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1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63" d="100"/>
          <a:sy n="63" d="100"/>
        </p:scale>
        <p:origin x="772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1CAA9-D6D9-4184-8897-F59E90159D6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E54825-87E1-4A9B-A7FA-A642B83973F6}">
      <dgm:prSet/>
      <dgm:spPr/>
      <dgm:t>
        <a:bodyPr/>
        <a:lstStyle/>
        <a:p>
          <a:r>
            <a:rPr lang="en-US"/>
            <a:t>Heart disease is the leading cause of death in the world over the past 10 years.</a:t>
          </a:r>
        </a:p>
      </dgm:t>
    </dgm:pt>
    <dgm:pt modelId="{87DA96BF-17D1-4560-BAD1-D501E88E2FFD}" type="parTrans" cxnId="{1A5893D2-1E32-4696-9B96-FDEC73DB0D03}">
      <dgm:prSet/>
      <dgm:spPr/>
      <dgm:t>
        <a:bodyPr/>
        <a:lstStyle/>
        <a:p>
          <a:endParaRPr lang="en-US"/>
        </a:p>
      </dgm:t>
    </dgm:pt>
    <dgm:pt modelId="{D2059CAE-5639-4A0E-AB0B-2B90B3F8774C}" type="sibTrans" cxnId="{1A5893D2-1E32-4696-9B96-FDEC73DB0D03}">
      <dgm:prSet/>
      <dgm:spPr/>
      <dgm:t>
        <a:bodyPr/>
        <a:lstStyle/>
        <a:p>
          <a:endParaRPr lang="en-US"/>
        </a:p>
      </dgm:t>
    </dgm:pt>
    <dgm:pt modelId="{5945373C-97CC-4BDF-AD9A-68D9A1192DA8}">
      <dgm:prSet/>
      <dgm:spPr/>
      <dgm:t>
        <a:bodyPr/>
        <a:lstStyle/>
        <a:p>
          <a:r>
            <a:rPr lang="en-US"/>
            <a:t>The goal of this project is to analyse the heart disease occurrence , based on the combination of features that describes the heart disease.</a:t>
          </a:r>
        </a:p>
      </dgm:t>
    </dgm:pt>
    <dgm:pt modelId="{9F88A105-5968-4031-B35D-BB27AC1E67BC}" type="parTrans" cxnId="{C12199ED-D9D7-4C8C-9055-D576D42AD228}">
      <dgm:prSet/>
      <dgm:spPr/>
      <dgm:t>
        <a:bodyPr/>
        <a:lstStyle/>
        <a:p>
          <a:endParaRPr lang="en-US"/>
        </a:p>
      </dgm:t>
    </dgm:pt>
    <dgm:pt modelId="{A3A16B5B-39B7-43D4-BC95-9A1CC0617864}" type="sibTrans" cxnId="{C12199ED-D9D7-4C8C-9055-D576D42AD228}">
      <dgm:prSet/>
      <dgm:spPr/>
      <dgm:t>
        <a:bodyPr/>
        <a:lstStyle/>
        <a:p>
          <a:endParaRPr lang="en-US"/>
        </a:p>
      </dgm:t>
    </dgm:pt>
    <dgm:pt modelId="{305BEC3A-9213-4BEE-BDFC-1842DB67F462}">
      <dgm:prSet/>
      <dgm:spPr/>
      <dgm:t>
        <a:bodyPr/>
        <a:lstStyle/>
        <a:p>
          <a:r>
            <a:rPr lang="en-US"/>
            <a:t>There are several parameter such as high blood pressure, high cholesterol, fasting blood sugar, coronary artery disease(AHD) etc. for analysing the person have a heart disease or not.</a:t>
          </a:r>
        </a:p>
      </dgm:t>
    </dgm:pt>
    <dgm:pt modelId="{DD7A60B3-EE8C-4BBC-82E9-0F3053E9F07E}" type="parTrans" cxnId="{308ECB9B-5E08-4809-9A79-B94616137975}">
      <dgm:prSet/>
      <dgm:spPr/>
      <dgm:t>
        <a:bodyPr/>
        <a:lstStyle/>
        <a:p>
          <a:endParaRPr lang="en-US"/>
        </a:p>
      </dgm:t>
    </dgm:pt>
    <dgm:pt modelId="{77C92BDC-34F5-4F98-A6C7-43BAAF0F07E1}" type="sibTrans" cxnId="{308ECB9B-5E08-4809-9A79-B94616137975}">
      <dgm:prSet/>
      <dgm:spPr/>
      <dgm:t>
        <a:bodyPr/>
        <a:lstStyle/>
        <a:p>
          <a:endParaRPr lang="en-US"/>
        </a:p>
      </dgm:t>
    </dgm:pt>
    <dgm:pt modelId="{4466D5BE-A07A-4D86-AE8D-0B28BBB36BA9}" type="pres">
      <dgm:prSet presAssocID="{28E1CAA9-D6D9-4184-8897-F59E90159D6C}" presName="outerComposite" presStyleCnt="0">
        <dgm:presLayoutVars>
          <dgm:chMax val="5"/>
          <dgm:dir/>
          <dgm:resizeHandles val="exact"/>
        </dgm:presLayoutVars>
      </dgm:prSet>
      <dgm:spPr/>
    </dgm:pt>
    <dgm:pt modelId="{52B47A30-05FA-47E5-B8F6-B89E51DB6572}" type="pres">
      <dgm:prSet presAssocID="{28E1CAA9-D6D9-4184-8897-F59E90159D6C}" presName="dummyMaxCanvas" presStyleCnt="0">
        <dgm:presLayoutVars/>
      </dgm:prSet>
      <dgm:spPr/>
    </dgm:pt>
    <dgm:pt modelId="{08D03721-3146-495F-A78B-B3DEDDBA19D9}" type="pres">
      <dgm:prSet presAssocID="{28E1CAA9-D6D9-4184-8897-F59E90159D6C}" presName="ThreeNodes_1" presStyleLbl="node1" presStyleIdx="0" presStyleCnt="3">
        <dgm:presLayoutVars>
          <dgm:bulletEnabled val="1"/>
        </dgm:presLayoutVars>
      </dgm:prSet>
      <dgm:spPr/>
    </dgm:pt>
    <dgm:pt modelId="{3D57BA15-296E-4138-8D20-0F89945E53D5}" type="pres">
      <dgm:prSet presAssocID="{28E1CAA9-D6D9-4184-8897-F59E90159D6C}" presName="ThreeNodes_2" presStyleLbl="node1" presStyleIdx="1" presStyleCnt="3">
        <dgm:presLayoutVars>
          <dgm:bulletEnabled val="1"/>
        </dgm:presLayoutVars>
      </dgm:prSet>
      <dgm:spPr/>
    </dgm:pt>
    <dgm:pt modelId="{18AE8396-82D7-4EF4-94F7-C916820F5206}" type="pres">
      <dgm:prSet presAssocID="{28E1CAA9-D6D9-4184-8897-F59E90159D6C}" presName="ThreeNodes_3" presStyleLbl="node1" presStyleIdx="2" presStyleCnt="3">
        <dgm:presLayoutVars>
          <dgm:bulletEnabled val="1"/>
        </dgm:presLayoutVars>
      </dgm:prSet>
      <dgm:spPr/>
    </dgm:pt>
    <dgm:pt modelId="{F8F823BA-2A33-4F59-A88B-F3D7B7CAC349}" type="pres">
      <dgm:prSet presAssocID="{28E1CAA9-D6D9-4184-8897-F59E90159D6C}" presName="ThreeConn_1-2" presStyleLbl="fgAccFollowNode1" presStyleIdx="0" presStyleCnt="2">
        <dgm:presLayoutVars>
          <dgm:bulletEnabled val="1"/>
        </dgm:presLayoutVars>
      </dgm:prSet>
      <dgm:spPr/>
    </dgm:pt>
    <dgm:pt modelId="{50945B3A-79E4-4455-BB22-DFF6A301BEE3}" type="pres">
      <dgm:prSet presAssocID="{28E1CAA9-D6D9-4184-8897-F59E90159D6C}" presName="ThreeConn_2-3" presStyleLbl="fgAccFollowNode1" presStyleIdx="1" presStyleCnt="2">
        <dgm:presLayoutVars>
          <dgm:bulletEnabled val="1"/>
        </dgm:presLayoutVars>
      </dgm:prSet>
      <dgm:spPr/>
    </dgm:pt>
    <dgm:pt modelId="{34A3F0FE-FC3E-4B1E-A1A6-68116A2667FC}" type="pres">
      <dgm:prSet presAssocID="{28E1CAA9-D6D9-4184-8897-F59E90159D6C}" presName="ThreeNodes_1_text" presStyleLbl="node1" presStyleIdx="2" presStyleCnt="3">
        <dgm:presLayoutVars>
          <dgm:bulletEnabled val="1"/>
        </dgm:presLayoutVars>
      </dgm:prSet>
      <dgm:spPr/>
    </dgm:pt>
    <dgm:pt modelId="{8568138F-A345-4C2C-B4B5-78FABA652E17}" type="pres">
      <dgm:prSet presAssocID="{28E1CAA9-D6D9-4184-8897-F59E90159D6C}" presName="ThreeNodes_2_text" presStyleLbl="node1" presStyleIdx="2" presStyleCnt="3">
        <dgm:presLayoutVars>
          <dgm:bulletEnabled val="1"/>
        </dgm:presLayoutVars>
      </dgm:prSet>
      <dgm:spPr/>
    </dgm:pt>
    <dgm:pt modelId="{CF5D05AA-4A17-484D-900C-A5D89312B3BA}" type="pres">
      <dgm:prSet presAssocID="{28E1CAA9-D6D9-4184-8897-F59E90159D6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A4E2E12-2908-4C40-BAF5-FFB1A720F9A4}" type="presOf" srcId="{5945373C-97CC-4BDF-AD9A-68D9A1192DA8}" destId="{3D57BA15-296E-4138-8D20-0F89945E53D5}" srcOrd="0" destOrd="0" presId="urn:microsoft.com/office/officeart/2005/8/layout/vProcess5"/>
    <dgm:cxn modelId="{A9A32015-2017-4626-A388-846A202FD717}" type="presOf" srcId="{1FE54825-87E1-4A9B-A7FA-A642B83973F6}" destId="{08D03721-3146-495F-A78B-B3DEDDBA19D9}" srcOrd="0" destOrd="0" presId="urn:microsoft.com/office/officeart/2005/8/layout/vProcess5"/>
    <dgm:cxn modelId="{00E0193F-9C37-4057-B02F-EDD597398B23}" type="presOf" srcId="{28E1CAA9-D6D9-4184-8897-F59E90159D6C}" destId="{4466D5BE-A07A-4D86-AE8D-0B28BBB36BA9}" srcOrd="0" destOrd="0" presId="urn:microsoft.com/office/officeart/2005/8/layout/vProcess5"/>
    <dgm:cxn modelId="{588BE966-F70E-4F73-8E67-4B2744BC51A8}" type="presOf" srcId="{5945373C-97CC-4BDF-AD9A-68D9A1192DA8}" destId="{8568138F-A345-4C2C-B4B5-78FABA652E17}" srcOrd="1" destOrd="0" presId="urn:microsoft.com/office/officeart/2005/8/layout/vProcess5"/>
    <dgm:cxn modelId="{DA19438F-F7D3-4AD6-890A-C779CAD2193E}" type="presOf" srcId="{A3A16B5B-39B7-43D4-BC95-9A1CC0617864}" destId="{50945B3A-79E4-4455-BB22-DFF6A301BEE3}" srcOrd="0" destOrd="0" presId="urn:microsoft.com/office/officeart/2005/8/layout/vProcess5"/>
    <dgm:cxn modelId="{0C8BEE95-1CE8-4A89-AFEA-DDD9FB9CF2FC}" type="presOf" srcId="{305BEC3A-9213-4BEE-BDFC-1842DB67F462}" destId="{CF5D05AA-4A17-484D-900C-A5D89312B3BA}" srcOrd="1" destOrd="0" presId="urn:microsoft.com/office/officeart/2005/8/layout/vProcess5"/>
    <dgm:cxn modelId="{B3963C9A-46D1-4F19-BAB0-3B26DC93A438}" type="presOf" srcId="{1FE54825-87E1-4A9B-A7FA-A642B83973F6}" destId="{34A3F0FE-FC3E-4B1E-A1A6-68116A2667FC}" srcOrd="1" destOrd="0" presId="urn:microsoft.com/office/officeart/2005/8/layout/vProcess5"/>
    <dgm:cxn modelId="{308ECB9B-5E08-4809-9A79-B94616137975}" srcId="{28E1CAA9-D6D9-4184-8897-F59E90159D6C}" destId="{305BEC3A-9213-4BEE-BDFC-1842DB67F462}" srcOrd="2" destOrd="0" parTransId="{DD7A60B3-EE8C-4BBC-82E9-0F3053E9F07E}" sibTransId="{77C92BDC-34F5-4F98-A6C7-43BAAF0F07E1}"/>
    <dgm:cxn modelId="{8052F1C4-03B0-48B7-8885-E3CB759390E3}" type="presOf" srcId="{305BEC3A-9213-4BEE-BDFC-1842DB67F462}" destId="{18AE8396-82D7-4EF4-94F7-C916820F5206}" srcOrd="0" destOrd="0" presId="urn:microsoft.com/office/officeart/2005/8/layout/vProcess5"/>
    <dgm:cxn modelId="{1A5893D2-1E32-4696-9B96-FDEC73DB0D03}" srcId="{28E1CAA9-D6D9-4184-8897-F59E90159D6C}" destId="{1FE54825-87E1-4A9B-A7FA-A642B83973F6}" srcOrd="0" destOrd="0" parTransId="{87DA96BF-17D1-4560-BAD1-D501E88E2FFD}" sibTransId="{D2059CAE-5639-4A0E-AB0B-2B90B3F8774C}"/>
    <dgm:cxn modelId="{A9B9DEEB-0359-4D9D-87B1-85C715BD0F78}" type="presOf" srcId="{D2059CAE-5639-4A0E-AB0B-2B90B3F8774C}" destId="{F8F823BA-2A33-4F59-A88B-F3D7B7CAC349}" srcOrd="0" destOrd="0" presId="urn:microsoft.com/office/officeart/2005/8/layout/vProcess5"/>
    <dgm:cxn modelId="{C12199ED-D9D7-4C8C-9055-D576D42AD228}" srcId="{28E1CAA9-D6D9-4184-8897-F59E90159D6C}" destId="{5945373C-97CC-4BDF-AD9A-68D9A1192DA8}" srcOrd="1" destOrd="0" parTransId="{9F88A105-5968-4031-B35D-BB27AC1E67BC}" sibTransId="{A3A16B5B-39B7-43D4-BC95-9A1CC0617864}"/>
    <dgm:cxn modelId="{0B3D0029-49C6-40DB-BC41-9A0BEF3B0F17}" type="presParOf" srcId="{4466D5BE-A07A-4D86-AE8D-0B28BBB36BA9}" destId="{52B47A30-05FA-47E5-B8F6-B89E51DB6572}" srcOrd="0" destOrd="0" presId="urn:microsoft.com/office/officeart/2005/8/layout/vProcess5"/>
    <dgm:cxn modelId="{4B5C1B23-B915-442D-8946-8B7FE822BFB6}" type="presParOf" srcId="{4466D5BE-A07A-4D86-AE8D-0B28BBB36BA9}" destId="{08D03721-3146-495F-A78B-B3DEDDBA19D9}" srcOrd="1" destOrd="0" presId="urn:microsoft.com/office/officeart/2005/8/layout/vProcess5"/>
    <dgm:cxn modelId="{DCCF1D95-BBF7-4F41-A3D8-A982C92D5CBC}" type="presParOf" srcId="{4466D5BE-A07A-4D86-AE8D-0B28BBB36BA9}" destId="{3D57BA15-296E-4138-8D20-0F89945E53D5}" srcOrd="2" destOrd="0" presId="urn:microsoft.com/office/officeart/2005/8/layout/vProcess5"/>
    <dgm:cxn modelId="{B57C98E5-2EEC-49BF-9663-6DF4335C1D48}" type="presParOf" srcId="{4466D5BE-A07A-4D86-AE8D-0B28BBB36BA9}" destId="{18AE8396-82D7-4EF4-94F7-C916820F5206}" srcOrd="3" destOrd="0" presId="urn:microsoft.com/office/officeart/2005/8/layout/vProcess5"/>
    <dgm:cxn modelId="{6CDEEE84-2A98-4F7F-B38E-5B88494C6EDB}" type="presParOf" srcId="{4466D5BE-A07A-4D86-AE8D-0B28BBB36BA9}" destId="{F8F823BA-2A33-4F59-A88B-F3D7B7CAC349}" srcOrd="4" destOrd="0" presId="urn:microsoft.com/office/officeart/2005/8/layout/vProcess5"/>
    <dgm:cxn modelId="{7B87D66B-F9C2-4E38-8FE7-88FA20C93B41}" type="presParOf" srcId="{4466D5BE-A07A-4D86-AE8D-0B28BBB36BA9}" destId="{50945B3A-79E4-4455-BB22-DFF6A301BEE3}" srcOrd="5" destOrd="0" presId="urn:microsoft.com/office/officeart/2005/8/layout/vProcess5"/>
    <dgm:cxn modelId="{0FB675DD-5357-4405-AE6C-A478469F3317}" type="presParOf" srcId="{4466D5BE-A07A-4D86-AE8D-0B28BBB36BA9}" destId="{34A3F0FE-FC3E-4B1E-A1A6-68116A2667FC}" srcOrd="6" destOrd="0" presId="urn:microsoft.com/office/officeart/2005/8/layout/vProcess5"/>
    <dgm:cxn modelId="{B8B8581B-C452-474A-868C-E788DF0478C1}" type="presParOf" srcId="{4466D5BE-A07A-4D86-AE8D-0B28BBB36BA9}" destId="{8568138F-A345-4C2C-B4B5-78FABA652E17}" srcOrd="7" destOrd="0" presId="urn:microsoft.com/office/officeart/2005/8/layout/vProcess5"/>
    <dgm:cxn modelId="{53058913-F65D-4F45-B4AD-CA52ED0A3669}" type="presParOf" srcId="{4466D5BE-A07A-4D86-AE8D-0B28BBB36BA9}" destId="{CF5D05AA-4A17-484D-900C-A5D89312B3B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03721-3146-495F-A78B-B3DEDDBA19D9}">
      <dsp:nvSpPr>
        <dsp:cNvPr id="0" name=""/>
        <dsp:cNvSpPr/>
      </dsp:nvSpPr>
      <dsp:spPr>
        <a:xfrm>
          <a:off x="0" y="0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Heart disease is the leading cause of death in the world over the past 10 years.</a:t>
          </a:r>
        </a:p>
      </dsp:txBody>
      <dsp:txXfrm>
        <a:off x="35643" y="35643"/>
        <a:ext cx="6680535" cy="1145644"/>
      </dsp:txXfrm>
    </dsp:sp>
    <dsp:sp modelId="{3D57BA15-296E-4138-8D20-0F89945E53D5}">
      <dsp:nvSpPr>
        <dsp:cNvPr id="0" name=""/>
        <dsp:cNvSpPr/>
      </dsp:nvSpPr>
      <dsp:spPr>
        <a:xfrm>
          <a:off x="705326" y="1419751"/>
          <a:ext cx="7993699" cy="121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goal of this project is to analyse the heart disease occurrence , based on the combination of features that describes the heart disease.</a:t>
          </a:r>
        </a:p>
      </dsp:txBody>
      <dsp:txXfrm>
        <a:off x="740969" y="1455394"/>
        <a:ext cx="6426082" cy="1145644"/>
      </dsp:txXfrm>
    </dsp:sp>
    <dsp:sp modelId="{18AE8396-82D7-4EF4-94F7-C916820F5206}">
      <dsp:nvSpPr>
        <dsp:cNvPr id="0" name=""/>
        <dsp:cNvSpPr/>
      </dsp:nvSpPr>
      <dsp:spPr>
        <a:xfrm>
          <a:off x="1410652" y="2839503"/>
          <a:ext cx="7993699" cy="12169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are several parameter such as high blood pressure, high cholesterol, fasting blood sugar, coronary artery disease(AHD) etc. for analysing the person have a heart disease or not.</a:t>
          </a:r>
        </a:p>
      </dsp:txBody>
      <dsp:txXfrm>
        <a:off x="1446295" y="2875146"/>
        <a:ext cx="6426082" cy="1145644"/>
      </dsp:txXfrm>
    </dsp:sp>
    <dsp:sp modelId="{F8F823BA-2A33-4F59-A88B-F3D7B7CAC349}">
      <dsp:nvSpPr>
        <dsp:cNvPr id="0" name=""/>
        <dsp:cNvSpPr/>
      </dsp:nvSpPr>
      <dsp:spPr>
        <a:xfrm>
          <a:off x="7202694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80670" y="922838"/>
        <a:ext cx="435052" cy="595231"/>
      </dsp:txXfrm>
    </dsp:sp>
    <dsp:sp modelId="{50945B3A-79E4-4455-BB22-DFF6A301BEE3}">
      <dsp:nvSpPr>
        <dsp:cNvPr id="0" name=""/>
        <dsp:cNvSpPr/>
      </dsp:nvSpPr>
      <dsp:spPr>
        <a:xfrm>
          <a:off x="7908020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85996" y="2334477"/>
        <a:ext cx="435052" cy="595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9.pn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2499BE-EB2C-3F92-7F13-FB8C9C670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8" y="0"/>
            <a:ext cx="6858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03948-4AE5-A83A-D704-2A2088E26A3F}"/>
              </a:ext>
            </a:extLst>
          </p:cNvPr>
          <p:cNvSpPr txBox="1"/>
          <p:nvPr/>
        </p:nvSpPr>
        <p:spPr>
          <a:xfrm>
            <a:off x="7244541" y="4509120"/>
            <a:ext cx="6099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Project Report by</a:t>
            </a:r>
          </a:p>
          <a:p>
            <a:endParaRPr lang="en-IN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331C6-2F32-4EE1-7486-89A37A5E0C9A}"/>
              </a:ext>
            </a:extLst>
          </p:cNvPr>
          <p:cNvSpPr txBox="1"/>
          <p:nvPr/>
        </p:nvSpPr>
        <p:spPr>
          <a:xfrm>
            <a:off x="7246540" y="5466846"/>
            <a:ext cx="67120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Avinash Rai</a:t>
            </a:r>
            <a:br>
              <a:rPr lang="en-US" sz="4000" b="1" dirty="0"/>
            </a:br>
            <a:r>
              <a:rPr lang="en-US" b="1" dirty="0"/>
              <a:t>UNID:UMIP3933</a:t>
            </a:r>
            <a:endParaRPr lang="en-IN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7325BA-6A91-AB93-217D-AD708F18170C}"/>
              </a:ext>
            </a:extLst>
          </p:cNvPr>
          <p:cNvSpPr txBox="1"/>
          <p:nvPr/>
        </p:nvSpPr>
        <p:spPr>
          <a:xfrm>
            <a:off x="7244541" y="908720"/>
            <a:ext cx="69747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Heart Disease </a:t>
            </a:r>
          </a:p>
          <a:p>
            <a:r>
              <a:rPr lang="en-US" sz="4800" dirty="0">
                <a:solidFill>
                  <a:srgbClr val="EBEBEB"/>
                </a:solidFill>
              </a:rPr>
              <a:t>Diagnostic </a:t>
            </a:r>
            <a:br>
              <a:rPr lang="en-US" sz="4800" dirty="0">
                <a:solidFill>
                  <a:srgbClr val="EBEBEB"/>
                </a:solidFill>
              </a:rPr>
            </a:br>
            <a:r>
              <a:rPr lang="en-US" sz="4800" dirty="0">
                <a:solidFill>
                  <a:srgbClr val="EBEBEB"/>
                </a:solidFill>
              </a:rPr>
              <a:t>Analysis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174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FC485EB4-F7B7-64F7-74FC-96A211DF2B35}"/>
              </a:ext>
            </a:extLst>
          </p:cNvPr>
          <p:cNvSpPr txBox="1"/>
          <p:nvPr/>
        </p:nvSpPr>
        <p:spPr>
          <a:xfrm>
            <a:off x="591469" y="698449"/>
            <a:ext cx="7954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CONCLUSION </a:t>
            </a:r>
            <a:endParaRPr lang="en-IN" sz="40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060E377-C9D9-7764-1D92-B3AAB95CA6D1}"/>
              </a:ext>
            </a:extLst>
          </p:cNvPr>
          <p:cNvSpPr txBox="1"/>
          <p:nvPr/>
        </p:nvSpPr>
        <p:spPr>
          <a:xfrm>
            <a:off x="456470" y="1628800"/>
            <a:ext cx="11275884" cy="400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From target value we can say that our dataset is almost balanced with 49% of patients having no heart disease and 51 % of patients having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Males have higher chances of having heart disease than females.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Patients with age &gt;55 years and having resting blood  sugar( </a:t>
            </a:r>
            <a:r>
              <a:rPr lang="en-US" sz="2400" dirty="0" err="1"/>
              <a:t>i.e</a:t>
            </a:r>
            <a:r>
              <a:rPr lang="en-US" sz="2400" dirty="0"/>
              <a:t> in diastolic state) in range 121-140 mmHg have higher chances of heart disease. patients with age group 40 to 45 have little chances and age below 40 has negligible chances of having a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Patients suffering from heart disease are mostly in age group of 50-55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Patients who are likely to suffer from heart disease have higher maximum heart rates( rate between 140-160) whereas patients who are not likely to suffer from heart disease are having lower maximum heart rates.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2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D6B3FE-0E1A-E6C0-2B50-C11838484E91}"/>
              </a:ext>
            </a:extLst>
          </p:cNvPr>
          <p:cNvSpPr txBox="1"/>
          <p:nvPr/>
        </p:nvSpPr>
        <p:spPr>
          <a:xfrm>
            <a:off x="3048000" y="324834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latin typeface="Lucida Handwriting" panose="03010101010101010101" pitchFamily="66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618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F8425C23-E99A-29B8-7240-0C8099BEB34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AF9BDD54-8A12-BFC1-09EB-9708C47B6A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" name="Oval 12">
            <a:extLst>
              <a:ext uri="{FF2B5EF4-FFF2-40B4-BE49-F238E27FC236}">
                <a16:creationId xmlns:a16="http://schemas.microsoft.com/office/drawing/2014/main" id="{F035E90C-ED9E-10A8-1258-B337837A2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C33E2A32-161B-7774-8224-7A4EFB783BE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4C320DEF-1773-1E0D-D233-DAE65A07D77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" name="Rectangle 18">
            <a:extLst>
              <a:ext uri="{FF2B5EF4-FFF2-40B4-BE49-F238E27FC236}">
                <a16:creationId xmlns:a16="http://schemas.microsoft.com/office/drawing/2014/main" id="{F5651DF8-6963-2ACC-C7A1-C3B76F6A6F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B3E627BF-4597-AFAF-D0EE-250DEA0C2E52}"/>
              </a:ext>
            </a:extLst>
          </p:cNvPr>
          <p:cNvSpPr txBox="1"/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15" name="TextBox 2">
            <a:extLst>
              <a:ext uri="{FF2B5EF4-FFF2-40B4-BE49-F238E27FC236}">
                <a16:creationId xmlns:a16="http://schemas.microsoft.com/office/drawing/2014/main" id="{439645F7-547D-81A4-0959-8C0CEECB873B}"/>
              </a:ext>
            </a:extLst>
          </p:cNvPr>
          <p:cNvGraphicFramePr>
            <a:graphicFrameLocks/>
          </p:cNvGraphicFramePr>
          <p:nvPr/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5CB2A647-288C-3BBB-94C9-A9ECCD73D8A6}"/>
              </a:ext>
            </a:extLst>
          </p:cNvPr>
          <p:cNvSpPr txBox="1"/>
          <p:nvPr/>
        </p:nvSpPr>
        <p:spPr>
          <a:xfrm>
            <a:off x="456873" y="525856"/>
            <a:ext cx="775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ARCHITECTURE </a:t>
            </a:r>
            <a:endParaRPr lang="en-IN" sz="4000" dirty="0"/>
          </a:p>
        </p:txBody>
      </p:sp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D25AB2B6-BE8F-DB28-83B6-9ECA33FB456F}"/>
              </a:ext>
            </a:extLst>
          </p:cNvPr>
          <p:cNvSpPr/>
          <p:nvPr/>
        </p:nvSpPr>
        <p:spPr>
          <a:xfrm>
            <a:off x="1362396" y="2150469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3ED48A85-41D8-F62E-CFFD-27F448F88F28}"/>
              </a:ext>
            </a:extLst>
          </p:cNvPr>
          <p:cNvSpPr/>
          <p:nvPr/>
        </p:nvSpPr>
        <p:spPr>
          <a:xfrm>
            <a:off x="3999061" y="2138814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755E10D0-CBA1-1470-E430-7089CA2211E7}"/>
              </a:ext>
            </a:extLst>
          </p:cNvPr>
          <p:cNvSpPr/>
          <p:nvPr/>
        </p:nvSpPr>
        <p:spPr>
          <a:xfrm>
            <a:off x="6777773" y="2163710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B43FAF31-0D5D-418A-598E-88FC8889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490" y="3801564"/>
            <a:ext cx="1804572" cy="71939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0F7D316-2AFE-3283-BDA4-FB0CE2A9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85" y="3666330"/>
            <a:ext cx="1804572" cy="719390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B631E3E0-BD34-9CA8-C4D5-1A54C945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463" y="2157958"/>
            <a:ext cx="1804572" cy="719390"/>
          </a:xfrm>
          <a:prstGeom prst="rect">
            <a:avLst/>
          </a:prstGeom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BB6937FC-8FE1-D39C-96A0-22C51D733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758" y="3801564"/>
            <a:ext cx="1804572" cy="719390"/>
          </a:xfrm>
          <a:prstGeom prst="rect">
            <a:avLst/>
          </a:prstGeom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BFBEA49D-5A85-452A-FCB0-D49BA388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00" y="3775082"/>
            <a:ext cx="1804572" cy="719390"/>
          </a:xfrm>
          <a:prstGeom prst="rect">
            <a:avLst/>
          </a:prstGeom>
        </p:spPr>
      </p:pic>
      <p:sp>
        <p:nvSpPr>
          <p:cNvPr id="13" name="Arrow: Right 11">
            <a:extLst>
              <a:ext uri="{FF2B5EF4-FFF2-40B4-BE49-F238E27FC236}">
                <a16:creationId xmlns:a16="http://schemas.microsoft.com/office/drawing/2014/main" id="{F3FD6871-51B5-673E-03FF-AC92873BC24D}"/>
              </a:ext>
            </a:extLst>
          </p:cNvPr>
          <p:cNvSpPr/>
          <p:nvPr/>
        </p:nvSpPr>
        <p:spPr>
          <a:xfrm>
            <a:off x="3263694" y="2278031"/>
            <a:ext cx="627358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E67232E5-B3EA-5181-F9E2-6CCE02E61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231140" y="3911406"/>
            <a:ext cx="652329" cy="506012"/>
          </a:xfrm>
          <a:prstGeom prst="rect">
            <a:avLst/>
          </a:prstGeom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id="{35DAAD8B-3D5E-1014-2EEC-27D99822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061584" y="3076689"/>
            <a:ext cx="652329" cy="506012"/>
          </a:xfrm>
          <a:prstGeom prst="rect">
            <a:avLst/>
          </a:prstGeom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AC074CB3-DD9B-33EF-2EDF-0A47A5B2D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98" y="2278031"/>
            <a:ext cx="652329" cy="506012"/>
          </a:xfrm>
          <a:prstGeom prst="rect">
            <a:avLst/>
          </a:prstGeom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1414B558-0BEF-E5FD-6C6F-7104F97A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087" y="2221317"/>
            <a:ext cx="727972" cy="564688"/>
          </a:xfrm>
          <a:prstGeom prst="rect">
            <a:avLst/>
          </a:prstGeom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3D5D267D-CFD6-9F65-EF18-DE907A65C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96" y="3861048"/>
            <a:ext cx="658425" cy="506012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F5FABD56-C410-CA79-DC32-8B7F473C6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862" y="3843293"/>
            <a:ext cx="658425" cy="506012"/>
          </a:xfrm>
          <a:prstGeom prst="rect">
            <a:avLst/>
          </a:prstGeom>
        </p:spPr>
      </p:pic>
      <p:sp>
        <p:nvSpPr>
          <p:cNvPr id="20" name="TextBox 18">
            <a:extLst>
              <a:ext uri="{FF2B5EF4-FFF2-40B4-BE49-F238E27FC236}">
                <a16:creationId xmlns:a16="http://schemas.microsoft.com/office/drawing/2014/main" id="{24057FFF-D288-5E90-0A27-CA19ECA51151}"/>
              </a:ext>
            </a:extLst>
          </p:cNvPr>
          <p:cNvSpPr txBox="1"/>
          <p:nvPr/>
        </p:nvSpPr>
        <p:spPr>
          <a:xfrm>
            <a:off x="1362396" y="2221317"/>
            <a:ext cx="174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B22D8E61-DC5C-5089-C94A-0D2911CAC7D2}"/>
              </a:ext>
            </a:extLst>
          </p:cNvPr>
          <p:cNvSpPr txBox="1"/>
          <p:nvPr/>
        </p:nvSpPr>
        <p:spPr>
          <a:xfrm>
            <a:off x="4066758" y="2221317"/>
            <a:ext cx="172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</a:t>
            </a:r>
            <a:r>
              <a:rPr lang="en-IN" dirty="0" err="1">
                <a:solidFill>
                  <a:schemeClr val="bg2"/>
                </a:solidFill>
              </a:rPr>
              <a:t>mporting</a:t>
            </a:r>
            <a:r>
              <a:rPr lang="en-IN" dirty="0">
                <a:solidFill>
                  <a:schemeClr val="bg2"/>
                </a:solidFill>
              </a:rPr>
              <a:t> </a:t>
            </a:r>
          </a:p>
          <a:p>
            <a:r>
              <a:rPr lang="en-IN" dirty="0">
                <a:solidFill>
                  <a:schemeClr val="bg2"/>
                </a:solidFill>
              </a:rPr>
              <a:t>Libraries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2E303B3F-AEB1-54DB-E547-C8A00C6D02C0}"/>
              </a:ext>
            </a:extLst>
          </p:cNvPr>
          <p:cNvSpPr txBox="1"/>
          <p:nvPr/>
        </p:nvSpPr>
        <p:spPr>
          <a:xfrm>
            <a:off x="6848795" y="2221317"/>
            <a:ext cx="172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Read 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179DFFF4-2AFA-6D8A-3B01-C0612699148A}"/>
              </a:ext>
            </a:extLst>
          </p:cNvPr>
          <p:cNvSpPr txBox="1"/>
          <p:nvPr/>
        </p:nvSpPr>
        <p:spPr>
          <a:xfrm>
            <a:off x="9556485" y="2221317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Missing value</a:t>
            </a:r>
          </a:p>
          <a:p>
            <a:r>
              <a:rPr lang="en-US" dirty="0">
                <a:solidFill>
                  <a:schemeClr val="bg2"/>
                </a:solidFill>
              </a:rPr>
              <a:t>Imputation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B5AED0C0-BD7F-33A5-74CA-397BD4A1B14B}"/>
              </a:ext>
            </a:extLst>
          </p:cNvPr>
          <p:cNvSpPr txBox="1"/>
          <p:nvPr/>
        </p:nvSpPr>
        <p:spPr>
          <a:xfrm>
            <a:off x="9599400" y="3698159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Handling Outliers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5" name="TextBox 26">
            <a:extLst>
              <a:ext uri="{FF2B5EF4-FFF2-40B4-BE49-F238E27FC236}">
                <a16:creationId xmlns:a16="http://schemas.microsoft.com/office/drawing/2014/main" id="{50281B4C-8F75-2903-0435-59AECDDC244C}"/>
              </a:ext>
            </a:extLst>
          </p:cNvPr>
          <p:cNvSpPr txBox="1"/>
          <p:nvPr/>
        </p:nvSpPr>
        <p:spPr>
          <a:xfrm>
            <a:off x="6848795" y="3861048"/>
            <a:ext cx="161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 </a:t>
            </a:r>
          </a:p>
          <a:p>
            <a:r>
              <a:rPr lang="en-US" dirty="0">
                <a:solidFill>
                  <a:schemeClr val="bg2"/>
                </a:solidFill>
              </a:rPr>
              <a:t>Cleaning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4620BB2A-3450-4426-E7DE-D54B66D95BBD}"/>
              </a:ext>
            </a:extLst>
          </p:cNvPr>
          <p:cNvSpPr txBox="1"/>
          <p:nvPr/>
        </p:nvSpPr>
        <p:spPr>
          <a:xfrm>
            <a:off x="4109746" y="3834275"/>
            <a:ext cx="172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Exploratory Data Analysis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id="{062D5FE2-C364-04D4-DBCA-9C44027E7407}"/>
              </a:ext>
            </a:extLst>
          </p:cNvPr>
          <p:cNvSpPr txBox="1"/>
          <p:nvPr/>
        </p:nvSpPr>
        <p:spPr>
          <a:xfrm>
            <a:off x="1362396" y="3834275"/>
            <a:ext cx="165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Report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28" name="Picture 30">
            <a:extLst>
              <a:ext uri="{FF2B5EF4-FFF2-40B4-BE49-F238E27FC236}">
                <a16:creationId xmlns:a16="http://schemas.microsoft.com/office/drawing/2014/main" id="{D26BD9AC-EA65-1D26-1C6D-F00D8BE94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162" y="4554962"/>
            <a:ext cx="506012" cy="652329"/>
          </a:xfrm>
          <a:prstGeom prst="rect">
            <a:avLst/>
          </a:prstGeom>
        </p:spPr>
      </p:pic>
      <p:sp>
        <p:nvSpPr>
          <p:cNvPr id="29" name="TextBox 31">
            <a:extLst>
              <a:ext uri="{FF2B5EF4-FFF2-40B4-BE49-F238E27FC236}">
                <a16:creationId xmlns:a16="http://schemas.microsoft.com/office/drawing/2014/main" id="{D1401C9C-5766-0AB4-A37D-8734F87DE13D}"/>
              </a:ext>
            </a:extLst>
          </p:cNvPr>
          <p:cNvSpPr txBox="1"/>
          <p:nvPr/>
        </p:nvSpPr>
        <p:spPr>
          <a:xfrm>
            <a:off x="1304000" y="5267781"/>
            <a:ext cx="2055871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 </a:t>
            </a:r>
          </a:p>
          <a:p>
            <a:r>
              <a:rPr lang="en-US" dirty="0"/>
              <a:t>By using EDA.</a:t>
            </a:r>
          </a:p>
          <a:p>
            <a:r>
              <a:rPr lang="en-US" dirty="0"/>
              <a:t>Documentation for several graphs.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6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91364B6-2670-57E8-F25C-1F44A356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764704"/>
            <a:ext cx="7114649" cy="1133954"/>
          </a:xfrm>
          <a:prstGeom prst="rect">
            <a:avLst/>
          </a:prstGeom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646AB195-B68A-FF4D-224F-429BB717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3140968"/>
            <a:ext cx="3518289" cy="25249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8199B6-DF0B-1A02-02D1-33575EA2AC61}"/>
              </a:ext>
            </a:extLst>
          </p:cNvPr>
          <p:cNvSpPr txBox="1"/>
          <p:nvPr/>
        </p:nvSpPr>
        <p:spPr>
          <a:xfrm>
            <a:off x="3214092" y="537321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8892">
              <a:spcAft>
                <a:spcPts val="600"/>
              </a:spcAft>
            </a:pP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51%  people are suffering from Heart disease. </a:t>
            </a:r>
          </a:p>
          <a:p>
            <a:pPr defTabSz="278892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49% people do not have heart disease.</a:t>
            </a:r>
            <a:endParaRPr lang="en-IN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0561D4-E6EF-08DC-2CA8-7A0FF3B8E788}"/>
              </a:ext>
            </a:extLst>
          </p:cNvPr>
          <p:cNvSpPr txBox="1"/>
          <p:nvPr/>
        </p:nvSpPr>
        <p:spPr>
          <a:xfrm>
            <a:off x="3472299" y="25649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8892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kind of Population do we have?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494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0">
            <a:extLst>
              <a:ext uri="{FF2B5EF4-FFF2-40B4-BE49-F238E27FC236}">
                <a16:creationId xmlns:a16="http://schemas.microsoft.com/office/drawing/2014/main" id="{B619315C-7D70-8F66-CFF9-970B4F3AD3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" name="Picture 92">
            <a:extLst>
              <a:ext uri="{FF2B5EF4-FFF2-40B4-BE49-F238E27FC236}">
                <a16:creationId xmlns:a16="http://schemas.microsoft.com/office/drawing/2014/main" id="{5F130076-EDF3-7EFC-3D19-FEE2D78E13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" name="Oval 94">
            <a:extLst>
              <a:ext uri="{FF2B5EF4-FFF2-40B4-BE49-F238E27FC236}">
                <a16:creationId xmlns:a16="http://schemas.microsoft.com/office/drawing/2014/main" id="{DA246435-0BEF-327F-18D9-6ED3C7B4D2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96">
            <a:extLst>
              <a:ext uri="{FF2B5EF4-FFF2-40B4-BE49-F238E27FC236}">
                <a16:creationId xmlns:a16="http://schemas.microsoft.com/office/drawing/2014/main" id="{7BEAF558-185B-E3D9-B785-EA82892B40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" name="Picture 98">
            <a:extLst>
              <a:ext uri="{FF2B5EF4-FFF2-40B4-BE49-F238E27FC236}">
                <a16:creationId xmlns:a16="http://schemas.microsoft.com/office/drawing/2014/main" id="{E8BCDD5B-4CCC-A98A-762D-EDA679A405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" name="Rectangle 100">
            <a:extLst>
              <a:ext uri="{FF2B5EF4-FFF2-40B4-BE49-F238E27FC236}">
                <a16:creationId xmlns:a16="http://schemas.microsoft.com/office/drawing/2014/main" id="{063C2C14-D4A8-7192-03B9-ECB7F37D44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102">
            <a:extLst>
              <a:ext uri="{FF2B5EF4-FFF2-40B4-BE49-F238E27FC236}">
                <a16:creationId xmlns:a16="http://schemas.microsoft.com/office/drawing/2014/main" id="{3EB96B20-CF13-13E6-ECEB-2FF07AB211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D401463E-D555-F96D-7931-40AD21BEE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817" y="1161882"/>
            <a:ext cx="3980139" cy="2000020"/>
          </a:xfrm>
          <a:prstGeom prst="rect">
            <a:avLst/>
          </a:prstGeom>
          <a:effectLst/>
        </p:spPr>
      </p:pic>
      <p:sp>
        <p:nvSpPr>
          <p:cNvPr id="13" name="Rectangle 106">
            <a:extLst>
              <a:ext uri="{FF2B5EF4-FFF2-40B4-BE49-F238E27FC236}">
                <a16:creationId xmlns:a16="http://schemas.microsoft.com/office/drawing/2014/main" id="{C512E4C3-F857-D4FB-8EC4-32F6D812B7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B790197F-0203-19B6-753D-F295EF971D4B}"/>
              </a:ext>
            </a:extLst>
          </p:cNvPr>
          <p:cNvSpPr txBox="1"/>
          <p:nvPr/>
        </p:nvSpPr>
        <p:spPr>
          <a:xfrm>
            <a:off x="646112" y="2052918"/>
            <a:ext cx="562863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SYMPTOMS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People having higher cholesterol  level and asymptomatic chest pain these people having higher chance of heart disease .</a:t>
            </a: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98FF8F2F-59C6-8482-528F-E4D64D3134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1201" y="3526971"/>
            <a:ext cx="3665221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1197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BD8761C-4BA1-7909-BE70-CED67D10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3" y="244935"/>
            <a:ext cx="5471634" cy="4031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015368-43EF-908D-93C7-57796DD1D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5451"/>
            <a:ext cx="5915897" cy="40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6D99C200-3A90-9732-8328-D0FACBBFC954}"/>
              </a:ext>
            </a:extLst>
          </p:cNvPr>
          <p:cNvSpPr txBox="1"/>
          <p:nvPr/>
        </p:nvSpPr>
        <p:spPr>
          <a:xfrm>
            <a:off x="334392" y="409679"/>
            <a:ext cx="11523215" cy="10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is the analysis of factors which causes heart disease such as blood pressure , cholesterol, Chest pain and heart rate.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4F1B3-FE33-A71A-1297-8F39DB36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2" y="2052319"/>
            <a:ext cx="6047756" cy="439600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BE91C96-B890-8633-C5E3-5BE62A16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4" y="1781225"/>
            <a:ext cx="5441152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186F9-8AB1-6196-28C6-592BF12BB03B}"/>
              </a:ext>
            </a:extLst>
          </p:cNvPr>
          <p:cNvSpPr txBox="1"/>
          <p:nvPr/>
        </p:nvSpPr>
        <p:spPr>
          <a:xfrm>
            <a:off x="320040" y="411480"/>
            <a:ext cx="11448288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classify by age range old people are more prone to heart disease and then mid age people have the chances of heart disease.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E2899-1E34-9445-D009-7719BE20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2275840"/>
            <a:ext cx="588264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B2FFC-05E5-2AFC-6B39-7549195C4776}"/>
              </a:ext>
            </a:extLst>
          </p:cNvPr>
          <p:cNvSpPr txBox="1"/>
          <p:nvPr/>
        </p:nvSpPr>
        <p:spPr>
          <a:xfrm>
            <a:off x="150920" y="319596"/>
            <a:ext cx="11745158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we classify by gender males are more prone to heart  disease than female.</a:t>
            </a:r>
            <a:endParaRPr lang="en-IN" sz="24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D5D924A-9675-8053-71A2-6CFB7770B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1" y="2262962"/>
            <a:ext cx="5761219" cy="409991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9E47AEA2-D0AE-020F-FC46-95DD513D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996" y="2262962"/>
            <a:ext cx="556308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58</TotalTime>
  <Words>381</Words>
  <Application>Microsoft Office PowerPoint</Application>
  <PresentationFormat>Custom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Lucida Handwriting</vt:lpstr>
      <vt:lpstr>Wingdings 3</vt:lpstr>
      <vt:lpstr>Digital Blue Tunnel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</dc:title>
  <dc:creator>avinash rai</dc:creator>
  <cp:lastModifiedBy>Avinash Rai</cp:lastModifiedBy>
  <cp:revision>6</cp:revision>
  <dcterms:created xsi:type="dcterms:W3CDTF">2023-04-06T03:56:24Z</dcterms:created>
  <dcterms:modified xsi:type="dcterms:W3CDTF">2024-03-01T16:46:12Z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