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80" r:id="rId3"/>
    <p:sldId id="281" r:id="rId4"/>
    <p:sldId id="259" r:id="rId5"/>
    <p:sldId id="261" r:id="rId6"/>
    <p:sldId id="263" r:id="rId7"/>
    <p:sldId id="265" r:id="rId8"/>
    <p:sldId id="283" r:id="rId9"/>
    <p:sldId id="2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18" autoAdjust="0"/>
    <p:restoredTop sz="96966"/>
  </p:normalViewPr>
  <p:slideViewPr>
    <p:cSldViewPr snapToGrid="0">
      <p:cViewPr varScale="1">
        <p:scale>
          <a:sx n="59" d="100"/>
          <a:sy n="59" d="100"/>
        </p:scale>
        <p:origin x="11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1BDB4-A63D-AA45-8E7F-9DE5F179DF33}" type="datetimeFigureOut">
              <a:rPr lang="en-US" smtClean="0"/>
              <a:t>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A14529-15AC-5748-9063-CABC6A81345B}" type="slidenum">
              <a:rPr lang="en-US" smtClean="0"/>
              <a:t>‹#›</a:t>
            </a:fld>
            <a:endParaRPr lang="en-US"/>
          </a:p>
        </p:txBody>
      </p:sp>
    </p:spTree>
    <p:extLst>
      <p:ext uri="{BB962C8B-B14F-4D97-AF65-F5344CB8AC3E}">
        <p14:creationId xmlns:p14="http://schemas.microsoft.com/office/powerpoint/2010/main" val="3813190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Today I am presenting my analysis on India’s Crop Production. India is an agricultural country. </a:t>
            </a:r>
            <a:r>
              <a:rPr lang="en-US" dirty="0" err="1"/>
              <a:t>Approx</a:t>
            </a:r>
            <a:r>
              <a:rPr lang="en-US" dirty="0"/>
              <a:t> 60% of the population work in this industry directly or indirectly. Which helps to contribute about 18% of total GDP. While doing this analysis the first question in mind my was is India producing enough to feed its population?</a:t>
            </a:r>
          </a:p>
        </p:txBody>
      </p:sp>
      <p:sp>
        <p:nvSpPr>
          <p:cNvPr id="4" name="Slide Number Placeholder 3"/>
          <p:cNvSpPr>
            <a:spLocks noGrp="1"/>
          </p:cNvSpPr>
          <p:nvPr>
            <p:ph type="sldNum" sz="quarter" idx="5"/>
          </p:nvPr>
        </p:nvSpPr>
        <p:spPr/>
        <p:txBody>
          <a:bodyPr/>
          <a:lstStyle/>
          <a:p>
            <a:fld id="{F3A14529-15AC-5748-9063-CABC6A81345B}" type="slidenum">
              <a:rPr lang="en-US" smtClean="0"/>
              <a:t>1</a:t>
            </a:fld>
            <a:endParaRPr lang="en-US"/>
          </a:p>
        </p:txBody>
      </p:sp>
    </p:spTree>
    <p:extLst>
      <p:ext uri="{BB962C8B-B14F-4D97-AF65-F5344CB8AC3E}">
        <p14:creationId xmlns:p14="http://schemas.microsoft.com/office/powerpoint/2010/main" val="1677335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collected crop produce dataset from Gov website and to add more features, I have also included rainfall and population dataset.</a:t>
            </a:r>
          </a:p>
        </p:txBody>
      </p:sp>
      <p:sp>
        <p:nvSpPr>
          <p:cNvPr id="4" name="Slide Number Placeholder 3"/>
          <p:cNvSpPr>
            <a:spLocks noGrp="1"/>
          </p:cNvSpPr>
          <p:nvPr>
            <p:ph type="sldNum" sz="quarter" idx="5"/>
          </p:nvPr>
        </p:nvSpPr>
        <p:spPr/>
        <p:txBody>
          <a:bodyPr/>
          <a:lstStyle/>
          <a:p>
            <a:fld id="{F3A14529-15AC-5748-9063-CABC6A81345B}" type="slidenum">
              <a:rPr lang="en-US" smtClean="0"/>
              <a:t>2</a:t>
            </a:fld>
            <a:endParaRPr lang="en-US"/>
          </a:p>
        </p:txBody>
      </p:sp>
    </p:spTree>
    <p:extLst>
      <p:ext uri="{BB962C8B-B14F-4D97-AF65-F5344CB8AC3E}">
        <p14:creationId xmlns:p14="http://schemas.microsoft.com/office/powerpoint/2010/main" val="1381412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represents crops highly produced from 1997-2019. Sugarcane, Rice, Wheat cotton and maize are the most produced ones. Among these crops wheat is grown in winter and others are grown in monsoon. Until 2019 crops like rice and wheat were produced about more than 1.9B </a:t>
            </a:r>
            <a:r>
              <a:rPr lang="en-US" dirty="0" err="1"/>
              <a:t>tonnes</a:t>
            </a:r>
            <a:r>
              <a:rPr lang="en-US" dirty="0"/>
              <a:t>. </a:t>
            </a:r>
          </a:p>
        </p:txBody>
      </p:sp>
      <p:sp>
        <p:nvSpPr>
          <p:cNvPr id="4" name="Slide Number Placeholder 3"/>
          <p:cNvSpPr>
            <a:spLocks noGrp="1"/>
          </p:cNvSpPr>
          <p:nvPr>
            <p:ph type="sldNum" sz="quarter" idx="5"/>
          </p:nvPr>
        </p:nvSpPr>
        <p:spPr/>
        <p:txBody>
          <a:bodyPr/>
          <a:lstStyle/>
          <a:p>
            <a:fld id="{F3A14529-15AC-5748-9063-CABC6A81345B}" type="slidenum">
              <a:rPr lang="en-US" smtClean="0"/>
              <a:t>3</a:t>
            </a:fld>
            <a:endParaRPr lang="en-US"/>
          </a:p>
        </p:txBody>
      </p:sp>
    </p:spTree>
    <p:extLst>
      <p:ext uri="{BB962C8B-B14F-4D97-AF65-F5344CB8AC3E}">
        <p14:creationId xmlns:p14="http://schemas.microsoft.com/office/powerpoint/2010/main" val="415423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monsoon apart from rice and sugarcane, maize, jute and cotton are also highly produced. Generally </a:t>
            </a:r>
            <a:r>
              <a:rPr lang="en-US" dirty="0" err="1"/>
              <a:t>Northen</a:t>
            </a:r>
            <a:r>
              <a:rPr lang="en-US" dirty="0"/>
              <a:t> and western states produce sugarcane and southern states produce rice in larger quantities during monsoon. Because these crops require lots of water and depending upon the geographic location, the monsoon crops are grown.</a:t>
            </a:r>
          </a:p>
        </p:txBody>
      </p:sp>
      <p:sp>
        <p:nvSpPr>
          <p:cNvPr id="4" name="Slide Number Placeholder 3"/>
          <p:cNvSpPr>
            <a:spLocks noGrp="1"/>
          </p:cNvSpPr>
          <p:nvPr>
            <p:ph type="sldNum" sz="quarter" idx="5"/>
          </p:nvPr>
        </p:nvSpPr>
        <p:spPr/>
        <p:txBody>
          <a:bodyPr/>
          <a:lstStyle/>
          <a:p>
            <a:fld id="{F3A14529-15AC-5748-9063-CABC6A81345B}" type="slidenum">
              <a:rPr lang="en-US" smtClean="0"/>
              <a:t>4</a:t>
            </a:fld>
            <a:endParaRPr lang="en-US"/>
          </a:p>
        </p:txBody>
      </p:sp>
    </p:spTree>
    <p:extLst>
      <p:ext uri="{BB962C8B-B14F-4D97-AF65-F5344CB8AC3E}">
        <p14:creationId xmlns:p14="http://schemas.microsoft.com/office/powerpoint/2010/main" val="333914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winter, wheat and potatoes are grown largely.  Apart from them lentils, gram, mustard and also rice in grown in some parts. Now the northern states like Punjab, Rajasthan and </a:t>
            </a:r>
            <a:r>
              <a:rPr lang="en-US" dirty="0" err="1"/>
              <a:t>uttar</a:t>
            </a:r>
            <a:r>
              <a:rPr lang="en-US" dirty="0"/>
              <a:t> </a:t>
            </a:r>
            <a:r>
              <a:rPr lang="en-US" dirty="0" err="1"/>
              <a:t>pradesh</a:t>
            </a:r>
            <a:r>
              <a:rPr lang="en-US" dirty="0"/>
              <a:t>. Produce wheat…and the weather conditions are perfect for it.  Here we can see that these states in total had produced  about 2 M </a:t>
            </a:r>
            <a:r>
              <a:rPr lang="en-US" dirty="0" err="1"/>
              <a:t>tonnes</a:t>
            </a:r>
            <a:r>
              <a:rPr lang="en-US" dirty="0"/>
              <a:t> of wheat. These are just top 5 states, there are also other states that contribute to it.</a:t>
            </a:r>
          </a:p>
          <a:p>
            <a:endParaRPr lang="en-US" dirty="0"/>
          </a:p>
          <a:p>
            <a:r>
              <a:rPr lang="en-US" dirty="0"/>
              <a:t>The eastern and southern states still produce rice and sometimes for whole year. The primary reason for it because they are located at the coastal line. </a:t>
            </a:r>
          </a:p>
        </p:txBody>
      </p:sp>
      <p:sp>
        <p:nvSpPr>
          <p:cNvPr id="4" name="Slide Number Placeholder 3"/>
          <p:cNvSpPr>
            <a:spLocks noGrp="1"/>
          </p:cNvSpPr>
          <p:nvPr>
            <p:ph type="sldNum" sz="quarter" idx="5"/>
          </p:nvPr>
        </p:nvSpPr>
        <p:spPr/>
        <p:txBody>
          <a:bodyPr/>
          <a:lstStyle/>
          <a:p>
            <a:fld id="{F3A14529-15AC-5748-9063-CABC6A81345B}" type="slidenum">
              <a:rPr lang="en-US" smtClean="0"/>
              <a:t>5</a:t>
            </a:fld>
            <a:endParaRPr lang="en-US"/>
          </a:p>
        </p:txBody>
      </p:sp>
    </p:spTree>
    <p:extLst>
      <p:ext uri="{BB962C8B-B14F-4D97-AF65-F5344CB8AC3E}">
        <p14:creationId xmlns:p14="http://schemas.microsoft.com/office/powerpoint/2010/main" val="1241238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 the wheat and the rice produce over the years. We can see that over years the produce has increased </a:t>
            </a:r>
            <a:r>
              <a:rPr lang="en-US" dirty="0" err="1"/>
              <a:t>gradullay</a:t>
            </a:r>
            <a:r>
              <a:rPr lang="en-US" dirty="0"/>
              <a:t>. </a:t>
            </a:r>
          </a:p>
          <a:p>
            <a:endParaRPr lang="en-US" dirty="0"/>
          </a:p>
          <a:p>
            <a:r>
              <a:rPr lang="en-US" dirty="0"/>
              <a:t>In 2019, all the states in total had produced more that 120 M tones of wheat and rice. Some time back, I read news that in 2021 India had exported about 7 M </a:t>
            </a:r>
            <a:r>
              <a:rPr lang="en-US" dirty="0" err="1"/>
              <a:t>tonnes</a:t>
            </a:r>
            <a:r>
              <a:rPr lang="en-US" dirty="0"/>
              <a:t> of wheat and 22 m </a:t>
            </a:r>
            <a:r>
              <a:rPr lang="en-US" dirty="0" err="1"/>
              <a:t>tonnes</a:t>
            </a:r>
            <a:r>
              <a:rPr lang="en-US" dirty="0"/>
              <a:t> of rice. Looking at the numbers India can afford to export.</a:t>
            </a:r>
          </a:p>
          <a:p>
            <a:endParaRPr lang="en-US" dirty="0"/>
          </a:p>
          <a:p>
            <a:r>
              <a:rPr lang="en-US" dirty="0"/>
              <a:t>The graph also shows dips of production for some years like 2002, 2014. The major reason behind it is the rainfall, if there is unexpected or may be more rainfall then it hampers the produce.</a:t>
            </a:r>
          </a:p>
        </p:txBody>
      </p:sp>
      <p:sp>
        <p:nvSpPr>
          <p:cNvPr id="4" name="Slide Number Placeholder 3"/>
          <p:cNvSpPr>
            <a:spLocks noGrp="1"/>
          </p:cNvSpPr>
          <p:nvPr>
            <p:ph type="sldNum" sz="quarter" idx="5"/>
          </p:nvPr>
        </p:nvSpPr>
        <p:spPr/>
        <p:txBody>
          <a:bodyPr/>
          <a:lstStyle/>
          <a:p>
            <a:fld id="{F3A14529-15AC-5748-9063-CABC6A81345B}" type="slidenum">
              <a:rPr lang="en-US" smtClean="0"/>
              <a:t>6</a:t>
            </a:fld>
            <a:endParaRPr lang="en-US"/>
          </a:p>
        </p:txBody>
      </p:sp>
    </p:spTree>
    <p:extLst>
      <p:ext uri="{BB962C8B-B14F-4D97-AF65-F5344CB8AC3E}">
        <p14:creationId xmlns:p14="http://schemas.microsoft.com/office/powerpoint/2010/main" val="272288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understand how rainfall affects produce. In monsoon if rainfall is between 150- 300 mm then the produce flourishes. If not then if certainly affects the crops.</a:t>
            </a:r>
          </a:p>
          <a:p>
            <a:endParaRPr lang="en-US" dirty="0"/>
          </a:p>
          <a:p>
            <a:r>
              <a:rPr lang="en-US" dirty="0"/>
              <a:t>Before doing the analysis, My hypothesis was  that rainfall in Summers and Winter destroys the crops. But this is not entire true. </a:t>
            </a:r>
          </a:p>
          <a:p>
            <a:r>
              <a:rPr lang="en-US" dirty="0"/>
              <a:t>We can see some spikes of production in Summer where there was rainfall between 100-200 mm. as well in winter there is produce when rainfall was about 50 mm. </a:t>
            </a:r>
          </a:p>
          <a:p>
            <a:endParaRPr lang="en-US" dirty="0"/>
          </a:p>
        </p:txBody>
      </p:sp>
      <p:sp>
        <p:nvSpPr>
          <p:cNvPr id="4" name="Slide Number Placeholder 3"/>
          <p:cNvSpPr>
            <a:spLocks noGrp="1"/>
          </p:cNvSpPr>
          <p:nvPr>
            <p:ph type="sldNum" sz="quarter" idx="5"/>
          </p:nvPr>
        </p:nvSpPr>
        <p:spPr/>
        <p:txBody>
          <a:bodyPr/>
          <a:lstStyle/>
          <a:p>
            <a:fld id="{F3A14529-15AC-5748-9063-CABC6A81345B}" type="slidenum">
              <a:rPr lang="en-US" smtClean="0"/>
              <a:t>7</a:t>
            </a:fld>
            <a:endParaRPr lang="en-US"/>
          </a:p>
        </p:txBody>
      </p:sp>
    </p:spTree>
    <p:extLst>
      <p:ext uri="{BB962C8B-B14F-4D97-AF65-F5344CB8AC3E}">
        <p14:creationId xmlns:p14="http://schemas.microsoft.com/office/powerpoint/2010/main" val="1823866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3/1/2024</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3/1/2024</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3/1/2024</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3/1/2024</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3/1/2024</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3/1/2024</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3/1/2024</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3/1/2024</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3/1/2024</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3/1/2024</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3/1/2024</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3/1/2024</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A314AEA-D677-ACE7-31B3-F5E72A9B043E}"/>
              </a:ext>
            </a:extLst>
          </p:cNvPr>
          <p:cNvSpPr txBox="1"/>
          <p:nvPr/>
        </p:nvSpPr>
        <p:spPr>
          <a:xfrm>
            <a:off x="838199" y="-321505"/>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kern="1200" dirty="0">
                <a:solidFill>
                  <a:schemeClr val="tx1"/>
                </a:solidFill>
                <a:latin typeface="+mj-lt"/>
                <a:ea typeface="+mj-ea"/>
                <a:cs typeface="+mj-cs"/>
              </a:rPr>
              <a:t>Crop Production Analysis in India</a:t>
            </a:r>
          </a:p>
        </p:txBody>
      </p:sp>
      <p:sp>
        <p:nvSpPr>
          <p:cNvPr id="3" name="slide1">
            <a:extLst>
              <a:ext uri="{FF2B5EF4-FFF2-40B4-BE49-F238E27FC236}">
                <a16:creationId xmlns:a16="http://schemas.microsoft.com/office/drawing/2014/main" id="{EAAAD4BF-A787-44D3-A475-F732100CE241}"/>
              </a:ext>
            </a:extLst>
          </p:cNvPr>
          <p:cNvSpPr>
            <a:spLocks noGrp="1"/>
          </p:cNvSpPr>
          <p:nvPr>
            <p:ph type="subTitle" idx="1"/>
          </p:nvPr>
        </p:nvSpPr>
        <p:spPr>
          <a:xfrm>
            <a:off x="838199" y="4983276"/>
            <a:ext cx="10512552" cy="1126680"/>
          </a:xfrm>
        </p:spPr>
        <p:txBody>
          <a:bodyPr vert="horz" lIns="91440" tIns="45720" rIns="91440" bIns="45720" rtlCol="0">
            <a:normAutofit lnSpcReduction="10000"/>
          </a:bodyPr>
          <a:lstStyle/>
          <a:p>
            <a:pPr algn="l"/>
            <a:r>
              <a:rPr lang="en-US" dirty="0"/>
              <a:t>Avinash Rai</a:t>
            </a:r>
            <a:endParaRPr lang="en-US" kern="1200" dirty="0">
              <a:solidFill>
                <a:schemeClr val="tx1"/>
              </a:solidFill>
              <a:latin typeface="+mn-lt"/>
              <a:ea typeface="+mn-ea"/>
              <a:cs typeface="+mn-cs"/>
            </a:endParaRPr>
          </a:p>
          <a:p>
            <a:pPr algn="l"/>
            <a:r>
              <a:rPr lang="en-US" kern="1200" dirty="0">
                <a:solidFill>
                  <a:schemeClr val="tx1"/>
                </a:solidFill>
                <a:latin typeface="+mn-lt"/>
                <a:ea typeface="+mn-ea"/>
                <a:cs typeface="+mn-cs"/>
              </a:rPr>
              <a:t>UNID:UMIP3933</a:t>
            </a:r>
            <a:br>
              <a:rPr lang="en-US" dirty="0"/>
            </a:br>
            <a:endParaRPr lang="en-US" kern="1200" dirty="0">
              <a:solidFill>
                <a:schemeClr val="tx1"/>
              </a:solidFill>
              <a:latin typeface="+mn-lt"/>
              <a:ea typeface="+mn-ea"/>
              <a:cs typeface="+mn-cs"/>
            </a:endParaRPr>
          </a:p>
        </p:txBody>
      </p:sp>
      <p:sp>
        <p:nvSpPr>
          <p:cNvPr id="35"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BBEE4-A471-D101-8BDA-874F927EBB3F}"/>
              </a:ext>
            </a:extLst>
          </p:cNvPr>
          <p:cNvSpPr>
            <a:spLocks noGrp="1"/>
          </p:cNvSpPr>
          <p:nvPr>
            <p:ph type="title"/>
          </p:nvPr>
        </p:nvSpPr>
        <p:spPr>
          <a:xfrm>
            <a:off x="838200" y="365125"/>
            <a:ext cx="10515600" cy="1325563"/>
          </a:xfrm>
        </p:spPr>
        <p:txBody>
          <a:bodyPr>
            <a:normAutofit/>
          </a:bodyPr>
          <a:lstStyle/>
          <a:p>
            <a:r>
              <a:rPr lang="en-US" sz="5400" dirty="0"/>
              <a:t>Data Collection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E4E3543-BD45-0C66-C496-F9B57E739DC7}"/>
              </a:ext>
            </a:extLst>
          </p:cNvPr>
          <p:cNvSpPr>
            <a:spLocks noGrp="1"/>
          </p:cNvSpPr>
          <p:nvPr>
            <p:ph idx="1"/>
          </p:nvPr>
        </p:nvSpPr>
        <p:spPr>
          <a:xfrm>
            <a:off x="838200" y="1929384"/>
            <a:ext cx="10515600" cy="4251960"/>
          </a:xfrm>
        </p:spPr>
        <p:txBody>
          <a:bodyPr>
            <a:normAutofit/>
          </a:bodyPr>
          <a:lstStyle/>
          <a:p>
            <a:r>
              <a:rPr lang="en-US" sz="2200" dirty="0"/>
              <a:t>Crop Production </a:t>
            </a:r>
          </a:p>
        </p:txBody>
      </p:sp>
    </p:spTree>
    <p:extLst>
      <p:ext uri="{BB962C8B-B14F-4D97-AF65-F5344CB8AC3E}">
        <p14:creationId xmlns:p14="http://schemas.microsoft.com/office/powerpoint/2010/main" val="3221010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B97C48-70FD-5425-0D00-1A1BF5E92566}"/>
              </a:ext>
            </a:extLst>
          </p:cNvPr>
          <p:cNvSpPr txBox="1"/>
          <p:nvPr/>
        </p:nvSpPr>
        <p:spPr>
          <a:xfrm>
            <a:off x="3494762" y="1201175"/>
            <a:ext cx="4481582" cy="369332"/>
          </a:xfrm>
          <a:prstGeom prst="rect">
            <a:avLst/>
          </a:prstGeom>
          <a:noFill/>
        </p:spPr>
        <p:txBody>
          <a:bodyPr wrap="square" rtlCol="0">
            <a:spAutoFit/>
          </a:bodyPr>
          <a:lstStyle/>
          <a:p>
            <a:pPr algn="ctr"/>
            <a:r>
              <a:rPr lang="en-US" dirty="0"/>
              <a:t>Highest crop producing states (1997 - 2019)</a:t>
            </a:r>
          </a:p>
        </p:txBody>
      </p:sp>
      <p:pic>
        <p:nvPicPr>
          <p:cNvPr id="10" name="slide2" descr="Sheet 24">
            <a:extLst>
              <a:ext uri="{FF2B5EF4-FFF2-40B4-BE49-F238E27FC236}">
                <a16:creationId xmlns:a16="http://schemas.microsoft.com/office/drawing/2014/main" id="{33EAA893-9B86-E8E0-3545-5C0F0E8043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10778"/>
            <a:ext cx="12192000" cy="1913124"/>
          </a:xfrm>
          <a:prstGeom prst="rect">
            <a:avLst/>
          </a:prstGeom>
        </p:spPr>
      </p:pic>
    </p:spTree>
    <p:extLst>
      <p:ext uri="{BB962C8B-B14F-4D97-AF65-F5344CB8AC3E}">
        <p14:creationId xmlns:p14="http://schemas.microsoft.com/office/powerpoint/2010/main" val="4152712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slide3" descr="States producing in Monsoon">
            <a:extLst>
              <a:ext uri="{FF2B5EF4-FFF2-40B4-BE49-F238E27FC236}">
                <a16:creationId xmlns:a16="http://schemas.microsoft.com/office/drawing/2014/main" id="{A55897E0-FDEA-0271-915E-65FE64BF5E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95790"/>
            <a:ext cx="12192000" cy="2266419"/>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slide2" descr="States producing in Winter">
            <a:extLst>
              <a:ext uri="{FF2B5EF4-FFF2-40B4-BE49-F238E27FC236}">
                <a16:creationId xmlns:a16="http://schemas.microsoft.com/office/drawing/2014/main" id="{C8495B19-0E40-94C7-D84F-B3B21CC1B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051" y="3068410"/>
            <a:ext cx="10905066" cy="2371850"/>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slide2" descr="Wheat and Rice_stats">
            <a:extLst>
              <a:ext uri="{FF2B5EF4-FFF2-40B4-BE49-F238E27FC236}">
                <a16:creationId xmlns:a16="http://schemas.microsoft.com/office/drawing/2014/main" id="{AA37F427-E0A1-CAB8-A776-84F822257D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99849"/>
            <a:ext cx="12192000" cy="5429770"/>
          </a:xfrm>
          <a:prstGeom prst="rect">
            <a:avLst/>
          </a:prstGeom>
        </p:spPr>
      </p:pic>
      <p:sp>
        <p:nvSpPr>
          <p:cNvPr id="5" name="TextBox 4">
            <a:extLst>
              <a:ext uri="{FF2B5EF4-FFF2-40B4-BE49-F238E27FC236}">
                <a16:creationId xmlns:a16="http://schemas.microsoft.com/office/drawing/2014/main" id="{6D83639B-8BB5-F0F1-077A-DF7E4E23E1E2}"/>
              </a:ext>
            </a:extLst>
          </p:cNvPr>
          <p:cNvSpPr txBox="1"/>
          <p:nvPr/>
        </p:nvSpPr>
        <p:spPr>
          <a:xfrm>
            <a:off x="3786881" y="517437"/>
            <a:ext cx="3817199" cy="523220"/>
          </a:xfrm>
          <a:prstGeom prst="rect">
            <a:avLst/>
          </a:prstGeom>
          <a:noFill/>
        </p:spPr>
        <p:txBody>
          <a:bodyPr wrap="none" rtlCol="0">
            <a:spAutoFit/>
          </a:bodyPr>
          <a:lstStyle/>
          <a:p>
            <a:r>
              <a:rPr lang="en-US" sz="2800" dirty="0"/>
              <a:t>Wheat and Rice statistics</a:t>
            </a:r>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1F3ADD7-9941-322C-268A-7D4480A4D1FF}"/>
              </a:ext>
            </a:extLst>
          </p:cNvPr>
          <p:cNvPicPr>
            <a:picLocks noChangeAspect="1"/>
          </p:cNvPicPr>
          <p:nvPr/>
        </p:nvPicPr>
        <p:blipFill>
          <a:blip r:embed="rId3"/>
          <a:stretch>
            <a:fillRect/>
          </a:stretch>
        </p:blipFill>
        <p:spPr>
          <a:xfrm>
            <a:off x="3091202" y="839584"/>
            <a:ext cx="5632398" cy="5275917"/>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0B9643-A196-9C6B-EEBE-BE4FCCB2FA7F}"/>
              </a:ext>
            </a:extLst>
          </p:cNvPr>
          <p:cNvSpPr txBox="1"/>
          <p:nvPr/>
        </p:nvSpPr>
        <p:spPr>
          <a:xfrm>
            <a:off x="1045029" y="2438400"/>
            <a:ext cx="9927771" cy="2862322"/>
          </a:xfrm>
          <a:prstGeom prst="rect">
            <a:avLst/>
          </a:prstGeom>
          <a:noFill/>
        </p:spPr>
        <p:txBody>
          <a:bodyPr wrap="square" rtlCol="0">
            <a:spAutoFit/>
          </a:bodyPr>
          <a:lstStyle/>
          <a:p>
            <a:pPr algn="just"/>
            <a:r>
              <a:rPr lang="en-US" sz="2000" b="0" i="0" dirty="0">
                <a:solidFill>
                  <a:srgbClr val="0D0D0D"/>
                </a:solidFill>
                <a:effectLst/>
                <a:latin typeface="Söhne"/>
              </a:rPr>
              <a:t>Crop production in India faces multifaceted challenges. Despite advancements in technology and infrastructure, issues like unpredictable weather patterns, inadequate irrigation, pest infestations, and soil degradation persist. Additionally, farmer suicides, market volatility, and uneven distribution of resources exacerbate the situation. However, innovative farming practices, government interventions, and technological solutions offer glimpses of hope. Sustainable agricultural practices, efficient water management, and market reforms are imperative for ensuring food security, economic stability, and rural development. Collaborative efforts between stakeholders, investments in research, and policy reforms are crucial for fostering a resilient and prosperous agricultural sector in India.</a:t>
            </a:r>
            <a:endParaRPr lang="en-IN" sz="2000" dirty="0"/>
          </a:p>
        </p:txBody>
      </p:sp>
      <p:sp>
        <p:nvSpPr>
          <p:cNvPr id="5" name="TextBox 4">
            <a:extLst>
              <a:ext uri="{FF2B5EF4-FFF2-40B4-BE49-F238E27FC236}">
                <a16:creationId xmlns:a16="http://schemas.microsoft.com/office/drawing/2014/main" id="{38794C62-D565-AB00-E34B-E3703156A2FF}"/>
              </a:ext>
            </a:extLst>
          </p:cNvPr>
          <p:cNvSpPr txBox="1"/>
          <p:nvPr/>
        </p:nvSpPr>
        <p:spPr>
          <a:xfrm>
            <a:off x="4049486" y="708193"/>
            <a:ext cx="5812972" cy="923330"/>
          </a:xfrm>
          <a:prstGeom prst="rect">
            <a:avLst/>
          </a:prstGeom>
          <a:noFill/>
        </p:spPr>
        <p:txBody>
          <a:bodyPr wrap="square" rtlCol="0">
            <a:spAutoFit/>
          </a:bodyPr>
          <a:lstStyle/>
          <a:p>
            <a:r>
              <a:rPr lang="en-IN" sz="5400" b="1" dirty="0"/>
              <a:t>Conclusion</a:t>
            </a:r>
          </a:p>
        </p:txBody>
      </p:sp>
    </p:spTree>
    <p:extLst>
      <p:ext uri="{BB962C8B-B14F-4D97-AF65-F5344CB8AC3E}">
        <p14:creationId xmlns:p14="http://schemas.microsoft.com/office/powerpoint/2010/main" val="1654216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148AA4-9960-2008-F3E0-6D226143466E}"/>
              </a:ext>
            </a:extLst>
          </p:cNvPr>
          <p:cNvSpPr>
            <a:spLocks noGrp="1"/>
          </p:cNvSpPr>
          <p:nvPr>
            <p:ph idx="1"/>
          </p:nvPr>
        </p:nvSpPr>
        <p:spPr>
          <a:xfrm>
            <a:off x="838200" y="1929384"/>
            <a:ext cx="10515600" cy="858434"/>
          </a:xfrm>
        </p:spPr>
        <p:txBody>
          <a:bodyPr>
            <a:normAutofit/>
          </a:bodyPr>
          <a:lstStyle/>
          <a:p>
            <a:pPr marL="0" indent="0">
              <a:buNone/>
            </a:pPr>
            <a:r>
              <a:rPr lang="en-US" sz="4400" dirty="0"/>
              <a:t>				</a:t>
            </a:r>
            <a:r>
              <a:rPr lang="en-US" sz="5400" dirty="0"/>
              <a:t>Thank you</a:t>
            </a:r>
          </a:p>
        </p:txBody>
      </p:sp>
    </p:spTree>
    <p:extLst>
      <p:ext uri="{BB962C8B-B14F-4D97-AF65-F5344CB8AC3E}">
        <p14:creationId xmlns:p14="http://schemas.microsoft.com/office/powerpoint/2010/main" val="396539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1626</TotalTime>
  <Words>676</Words>
  <Application>Microsoft Office PowerPoint</Application>
  <PresentationFormat>Widescreen</PresentationFormat>
  <Paragraphs>33</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Office Theme</vt:lpstr>
      <vt:lpstr>PowerPoint Presentation</vt:lpstr>
      <vt:lpstr>Data Collection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Avinash Rai</cp:lastModifiedBy>
  <cp:revision>6</cp:revision>
  <dcterms:created xsi:type="dcterms:W3CDTF">2023-07-06T09:56:30Z</dcterms:created>
  <dcterms:modified xsi:type="dcterms:W3CDTF">2024-03-01T16:41:50Z</dcterms:modified>
</cp:coreProperties>
</file>