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86" r:id="rId6"/>
    <p:sldId id="287" r:id="rId7"/>
    <p:sldId id="260" r:id="rId8"/>
    <p:sldId id="288" r:id="rId9"/>
    <p:sldId id="261" r:id="rId10"/>
    <p:sldId id="262" r:id="rId11"/>
    <p:sldId id="263" r:id="rId12"/>
    <p:sldId id="264" r:id="rId13"/>
    <p:sldId id="265" r:id="rId14"/>
    <p:sldId id="28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228042F-2953-41AA-8B51-FC9C35933689}" type="datetimeFigureOut">
              <a:rPr lang="en-US" smtClean="0"/>
              <a:t>15-Nov-22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5497712-02BA-42A2-84F4-D731CB95856A}" type="slidenum">
              <a:rPr lang="en-US" smtClean="0"/>
              <a:t>‹#›</a:t>
            </a:fld>
            <a:endParaRPr lang="en-US"/>
          </a:p>
        </p:txBody>
      </p:sp>
    </p:spTree>
    <p:extLst>
      <p:ext uri="{BB962C8B-B14F-4D97-AF65-F5344CB8AC3E}">
        <p14:creationId xmlns:p14="http://schemas.microsoft.com/office/powerpoint/2010/main" val="2920418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28042F-2953-41AA-8B51-FC9C35933689}" type="datetimeFigureOut">
              <a:rPr lang="en-US" smtClean="0"/>
              <a:t>15-Nov-22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5497712-02BA-42A2-84F4-D731CB95856A}" type="slidenum">
              <a:rPr lang="en-US" smtClean="0"/>
              <a:t>‹#›</a:t>
            </a:fld>
            <a:endParaRPr lang="en-US"/>
          </a:p>
        </p:txBody>
      </p:sp>
    </p:spTree>
    <p:extLst>
      <p:ext uri="{BB962C8B-B14F-4D97-AF65-F5344CB8AC3E}">
        <p14:creationId xmlns:p14="http://schemas.microsoft.com/office/powerpoint/2010/main" val="492501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228042F-2953-41AA-8B51-FC9C35933689}" type="datetimeFigureOut">
              <a:rPr lang="en-US" smtClean="0"/>
              <a:t>15-Nov-22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497712-02BA-42A2-84F4-D731CB95856A}" type="slidenum">
              <a:rPr lang="en-US" smtClean="0"/>
              <a:t>‹#›</a:t>
            </a:fld>
            <a:endParaRPr lang="en-US"/>
          </a:p>
        </p:txBody>
      </p:sp>
    </p:spTree>
    <p:extLst>
      <p:ext uri="{BB962C8B-B14F-4D97-AF65-F5344CB8AC3E}">
        <p14:creationId xmlns:p14="http://schemas.microsoft.com/office/powerpoint/2010/main" val="2860777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228042F-2953-41AA-8B51-FC9C35933689}" type="datetimeFigureOut">
              <a:rPr lang="en-US" smtClean="0"/>
              <a:t>15-Nov-22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497712-02BA-42A2-84F4-D731CB95856A}" type="slidenum">
              <a:rPr lang="en-US" smtClean="0"/>
              <a:t>‹#›</a:t>
            </a:fld>
            <a:endParaRPr lang="en-US"/>
          </a:p>
        </p:txBody>
      </p:sp>
    </p:spTree>
    <p:extLst>
      <p:ext uri="{BB962C8B-B14F-4D97-AF65-F5344CB8AC3E}">
        <p14:creationId xmlns:p14="http://schemas.microsoft.com/office/powerpoint/2010/main" val="3995612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28042F-2953-41AA-8B51-FC9C35933689}" type="datetimeFigureOut">
              <a:rPr lang="en-US" smtClean="0"/>
              <a:t>15-Nov-22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497712-02BA-42A2-84F4-D731CB95856A}" type="slidenum">
              <a:rPr lang="en-US" smtClean="0"/>
              <a:t>‹#›</a:t>
            </a:fld>
            <a:endParaRPr lang="en-US"/>
          </a:p>
        </p:txBody>
      </p:sp>
    </p:spTree>
    <p:extLst>
      <p:ext uri="{BB962C8B-B14F-4D97-AF65-F5344CB8AC3E}">
        <p14:creationId xmlns:p14="http://schemas.microsoft.com/office/powerpoint/2010/main" val="1454181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228042F-2953-41AA-8B51-FC9C35933689}" type="datetimeFigureOut">
              <a:rPr lang="en-US" smtClean="0"/>
              <a:t>15-Nov-22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497712-02BA-42A2-84F4-D731CB95856A}" type="slidenum">
              <a:rPr lang="en-US" smtClean="0"/>
              <a:t>‹#›</a:t>
            </a:fld>
            <a:endParaRPr lang="en-US"/>
          </a:p>
        </p:txBody>
      </p:sp>
    </p:spTree>
    <p:extLst>
      <p:ext uri="{BB962C8B-B14F-4D97-AF65-F5344CB8AC3E}">
        <p14:creationId xmlns:p14="http://schemas.microsoft.com/office/powerpoint/2010/main" val="1239873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228042F-2953-41AA-8B51-FC9C35933689}" type="datetimeFigureOut">
              <a:rPr lang="en-US" smtClean="0"/>
              <a:t>15-Nov-22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5497712-02BA-42A2-84F4-D731CB95856A}" type="slidenum">
              <a:rPr lang="en-US" smtClean="0"/>
              <a:t>‹#›</a:t>
            </a:fld>
            <a:endParaRPr lang="en-US"/>
          </a:p>
        </p:txBody>
      </p:sp>
    </p:spTree>
    <p:extLst>
      <p:ext uri="{BB962C8B-B14F-4D97-AF65-F5344CB8AC3E}">
        <p14:creationId xmlns:p14="http://schemas.microsoft.com/office/powerpoint/2010/main" val="252680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228042F-2953-41AA-8B51-FC9C35933689}" type="datetimeFigureOut">
              <a:rPr lang="en-US" smtClean="0"/>
              <a:t>15-Nov-22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497712-02BA-42A2-84F4-D731CB95856A}" type="slidenum">
              <a:rPr lang="en-US" smtClean="0"/>
              <a:t>‹#›</a:t>
            </a:fld>
            <a:endParaRPr lang="en-US"/>
          </a:p>
        </p:txBody>
      </p:sp>
    </p:spTree>
    <p:extLst>
      <p:ext uri="{BB962C8B-B14F-4D97-AF65-F5344CB8AC3E}">
        <p14:creationId xmlns:p14="http://schemas.microsoft.com/office/powerpoint/2010/main" val="2230119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228042F-2953-41AA-8B51-FC9C35933689}" type="datetimeFigureOut">
              <a:rPr lang="en-US" smtClean="0"/>
              <a:t>15-Nov-22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497712-02BA-42A2-84F4-D731CB95856A}" type="slidenum">
              <a:rPr lang="en-US" smtClean="0"/>
              <a:t>‹#›</a:t>
            </a:fld>
            <a:endParaRPr lang="en-US"/>
          </a:p>
        </p:txBody>
      </p:sp>
    </p:spTree>
    <p:extLst>
      <p:ext uri="{BB962C8B-B14F-4D97-AF65-F5344CB8AC3E}">
        <p14:creationId xmlns:p14="http://schemas.microsoft.com/office/powerpoint/2010/main" val="3925027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28042F-2953-41AA-8B51-FC9C35933689}" type="datetimeFigureOut">
              <a:rPr lang="en-US" smtClean="0"/>
              <a:t>15-Nov-22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497712-02BA-42A2-84F4-D731CB95856A}" type="slidenum">
              <a:rPr lang="en-US" smtClean="0"/>
              <a:t>‹#›</a:t>
            </a:fld>
            <a:endParaRPr lang="en-US"/>
          </a:p>
        </p:txBody>
      </p:sp>
    </p:spTree>
    <p:extLst>
      <p:ext uri="{BB962C8B-B14F-4D97-AF65-F5344CB8AC3E}">
        <p14:creationId xmlns:p14="http://schemas.microsoft.com/office/powerpoint/2010/main" val="2874446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28042F-2953-41AA-8B51-FC9C35933689}" type="datetimeFigureOut">
              <a:rPr lang="en-US" smtClean="0"/>
              <a:t>15-Nov-22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497712-02BA-42A2-84F4-D731CB95856A}" type="slidenum">
              <a:rPr lang="en-US" smtClean="0"/>
              <a:t>‹#›</a:t>
            </a:fld>
            <a:endParaRPr lang="en-US"/>
          </a:p>
        </p:txBody>
      </p:sp>
    </p:spTree>
    <p:extLst>
      <p:ext uri="{BB962C8B-B14F-4D97-AF65-F5344CB8AC3E}">
        <p14:creationId xmlns:p14="http://schemas.microsoft.com/office/powerpoint/2010/main" val="4062155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28042F-2953-41AA-8B51-FC9C35933689}" type="datetimeFigureOut">
              <a:rPr lang="en-US" smtClean="0"/>
              <a:t>15-Nov-22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497712-02BA-42A2-84F4-D731CB95856A}" type="slidenum">
              <a:rPr lang="en-US" smtClean="0"/>
              <a:t>‹#›</a:t>
            </a:fld>
            <a:endParaRPr lang="en-US"/>
          </a:p>
        </p:txBody>
      </p:sp>
    </p:spTree>
    <p:extLst>
      <p:ext uri="{BB962C8B-B14F-4D97-AF65-F5344CB8AC3E}">
        <p14:creationId xmlns:p14="http://schemas.microsoft.com/office/powerpoint/2010/main" val="1967602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28042F-2953-41AA-8B51-FC9C35933689}" type="datetimeFigureOut">
              <a:rPr lang="en-US" smtClean="0"/>
              <a:t>15-Nov-22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497712-02BA-42A2-84F4-D731CB95856A}" type="slidenum">
              <a:rPr lang="en-US" smtClean="0"/>
              <a:t>‹#›</a:t>
            </a:fld>
            <a:endParaRPr lang="en-US"/>
          </a:p>
        </p:txBody>
      </p:sp>
    </p:spTree>
    <p:extLst>
      <p:ext uri="{BB962C8B-B14F-4D97-AF65-F5344CB8AC3E}">
        <p14:creationId xmlns:p14="http://schemas.microsoft.com/office/powerpoint/2010/main" val="185301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28042F-2953-41AA-8B51-FC9C35933689}" type="datetimeFigureOut">
              <a:rPr lang="en-US" smtClean="0"/>
              <a:t>15-Nov-22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497712-02BA-42A2-84F4-D731CB95856A}" type="slidenum">
              <a:rPr lang="en-US" smtClean="0"/>
              <a:t>‹#›</a:t>
            </a:fld>
            <a:endParaRPr lang="en-US"/>
          </a:p>
        </p:txBody>
      </p:sp>
    </p:spTree>
    <p:extLst>
      <p:ext uri="{BB962C8B-B14F-4D97-AF65-F5344CB8AC3E}">
        <p14:creationId xmlns:p14="http://schemas.microsoft.com/office/powerpoint/2010/main" val="1556699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28042F-2953-41AA-8B51-FC9C35933689}" type="datetimeFigureOut">
              <a:rPr lang="en-US" smtClean="0"/>
              <a:t>15-Nov-22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5497712-02BA-42A2-84F4-D731CB95856A}" type="slidenum">
              <a:rPr lang="en-US" smtClean="0"/>
              <a:t>‹#›</a:t>
            </a:fld>
            <a:endParaRPr lang="en-US"/>
          </a:p>
        </p:txBody>
      </p:sp>
    </p:spTree>
    <p:extLst>
      <p:ext uri="{BB962C8B-B14F-4D97-AF65-F5344CB8AC3E}">
        <p14:creationId xmlns:p14="http://schemas.microsoft.com/office/powerpoint/2010/main" val="3553691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28042F-2953-41AA-8B51-FC9C35933689}" type="datetimeFigureOut">
              <a:rPr lang="en-US" smtClean="0"/>
              <a:t>15-Nov-22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5497712-02BA-42A2-84F4-D731CB95856A}" type="slidenum">
              <a:rPr lang="en-US" smtClean="0"/>
              <a:t>‹#›</a:t>
            </a:fld>
            <a:endParaRPr lang="en-US"/>
          </a:p>
        </p:txBody>
      </p:sp>
    </p:spTree>
    <p:extLst>
      <p:ext uri="{BB962C8B-B14F-4D97-AF65-F5344CB8AC3E}">
        <p14:creationId xmlns:p14="http://schemas.microsoft.com/office/powerpoint/2010/main" val="542037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28042F-2953-41AA-8B51-FC9C35933689}" type="datetimeFigureOut">
              <a:rPr lang="en-US" smtClean="0"/>
              <a:t>15-Nov-22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5497712-02BA-42A2-84F4-D731CB95856A}" type="slidenum">
              <a:rPr lang="en-US" smtClean="0"/>
              <a:t>‹#›</a:t>
            </a:fld>
            <a:endParaRPr lang="en-US"/>
          </a:p>
        </p:txBody>
      </p:sp>
    </p:spTree>
    <p:extLst>
      <p:ext uri="{BB962C8B-B14F-4D97-AF65-F5344CB8AC3E}">
        <p14:creationId xmlns:p14="http://schemas.microsoft.com/office/powerpoint/2010/main" val="1694973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228042F-2953-41AA-8B51-FC9C35933689}" type="datetimeFigureOut">
              <a:rPr lang="en-US" smtClean="0"/>
              <a:t>15-Nov-22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5497712-02BA-42A2-84F4-D731CB95856A}" type="slidenum">
              <a:rPr lang="en-US" smtClean="0"/>
              <a:t>‹#›</a:t>
            </a:fld>
            <a:endParaRPr lang="en-US"/>
          </a:p>
        </p:txBody>
      </p:sp>
    </p:spTree>
    <p:extLst>
      <p:ext uri="{BB962C8B-B14F-4D97-AF65-F5344CB8AC3E}">
        <p14:creationId xmlns:p14="http://schemas.microsoft.com/office/powerpoint/2010/main" val="27163089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FF783-77AB-F4A3-F791-C008A02415C4}"/>
              </a:ext>
            </a:extLst>
          </p:cNvPr>
          <p:cNvSpPr>
            <a:spLocks noGrp="1"/>
          </p:cNvSpPr>
          <p:nvPr>
            <p:ph type="ctrTitle"/>
          </p:nvPr>
        </p:nvSpPr>
        <p:spPr/>
        <p:txBody>
          <a:bodyPr/>
          <a:lstStyle/>
          <a:p>
            <a:r>
              <a:rPr lang="en-IN" dirty="0"/>
              <a:t>SOLID PRINICPLES</a:t>
            </a:r>
            <a:endParaRPr lang="en-US" dirty="0"/>
          </a:p>
        </p:txBody>
      </p:sp>
    </p:spTree>
    <p:extLst>
      <p:ext uri="{BB962C8B-B14F-4D97-AF65-F5344CB8AC3E}">
        <p14:creationId xmlns:p14="http://schemas.microsoft.com/office/powerpoint/2010/main" val="1391202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34D7-FBCF-D5F2-03B2-CCD0498F69A2}"/>
              </a:ext>
            </a:extLst>
          </p:cNvPr>
          <p:cNvSpPr>
            <a:spLocks noGrp="1"/>
          </p:cNvSpPr>
          <p:nvPr>
            <p:ph type="title"/>
          </p:nvPr>
        </p:nvSpPr>
        <p:spPr/>
        <p:txBody>
          <a:bodyPr>
            <a:normAutofit fontScale="90000"/>
          </a:bodyPr>
          <a:lstStyle/>
          <a:p>
            <a:pPr fontAlgn="base"/>
            <a:br>
              <a:rPr lang="en-US" b="1" i="0" dirty="0">
                <a:effectLst/>
                <a:latin typeface="-apple-system"/>
              </a:rPr>
            </a:br>
            <a:br>
              <a:rPr lang="en-US" b="1" i="0" dirty="0">
                <a:effectLst/>
                <a:latin typeface="-apple-system"/>
              </a:rPr>
            </a:br>
            <a:r>
              <a:rPr lang="en-US" b="1" i="0" dirty="0" err="1">
                <a:effectLst/>
                <a:latin typeface="-apple-system"/>
              </a:rPr>
              <a:t>Liskov</a:t>
            </a:r>
            <a:r>
              <a:rPr lang="en-US" b="1" i="0" dirty="0">
                <a:effectLst/>
                <a:latin typeface="-apple-system"/>
              </a:rPr>
              <a:t> Substitution Principle</a:t>
            </a:r>
            <a:br>
              <a:rPr lang="en-US" b="1" i="0" dirty="0">
                <a:effectLst/>
                <a:latin typeface="-apple-system"/>
              </a:rPr>
            </a:br>
            <a:br>
              <a:rPr lang="en-US" dirty="0"/>
            </a:br>
            <a:endParaRPr lang="en-US" dirty="0"/>
          </a:p>
        </p:txBody>
      </p:sp>
      <p:sp>
        <p:nvSpPr>
          <p:cNvPr id="3" name="Content Placeholder 2">
            <a:extLst>
              <a:ext uri="{FF2B5EF4-FFF2-40B4-BE49-F238E27FC236}">
                <a16:creationId xmlns:a16="http://schemas.microsoft.com/office/drawing/2014/main" id="{10564D45-BC85-E2C9-0485-765A54346968}"/>
              </a:ext>
            </a:extLst>
          </p:cNvPr>
          <p:cNvSpPr>
            <a:spLocks noGrp="1"/>
          </p:cNvSpPr>
          <p:nvPr>
            <p:ph idx="1"/>
          </p:nvPr>
        </p:nvSpPr>
        <p:spPr/>
        <p:txBody>
          <a:bodyPr>
            <a:normAutofit lnSpcReduction="10000"/>
          </a:bodyPr>
          <a:lstStyle/>
          <a:p>
            <a:pPr algn="l" fontAlgn="base"/>
            <a:r>
              <a:rPr lang="en-US" sz="2800" b="0" i="0" dirty="0">
                <a:solidFill>
                  <a:srgbClr val="0A0A23"/>
                </a:solidFill>
                <a:effectLst/>
                <a:latin typeface="Lato" panose="020F0502020204030203" pitchFamily="34" charset="0"/>
              </a:rPr>
              <a:t>The </a:t>
            </a:r>
            <a:r>
              <a:rPr lang="en-US" sz="2800" b="0" i="0" dirty="0" err="1">
                <a:solidFill>
                  <a:srgbClr val="0A0A23"/>
                </a:solidFill>
                <a:effectLst/>
                <a:latin typeface="Lato" panose="020F0502020204030203" pitchFamily="34" charset="0"/>
              </a:rPr>
              <a:t>Liskov</a:t>
            </a:r>
            <a:r>
              <a:rPr lang="en-US" sz="2800" b="0" i="0" dirty="0">
                <a:solidFill>
                  <a:srgbClr val="0A0A23"/>
                </a:solidFill>
                <a:effectLst/>
                <a:latin typeface="Lato" panose="020F0502020204030203" pitchFamily="34" charset="0"/>
              </a:rPr>
              <a:t> Substitution Principle states that subclasses should be substitutable for their base classes.</a:t>
            </a:r>
          </a:p>
          <a:p>
            <a:pPr algn="l" fontAlgn="base"/>
            <a:r>
              <a:rPr lang="en-US" sz="2800" b="0" i="0" dirty="0">
                <a:solidFill>
                  <a:srgbClr val="0A0A23"/>
                </a:solidFill>
                <a:effectLst/>
                <a:latin typeface="Lato" panose="020F0502020204030203" pitchFamily="34" charset="0"/>
              </a:rPr>
              <a:t>This means that, given that class B is a subclass of class A, we should be able to pass an object of class B to any method that expects an object of class A and the method should not give any weird output in that case</a:t>
            </a:r>
          </a:p>
          <a:p>
            <a:pPr marL="0" indent="0">
              <a:buNone/>
            </a:pPr>
            <a:endParaRPr lang="en-US" dirty="0"/>
          </a:p>
        </p:txBody>
      </p:sp>
    </p:spTree>
    <p:extLst>
      <p:ext uri="{BB962C8B-B14F-4D97-AF65-F5344CB8AC3E}">
        <p14:creationId xmlns:p14="http://schemas.microsoft.com/office/powerpoint/2010/main" val="4201203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503B4-E036-5546-D6AF-B59AB494070F}"/>
              </a:ext>
            </a:extLst>
          </p:cNvPr>
          <p:cNvSpPr>
            <a:spLocks noGrp="1"/>
          </p:cNvSpPr>
          <p:nvPr>
            <p:ph type="title"/>
          </p:nvPr>
        </p:nvSpPr>
        <p:spPr/>
        <p:txBody>
          <a:bodyPr/>
          <a:lstStyle/>
          <a:p>
            <a:r>
              <a:rPr lang="en-US" b="1" i="0" dirty="0" err="1">
                <a:effectLst/>
                <a:latin typeface="-apple-system"/>
              </a:rPr>
              <a:t>Liskov</a:t>
            </a:r>
            <a:r>
              <a:rPr lang="en-US" b="1" i="0" dirty="0">
                <a:effectLst/>
                <a:latin typeface="-apple-system"/>
              </a:rPr>
              <a:t> Substitution Principle</a:t>
            </a:r>
            <a:endParaRPr lang="en-US" dirty="0"/>
          </a:p>
        </p:txBody>
      </p:sp>
      <p:sp>
        <p:nvSpPr>
          <p:cNvPr id="3" name="Content Placeholder 2">
            <a:extLst>
              <a:ext uri="{FF2B5EF4-FFF2-40B4-BE49-F238E27FC236}">
                <a16:creationId xmlns:a16="http://schemas.microsoft.com/office/drawing/2014/main" id="{5513A5A9-7CFA-288E-958B-EEAECB6E26E0}"/>
              </a:ext>
            </a:extLst>
          </p:cNvPr>
          <p:cNvSpPr>
            <a:spLocks noGrp="1"/>
          </p:cNvSpPr>
          <p:nvPr>
            <p:ph idx="1"/>
          </p:nvPr>
        </p:nvSpPr>
        <p:spPr/>
        <p:txBody>
          <a:bodyPr/>
          <a:lstStyle/>
          <a:p>
            <a:pPr algn="l" fontAlgn="base"/>
            <a:r>
              <a:rPr lang="en-US" sz="2400" b="0" i="0" dirty="0">
                <a:solidFill>
                  <a:srgbClr val="0A0A23"/>
                </a:solidFill>
                <a:effectLst/>
                <a:latin typeface="Lato" panose="020F0502020204030203" pitchFamily="34" charset="0"/>
              </a:rPr>
              <a:t>This is the expected behavior, because when we use inheritance we assume that the child class inherits everything that the superclass has. The child class extends the behavior but never narrows it down.</a:t>
            </a:r>
          </a:p>
          <a:p>
            <a:pPr algn="l" fontAlgn="base"/>
            <a:r>
              <a:rPr lang="en-US" sz="2400" b="0" i="0" dirty="0">
                <a:solidFill>
                  <a:srgbClr val="0A0A23"/>
                </a:solidFill>
                <a:effectLst/>
                <a:latin typeface="Lato" panose="020F0502020204030203" pitchFamily="34" charset="0"/>
              </a:rPr>
              <a:t>Therefore, when a class does not obey this principle, it leads to some nasty bugs that are hard to detect.</a:t>
            </a:r>
          </a:p>
          <a:p>
            <a:pPr marL="0" indent="0">
              <a:buNone/>
            </a:pPr>
            <a:br>
              <a:rPr lang="en-US" dirty="0"/>
            </a:br>
            <a:endParaRPr lang="en-US" dirty="0"/>
          </a:p>
        </p:txBody>
      </p:sp>
    </p:spTree>
    <p:extLst>
      <p:ext uri="{BB962C8B-B14F-4D97-AF65-F5344CB8AC3E}">
        <p14:creationId xmlns:p14="http://schemas.microsoft.com/office/powerpoint/2010/main" val="1725948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B9533-C01E-9E6C-9CE9-724BDA957110}"/>
              </a:ext>
            </a:extLst>
          </p:cNvPr>
          <p:cNvSpPr>
            <a:spLocks noGrp="1"/>
          </p:cNvSpPr>
          <p:nvPr>
            <p:ph type="title"/>
          </p:nvPr>
        </p:nvSpPr>
        <p:spPr/>
        <p:txBody>
          <a:bodyPr/>
          <a:lstStyle/>
          <a:p>
            <a:r>
              <a:rPr lang="en-IN" dirty="0"/>
              <a:t>Interface Segregation Principle</a:t>
            </a:r>
            <a:endParaRPr lang="en-US" dirty="0"/>
          </a:p>
        </p:txBody>
      </p:sp>
      <p:sp>
        <p:nvSpPr>
          <p:cNvPr id="3" name="Content Placeholder 2">
            <a:extLst>
              <a:ext uri="{FF2B5EF4-FFF2-40B4-BE49-F238E27FC236}">
                <a16:creationId xmlns:a16="http://schemas.microsoft.com/office/drawing/2014/main" id="{59675458-F8DD-A016-6CDB-E1892C956E97}"/>
              </a:ext>
            </a:extLst>
          </p:cNvPr>
          <p:cNvSpPr>
            <a:spLocks noGrp="1"/>
          </p:cNvSpPr>
          <p:nvPr>
            <p:ph idx="1"/>
          </p:nvPr>
        </p:nvSpPr>
        <p:spPr/>
        <p:txBody>
          <a:bodyPr/>
          <a:lstStyle/>
          <a:p>
            <a:r>
              <a:rPr lang="en-US" b="0" i="0" dirty="0">
                <a:solidFill>
                  <a:srgbClr val="222222"/>
                </a:solidFill>
                <a:effectLst/>
                <a:latin typeface="roboto slab"/>
              </a:rPr>
              <a:t>The Interface Segregation Principle (ISP) states that </a:t>
            </a:r>
            <a:r>
              <a:rPr lang="en-US" b="1" i="0" dirty="0">
                <a:solidFill>
                  <a:srgbClr val="222222"/>
                </a:solidFill>
                <a:effectLst/>
                <a:latin typeface="roboto slab"/>
              </a:rPr>
              <a:t>a client should not be exposed to methods it doesn’t need</a:t>
            </a:r>
            <a:r>
              <a:rPr lang="en-US" b="0" i="0" dirty="0">
                <a:solidFill>
                  <a:srgbClr val="222222"/>
                </a:solidFill>
                <a:effectLst/>
                <a:latin typeface="roboto slab"/>
              </a:rPr>
              <a:t>. Declaring methods in an interface that the client doesn’t need pollutes the interface and leads to a “bulky” or “fat” interface</a:t>
            </a:r>
            <a:endParaRPr lang="en-US" dirty="0"/>
          </a:p>
        </p:txBody>
      </p:sp>
    </p:spTree>
    <p:extLst>
      <p:ext uri="{BB962C8B-B14F-4D97-AF65-F5344CB8AC3E}">
        <p14:creationId xmlns:p14="http://schemas.microsoft.com/office/powerpoint/2010/main" val="4147306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CFD2C-56AE-FEA0-CA92-BDB6CB4F2911}"/>
              </a:ext>
            </a:extLst>
          </p:cNvPr>
          <p:cNvSpPr>
            <a:spLocks noGrp="1"/>
          </p:cNvSpPr>
          <p:nvPr>
            <p:ph type="title"/>
          </p:nvPr>
        </p:nvSpPr>
        <p:spPr/>
        <p:txBody>
          <a:bodyPr/>
          <a:lstStyle/>
          <a:p>
            <a:r>
              <a:rPr lang="en-IN" dirty="0"/>
              <a:t>Dependency Inversion Principle</a:t>
            </a:r>
            <a:endParaRPr lang="en-US" dirty="0"/>
          </a:p>
        </p:txBody>
      </p:sp>
      <p:sp>
        <p:nvSpPr>
          <p:cNvPr id="3" name="Content Placeholder 2">
            <a:extLst>
              <a:ext uri="{FF2B5EF4-FFF2-40B4-BE49-F238E27FC236}">
                <a16:creationId xmlns:a16="http://schemas.microsoft.com/office/drawing/2014/main" id="{12A5BFFA-0946-87DD-9D1A-A836E9852C1C}"/>
              </a:ext>
            </a:extLst>
          </p:cNvPr>
          <p:cNvSpPr>
            <a:spLocks noGrp="1"/>
          </p:cNvSpPr>
          <p:nvPr>
            <p:ph idx="1"/>
          </p:nvPr>
        </p:nvSpPr>
        <p:spPr/>
        <p:txBody>
          <a:bodyPr>
            <a:normAutofit/>
          </a:bodyPr>
          <a:lstStyle/>
          <a:p>
            <a:r>
              <a:rPr lang="en-US" sz="2000" b="0" i="0" dirty="0">
                <a:solidFill>
                  <a:srgbClr val="0A0A23"/>
                </a:solidFill>
                <a:effectLst/>
                <a:latin typeface="Lato" panose="020F0502020204030203" pitchFamily="34" charset="0"/>
              </a:rPr>
              <a:t>Dependency Inversion principle states that our classes should depend upon interfaces </a:t>
            </a:r>
          </a:p>
          <a:p>
            <a:pPr algn="l" fontAlgn="base"/>
            <a:r>
              <a:rPr lang="en-US" sz="2000" b="0" i="0" dirty="0">
                <a:solidFill>
                  <a:srgbClr val="0A0A23"/>
                </a:solidFill>
                <a:effectLst/>
                <a:latin typeface="Lato" panose="020F0502020204030203" pitchFamily="34" charset="0"/>
              </a:rPr>
              <a:t>These two principles are indeed related and we have applied this pattern before while we were discussing the Open-Closed Principle.</a:t>
            </a:r>
          </a:p>
          <a:p>
            <a:pPr algn="l" fontAlgn="base"/>
            <a:r>
              <a:rPr lang="en-US" sz="2000" b="0" i="0" dirty="0">
                <a:solidFill>
                  <a:srgbClr val="0A0A23"/>
                </a:solidFill>
                <a:effectLst/>
                <a:latin typeface="Lato" panose="020F0502020204030203" pitchFamily="34" charset="0"/>
              </a:rPr>
              <a:t>We want our classes to be open to extension, so we have reorganized our dependencies to depend on interfaces instead of concrete classes. Our </a:t>
            </a:r>
            <a:r>
              <a:rPr lang="en-US" sz="2000" b="0" i="0" dirty="0" err="1">
                <a:solidFill>
                  <a:srgbClr val="0A0A23"/>
                </a:solidFill>
                <a:effectLst/>
                <a:latin typeface="Lato" panose="020F0502020204030203" pitchFamily="34" charset="0"/>
              </a:rPr>
              <a:t>PersistenceManager</a:t>
            </a:r>
            <a:r>
              <a:rPr lang="en-US" sz="2000" b="0" i="0" dirty="0">
                <a:solidFill>
                  <a:srgbClr val="0A0A23"/>
                </a:solidFill>
                <a:effectLst/>
                <a:latin typeface="Lato" panose="020F0502020204030203" pitchFamily="34" charset="0"/>
              </a:rPr>
              <a:t> class depends on </a:t>
            </a:r>
            <a:r>
              <a:rPr lang="en-US" sz="2000" b="0" i="0" dirty="0" err="1">
                <a:solidFill>
                  <a:srgbClr val="0A0A23"/>
                </a:solidFill>
                <a:effectLst/>
                <a:latin typeface="Lato" panose="020F0502020204030203" pitchFamily="34" charset="0"/>
              </a:rPr>
              <a:t>InvoicePersistence</a:t>
            </a:r>
            <a:r>
              <a:rPr lang="en-US" sz="2000" b="0" i="0" dirty="0">
                <a:solidFill>
                  <a:srgbClr val="0A0A23"/>
                </a:solidFill>
                <a:effectLst/>
                <a:latin typeface="Lato" panose="020F0502020204030203" pitchFamily="34" charset="0"/>
              </a:rPr>
              <a:t> instead of the classes that implement that interface or abstract classes instead of concrete classes and functions.</a:t>
            </a:r>
            <a:endParaRPr lang="en-US" sz="2000" dirty="0"/>
          </a:p>
        </p:txBody>
      </p:sp>
    </p:spTree>
    <p:extLst>
      <p:ext uri="{BB962C8B-B14F-4D97-AF65-F5344CB8AC3E}">
        <p14:creationId xmlns:p14="http://schemas.microsoft.com/office/powerpoint/2010/main" val="2351177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EDB986-0498-0B4E-72F3-8F74703E6CBA}"/>
              </a:ext>
            </a:extLst>
          </p:cNvPr>
          <p:cNvSpPr>
            <a:spLocks noGrp="1"/>
          </p:cNvSpPr>
          <p:nvPr>
            <p:ph idx="1"/>
          </p:nvPr>
        </p:nvSpPr>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sz="2800" dirty="0"/>
              <a:t>                                     Thank you!!</a:t>
            </a:r>
            <a:endParaRPr lang="en-US" sz="2800" dirty="0"/>
          </a:p>
        </p:txBody>
      </p:sp>
    </p:spTree>
    <p:extLst>
      <p:ext uri="{BB962C8B-B14F-4D97-AF65-F5344CB8AC3E}">
        <p14:creationId xmlns:p14="http://schemas.microsoft.com/office/powerpoint/2010/main" val="1027863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75C91-11D9-4254-9FB0-F2BE17496306}"/>
              </a:ext>
            </a:extLst>
          </p:cNvPr>
          <p:cNvSpPr>
            <a:spLocks noGrp="1"/>
          </p:cNvSpPr>
          <p:nvPr>
            <p:ph type="title"/>
          </p:nvPr>
        </p:nvSpPr>
        <p:spPr/>
        <p:txBody>
          <a:bodyPr/>
          <a:lstStyle/>
          <a:p>
            <a:r>
              <a:rPr lang="en-IN" dirty="0"/>
              <a:t>SOLID PRINCIPLES</a:t>
            </a:r>
            <a:endParaRPr lang="en-US" dirty="0"/>
          </a:p>
        </p:txBody>
      </p:sp>
      <p:sp>
        <p:nvSpPr>
          <p:cNvPr id="3" name="Content Placeholder 2">
            <a:extLst>
              <a:ext uri="{FF2B5EF4-FFF2-40B4-BE49-F238E27FC236}">
                <a16:creationId xmlns:a16="http://schemas.microsoft.com/office/drawing/2014/main" id="{82365BF6-0E8C-2B2B-3FCE-483A5E72A2A4}"/>
              </a:ext>
            </a:extLst>
          </p:cNvPr>
          <p:cNvSpPr>
            <a:spLocks noGrp="1"/>
          </p:cNvSpPr>
          <p:nvPr>
            <p:ph idx="1"/>
          </p:nvPr>
        </p:nvSpPr>
        <p:spPr/>
        <p:txBody>
          <a:bodyPr>
            <a:normAutofit/>
          </a:bodyPr>
          <a:lstStyle/>
          <a:p>
            <a:pPr marL="0" indent="0">
              <a:buNone/>
            </a:pPr>
            <a:r>
              <a:rPr lang="en-US" sz="3200" b="0" i="0" dirty="0">
                <a:solidFill>
                  <a:srgbClr val="0A0A23"/>
                </a:solidFill>
                <a:effectLst/>
                <a:latin typeface="Lato" panose="020B0604020202020204" pitchFamily="34" charset="0"/>
              </a:rPr>
              <a:t>SOLID Principles are five principles of Object-Oriented class design. They are a set of rules and best practices to follow while designing a class structure.</a:t>
            </a:r>
            <a:endParaRPr lang="en-US" sz="3200" dirty="0"/>
          </a:p>
        </p:txBody>
      </p:sp>
    </p:spTree>
    <p:extLst>
      <p:ext uri="{BB962C8B-B14F-4D97-AF65-F5344CB8AC3E}">
        <p14:creationId xmlns:p14="http://schemas.microsoft.com/office/powerpoint/2010/main" val="2522405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99502-773F-4B3C-FAD6-82B50D95F3ED}"/>
              </a:ext>
            </a:extLst>
          </p:cNvPr>
          <p:cNvSpPr>
            <a:spLocks noGrp="1"/>
          </p:cNvSpPr>
          <p:nvPr>
            <p:ph type="title"/>
          </p:nvPr>
        </p:nvSpPr>
        <p:spPr/>
        <p:txBody>
          <a:bodyPr/>
          <a:lstStyle/>
          <a:p>
            <a:r>
              <a:rPr lang="en-IN" dirty="0"/>
              <a:t>SOLID PRINCIPLES</a:t>
            </a:r>
            <a:endParaRPr lang="en-US" dirty="0"/>
          </a:p>
        </p:txBody>
      </p:sp>
      <p:sp>
        <p:nvSpPr>
          <p:cNvPr id="3" name="Content Placeholder 2">
            <a:extLst>
              <a:ext uri="{FF2B5EF4-FFF2-40B4-BE49-F238E27FC236}">
                <a16:creationId xmlns:a16="http://schemas.microsoft.com/office/drawing/2014/main" id="{C70FF7D7-01CB-4CE9-27BB-A57D041875C6}"/>
              </a:ext>
            </a:extLst>
          </p:cNvPr>
          <p:cNvSpPr>
            <a:spLocks noGrp="1"/>
          </p:cNvSpPr>
          <p:nvPr>
            <p:ph idx="1"/>
          </p:nvPr>
        </p:nvSpPr>
        <p:spPr/>
        <p:txBody>
          <a:bodyPr/>
          <a:lstStyle/>
          <a:p>
            <a:pPr algn="l" fontAlgn="base">
              <a:buFont typeface="Arial" panose="020B0604020202020204" pitchFamily="34" charset="0"/>
              <a:buChar char="•"/>
            </a:pPr>
            <a:r>
              <a:rPr lang="en-US" sz="2800" b="0" i="0" dirty="0">
                <a:solidFill>
                  <a:srgbClr val="0A0A23"/>
                </a:solidFill>
                <a:effectLst/>
                <a:latin typeface="inherit"/>
              </a:rPr>
              <a:t>The </a:t>
            </a:r>
            <a:r>
              <a:rPr lang="en-US" sz="2800" b="1" i="0" dirty="0">
                <a:solidFill>
                  <a:srgbClr val="0A0A23"/>
                </a:solidFill>
                <a:effectLst/>
                <a:latin typeface="inherit"/>
              </a:rPr>
              <a:t>S</a:t>
            </a:r>
            <a:r>
              <a:rPr lang="en-US" sz="2800" b="0" i="0" dirty="0">
                <a:solidFill>
                  <a:srgbClr val="0A0A23"/>
                </a:solidFill>
                <a:effectLst/>
                <a:latin typeface="inherit"/>
              </a:rPr>
              <a:t>ingle Responsibility Principle</a:t>
            </a:r>
          </a:p>
          <a:p>
            <a:pPr algn="l" fontAlgn="base">
              <a:buFont typeface="Arial" panose="020B0604020202020204" pitchFamily="34" charset="0"/>
              <a:buChar char="•"/>
            </a:pPr>
            <a:r>
              <a:rPr lang="en-US" sz="2800" b="0" i="0" dirty="0">
                <a:solidFill>
                  <a:srgbClr val="0A0A23"/>
                </a:solidFill>
                <a:effectLst/>
                <a:latin typeface="inherit"/>
              </a:rPr>
              <a:t>The </a:t>
            </a:r>
            <a:r>
              <a:rPr lang="en-US" sz="2800" b="1" i="0" dirty="0">
                <a:solidFill>
                  <a:srgbClr val="0A0A23"/>
                </a:solidFill>
                <a:effectLst/>
                <a:latin typeface="inherit"/>
              </a:rPr>
              <a:t>O</a:t>
            </a:r>
            <a:r>
              <a:rPr lang="en-US" sz="2800" b="0" i="0" dirty="0">
                <a:solidFill>
                  <a:srgbClr val="0A0A23"/>
                </a:solidFill>
                <a:effectLst/>
                <a:latin typeface="inherit"/>
              </a:rPr>
              <a:t>pen-Closed Principle</a:t>
            </a:r>
          </a:p>
          <a:p>
            <a:pPr algn="l" fontAlgn="base">
              <a:buFont typeface="Arial" panose="020B0604020202020204" pitchFamily="34" charset="0"/>
              <a:buChar char="•"/>
            </a:pPr>
            <a:r>
              <a:rPr lang="en-US" sz="2800" b="0" i="0" dirty="0">
                <a:solidFill>
                  <a:srgbClr val="0A0A23"/>
                </a:solidFill>
                <a:effectLst/>
                <a:latin typeface="inherit"/>
              </a:rPr>
              <a:t>The </a:t>
            </a:r>
            <a:r>
              <a:rPr lang="en-US" sz="2800" b="1" i="0" dirty="0" err="1">
                <a:solidFill>
                  <a:srgbClr val="0A0A23"/>
                </a:solidFill>
                <a:effectLst/>
                <a:latin typeface="inherit"/>
              </a:rPr>
              <a:t>L</a:t>
            </a:r>
            <a:r>
              <a:rPr lang="en-US" sz="2800" b="0" i="0" dirty="0" err="1">
                <a:solidFill>
                  <a:srgbClr val="0A0A23"/>
                </a:solidFill>
                <a:effectLst/>
                <a:latin typeface="inherit"/>
              </a:rPr>
              <a:t>iskov</a:t>
            </a:r>
            <a:r>
              <a:rPr lang="en-US" sz="2800" b="0" i="0" dirty="0">
                <a:solidFill>
                  <a:srgbClr val="0A0A23"/>
                </a:solidFill>
                <a:effectLst/>
                <a:latin typeface="inherit"/>
              </a:rPr>
              <a:t> Substitution Principle</a:t>
            </a:r>
          </a:p>
          <a:p>
            <a:pPr algn="l" fontAlgn="base">
              <a:buFont typeface="Arial" panose="020B0604020202020204" pitchFamily="34" charset="0"/>
              <a:buChar char="•"/>
            </a:pPr>
            <a:r>
              <a:rPr lang="en-US" sz="2800" b="0" i="0" dirty="0">
                <a:solidFill>
                  <a:srgbClr val="0A0A23"/>
                </a:solidFill>
                <a:effectLst/>
                <a:latin typeface="inherit"/>
              </a:rPr>
              <a:t>The </a:t>
            </a:r>
            <a:r>
              <a:rPr lang="en-US" sz="2800" b="1" i="0" dirty="0">
                <a:solidFill>
                  <a:srgbClr val="0A0A23"/>
                </a:solidFill>
                <a:effectLst/>
                <a:latin typeface="inherit"/>
              </a:rPr>
              <a:t>I</a:t>
            </a:r>
            <a:r>
              <a:rPr lang="en-US" sz="2800" b="0" i="0" dirty="0">
                <a:solidFill>
                  <a:srgbClr val="0A0A23"/>
                </a:solidFill>
                <a:effectLst/>
                <a:latin typeface="inherit"/>
              </a:rPr>
              <a:t>nterface Segregation Principle</a:t>
            </a:r>
          </a:p>
          <a:p>
            <a:pPr algn="l" fontAlgn="base">
              <a:buFont typeface="Arial" panose="020B0604020202020204" pitchFamily="34" charset="0"/>
              <a:buChar char="•"/>
            </a:pPr>
            <a:r>
              <a:rPr lang="en-US" sz="2800" b="0" i="0" dirty="0">
                <a:solidFill>
                  <a:srgbClr val="0A0A23"/>
                </a:solidFill>
                <a:effectLst/>
                <a:latin typeface="inherit"/>
              </a:rPr>
              <a:t>The </a:t>
            </a:r>
            <a:r>
              <a:rPr lang="en-US" sz="2800" b="1" i="0" dirty="0">
                <a:solidFill>
                  <a:srgbClr val="0A0A23"/>
                </a:solidFill>
                <a:effectLst/>
                <a:latin typeface="inherit"/>
              </a:rPr>
              <a:t>D</a:t>
            </a:r>
            <a:r>
              <a:rPr lang="en-US" sz="2800" b="0" i="0" dirty="0">
                <a:solidFill>
                  <a:srgbClr val="0A0A23"/>
                </a:solidFill>
                <a:effectLst/>
                <a:latin typeface="inherit"/>
              </a:rPr>
              <a:t>ependency Inversion Principle</a:t>
            </a:r>
          </a:p>
          <a:p>
            <a:endParaRPr lang="en-US" dirty="0"/>
          </a:p>
        </p:txBody>
      </p:sp>
    </p:spTree>
    <p:extLst>
      <p:ext uri="{BB962C8B-B14F-4D97-AF65-F5344CB8AC3E}">
        <p14:creationId xmlns:p14="http://schemas.microsoft.com/office/powerpoint/2010/main" val="663319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EAF05-8686-4B57-033B-EF2C5816C9F5}"/>
              </a:ext>
            </a:extLst>
          </p:cNvPr>
          <p:cNvSpPr>
            <a:spLocks noGrp="1"/>
          </p:cNvSpPr>
          <p:nvPr>
            <p:ph type="title"/>
          </p:nvPr>
        </p:nvSpPr>
        <p:spPr/>
        <p:txBody>
          <a:bodyPr>
            <a:normAutofit fontScale="90000"/>
          </a:bodyPr>
          <a:lstStyle/>
          <a:p>
            <a:pPr fontAlgn="base"/>
            <a:br>
              <a:rPr lang="en-US" b="1" i="0" dirty="0">
                <a:effectLst/>
                <a:latin typeface="-apple-system"/>
              </a:rPr>
            </a:br>
            <a:br>
              <a:rPr lang="en-US" b="1" i="0" dirty="0">
                <a:effectLst/>
                <a:latin typeface="-apple-system"/>
              </a:rPr>
            </a:br>
            <a:r>
              <a:rPr lang="en-US" b="1" i="0" dirty="0">
                <a:effectLst/>
                <a:latin typeface="-apple-system"/>
              </a:rPr>
              <a:t>The Single Responsibility Principle</a:t>
            </a:r>
            <a:br>
              <a:rPr lang="en-US" b="1" i="0" dirty="0">
                <a:effectLst/>
                <a:latin typeface="-apple-system"/>
              </a:rPr>
            </a:br>
            <a:br>
              <a:rPr lang="en-US" dirty="0"/>
            </a:br>
            <a:endParaRPr lang="en-US" dirty="0"/>
          </a:p>
        </p:txBody>
      </p:sp>
      <p:sp>
        <p:nvSpPr>
          <p:cNvPr id="3" name="Content Placeholder 2">
            <a:extLst>
              <a:ext uri="{FF2B5EF4-FFF2-40B4-BE49-F238E27FC236}">
                <a16:creationId xmlns:a16="http://schemas.microsoft.com/office/drawing/2014/main" id="{5F55E0CB-FD95-4C8E-D06E-ED9215C9A543}"/>
              </a:ext>
            </a:extLst>
          </p:cNvPr>
          <p:cNvSpPr>
            <a:spLocks noGrp="1"/>
          </p:cNvSpPr>
          <p:nvPr>
            <p:ph idx="1"/>
          </p:nvPr>
        </p:nvSpPr>
        <p:spPr/>
        <p:txBody>
          <a:bodyPr>
            <a:normAutofit fontScale="77500" lnSpcReduction="20000"/>
          </a:bodyPr>
          <a:lstStyle/>
          <a:p>
            <a:pPr marL="0" indent="0">
              <a:buNone/>
            </a:pPr>
            <a:r>
              <a:rPr lang="en-US" sz="2800" b="0" i="0" dirty="0">
                <a:solidFill>
                  <a:srgbClr val="0A0A23"/>
                </a:solidFill>
                <a:effectLst/>
                <a:latin typeface="Lato" panose="020F0502020204030203" pitchFamily="34" charset="0"/>
              </a:rPr>
              <a:t>The Single Responsibility Principle states that </a:t>
            </a:r>
            <a:r>
              <a:rPr lang="en-US" sz="2800" b="1" i="0" dirty="0">
                <a:effectLst/>
                <a:latin typeface="Lato" panose="020F0502020204030203" pitchFamily="34" charset="0"/>
              </a:rPr>
              <a:t>a class should do one thing and therefore it should have only a single reason to change</a:t>
            </a:r>
          </a:p>
          <a:p>
            <a:pPr algn="l" fontAlgn="base"/>
            <a:r>
              <a:rPr lang="en-US" sz="2800" b="0" i="0" dirty="0">
                <a:solidFill>
                  <a:srgbClr val="0A0A23"/>
                </a:solidFill>
                <a:effectLst/>
                <a:latin typeface="Lato" panose="020F0502020204030203" pitchFamily="34" charset="0"/>
              </a:rPr>
              <a:t>To state this principle more technically: Only one potential change (database logic, logging logic, and so on.) in the software’s specification should be able to affect the specification of the class.</a:t>
            </a:r>
          </a:p>
          <a:p>
            <a:pPr algn="l" fontAlgn="base"/>
            <a:r>
              <a:rPr lang="en-US" sz="2800" b="0" i="0" dirty="0">
                <a:solidFill>
                  <a:srgbClr val="0A0A23"/>
                </a:solidFill>
                <a:effectLst/>
                <a:latin typeface="Lato" panose="020F0502020204030203" pitchFamily="34" charset="0"/>
              </a:rPr>
              <a:t>This means that if a class is a data container, like a Book class or a Student class, and it has some fields regarding that entity, it should change only when we change the data model.</a:t>
            </a:r>
          </a:p>
          <a:p>
            <a:pPr marL="0" indent="0">
              <a:buNone/>
            </a:pPr>
            <a:br>
              <a:rPr lang="en-US" sz="1600" dirty="0"/>
            </a:br>
            <a:br>
              <a:rPr lang="en-US" sz="1600" dirty="0"/>
            </a:br>
            <a:endParaRPr lang="en-US" sz="1600" dirty="0"/>
          </a:p>
        </p:txBody>
      </p:sp>
    </p:spTree>
    <p:extLst>
      <p:ext uri="{BB962C8B-B14F-4D97-AF65-F5344CB8AC3E}">
        <p14:creationId xmlns:p14="http://schemas.microsoft.com/office/powerpoint/2010/main" val="3952901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2F99C-E879-511E-DF04-DF73734623F0}"/>
              </a:ext>
            </a:extLst>
          </p:cNvPr>
          <p:cNvSpPr>
            <a:spLocks noGrp="1"/>
          </p:cNvSpPr>
          <p:nvPr>
            <p:ph type="title"/>
          </p:nvPr>
        </p:nvSpPr>
        <p:spPr/>
        <p:txBody>
          <a:bodyPr/>
          <a:lstStyle/>
          <a:p>
            <a:r>
              <a:rPr lang="en-IN" dirty="0"/>
              <a:t>Single Responsibility Principle</a:t>
            </a:r>
            <a:endParaRPr lang="en-US" dirty="0"/>
          </a:p>
        </p:txBody>
      </p:sp>
      <p:sp>
        <p:nvSpPr>
          <p:cNvPr id="3" name="Content Placeholder 2">
            <a:extLst>
              <a:ext uri="{FF2B5EF4-FFF2-40B4-BE49-F238E27FC236}">
                <a16:creationId xmlns:a16="http://schemas.microsoft.com/office/drawing/2014/main" id="{BE6D7544-1B01-5D96-58A4-F9699DAAF0F1}"/>
              </a:ext>
            </a:extLst>
          </p:cNvPr>
          <p:cNvSpPr>
            <a:spLocks noGrp="1"/>
          </p:cNvSpPr>
          <p:nvPr>
            <p:ph idx="1"/>
          </p:nvPr>
        </p:nvSpPr>
        <p:spPr/>
        <p:txBody>
          <a:bodyPr>
            <a:normAutofit lnSpcReduction="10000"/>
          </a:bodyPr>
          <a:lstStyle/>
          <a:p>
            <a:r>
              <a:rPr lang="en-US" sz="2400" b="0" i="0" dirty="0">
                <a:solidFill>
                  <a:srgbClr val="0A0A23"/>
                </a:solidFill>
                <a:effectLst/>
                <a:latin typeface="Lato" panose="020F0502020204030203" pitchFamily="34" charset="0"/>
              </a:rPr>
              <a:t>Following the Single Responsibility Principle is important. First of all, because many different teams can work on the same project and edit the same class for different reasons, this could lead to incompatible modules.</a:t>
            </a:r>
          </a:p>
          <a:p>
            <a:pPr algn="l" fontAlgn="base"/>
            <a:r>
              <a:rPr lang="en-US" sz="2400" b="0" i="0" dirty="0">
                <a:solidFill>
                  <a:srgbClr val="0A0A23"/>
                </a:solidFill>
                <a:effectLst/>
                <a:latin typeface="Lato" panose="020F0502020204030203" pitchFamily="34" charset="0"/>
              </a:rPr>
              <a:t>Second, it makes version control easier. For example, say we have a persistence class that handles database operations, and we see a change in that file in the GitHub commits. By following the SRP, we will know that it is related to storage or database-related stuff.</a:t>
            </a:r>
          </a:p>
          <a:p>
            <a:pPr marL="0" indent="0">
              <a:buNone/>
            </a:pPr>
            <a:endParaRPr lang="en-US" sz="1800" b="0" i="0" dirty="0">
              <a:solidFill>
                <a:srgbClr val="0A0A23"/>
              </a:solidFill>
              <a:effectLst/>
              <a:latin typeface="Lato" panose="020F0502020204030203" pitchFamily="34" charset="0"/>
            </a:endParaRPr>
          </a:p>
          <a:p>
            <a:endParaRPr lang="en-US" dirty="0"/>
          </a:p>
        </p:txBody>
      </p:sp>
    </p:spTree>
    <p:extLst>
      <p:ext uri="{BB962C8B-B14F-4D97-AF65-F5344CB8AC3E}">
        <p14:creationId xmlns:p14="http://schemas.microsoft.com/office/powerpoint/2010/main" val="2730605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09B27-25E2-CECE-AFAD-F09C1D9FBD0C}"/>
              </a:ext>
            </a:extLst>
          </p:cNvPr>
          <p:cNvSpPr>
            <a:spLocks noGrp="1"/>
          </p:cNvSpPr>
          <p:nvPr>
            <p:ph type="title"/>
          </p:nvPr>
        </p:nvSpPr>
        <p:spPr/>
        <p:txBody>
          <a:bodyPr/>
          <a:lstStyle/>
          <a:p>
            <a:r>
              <a:rPr lang="en-IN" dirty="0"/>
              <a:t>Single Responsibility Principle</a:t>
            </a:r>
            <a:endParaRPr lang="en-US" dirty="0"/>
          </a:p>
        </p:txBody>
      </p:sp>
      <p:sp>
        <p:nvSpPr>
          <p:cNvPr id="3" name="Content Placeholder 2">
            <a:extLst>
              <a:ext uri="{FF2B5EF4-FFF2-40B4-BE49-F238E27FC236}">
                <a16:creationId xmlns:a16="http://schemas.microsoft.com/office/drawing/2014/main" id="{BDF00947-DBA9-AA30-361E-52CBF3FE2C59}"/>
              </a:ext>
            </a:extLst>
          </p:cNvPr>
          <p:cNvSpPr>
            <a:spLocks noGrp="1"/>
          </p:cNvSpPr>
          <p:nvPr>
            <p:ph idx="1"/>
          </p:nvPr>
        </p:nvSpPr>
        <p:spPr/>
        <p:txBody>
          <a:bodyPr/>
          <a:lstStyle/>
          <a:p>
            <a:pPr algn="l" fontAlgn="base"/>
            <a:r>
              <a:rPr lang="en-US" sz="2400" b="0" i="0" dirty="0">
                <a:solidFill>
                  <a:srgbClr val="0A0A23"/>
                </a:solidFill>
                <a:effectLst/>
                <a:latin typeface="Lato" panose="020F0502020204030203" pitchFamily="34" charset="0"/>
              </a:rPr>
              <a:t>Merge conflicts are another example. They appear when different teams change the same file. But if the SRP is followed, fewer conflicts will appear – files will have a single reason to change, and conflicts that do exist will be easier to resolve.</a:t>
            </a:r>
          </a:p>
          <a:p>
            <a:pPr marL="0" indent="0">
              <a:buNone/>
            </a:pPr>
            <a:br>
              <a:rPr lang="en-US" dirty="0"/>
            </a:br>
            <a:endParaRPr lang="en-US" dirty="0"/>
          </a:p>
        </p:txBody>
      </p:sp>
    </p:spTree>
    <p:extLst>
      <p:ext uri="{BB962C8B-B14F-4D97-AF65-F5344CB8AC3E}">
        <p14:creationId xmlns:p14="http://schemas.microsoft.com/office/powerpoint/2010/main" val="624797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8E606-C761-F617-B796-554565C31F53}"/>
              </a:ext>
            </a:extLst>
          </p:cNvPr>
          <p:cNvSpPr>
            <a:spLocks noGrp="1"/>
          </p:cNvSpPr>
          <p:nvPr>
            <p:ph type="title"/>
          </p:nvPr>
        </p:nvSpPr>
        <p:spPr/>
        <p:txBody>
          <a:bodyPr>
            <a:normAutofit fontScale="90000"/>
          </a:bodyPr>
          <a:lstStyle/>
          <a:p>
            <a:pPr fontAlgn="base"/>
            <a:br>
              <a:rPr lang="en-US" b="1" i="0" dirty="0">
                <a:effectLst/>
                <a:latin typeface="-apple-system"/>
              </a:rPr>
            </a:br>
            <a:br>
              <a:rPr lang="en-US" b="1" i="0" dirty="0">
                <a:effectLst/>
                <a:latin typeface="-apple-system"/>
              </a:rPr>
            </a:br>
            <a:r>
              <a:rPr lang="en-US" b="1" i="0" dirty="0">
                <a:effectLst/>
                <a:latin typeface="-apple-system"/>
              </a:rPr>
              <a:t>Open-Closed Principle</a:t>
            </a:r>
            <a:br>
              <a:rPr lang="en-US" b="1" i="0" dirty="0">
                <a:effectLst/>
                <a:latin typeface="-apple-system"/>
              </a:rPr>
            </a:br>
            <a:br>
              <a:rPr lang="en-US" dirty="0"/>
            </a:br>
            <a:endParaRPr lang="en-US" dirty="0"/>
          </a:p>
        </p:txBody>
      </p:sp>
      <p:sp>
        <p:nvSpPr>
          <p:cNvPr id="3" name="Content Placeholder 2">
            <a:extLst>
              <a:ext uri="{FF2B5EF4-FFF2-40B4-BE49-F238E27FC236}">
                <a16:creationId xmlns:a16="http://schemas.microsoft.com/office/drawing/2014/main" id="{6C4BC4D6-1A53-CD22-CB4D-4EA0D5BE90D1}"/>
              </a:ext>
            </a:extLst>
          </p:cNvPr>
          <p:cNvSpPr>
            <a:spLocks noGrp="1"/>
          </p:cNvSpPr>
          <p:nvPr>
            <p:ph idx="1"/>
          </p:nvPr>
        </p:nvSpPr>
        <p:spPr/>
        <p:txBody>
          <a:bodyPr/>
          <a:lstStyle/>
          <a:p>
            <a:r>
              <a:rPr lang="en-US" sz="2800" b="0" i="0" dirty="0">
                <a:solidFill>
                  <a:srgbClr val="0A0A23"/>
                </a:solidFill>
                <a:effectLst/>
                <a:latin typeface="Lato" panose="020F0502020204030203" pitchFamily="34" charset="0"/>
              </a:rPr>
              <a:t>The Open-Closed Principle requires that </a:t>
            </a:r>
            <a:r>
              <a:rPr lang="en-US" sz="2800" b="1" i="0" dirty="0">
                <a:effectLst/>
                <a:latin typeface="Lato" panose="020F0502020204030203" pitchFamily="34" charset="0"/>
              </a:rPr>
              <a:t>classes should be open for extension and closed to modification</a:t>
            </a:r>
          </a:p>
          <a:p>
            <a:pPr algn="l" fontAlgn="base"/>
            <a:r>
              <a:rPr lang="en-US" sz="2800" b="0" i="0" dirty="0">
                <a:solidFill>
                  <a:srgbClr val="0A0A23"/>
                </a:solidFill>
                <a:effectLst/>
                <a:latin typeface="Lato" panose="020F0502020204030203" pitchFamily="34" charset="0"/>
              </a:rPr>
              <a:t>Modification means changing the code of an existing class, and extension means adding new functionality.</a:t>
            </a:r>
          </a:p>
          <a:p>
            <a:pPr marL="0" indent="0">
              <a:buNone/>
            </a:pPr>
            <a:endParaRPr lang="en-US" dirty="0"/>
          </a:p>
        </p:txBody>
      </p:sp>
    </p:spTree>
    <p:extLst>
      <p:ext uri="{BB962C8B-B14F-4D97-AF65-F5344CB8AC3E}">
        <p14:creationId xmlns:p14="http://schemas.microsoft.com/office/powerpoint/2010/main" val="1705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BB79E-D190-B41F-5F3A-7E31DB936D4D}"/>
              </a:ext>
            </a:extLst>
          </p:cNvPr>
          <p:cNvSpPr>
            <a:spLocks noGrp="1"/>
          </p:cNvSpPr>
          <p:nvPr>
            <p:ph type="title"/>
          </p:nvPr>
        </p:nvSpPr>
        <p:spPr/>
        <p:txBody>
          <a:bodyPr/>
          <a:lstStyle/>
          <a:p>
            <a:r>
              <a:rPr lang="en-IN" dirty="0"/>
              <a:t>Open-Closed Principle</a:t>
            </a:r>
            <a:endParaRPr lang="en-US" dirty="0"/>
          </a:p>
        </p:txBody>
      </p:sp>
      <p:sp>
        <p:nvSpPr>
          <p:cNvPr id="3" name="Content Placeholder 2">
            <a:extLst>
              <a:ext uri="{FF2B5EF4-FFF2-40B4-BE49-F238E27FC236}">
                <a16:creationId xmlns:a16="http://schemas.microsoft.com/office/drawing/2014/main" id="{3B41A445-6D20-7A99-E8CD-F7050E7B07BA}"/>
              </a:ext>
            </a:extLst>
          </p:cNvPr>
          <p:cNvSpPr>
            <a:spLocks noGrp="1"/>
          </p:cNvSpPr>
          <p:nvPr>
            <p:ph idx="1"/>
          </p:nvPr>
        </p:nvSpPr>
        <p:spPr/>
        <p:txBody>
          <a:bodyPr>
            <a:normAutofit lnSpcReduction="10000"/>
          </a:bodyPr>
          <a:lstStyle/>
          <a:p>
            <a:r>
              <a:rPr lang="en-US" sz="2400" b="0" i="0" dirty="0">
                <a:solidFill>
                  <a:srgbClr val="0A0A23"/>
                </a:solidFill>
                <a:effectLst/>
                <a:latin typeface="Lato" panose="020F0502020204030203" pitchFamily="34" charset="0"/>
              </a:rPr>
              <a:t>So what this principle wants to say is: We should be able to add new functionality without touching the existing code for the class. This is because whenever we modify the existing code, we are taking the risk of creating potential bugs. So we should avoid touching the tested and reliable (mostly) production code if possible.</a:t>
            </a:r>
          </a:p>
          <a:p>
            <a:pPr algn="l" fontAlgn="base"/>
            <a:r>
              <a:rPr lang="en-US" sz="2400" b="0" i="0" dirty="0">
                <a:solidFill>
                  <a:srgbClr val="0A0A23"/>
                </a:solidFill>
                <a:effectLst/>
                <a:latin typeface="Lato" panose="020F0502020204030203" pitchFamily="34" charset="0"/>
              </a:rPr>
              <a:t>But how are we going to add new functionality without touching the class, you may ask. It is usually done with the help of interfaces and abstract classes.</a:t>
            </a:r>
          </a:p>
          <a:p>
            <a:pPr marL="0" indent="0">
              <a:buNone/>
            </a:pPr>
            <a:endParaRPr lang="en-US" dirty="0"/>
          </a:p>
        </p:txBody>
      </p:sp>
    </p:spTree>
    <p:extLst>
      <p:ext uri="{BB962C8B-B14F-4D97-AF65-F5344CB8AC3E}">
        <p14:creationId xmlns:p14="http://schemas.microsoft.com/office/powerpoint/2010/main" val="403227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59ABE-3DB2-FB1E-8EA7-186734B9763C}"/>
              </a:ext>
            </a:extLst>
          </p:cNvPr>
          <p:cNvSpPr>
            <a:spLocks noGrp="1"/>
          </p:cNvSpPr>
          <p:nvPr>
            <p:ph type="title"/>
          </p:nvPr>
        </p:nvSpPr>
        <p:spPr/>
        <p:txBody>
          <a:bodyPr/>
          <a:lstStyle/>
          <a:p>
            <a:r>
              <a:rPr lang="en-US" dirty="0"/>
              <a:t>OPEN CLOSED PRINCIPLE</a:t>
            </a:r>
          </a:p>
        </p:txBody>
      </p:sp>
      <p:pic>
        <p:nvPicPr>
          <p:cNvPr id="5" name="Content Placeholder 4">
            <a:extLst>
              <a:ext uri="{FF2B5EF4-FFF2-40B4-BE49-F238E27FC236}">
                <a16:creationId xmlns:a16="http://schemas.microsoft.com/office/drawing/2014/main" id="{33EE6123-0B02-68BF-0DF6-80FFF2DD88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0854" y="2603500"/>
            <a:ext cx="7820266" cy="4230886"/>
          </a:xfrm>
        </p:spPr>
      </p:pic>
    </p:spTree>
    <p:extLst>
      <p:ext uri="{BB962C8B-B14F-4D97-AF65-F5344CB8AC3E}">
        <p14:creationId xmlns:p14="http://schemas.microsoft.com/office/powerpoint/2010/main" val="40776518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99</TotalTime>
  <Words>715</Words>
  <Application>Microsoft Office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-apple-system</vt:lpstr>
      <vt:lpstr>Arial</vt:lpstr>
      <vt:lpstr>Century Gothic</vt:lpstr>
      <vt:lpstr>inherit</vt:lpstr>
      <vt:lpstr>Lato</vt:lpstr>
      <vt:lpstr>roboto slab</vt:lpstr>
      <vt:lpstr>Wingdings 3</vt:lpstr>
      <vt:lpstr>Ion Boardroom</vt:lpstr>
      <vt:lpstr>SOLID PRINICPLES</vt:lpstr>
      <vt:lpstr>SOLID PRINCIPLES</vt:lpstr>
      <vt:lpstr>SOLID PRINCIPLES</vt:lpstr>
      <vt:lpstr>  The Single Responsibility Principle  </vt:lpstr>
      <vt:lpstr>Single Responsibility Principle</vt:lpstr>
      <vt:lpstr>Single Responsibility Principle</vt:lpstr>
      <vt:lpstr>  Open-Closed Principle  </vt:lpstr>
      <vt:lpstr>Open-Closed Principle</vt:lpstr>
      <vt:lpstr>OPEN CLOSED PRINCIPLE</vt:lpstr>
      <vt:lpstr>  Liskov Substitution Principle  </vt:lpstr>
      <vt:lpstr>Liskov Substitution Principle</vt:lpstr>
      <vt:lpstr>Interface Segregation Principle</vt:lpstr>
      <vt:lpstr>Dependency Inversion Principle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PRINICPLES</dc:title>
  <dc:creator>Avinash Reddy</dc:creator>
  <cp:lastModifiedBy>Avinash Reddy</cp:lastModifiedBy>
  <cp:revision>23</cp:revision>
  <dcterms:created xsi:type="dcterms:W3CDTF">2022-11-10T08:18:05Z</dcterms:created>
  <dcterms:modified xsi:type="dcterms:W3CDTF">2022-11-15T00:07:22Z</dcterms:modified>
</cp:coreProperties>
</file>