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22" r:id="rId2"/>
    <p:sldId id="311" r:id="rId3"/>
    <p:sldId id="333" r:id="rId4"/>
    <p:sldId id="334" r:id="rId5"/>
    <p:sldId id="335" r:id="rId6"/>
    <p:sldId id="336" r:id="rId7"/>
    <p:sldId id="337" r:id="rId8"/>
    <p:sldId id="338" r:id="rId9"/>
    <p:sldId id="350" r:id="rId10"/>
    <p:sldId id="340" r:id="rId11"/>
    <p:sldId id="341" r:id="rId12"/>
    <p:sldId id="342" r:id="rId13"/>
    <p:sldId id="343" r:id="rId14"/>
    <p:sldId id="345" r:id="rId15"/>
    <p:sldId id="346" r:id="rId16"/>
    <p:sldId id="347" r:id="rId17"/>
    <p:sldId id="348" r:id="rId18"/>
    <p:sldId id="3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3722D7E-E697-4FA0-B3A1-A36370D10D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A9EC716-EBCC-4F66-BC30-139A81284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ADF9C44A-7217-4F12-99E0-B336EAD9E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D3A27B-6E95-469D-940B-7D6C5CFB3E8E}" type="slidenum">
              <a:rPr lang="en-GB" altLang="en-US">
                <a:solidFill>
                  <a:srgbClr val="000000"/>
                </a:solidFill>
                <a:latin typeface="HP Simplified" pitchFamily="34" charset="0"/>
              </a:rPr>
              <a:pPr eaLnBrk="1" hangingPunct="1"/>
              <a:t>1</a:t>
            </a:fld>
            <a:endParaRPr lang="en-GB" altLang="en-US">
              <a:solidFill>
                <a:srgbClr val="000000"/>
              </a:solidFill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0F175F17-69C1-4316-85E2-2FFE48EB4C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70197F6A-B76A-4725-B777-46C85E805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2CC466D-806F-45AE-B6FA-B4C1F9F1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51D6C8-B068-4189-BA66-EF8301E55792}" type="slidenum">
              <a:rPr lang="en-GB" altLang="en-US">
                <a:latin typeface="HP Simplified" pitchFamily="34" charset="0"/>
              </a:rPr>
              <a:pPr eaLnBrk="1" hangingPunct="1"/>
              <a:t>2</a:t>
            </a:fld>
            <a:endParaRPr lang="en-GB" altLang="en-US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12-May-22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P_Blue_RGB_150_LG.png">
            <a:extLst>
              <a:ext uri="{FF2B5EF4-FFF2-40B4-BE49-F238E27FC236}">
                <a16:creationId xmlns:a16="http://schemas.microsoft.com/office/drawing/2014/main" id="{C8D8BF21-27E8-4537-BD9E-CB0D362EC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767" y="990600"/>
            <a:ext cx="2510367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6C22F63F-FE1F-42FE-B2F8-83F6572748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8151" y="6345238"/>
            <a:ext cx="10684933" cy="304800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sz="700" dirty="0">
              <a:solidFill>
                <a:srgbClr val="B9B8BB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black">
          <a:xfrm>
            <a:off x="438912" y="2715761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0" y="313419"/>
            <a:ext cx="10822941" cy="574516"/>
          </a:xfrm>
        </p:spPr>
        <p:txBody>
          <a:bodyPr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1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P_Blue_RGB_150_LG.png">
            <a:extLst>
              <a:ext uri="{FF2B5EF4-FFF2-40B4-BE49-F238E27FC236}">
                <a16:creationId xmlns:a16="http://schemas.microsoft.com/office/drawing/2014/main" id="{99E5A817-8967-4F52-AA1A-44FAAB4D2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9D5592-E9E9-4FAB-989A-DFF056C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569B-D6D1-4FFA-8F34-04D9D4292EDF}" type="datetimeFigureOut">
              <a:rPr lang="en-US"/>
              <a:pPr>
                <a:defRPr/>
              </a:pPr>
              <a:t>12-May-22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A88BC9-6F37-40F7-A8E8-66E305F4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0E13DF-F819-45B8-B75D-93CA7AB2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3A490-00EB-4D44-B306-1A035841B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2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CA600B-651A-4B8D-8CBB-41219ECD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4" y="2968488"/>
            <a:ext cx="8627167" cy="1351722"/>
          </a:xfrm>
        </p:spPr>
        <p:txBody>
          <a:bodyPr rtlCol="0">
            <a:noAutofit/>
          </a:bodyPr>
          <a:lstStyle/>
          <a:p>
            <a:pPr>
              <a:defRPr/>
            </a:pPr>
            <a:br>
              <a:rPr lang="en-US" sz="3200" dirty="0"/>
            </a:br>
            <a:r>
              <a:rPr lang="en-US" sz="3200" dirty="0">
                <a:solidFill>
                  <a:schemeClr val="tx1"/>
                </a:solidFill>
              </a:rPr>
              <a:t>Multi-threading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EBFA4A9-7681-424E-A7BE-C9861F7A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1295400"/>
          </a:xfrm>
        </p:spPr>
        <p:txBody>
          <a:bodyPr/>
          <a:lstStyle/>
          <a:p>
            <a:pPr algn="l" eaLnBrk="1" hangingPunct="1"/>
            <a:r>
              <a:rPr lang="en-US" altLang="en-US" b="1"/>
              <a:t>Let your thread participate in the race: call start()</a:t>
            </a:r>
            <a:endParaRPr lang="en-IN" altLang="en-US" b="1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49E72DE-322B-42AF-B26B-E631A37C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9347454" cy="4336542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A thread exists once it has been constructed, but at that point it is not executing any code. The thread is in a waiting state.</a:t>
            </a:r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800" dirty="0"/>
              <a:t>	</a:t>
            </a:r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800" dirty="0"/>
              <a:t>		Thread t = new </a:t>
            </a:r>
            <a:r>
              <a:rPr lang="en-US" sz="1800" dirty="0" err="1"/>
              <a:t>MyThread</a:t>
            </a:r>
            <a:r>
              <a:rPr lang="en-US" sz="1800" dirty="0"/>
              <a:t>();</a:t>
            </a:r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defRPr/>
            </a:pPr>
            <a:endParaRPr lang="en-US" sz="1800" dirty="0"/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Once start() is invoked, the thread is said to be alive.</a:t>
            </a:r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800" dirty="0">
                <a:solidFill>
                  <a:srgbClr val="993300"/>
                </a:solidFill>
              </a:rPr>
              <a:t>	</a:t>
            </a:r>
            <a:r>
              <a:rPr lang="en-US" sz="1800" dirty="0"/>
              <a:t>Check the state of the thread before &amp; after invoking start(). use </a:t>
            </a:r>
            <a:r>
              <a:rPr lang="en-US" sz="1800" dirty="0" err="1"/>
              <a:t>isAlive</a:t>
            </a:r>
            <a:r>
              <a:rPr lang="en-US" sz="1800" dirty="0"/>
              <a:t>()</a:t>
            </a:r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endParaRPr lang="en-US" sz="1800" dirty="0"/>
          </a:p>
          <a:p>
            <a:pPr marL="274320" indent="-274320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Other threads can change the attributes of a waiting thread.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0676CDA-69CC-4896-AA99-D333F19A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Terminating a Thread</a:t>
            </a:r>
            <a:endParaRPr lang="en-IN" altLang="en-US" b="1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9583648-B24F-4628-81A9-44BDF611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10490454" cy="4050792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altLang="en-US" sz="2300" dirty="0"/>
              <a:t>Normal termination of life-cycle.</a:t>
            </a:r>
          </a:p>
          <a:p>
            <a:pPr eaLnBrk="1" hangingPunct="1">
              <a:buFontTx/>
              <a:buNone/>
            </a:pPr>
            <a:r>
              <a:rPr lang="en-US" altLang="en-US" sz="2300" dirty="0"/>
              <a:t>	Abnormal or forced termination</a:t>
            </a:r>
          </a:p>
          <a:p>
            <a:pPr eaLnBrk="1" hangingPunct="1">
              <a:buFontTx/>
              <a:buNone/>
            </a:pPr>
            <a:endParaRPr lang="en-US" altLang="en-US" sz="2300" dirty="0"/>
          </a:p>
          <a:p>
            <a:pPr eaLnBrk="1" hangingPunct="1"/>
            <a:r>
              <a:rPr lang="en-US" altLang="en-US" sz="2300" dirty="0"/>
              <a:t>Once a thread is started, it call only one method i.e., run(). When it completes run, the thread is said to be terminated.</a:t>
            </a:r>
          </a:p>
          <a:p>
            <a:pPr eaLnBrk="1" hangingPunct="1"/>
            <a:endParaRPr lang="en-US" altLang="en-US" sz="2300" dirty="0"/>
          </a:p>
          <a:p>
            <a:pPr eaLnBrk="1" hangingPunct="1">
              <a:buFontTx/>
              <a:buNone/>
            </a:pPr>
            <a:r>
              <a:rPr lang="en-US" altLang="en-US" sz="2300" dirty="0"/>
              <a:t>	What can cause abnormal termination of a thread?</a:t>
            </a:r>
          </a:p>
          <a:p>
            <a:pPr eaLnBrk="1" hangingPunct="1">
              <a:buFontTx/>
              <a:buNone/>
            </a:pPr>
            <a:r>
              <a:rPr lang="en-US" altLang="en-US" sz="2300" dirty="0"/>
              <a:t>	Can run( ) throw a checked exception?</a:t>
            </a:r>
          </a:p>
          <a:p>
            <a:pPr eaLnBrk="1" hangingPunct="1">
              <a:buFontTx/>
              <a:buNone/>
            </a:pPr>
            <a:r>
              <a:rPr lang="en-US" altLang="en-US" sz="2300" dirty="0"/>
              <a:t>	How can a thread be forced to terminate?</a:t>
            </a:r>
          </a:p>
          <a:p>
            <a:pPr eaLnBrk="1" hangingPunct="1">
              <a:buFontTx/>
              <a:buNone/>
            </a:pPr>
            <a:endParaRPr lang="en-I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71371DE-2001-4B37-A0E2-247DAD7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914400"/>
          </a:xfrm>
        </p:spPr>
        <p:txBody>
          <a:bodyPr/>
          <a:lstStyle/>
          <a:p>
            <a:pPr algn="l" eaLnBrk="1" hangingPunct="1"/>
            <a:r>
              <a:rPr lang="en-US" altLang="en-US" b="1"/>
              <a:t>Pausing, Suspending &amp; Resuming a Thread</a:t>
            </a:r>
            <a:endParaRPr lang="en-IN" altLang="en-US" b="1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20EA6A8-9474-407F-828E-BB1ECDB3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555750"/>
            <a:ext cx="8280400" cy="515938"/>
          </a:xfrm>
        </p:spPr>
        <p:txBody>
          <a:bodyPr/>
          <a:lstStyle/>
          <a:p>
            <a:pPr eaLnBrk="1" hangingPunct="1"/>
            <a:r>
              <a:rPr lang="en-US" altLang="en-US" sz="1800"/>
              <a:t>A running thread can be told to pause or resume.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664009-EBC7-4B07-8DE7-F2DE4E44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20963"/>
            <a:ext cx="1371600" cy="213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C78772F-0DC1-464C-B04D-6F43D03F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82963"/>
            <a:ext cx="685800" cy="1066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CF75650-F6E4-4D3F-829C-CD950346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4" y="2635251"/>
            <a:ext cx="1387475" cy="3079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Main thread</a:t>
            </a:r>
            <a:endParaRPr lang="en-US" sz="14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5365DBD-17FA-483A-AF30-8026DBEC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20963"/>
            <a:ext cx="1371600" cy="21336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6FAB50A8-8BC6-4E46-88C5-EE74F7E6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82963"/>
            <a:ext cx="685800" cy="1066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FCB8711-B29C-4AC3-9EA7-08506C05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6" y="2609851"/>
            <a:ext cx="1368425" cy="3079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Thread t1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114EFD7D-4F88-417C-B41C-49C220CE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39963"/>
            <a:ext cx="1600200" cy="1143000"/>
          </a:xfrm>
          <a:prstGeom prst="wedgeEllipseCallout">
            <a:avLst>
              <a:gd name="adj1" fmla="val -91370"/>
              <a:gd name="adj2" fmla="val 6333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I’ll do the things first, I’m going to suspend t1.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A7277CE-BA00-43E9-86DA-026910C8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16363"/>
            <a:ext cx="2590800" cy="762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50800" dir="5400000" sx="93000" sy="93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 err="1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ti.suspend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();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//main did its work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/>
              </a:rPr>
              <a:t>t1.resume();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9708" name="Rectangle 13">
            <a:extLst>
              <a:ext uri="{FF2B5EF4-FFF2-40B4-BE49-F238E27FC236}">
                <a16:creationId xmlns:a16="http://schemas.microsoft.com/office/drawing/2014/main" id="{DF9DEF4E-9E59-4CB3-9CF3-4B2AF8A3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879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A running thread can pause its own execution for a specified time using sleep()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1BFCC13-C70F-4540-B3FC-288834D1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Race Condition &amp; Data Synchronization</a:t>
            </a:r>
            <a:endParaRPr lang="en-IN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E60E-F7DC-4332-9A3D-32454711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555750"/>
            <a:ext cx="8280400" cy="515938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00B0F0"/>
                </a:solidFill>
                <a:ea typeface="+mj-ea"/>
                <a:cs typeface="+mj-cs"/>
              </a:rPr>
              <a:t>Need of Synchronization</a:t>
            </a:r>
            <a:endParaRPr lang="en-IN" sz="1800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551CD-D542-4E62-884A-FD5FEF36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3125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Times New Roman" pitchFamily="18" charset="0"/>
              </a:rPr>
              <a:t>To remove inconsistency while an object is being shared by 2 or more threads.</a:t>
            </a:r>
            <a:endParaRPr lang="en-US" sz="2000" kern="0" dirty="0"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08805-507B-4B70-910D-9E12A7BE5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3071813"/>
            <a:ext cx="228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class Shared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[] = new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[0]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[1]=3;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[2]=4;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[3]=-29;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506E1F8A-AEE7-4C78-9CED-992A7523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514601"/>
            <a:ext cx="35814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class </a:t>
            </a:r>
            <a:r>
              <a:rPr lang="en-US" altLang="en-US" dirty="0" err="1">
                <a:latin typeface="Times New Roman" panose="02020603050405020304" pitchFamily="18" charset="0"/>
              </a:rPr>
              <a:t>NewThread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Shared 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NewThread</a:t>
            </a:r>
            <a:r>
              <a:rPr lang="en-US" altLang="en-US" dirty="0">
                <a:latin typeface="Times New Roman" panose="02020603050405020304" pitchFamily="18" charset="0"/>
              </a:rPr>
              <a:t>( Shared 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this.s</a:t>
            </a:r>
            <a:r>
              <a:rPr lang="en-US" altLang="en-US" dirty="0">
                <a:latin typeface="Times New Roman" panose="02020603050405020304" pitchFamily="18" charset="0"/>
              </a:rPr>
              <a:t> = 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public void run()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	for( int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=4;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&lt;</a:t>
            </a:r>
            <a:r>
              <a:rPr lang="en-US" altLang="en-US" dirty="0" err="1">
                <a:latin typeface="Times New Roman" panose="02020603050405020304" pitchFamily="18" charset="0"/>
              </a:rPr>
              <a:t>s.arr.length</a:t>
            </a:r>
            <a:r>
              <a:rPr lang="en-US" altLang="en-US" dirty="0">
                <a:latin typeface="Times New Roman" panose="02020603050405020304" pitchFamily="18" charset="0"/>
              </a:rPr>
              <a:t>;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	//insert more elements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	// suspend execution for a while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14969-DD39-422A-873C-EEB1C1A6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2905125"/>
            <a:ext cx="281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public static void main(String[]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// start new Thread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// logic to sort, suspend main //thread for a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// display array elements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F2C421F-EE11-4094-AB61-8CA3F5EC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synchronized keyword: Helps eliminating race condition</a:t>
            </a:r>
            <a:endParaRPr lang="en-IN" alt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C07E2-22E6-49B4-90E9-3E0DE09D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52625"/>
            <a:ext cx="8229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In Java, every object has an associated Lock.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When a method is declared synchronized, the executing thread must grab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the lock associated with the object before it can continue. Upon completion of the method, the lock is automatically released.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9F96C68-67B4-4615-956F-25C60EA0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altLang="en-US" b="1"/>
              <a:t>Using synchronized method</a:t>
            </a:r>
            <a:endParaRPr lang="en-IN" altLang="en-US" b="1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13DC08-7B27-4631-B702-A2A44840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066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class Shared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[] = new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synchronized void insert(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 index,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 num)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arr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[index]=num;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synchronized void sort()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		// code to sort}}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D3DF7403-9F47-4943-AAF4-8AA20A7F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4000"/>
            <a:ext cx="3886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class NewThread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Shared 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NewThread( Shared 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this.s = 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public void run()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for( int i=4; i&lt;s.arr.length; i++)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s.insert( i, (int)(Math.random()*10)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// suspend execution for a while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7E101D81-9D4A-466C-AE06-41D4B1C2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95800"/>
            <a:ext cx="2819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public static void main(String[] args)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Shared s = new Shared();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new NewThread(s).start();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s.sort();}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B909558-133A-48F3-8707-A39C7C1A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Synchronized block</a:t>
            </a:r>
            <a:endParaRPr lang="en-IN" alt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6E32B-6ECA-41A3-88DD-9C252C44F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00188"/>
            <a:ext cx="82296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Synchronizing the access to an object when the respective class hasn’t been designed with synchronization in mind.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synchronized( object 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{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// statement to be synchronized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	where object : object being synchronized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Synchronized block ensures that the methods belonging to object will only be invoked when the thread enters the lock.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8384D6E-4538-47D0-A0B7-26DE793E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join() method</a:t>
            </a:r>
            <a:endParaRPr lang="en-IN" alt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C4A22-A830-413B-9527-9A9C3C58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B0F0"/>
                </a:solidFill>
                <a:latin typeface="Times New Roman" pitchFamily="18" charset="0"/>
              </a:rPr>
              <a:t>It’s useful when a thread wants to wait until one or more thread terminates.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56339F8-FCF2-4BF5-A21B-F852C56D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2224088"/>
            <a:ext cx="3124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class NewThread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public void run()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// code to execute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5919CDF-C197-431B-9592-B8EB0C34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071688"/>
            <a:ext cx="419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Thread t1,t2,t3;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t1 = new NewThread();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t2 = new NewThread();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t3 = new NewThread();</a:t>
            </a:r>
          </a:p>
          <a:p>
            <a:pPr eaLnBrk="1" hangingPunct="1">
              <a:spcBef>
                <a:spcPct val="20000"/>
              </a:spcBef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t1.join();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t2.join();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t3.join();</a:t>
            </a:r>
          </a:p>
          <a:p>
            <a:pPr eaLnBrk="1" hangingPunct="1">
              <a:spcBef>
                <a:spcPct val="20000"/>
              </a:spcBef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System.out.println(“main terminated”);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1A388A1-BB6E-4830-967D-FE21CF1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652463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rgbClr val="00B0F0"/>
                </a:solidFill>
              </a:rPr>
              <a:t>interthread communication using wait, notify &amp; notifyAll</a:t>
            </a:r>
            <a:endParaRPr lang="en-IN" altLang="en-US" sz="180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D41AE-4136-4DD5-A563-3B848BDE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Object class has 3 final methods that we use in interthread communication. Those are : 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wait()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notify()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notifyAll()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These can only be invoked from within a synchronized code.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imes New Roman" pitchFamily="18" charset="0"/>
              </a:rPr>
              <a:t>Rules for using these methods: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Times New Roman" pitchFamily="18" charset="0"/>
              </a:rPr>
              <a:t>wait() tells the calling thread to give up the monitor and go to sleep until some other thread enters the same monitor and calls notify(). 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Times New Roman" pitchFamily="18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Times New Roman" pitchFamily="18" charset="0"/>
              </a:rPr>
              <a:t>notify() wakes up the first thread that called wait() on the object. 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Times New Roman" pitchFamily="18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Times New Roman" pitchFamily="18" charset="0"/>
              </a:rPr>
              <a:t>notifyAll() wakes up all the threads waiting on the object. The highest priority thread will run first.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>
            <a:extLst>
              <a:ext uri="{FF2B5EF4-FFF2-40B4-BE49-F238E27FC236}">
                <a16:creationId xmlns:a16="http://schemas.microsoft.com/office/drawing/2014/main" id="{DD49B110-12AF-4FC2-A828-7323B063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89" y="312739"/>
            <a:ext cx="8116887" cy="574675"/>
          </a:xfrm>
        </p:spPr>
        <p:txBody>
          <a:bodyPr/>
          <a:lstStyle/>
          <a:p>
            <a:pPr algn="l" eaLnBrk="1" hangingPunct="1"/>
            <a:r>
              <a:rPr lang="en-US" altLang="en-US">
                <a:cs typeface="Arial" panose="020B0604020202020204" pitchFamily="34" charset="0"/>
              </a:rPr>
              <a:t>Objective</a:t>
            </a:r>
            <a:endParaRPr lang="en-US" altLang="en-US"/>
          </a:p>
        </p:txBody>
      </p:sp>
      <p:sp>
        <p:nvSpPr>
          <p:cNvPr id="19459" name="Text Placeholder 6">
            <a:extLst>
              <a:ext uri="{FF2B5EF4-FFF2-40B4-BE49-F238E27FC236}">
                <a16:creationId xmlns:a16="http://schemas.microsoft.com/office/drawing/2014/main" id="{0B2C3983-8408-4130-85C2-5F4344E075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52613" y="1220788"/>
            <a:ext cx="8120062" cy="4305300"/>
          </a:xfrm>
        </p:spPr>
        <p:txBody>
          <a:bodyPr/>
          <a:lstStyle/>
          <a:p>
            <a:r>
              <a:rPr lang="en-US" altLang="en-US" sz="1800" b="1">
                <a:solidFill>
                  <a:srgbClr val="00B0F0"/>
                </a:solidFill>
                <a:latin typeface="HP Simplified" pitchFamily="34" charset="0"/>
              </a:rPr>
              <a:t>In this chapter learner able to understand: </a:t>
            </a:r>
          </a:p>
          <a:p>
            <a:pPr lvl="2" eaLnBrk="1" hangingPunct="1"/>
            <a:r>
              <a:rPr lang="en-US" altLang="en-US" sz="1800">
                <a:latin typeface="HP Simplified" pitchFamily="34" charset="0"/>
              </a:rPr>
              <a:t>What is Thread</a:t>
            </a:r>
          </a:p>
          <a:p>
            <a:pPr lvl="2" eaLnBrk="1" hangingPunct="1"/>
            <a:r>
              <a:rPr lang="en-US" altLang="en-US" sz="1800">
                <a:latin typeface="HP Simplified" pitchFamily="34" charset="0"/>
              </a:rPr>
              <a:t>Creating a Thread</a:t>
            </a:r>
          </a:p>
          <a:p>
            <a:pPr lvl="2" eaLnBrk="1" hangingPunct="1"/>
            <a:r>
              <a:rPr lang="en-US" altLang="en-US" sz="1800">
                <a:latin typeface="HP Simplified" pitchFamily="34" charset="0"/>
              </a:rPr>
              <a:t>Thread Lifecycle</a:t>
            </a:r>
          </a:p>
          <a:p>
            <a:pPr lvl="2" eaLnBrk="1" hangingPunct="1"/>
            <a:r>
              <a:rPr lang="en-US" altLang="en-US" sz="1800">
                <a:latin typeface="HP Simplified" pitchFamily="34" charset="0"/>
              </a:rPr>
              <a:t>Need of  Synchronization</a:t>
            </a:r>
          </a:p>
          <a:p>
            <a:pPr lvl="2" eaLnBrk="1" hangingPunct="1"/>
            <a:r>
              <a:rPr lang="en-US" altLang="en-US" sz="1800">
                <a:latin typeface="HP Simplified" pitchFamily="34" charset="0"/>
              </a:rPr>
              <a:t>Concept of Object Locking</a:t>
            </a:r>
          </a:p>
          <a:p>
            <a:pPr lvl="2" eaLnBrk="1" hangingPunct="1"/>
            <a:endParaRPr lang="en-US" altLang="en-US" sz="1800">
              <a:latin typeface="HP Simplifi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ECC11BF-A254-492F-82FA-18F5FDC0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altLang="en-US" b="1"/>
              <a:t>Where multi-threading can be useful…</a:t>
            </a:r>
            <a:endParaRPr lang="en-IN" alt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B865B-49AF-4E94-88DB-51E96478E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52600" lvl="3" indent="-3810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Times New Roman" pitchFamily="18" charset="0"/>
            </a:endParaRPr>
          </a:p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kern="0" dirty="0">
              <a:latin typeface="Times New Roman" pitchFamily="18" charset="0"/>
            </a:endParaRPr>
          </a:p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kern="0" dirty="0">
                <a:latin typeface="Times New Roman" pitchFamily="18" charset="0"/>
              </a:rPr>
              <a:t>Independent Tasks</a:t>
            </a:r>
          </a:p>
          <a:p>
            <a:pPr marL="990600" lvl="1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	Think of Parallel processing instead of linear.</a:t>
            </a:r>
          </a:p>
          <a:p>
            <a:pPr marL="990600" lvl="1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kern="0" dirty="0">
              <a:latin typeface="Times New Roman" pitchFamily="18" charset="0"/>
            </a:endParaRPr>
          </a:p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kern="0" dirty="0">
                <a:latin typeface="Times New Roman" pitchFamily="18" charset="0"/>
              </a:rPr>
              <a:t>Parallelizable Algorithms</a:t>
            </a:r>
          </a:p>
          <a:p>
            <a:pPr marL="1371600" lvl="2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</a:rPr>
              <a:t>		Ex : parallelization of loops.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62522C2-C9BE-4C6A-8D67-B8A46855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altLang="en-US" b="1"/>
              <a:t>Process Based Multi-tasking</a:t>
            </a:r>
            <a:endParaRPr lang="en-IN" altLang="en-US" b="1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86DCF6-5B26-4815-95BB-8384BD041A6A}"/>
              </a:ext>
            </a:extLst>
          </p:cNvPr>
          <p:cNvSpPr/>
          <p:nvPr/>
        </p:nvSpPr>
        <p:spPr>
          <a:xfrm>
            <a:off x="8310563" y="2143126"/>
            <a:ext cx="1714500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Memory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8797E4-2614-42D7-A7E5-4EBB8E42FD34}"/>
              </a:ext>
            </a:extLst>
          </p:cNvPr>
          <p:cNvSpPr/>
          <p:nvPr/>
        </p:nvSpPr>
        <p:spPr>
          <a:xfrm>
            <a:off x="8310563" y="3198814"/>
            <a:ext cx="1714500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Memory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376503-6F24-4321-8014-5E4E210A335B}"/>
              </a:ext>
            </a:extLst>
          </p:cNvPr>
          <p:cNvSpPr/>
          <p:nvPr/>
        </p:nvSpPr>
        <p:spPr>
          <a:xfrm>
            <a:off x="8310563" y="4319589"/>
            <a:ext cx="1714500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Memory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82BD3-550B-45EC-BD33-434F2F0A4BD6}"/>
              </a:ext>
            </a:extLst>
          </p:cNvPr>
          <p:cNvSpPr/>
          <p:nvPr/>
        </p:nvSpPr>
        <p:spPr>
          <a:xfrm>
            <a:off x="5595939" y="2189164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 #1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AB182-79C0-4EE6-A4E3-F1F53E287095}"/>
              </a:ext>
            </a:extLst>
          </p:cNvPr>
          <p:cNvSpPr/>
          <p:nvPr/>
        </p:nvSpPr>
        <p:spPr>
          <a:xfrm>
            <a:off x="5595939" y="3270251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 #2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E62078-6855-4381-AC83-4F36B79792B9}"/>
              </a:ext>
            </a:extLst>
          </p:cNvPr>
          <p:cNvSpPr/>
          <p:nvPr/>
        </p:nvSpPr>
        <p:spPr>
          <a:xfrm>
            <a:off x="5595939" y="4319589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 #3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01783-169F-438D-B0A3-BCC9425A607E}"/>
              </a:ext>
            </a:extLst>
          </p:cNvPr>
          <p:cNvSpPr/>
          <p:nvPr/>
        </p:nvSpPr>
        <p:spPr>
          <a:xfrm>
            <a:off x="2024064" y="1928814"/>
            <a:ext cx="2071687" cy="642937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Operating System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C1981D-71BE-4A1B-A994-3B793B06CFF0}"/>
              </a:ext>
            </a:extLst>
          </p:cNvPr>
          <p:cNvSpPr/>
          <p:nvPr/>
        </p:nvSpPr>
        <p:spPr>
          <a:xfrm>
            <a:off x="1952625" y="4214814"/>
            <a:ext cx="2357438" cy="1000125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Shared Memory</a:t>
            </a:r>
            <a:endParaRPr lang="en-IN" sz="200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2A058C0-4B37-46BE-AFEE-0668C3902538}"/>
              </a:ext>
            </a:extLst>
          </p:cNvPr>
          <p:cNvCxnSpPr>
            <a:stCxn id="9" idx="1"/>
            <a:endCxn id="17" idx="3"/>
          </p:cNvCxnSpPr>
          <p:nvPr/>
        </p:nvCxnSpPr>
        <p:spPr>
          <a:xfrm rot="10800000" flipV="1">
            <a:off x="4310050" y="2403110"/>
            <a:ext cx="1285884" cy="2311774"/>
          </a:xfrm>
          <a:prstGeom prst="curvedConnector3">
            <a:avLst>
              <a:gd name="adj1" fmla="val 64022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29B4DBE-2D46-48B8-903A-43826B300872}"/>
              </a:ext>
            </a:extLst>
          </p:cNvPr>
          <p:cNvCxnSpPr>
            <a:stCxn id="10" idx="1"/>
            <a:endCxn id="17" idx="3"/>
          </p:cNvCxnSpPr>
          <p:nvPr/>
        </p:nvCxnSpPr>
        <p:spPr>
          <a:xfrm rot="10800000" flipV="1">
            <a:off x="4310050" y="3485145"/>
            <a:ext cx="1285884" cy="1229739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9A58781-2593-4C90-9BCC-13905F561396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rot="10800000" flipV="1">
            <a:off x="4310050" y="4534379"/>
            <a:ext cx="1285884" cy="180505"/>
          </a:xfrm>
          <a:prstGeom prst="curvedConnector3">
            <a:avLst>
              <a:gd name="adj1" fmla="val 54006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DB92C1B-00A1-4486-9788-EBB8FC193F6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4095736" y="2250274"/>
            <a:ext cx="1500198" cy="152837"/>
          </a:xfrm>
          <a:prstGeom prst="curvedConnector3">
            <a:avLst>
              <a:gd name="adj1" fmla="val 46566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68605D7-E760-4D8C-9EB2-980CBAB3FD0F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95736" y="2250273"/>
            <a:ext cx="1500198" cy="1234872"/>
          </a:xfrm>
          <a:prstGeom prst="curvedConnector3">
            <a:avLst>
              <a:gd name="adj1" fmla="val 43132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BD0278B6-DE40-4380-BEBD-448C36734AA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095736" y="2250273"/>
            <a:ext cx="1500198" cy="2284106"/>
          </a:xfrm>
          <a:prstGeom prst="curvedConnector3">
            <a:avLst>
              <a:gd name="adj1" fmla="val 3283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9B8D614-634D-4408-963A-9CC079F1BD80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7381884" y="2357430"/>
            <a:ext cx="928694" cy="45680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D05B94E8-3D45-4809-9A10-BB1871AC586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7381884" y="3413707"/>
            <a:ext cx="928694" cy="71438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EC6467F-B55C-4B5F-965C-BE95CCC0C8AA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381884" y="4534379"/>
            <a:ext cx="928694" cy="1588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71">
            <a:extLst>
              <a:ext uri="{FF2B5EF4-FFF2-40B4-BE49-F238E27FC236}">
                <a16:creationId xmlns:a16="http://schemas.microsoft.com/office/drawing/2014/main" id="{DEE4EE3A-D19F-48A8-BB9F-194A353A2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57814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nstantia" panose="02030602050306030303" pitchFamily="18" charset="0"/>
              </a:rPr>
              <a:t>Fig.: Processes in a multi-tasking environment</a:t>
            </a:r>
            <a:endParaRPr lang="en-IN" altLang="en-US" b="1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CA8B984-AC52-429E-9ACE-7482DF3B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914400"/>
          </a:xfrm>
        </p:spPr>
        <p:txBody>
          <a:bodyPr/>
          <a:lstStyle/>
          <a:p>
            <a:pPr algn="l" eaLnBrk="1" hangingPunct="1"/>
            <a:r>
              <a:rPr lang="en-IN" altLang="en-US" b="1"/>
              <a:t>Thread Based Multitasking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ABAA3C-95C8-45C7-B590-3BD7D331A2A7}"/>
              </a:ext>
            </a:extLst>
          </p:cNvPr>
          <p:cNvSpPr/>
          <p:nvPr/>
        </p:nvSpPr>
        <p:spPr>
          <a:xfrm>
            <a:off x="1952596" y="3214686"/>
            <a:ext cx="8358246" cy="2714644"/>
          </a:xfrm>
          <a:prstGeom prst="roundRect">
            <a:avLst/>
          </a:prstGeom>
          <a:gradFill>
            <a:gsLst>
              <a:gs pos="0">
                <a:srgbClr val="FFEFD1">
                  <a:alpha val="64000"/>
                </a:srgb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2700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876D57-FD78-4131-8BF0-921C377432EA}"/>
              </a:ext>
            </a:extLst>
          </p:cNvPr>
          <p:cNvSpPr/>
          <p:nvPr/>
        </p:nvSpPr>
        <p:spPr>
          <a:xfrm>
            <a:off x="8310564" y="3357564"/>
            <a:ext cx="1857375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Variables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A20AD0-4CE3-4577-AD71-617D984FA7AA}"/>
              </a:ext>
            </a:extLst>
          </p:cNvPr>
          <p:cNvSpPr/>
          <p:nvPr/>
        </p:nvSpPr>
        <p:spPr>
          <a:xfrm>
            <a:off x="8239126" y="4198939"/>
            <a:ext cx="1928813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Variables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5ABD79-C968-47BA-9022-2A617A29AD46}"/>
              </a:ext>
            </a:extLst>
          </p:cNvPr>
          <p:cNvSpPr/>
          <p:nvPr/>
        </p:nvSpPr>
        <p:spPr>
          <a:xfrm>
            <a:off x="8239126" y="4929189"/>
            <a:ext cx="1928813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Local Variables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75753-E353-41DC-95F5-EF36CDD707DE}"/>
              </a:ext>
            </a:extLst>
          </p:cNvPr>
          <p:cNvSpPr/>
          <p:nvPr/>
        </p:nvSpPr>
        <p:spPr>
          <a:xfrm>
            <a:off x="5738814" y="3643314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Thread#1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6D7B1-E465-4E7B-BFAF-E6B0FE59E179}"/>
              </a:ext>
            </a:extLst>
          </p:cNvPr>
          <p:cNvSpPr/>
          <p:nvPr/>
        </p:nvSpPr>
        <p:spPr>
          <a:xfrm>
            <a:off x="5738814" y="4270376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Thread#2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AB49F-8E85-4A2A-BB3F-AFDB729749B4}"/>
              </a:ext>
            </a:extLst>
          </p:cNvPr>
          <p:cNvSpPr/>
          <p:nvPr/>
        </p:nvSpPr>
        <p:spPr>
          <a:xfrm>
            <a:off x="5738814" y="4929189"/>
            <a:ext cx="1785937" cy="428625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Thread#3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94083-1417-4A29-B953-109994BBAE26}"/>
              </a:ext>
            </a:extLst>
          </p:cNvPr>
          <p:cNvSpPr/>
          <p:nvPr/>
        </p:nvSpPr>
        <p:spPr>
          <a:xfrm>
            <a:off x="2309786" y="3429000"/>
            <a:ext cx="2071702" cy="64294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  <a:ln w="6350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unset" dir="t"/>
            </a:scene3d>
            <a:sp3d extrusionH="57150" prstMaterial="dkEdge">
              <a:bevelT w="38100" h="38100"/>
              <a:bevelB w="38100" h="38100"/>
            </a:sp3d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Java Virtual Machine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C76064-83D8-483E-876B-D2AFB24608A9}"/>
              </a:ext>
            </a:extLst>
          </p:cNvPr>
          <p:cNvSpPr/>
          <p:nvPr/>
        </p:nvSpPr>
        <p:spPr>
          <a:xfrm>
            <a:off x="2238375" y="4786314"/>
            <a:ext cx="2357438" cy="1000125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Global Memory</a:t>
            </a:r>
            <a:endParaRPr lang="en-IN" sz="200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6ABEDFD-A3A8-4A0E-99DF-9B7ACB3BA8BC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4595802" y="3857628"/>
            <a:ext cx="1143008" cy="1428760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FC8478-01F0-4F0E-A437-A0DE1863BF9E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4595802" y="4485277"/>
            <a:ext cx="1143008" cy="801111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59E05B7-09D5-465A-BFF2-1EDA22CC1557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rot="10800000" flipV="1">
            <a:off x="4595802" y="5143512"/>
            <a:ext cx="1143008" cy="142876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38813AA-E34C-4189-834F-9F6E016F5495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4381488" y="3750472"/>
            <a:ext cx="1357322" cy="107157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9E7689F-A82B-44AA-8A5B-F8601E58DD4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4381488" y="3750471"/>
            <a:ext cx="1357322" cy="734806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7756CC5-AED8-48F7-80CD-5ED8C6EF2CC5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4381488" y="3750472"/>
            <a:ext cx="1357322" cy="1393041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D19A2E3E-FBC4-465D-9973-A87F8D78F457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7524760" y="3571876"/>
            <a:ext cx="785818" cy="285752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CD0403D-CE70-43E2-AF44-F70C48C0FB12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7524760" y="4413839"/>
            <a:ext cx="714380" cy="71438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A3C8E4A-C81A-42C1-9053-418EA76D7FF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524760" y="5143512"/>
            <a:ext cx="714380" cy="1588"/>
          </a:xfrm>
          <a:prstGeom prst="curvedConnector3">
            <a:avLst>
              <a:gd name="adj1" fmla="val 50000"/>
            </a:avLst>
          </a:prstGeom>
          <a:ln w="6350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86F63-655F-475E-A65C-3D3D5561FE24}"/>
              </a:ext>
            </a:extLst>
          </p:cNvPr>
          <p:cNvSpPr/>
          <p:nvPr/>
        </p:nvSpPr>
        <p:spPr>
          <a:xfrm>
            <a:off x="2309786" y="1643050"/>
            <a:ext cx="2071702" cy="642942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unset" dir="t"/>
            </a:scene3d>
            <a:sp3d extrusionH="57150" prstMaterial="dkEdge">
              <a:bevelT w="38100" h="38100"/>
              <a:bevelB w="38100" h="38100"/>
            </a:sp3d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Operating System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DEEB329-A6C2-4DED-83BF-B4B62CA6EBB3}"/>
              </a:ext>
            </a:extLst>
          </p:cNvPr>
          <p:cNvSpPr/>
          <p:nvPr/>
        </p:nvSpPr>
        <p:spPr>
          <a:xfrm>
            <a:off x="5524501" y="1714501"/>
            <a:ext cx="1857375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 #1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74D0242-795E-4381-A6E1-B0F81CA76C1F}"/>
              </a:ext>
            </a:extLst>
          </p:cNvPr>
          <p:cNvSpPr/>
          <p:nvPr/>
        </p:nvSpPr>
        <p:spPr>
          <a:xfrm>
            <a:off x="5524501" y="2357439"/>
            <a:ext cx="1857375" cy="42862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Application #2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C517EB6-C424-4D42-8113-2AD53DAF632C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4381500" y="1928814"/>
            <a:ext cx="1143000" cy="3492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>
                <a:shade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2D181C3-97B2-4654-B8C3-CFF7F1E794B3}"/>
              </a:ext>
            </a:extLst>
          </p:cNvPr>
          <p:cNvCxnSpPr/>
          <p:nvPr/>
        </p:nvCxnSpPr>
        <p:spPr>
          <a:xfrm>
            <a:off x="4381500" y="1951038"/>
            <a:ext cx="1143000" cy="60801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>
                <a:shade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>
            <a:extLst>
              <a:ext uri="{FF2B5EF4-FFF2-40B4-BE49-F238E27FC236}">
                <a16:creationId xmlns:a16="http://schemas.microsoft.com/office/drawing/2014/main" id="{2211D8CE-B812-44E2-B7E0-05156B9BE0EA}"/>
              </a:ext>
            </a:extLst>
          </p:cNvPr>
          <p:cNvCxnSpPr>
            <a:endCxn id="11" idx="3"/>
          </p:cNvCxnSpPr>
          <p:nvPr/>
        </p:nvCxnSpPr>
        <p:spPr>
          <a:xfrm rot="5400000">
            <a:off x="4077494" y="2875757"/>
            <a:ext cx="1179513" cy="571500"/>
          </a:xfrm>
          <a:prstGeom prst="bentConnector2">
            <a:avLst/>
          </a:prstGeom>
          <a:ln w="6350">
            <a:solidFill>
              <a:schemeClr val="accent1">
                <a:shade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D725778E-8D31-466E-8DFD-99B4EE08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603885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b="1" kern="0" dirty="0">
                <a:latin typeface="Times New Roman" pitchFamily="18" charset="0"/>
              </a:rPr>
              <a:t>Fig.: Threads in a Multithreaded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C22072D-DEF0-47A4-92A5-D57CEC2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685800"/>
          </a:xfrm>
        </p:spPr>
        <p:txBody>
          <a:bodyPr/>
          <a:lstStyle/>
          <a:p>
            <a:pPr algn="l" eaLnBrk="1" hangingPunct="1"/>
            <a:r>
              <a:rPr lang="en-US" altLang="en-US" b="1"/>
              <a:t>Ways of Creating a Thread : 2</a:t>
            </a:r>
            <a:endParaRPr lang="en-IN" altLang="en-US" b="1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DAB28F8-DEA2-427B-A88D-C62AD19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555751"/>
            <a:ext cx="8280400" cy="9445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1800">
                <a:solidFill>
                  <a:srgbClr val="00B0F0"/>
                </a:solidFill>
              </a:rPr>
              <a:t>Extend java.lang.Thread</a:t>
            </a:r>
          </a:p>
          <a:p>
            <a:pPr eaLnBrk="1" hangingPunct="1"/>
            <a:r>
              <a:rPr lang="en-US" altLang="en-US" sz="1800">
                <a:solidFill>
                  <a:srgbClr val="00B0F0"/>
                </a:solidFill>
              </a:rPr>
              <a:t>Implement  java.lang.Runnable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41232B-CA09-430F-BB72-829A65D6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3124200"/>
            <a:ext cx="2362200" cy="381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2">
                <a:lumMod val="40000"/>
                <a:lumOff val="60000"/>
                <a:alpha val="99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java.lang.Object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1E837D-75FD-4A47-80FD-CF88937D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267200"/>
            <a:ext cx="2362200" cy="381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2">
                <a:lumMod val="40000"/>
                <a:lumOff val="60000"/>
                <a:alpha val="99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java.lang.Thread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7600F8-BB3C-4BE2-A7EE-56B734EB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410200"/>
            <a:ext cx="2362200" cy="381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2">
                <a:lumMod val="40000"/>
                <a:lumOff val="60000"/>
                <a:alpha val="99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 user defined class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137C261D-F1E0-420A-845B-FED9CB652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505200"/>
            <a:ext cx="0" cy="7620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1EE46C6-4674-4EA5-8359-4023CEB21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648200"/>
            <a:ext cx="0" cy="7620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96FF85DD-FC06-4C48-9F37-E440E0B72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2565400"/>
            <a:ext cx="2133600" cy="762000"/>
          </a:xfrm>
          <a:prstGeom prst="ellipse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2">
                <a:lumMod val="40000"/>
                <a:lumOff val="60000"/>
                <a:alpha val="99000"/>
              </a:schemeClr>
            </a:solidFill>
            <a:round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java.lang.Runnable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DE22D57-F2F9-4C82-8717-F1501668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5410200"/>
            <a:ext cx="2362200" cy="381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2">
                <a:lumMod val="40000"/>
                <a:lumOff val="60000"/>
                <a:alpha val="99000"/>
              </a:schemeClr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 user defined class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hape 13">
            <a:extLst>
              <a:ext uri="{FF2B5EF4-FFF2-40B4-BE49-F238E27FC236}">
                <a16:creationId xmlns:a16="http://schemas.microsoft.com/office/drawing/2014/main" id="{266F2D38-FB1B-41C7-8125-2685E4406EFB}"/>
              </a:ext>
            </a:extLst>
          </p:cNvPr>
          <p:cNvCxnSpPr>
            <a:endCxn id="5" idx="3"/>
          </p:cNvCxnSpPr>
          <p:nvPr/>
        </p:nvCxnSpPr>
        <p:spPr>
          <a:xfrm rot="5400000">
            <a:off x="5943600" y="2533650"/>
            <a:ext cx="1104900" cy="2743200"/>
          </a:xfrm>
          <a:prstGeom prst="bentConnector4">
            <a:avLst>
              <a:gd name="adj1" fmla="val 20690"/>
              <a:gd name="adj2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F0C3EB-145F-45DE-A240-5EE0C27E899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rot="16200000" flipH="1">
            <a:off x="6852444" y="4342606"/>
            <a:ext cx="2082800" cy="5238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AB06D49-ABA5-450F-A7D2-75D07BCE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altLang="en-US" b="1"/>
              <a:t>Extending java.lang.Thread</a:t>
            </a:r>
            <a:endParaRPr lang="en-IN" altLang="en-US" b="1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D923490-6050-4E20-BEB8-691196F3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435608"/>
            <a:ext cx="9452229" cy="4107942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class </a:t>
            </a:r>
            <a:r>
              <a:rPr lang="en-US" sz="1800" dirty="0" err="1"/>
              <a:t>MyThread</a:t>
            </a:r>
            <a:r>
              <a:rPr lang="en-US" sz="1800" dirty="0"/>
              <a:t> extends Thread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public void run()   // overriding run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	// code that the thread will execute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}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}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------------------------------------------------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Thread t = new </a:t>
            </a:r>
            <a:r>
              <a:rPr lang="en-US" sz="1800" dirty="0" err="1"/>
              <a:t>MyThread</a:t>
            </a:r>
            <a:r>
              <a:rPr lang="en-US" sz="1800" dirty="0"/>
              <a:t>();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</a:t>
            </a:r>
            <a:r>
              <a:rPr lang="en-US" sz="1800" dirty="0" err="1"/>
              <a:t>t.start</a:t>
            </a:r>
            <a:r>
              <a:rPr lang="en-US" sz="1800" dirty="0"/>
              <a:t>();      // creating a thread executing a task parallel to others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// code the main thread will execute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}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52E1E49-4147-42D3-95CF-EA9602FA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altLang="en-US" b="1"/>
              <a:t>Implementing java.lang.Runnable</a:t>
            </a:r>
            <a:endParaRPr lang="en-IN" altLang="en-US" b="1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A781EE8-6514-497F-A923-E9DA1997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85939"/>
            <a:ext cx="8229600" cy="4389437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class  </a:t>
            </a:r>
            <a:r>
              <a:rPr lang="en-US" sz="1800" dirty="0" err="1"/>
              <a:t>MyThread</a:t>
            </a:r>
            <a:r>
              <a:rPr lang="en-US" sz="1800" dirty="0"/>
              <a:t> implements </a:t>
            </a:r>
            <a:r>
              <a:rPr lang="en-US" sz="1800" dirty="0" err="1"/>
              <a:t>Runnable</a:t>
            </a:r>
            <a:endParaRPr lang="en-US" sz="1800" dirty="0"/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public void run()  // implementing run()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	// code to be executed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}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}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---------------------------------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{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Thread t = new Thread(new </a:t>
            </a:r>
            <a:r>
              <a:rPr lang="en-US" sz="1800" dirty="0" err="1"/>
              <a:t>MyThread</a:t>
            </a:r>
            <a:r>
              <a:rPr lang="en-US" sz="1800" dirty="0"/>
              <a:t>(),”Thread2”);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</a:t>
            </a:r>
            <a:r>
              <a:rPr lang="en-US" sz="1800" dirty="0" err="1"/>
              <a:t>t.start</a:t>
            </a:r>
            <a:r>
              <a:rPr lang="en-US" sz="1800" dirty="0"/>
              <a:t>();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		// Let main thread do something else	</a:t>
            </a:r>
          </a:p>
          <a:p>
            <a:pPr marL="274320" indent="-274320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800" dirty="0"/>
              <a:t>}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803A-2D13-473B-A82D-FCFF5A9C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1B537-4A18-4CB4-B574-2A7FEA02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43" y="2029620"/>
            <a:ext cx="9297913" cy="3979507"/>
          </a:xfrm>
        </p:spPr>
      </p:pic>
    </p:spTree>
    <p:extLst>
      <p:ext uri="{BB962C8B-B14F-4D97-AF65-F5344CB8AC3E}">
        <p14:creationId xmlns:p14="http://schemas.microsoft.com/office/powerpoint/2010/main" val="160970537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{FB9610B8-1F31-4AFA-968B-FE092352F475}tf10001108_win32</Template>
  <TotalTime>32</TotalTime>
  <Words>1210</Words>
  <Application>Microsoft Office PowerPoint</Application>
  <PresentationFormat>Widescreen</PresentationFormat>
  <Paragraphs>222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Constantia</vt:lpstr>
      <vt:lpstr>HP Simplified</vt:lpstr>
      <vt:lpstr>Segoe UI</vt:lpstr>
      <vt:lpstr>Segoe UI Light</vt:lpstr>
      <vt:lpstr>Times New Roman</vt:lpstr>
      <vt:lpstr>Wingdings 2</vt:lpstr>
      <vt:lpstr>WelcomeDoc</vt:lpstr>
      <vt:lpstr> Multi-threading</vt:lpstr>
      <vt:lpstr>Objective</vt:lpstr>
      <vt:lpstr>Where multi-threading can be useful…</vt:lpstr>
      <vt:lpstr>Process Based Multi-tasking</vt:lpstr>
      <vt:lpstr>Thread Based Multitasking</vt:lpstr>
      <vt:lpstr>Ways of Creating a Thread : 2</vt:lpstr>
      <vt:lpstr>Extending java.lang.Thread</vt:lpstr>
      <vt:lpstr>Implementing java.lang.Runnable</vt:lpstr>
      <vt:lpstr>Thread Life Cycle</vt:lpstr>
      <vt:lpstr>Let your thread participate in the race: call start()</vt:lpstr>
      <vt:lpstr>Terminating a Thread</vt:lpstr>
      <vt:lpstr>Pausing, Suspending &amp; Resuming a Thread</vt:lpstr>
      <vt:lpstr>Race Condition &amp; Data Synchronization</vt:lpstr>
      <vt:lpstr>synchronized keyword: Helps eliminating race condition</vt:lpstr>
      <vt:lpstr>Using synchronized method</vt:lpstr>
      <vt:lpstr>Synchronized block</vt:lpstr>
      <vt:lpstr>join() method</vt:lpstr>
      <vt:lpstr>interthread communication using wait, notify &amp; notifyAll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 in Java</dc:title>
  <dc:creator>welcome</dc:creator>
  <cp:keywords/>
  <cp:lastModifiedBy>Avinash Reddy</cp:lastModifiedBy>
  <cp:revision>4</cp:revision>
  <dcterms:created xsi:type="dcterms:W3CDTF">2022-01-27T18:38:11Z</dcterms:created>
  <dcterms:modified xsi:type="dcterms:W3CDTF">2022-05-12T04:34:07Z</dcterms:modified>
  <cp:version/>
</cp:coreProperties>
</file>