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4"/>
  </p:sldMasterIdLst>
  <p:notesMasterIdLst>
    <p:notesMasterId r:id="rId59"/>
  </p:notesMasterIdLst>
  <p:sldIdLst>
    <p:sldId id="257" r:id="rId5"/>
    <p:sldId id="261"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6" r:id="rId23"/>
    <p:sldId id="287" r:id="rId24"/>
    <p:sldId id="288" r:id="rId25"/>
    <p:sldId id="289" r:id="rId26"/>
    <p:sldId id="290" r:id="rId27"/>
    <p:sldId id="291" r:id="rId28"/>
    <p:sldId id="293" r:id="rId29"/>
    <p:sldId id="292"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72C2F-C33F-4B89-80EE-73C68B918D89}" v="8" dt="2021-07-15T10:41:23.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ain, Zuha" userId="5cc15c61-0333-41ba-96ef-505da48a94f4" providerId="ADAL" clId="{0D472C2F-C33F-4B89-80EE-73C68B918D89}"/>
    <pc:docChg chg="undo custSel modSld modMainMaster">
      <pc:chgData name="Husain, Zuha" userId="5cc15c61-0333-41ba-96ef-505da48a94f4" providerId="ADAL" clId="{0D472C2F-C33F-4B89-80EE-73C68B918D89}" dt="2021-07-22T07:02:07.077" v="60" actId="1076"/>
      <pc:docMkLst>
        <pc:docMk/>
      </pc:docMkLst>
      <pc:sldChg chg="addSp delSp modSp">
        <pc:chgData name="Husain, Zuha" userId="5cc15c61-0333-41ba-96ef-505da48a94f4" providerId="ADAL" clId="{0D472C2F-C33F-4B89-80EE-73C68B918D89}" dt="2021-07-22T07:02:07.077" v="60" actId="1076"/>
        <pc:sldMkLst>
          <pc:docMk/>
          <pc:sldMk cId="1308632359" sldId="257"/>
        </pc:sldMkLst>
        <pc:spChg chg="del">
          <ac:chgData name="Husain, Zuha" userId="5cc15c61-0333-41ba-96ef-505da48a94f4" providerId="ADAL" clId="{0D472C2F-C33F-4B89-80EE-73C68B918D89}" dt="2021-07-15T10:41:13.011" v="47" actId="931"/>
          <ac:spMkLst>
            <pc:docMk/>
            <pc:sldMk cId="1308632359" sldId="257"/>
            <ac:spMk id="2" creationId="{8F047178-7B6D-4921-81AE-FC8E74FDC5B4}"/>
          </ac:spMkLst>
        </pc:spChg>
        <pc:spChg chg="mod">
          <ac:chgData name="Husain, Zuha" userId="5cc15c61-0333-41ba-96ef-505da48a94f4" providerId="ADAL" clId="{0D472C2F-C33F-4B89-80EE-73C68B918D89}" dt="2021-07-15T10:36:29.916" v="14" actId="1076"/>
          <ac:spMkLst>
            <pc:docMk/>
            <pc:sldMk cId="1308632359" sldId="257"/>
            <ac:spMk id="4" creationId="{A27A15BC-6982-4671-8958-00D2D0FCBB0B}"/>
          </ac:spMkLst>
        </pc:spChg>
        <pc:picChg chg="mod">
          <ac:chgData name="Husain, Zuha" userId="5cc15c61-0333-41ba-96ef-505da48a94f4" providerId="ADAL" clId="{0D472C2F-C33F-4B89-80EE-73C68B918D89}" dt="2021-07-15T10:40:56.784" v="46" actId="14100"/>
          <ac:picMkLst>
            <pc:docMk/>
            <pc:sldMk cId="1308632359" sldId="257"/>
            <ac:picMk id="6" creationId="{2DBB87D4-301A-40BA-BFAF-8C7545EDF3E3}"/>
          </ac:picMkLst>
        </pc:picChg>
        <pc:picChg chg="add mod">
          <ac:chgData name="Husain, Zuha" userId="5cc15c61-0333-41ba-96ef-505da48a94f4" providerId="ADAL" clId="{0D472C2F-C33F-4B89-80EE-73C68B918D89}" dt="2021-07-15T10:41:13.404" v="49" actId="962"/>
          <ac:picMkLst>
            <pc:docMk/>
            <pc:sldMk cId="1308632359" sldId="257"/>
            <ac:picMk id="8" creationId="{F894F3DE-0165-4D3F-9649-BF1C9751EE40}"/>
          </ac:picMkLst>
        </pc:picChg>
        <pc:picChg chg="add del">
          <ac:chgData name="Husain, Zuha" userId="5cc15c61-0333-41ba-96ef-505da48a94f4" providerId="ADAL" clId="{0D472C2F-C33F-4B89-80EE-73C68B918D89}" dt="2021-07-15T10:41:18.757" v="51"/>
          <ac:picMkLst>
            <pc:docMk/>
            <pc:sldMk cId="1308632359" sldId="257"/>
            <ac:picMk id="11" creationId="{1AC42058-5505-4B2E-8A62-91B00119F70E}"/>
          </ac:picMkLst>
        </pc:picChg>
        <pc:picChg chg="del">
          <ac:chgData name="Husain, Zuha" userId="5cc15c61-0333-41ba-96ef-505da48a94f4" providerId="ADAL" clId="{0D472C2F-C33F-4B89-80EE-73C68B918D89}" dt="2021-07-15T10:36:16.710" v="13" actId="478"/>
          <ac:picMkLst>
            <pc:docMk/>
            <pc:sldMk cId="1308632359" sldId="257"/>
            <ac:picMk id="12" creationId="{4F8F947D-3A9C-4404-BEC3-1F209FECDD7F}"/>
          </ac:picMkLst>
        </pc:picChg>
        <pc:picChg chg="add mod modCrop">
          <ac:chgData name="Husain, Zuha" userId="5cc15c61-0333-41ba-96ef-505da48a94f4" providerId="ADAL" clId="{0D472C2F-C33F-4B89-80EE-73C68B918D89}" dt="2021-07-22T07:02:07.077" v="60" actId="1076"/>
          <ac:picMkLst>
            <pc:docMk/>
            <pc:sldMk cId="1308632359" sldId="257"/>
            <ac:picMk id="13" creationId="{E8C8864E-6CC1-4BF4-9AE7-414F71099034}"/>
          </ac:picMkLst>
        </pc:picChg>
      </pc:sldChg>
      <pc:sldChg chg="delSp">
        <pc:chgData name="Husain, Zuha" userId="5cc15c61-0333-41ba-96ef-505da48a94f4" providerId="ADAL" clId="{0D472C2F-C33F-4B89-80EE-73C68B918D89}" dt="2021-07-15T10:36:10.605" v="12" actId="478"/>
        <pc:sldMkLst>
          <pc:docMk/>
          <pc:sldMk cId="2743442396" sldId="258"/>
        </pc:sldMkLst>
        <pc:picChg chg="del">
          <ac:chgData name="Husain, Zuha" userId="5cc15c61-0333-41ba-96ef-505da48a94f4" providerId="ADAL" clId="{0D472C2F-C33F-4B89-80EE-73C68B918D89}" dt="2021-07-15T10:36:10.605" v="12" actId="478"/>
          <ac:picMkLst>
            <pc:docMk/>
            <pc:sldMk cId="2743442396" sldId="258"/>
            <ac:picMk id="3" creationId="{37A90D25-E92C-46EA-AFE4-86CD085F9411}"/>
          </ac:picMkLst>
        </pc:picChg>
      </pc:sldChg>
      <pc:sldMasterChg chg="addSp modSp modSldLayout">
        <pc:chgData name="Husain, Zuha" userId="5cc15c61-0333-41ba-96ef-505da48a94f4" providerId="ADAL" clId="{0D472C2F-C33F-4B89-80EE-73C68B918D89}" dt="2021-07-15T10:40:36.487" v="45" actId="1076"/>
        <pc:sldMasterMkLst>
          <pc:docMk/>
          <pc:sldMasterMk cId="3519097849" sldId="2147483782"/>
        </pc:sldMasterMkLst>
        <pc:picChg chg="add mod modCrop">
          <ac:chgData name="Husain, Zuha" userId="5cc15c61-0333-41ba-96ef-505da48a94f4" providerId="ADAL" clId="{0D472C2F-C33F-4B89-80EE-73C68B918D89}" dt="2021-07-15T10:40:31.617" v="44" actId="1076"/>
          <ac:picMkLst>
            <pc:docMk/>
            <pc:sldMasterMk cId="3519097849" sldId="2147483782"/>
            <ac:picMk id="2" creationId="{A7492E5E-4F82-4C52-BEE0-5D40C1859DC6}"/>
          </ac:picMkLst>
        </pc:picChg>
        <pc:picChg chg="add mod">
          <ac:chgData name="Husain, Zuha" userId="5cc15c61-0333-41ba-96ef-505da48a94f4" providerId="ADAL" clId="{0D472C2F-C33F-4B89-80EE-73C68B918D89}" dt="2021-07-15T10:40:36.487" v="45" actId="1076"/>
          <ac:picMkLst>
            <pc:docMk/>
            <pc:sldMasterMk cId="3519097849" sldId="2147483782"/>
            <ac:picMk id="3" creationId="{6853F66F-6382-4649-9256-8C56FE11FEF0}"/>
          </ac:picMkLst>
        </pc:picChg>
        <pc:sldLayoutChg chg="addSp delSp modSp">
          <pc:chgData name="Husain, Zuha" userId="5cc15c61-0333-41ba-96ef-505da48a94f4" providerId="ADAL" clId="{0D472C2F-C33F-4B89-80EE-73C68B918D89}" dt="2021-07-15T10:39:26.515" v="38" actId="478"/>
          <pc:sldLayoutMkLst>
            <pc:docMk/>
            <pc:sldMasterMk cId="3519097849" sldId="2147483782"/>
            <pc:sldLayoutMk cId="4025514998" sldId="2147483786"/>
          </pc:sldLayoutMkLst>
          <pc:spChg chg="mod">
            <ac:chgData name="Husain, Zuha" userId="5cc15c61-0333-41ba-96ef-505da48a94f4" providerId="ADAL" clId="{0D472C2F-C33F-4B89-80EE-73C68B918D89}" dt="2021-07-15T10:36:02.597" v="11" actId="1076"/>
            <ac:spMkLst>
              <pc:docMk/>
              <pc:sldMasterMk cId="3519097849" sldId="2147483782"/>
              <pc:sldLayoutMk cId="4025514998" sldId="2147483786"/>
              <ac:spMk id="11" creationId="{39975175-2508-B045-9D4F-3A2C091C13E3}"/>
            </ac:spMkLst>
          </pc:spChg>
          <pc:picChg chg="add del mod">
            <ac:chgData name="Husain, Zuha" userId="5cc15c61-0333-41ba-96ef-505da48a94f4" providerId="ADAL" clId="{0D472C2F-C33F-4B89-80EE-73C68B918D89}" dt="2021-07-15T10:39:23.554" v="37" actId="478"/>
            <ac:picMkLst>
              <pc:docMk/>
              <pc:sldMasterMk cId="3519097849" sldId="2147483782"/>
              <pc:sldLayoutMk cId="4025514998" sldId="2147483786"/>
              <ac:picMk id="3" creationId="{6D39ABF5-8A7D-41DD-84FA-0D8CB185E654}"/>
            </ac:picMkLst>
          </pc:picChg>
          <pc:picChg chg="del mod">
            <ac:chgData name="Husain, Zuha" userId="5cc15c61-0333-41ba-96ef-505da48a94f4" providerId="ADAL" clId="{0D472C2F-C33F-4B89-80EE-73C68B918D89}" dt="2021-07-15T10:39:26.515" v="38" actId="478"/>
            <ac:picMkLst>
              <pc:docMk/>
              <pc:sldMasterMk cId="3519097849" sldId="2147483782"/>
              <pc:sldLayoutMk cId="4025514998" sldId="2147483786"/>
              <ac:picMk id="6" creationId="{503458B3-A697-5948-A7B5-380FFEFD570A}"/>
            </ac:picMkLst>
          </pc:picChg>
        </pc:sldLayoutChg>
        <pc:sldLayoutChg chg="addSp delSp modSp">
          <pc:chgData name="Husain, Zuha" userId="5cc15c61-0333-41ba-96ef-505da48a94f4" providerId="ADAL" clId="{0D472C2F-C33F-4B89-80EE-73C68B918D89}" dt="2021-07-15T10:40:22.161" v="43" actId="14100"/>
          <pc:sldLayoutMkLst>
            <pc:docMk/>
            <pc:sldMasterMk cId="3519097849" sldId="2147483782"/>
            <pc:sldLayoutMk cId="1037590540" sldId="2147483792"/>
          </pc:sldLayoutMkLst>
          <pc:spChg chg="mod">
            <ac:chgData name="Husain, Zuha" userId="5cc15c61-0333-41ba-96ef-505da48a94f4" providerId="ADAL" clId="{0D472C2F-C33F-4B89-80EE-73C68B918D89}" dt="2021-07-15T10:40:02.645" v="40" actId="1076"/>
            <ac:spMkLst>
              <pc:docMk/>
              <pc:sldMasterMk cId="3519097849" sldId="2147483782"/>
              <pc:sldLayoutMk cId="1037590540" sldId="2147483792"/>
              <ac:spMk id="8" creationId="{2DF618F6-6FF7-4680-A625-A4E55C94CA3F}"/>
            </ac:spMkLst>
          </pc:spChg>
          <pc:picChg chg="del mod">
            <ac:chgData name="Husain, Zuha" userId="5cc15c61-0333-41ba-96ef-505da48a94f4" providerId="ADAL" clId="{0D472C2F-C33F-4B89-80EE-73C68B918D89}" dt="2021-07-15T10:39:57.082" v="39" actId="478"/>
            <ac:picMkLst>
              <pc:docMk/>
              <pc:sldMasterMk cId="3519097849" sldId="2147483782"/>
              <pc:sldLayoutMk cId="1037590540" sldId="2147483792"/>
              <ac:picMk id="7" creationId="{8674BAA5-6FC3-FC42-BA39-F309B296FFA2}"/>
            </ac:picMkLst>
          </pc:picChg>
          <pc:picChg chg="add mod">
            <ac:chgData name="Husain, Zuha" userId="5cc15c61-0333-41ba-96ef-505da48a94f4" providerId="ADAL" clId="{0D472C2F-C33F-4B89-80EE-73C68B918D89}" dt="2021-07-15T10:40:22.161" v="43" actId="14100"/>
            <ac:picMkLst>
              <pc:docMk/>
              <pc:sldMasterMk cId="3519097849" sldId="2147483782"/>
              <pc:sldLayoutMk cId="1037590540" sldId="2147483792"/>
              <ac:picMk id="9" creationId="{41ED6FEF-9277-4867-B11B-A677B9DE7858}"/>
            </ac:picMkLst>
          </pc:picChg>
        </pc:sldLayoutChg>
      </pc:sldMasterChg>
    </pc:docChg>
  </pc:docChgLst>
  <pc:docChgLst>
    <pc:chgData name="Husain, Zuha -" userId="5cc15c61-0333-41ba-96ef-505da48a94f4" providerId="ADAL" clId="{99C31D82-1EFB-4559-BBE9-3FB525333F5B}"/>
    <pc:docChg chg="modSld">
      <pc:chgData name="Husain, Zuha -" userId="5cc15c61-0333-41ba-96ef-505da48a94f4" providerId="ADAL" clId="{99C31D82-1EFB-4559-BBE9-3FB525333F5B}" dt="2021-03-02T14:14:24.055" v="25" actId="1076"/>
      <pc:docMkLst>
        <pc:docMk/>
      </pc:docMkLst>
      <pc:sldChg chg="modSp">
        <pc:chgData name="Husain, Zuha -" userId="5cc15c61-0333-41ba-96ef-505da48a94f4" providerId="ADAL" clId="{99C31D82-1EFB-4559-BBE9-3FB525333F5B}" dt="2021-03-02T14:14:24.055" v="25" actId="1076"/>
        <pc:sldMkLst>
          <pc:docMk/>
          <pc:sldMk cId="1308632359" sldId="257"/>
        </pc:sldMkLst>
        <pc:spChg chg="mod">
          <ac:chgData name="Husain, Zuha -" userId="5cc15c61-0333-41ba-96ef-505da48a94f4" providerId="ADAL" clId="{99C31D82-1EFB-4559-BBE9-3FB525333F5B}" dt="2021-03-02T14:14:24.055" v="25" actId="1076"/>
          <ac:spMkLst>
            <pc:docMk/>
            <pc:sldMk cId="1308632359" sldId="257"/>
            <ac:spMk id="4" creationId="{A27A15BC-6982-4671-8958-00D2D0FCBB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70C42-4CE6-42E7-9865-0A007131E084}" type="datetimeFigureOut">
              <a:rPr lang="en-US" smtClean="0"/>
              <a:t>28-Nov-22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33A99-F88A-481C-825D-97A6B6D3F055}" type="slidenum">
              <a:rPr lang="en-US" smtClean="0"/>
              <a:t>‹#›</a:t>
            </a:fld>
            <a:endParaRPr lang="en-US"/>
          </a:p>
        </p:txBody>
      </p:sp>
    </p:spTree>
    <p:extLst>
      <p:ext uri="{BB962C8B-B14F-4D97-AF65-F5344CB8AC3E}">
        <p14:creationId xmlns:p14="http://schemas.microsoft.com/office/powerpoint/2010/main" val="95517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966612">
              <a:buClrTx/>
              <a:defRPr/>
            </a:pPr>
            <a:fld id="{9FCEE7B9-9135-4EA5-91E4-CA23B51C180C}" type="slidenum">
              <a:rPr lang="en-US" sz="1300" kern="1200">
                <a:solidFill>
                  <a:prstClr val="black"/>
                </a:solidFill>
                <a:latin typeface="Calibri" panose="020F0502020204030204"/>
                <a:ea typeface="+mn-ea"/>
                <a:cs typeface="+mn-cs"/>
              </a:rPr>
              <a:pPr algn="r" defTabSz="966612">
                <a:buClrTx/>
                <a:defRPr/>
              </a:pPr>
              <a:t>1</a:t>
            </a:fld>
            <a:endParaRPr lang="en-US" sz="130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12399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133CD5E7-68D3-584B-AB3B-B0A944F0CEF6}"/>
              </a:ext>
            </a:extLst>
          </p:cNvPr>
          <p:cNvSpPr>
            <a:spLocks noGrp="1"/>
          </p:cNvSpPr>
          <p:nvPr>
            <p:ph type="body" sz="quarter" idx="12"/>
          </p:nvPr>
        </p:nvSpPr>
        <p:spPr>
          <a:xfrm>
            <a:off x="720725" y="1982788"/>
            <a:ext cx="10750550" cy="990599"/>
          </a:xfrm>
          <a:prstGeom prst="rect">
            <a:avLst/>
          </a:prstGeom>
        </p:spPr>
        <p:txBody>
          <a:bodyPr lIns="0" tIns="0" rIns="0" bIns="0"/>
          <a:lstStyle>
            <a:lvl1pPr marL="0" indent="0">
              <a:lnSpc>
                <a:spcPct val="100000"/>
              </a:lnSpc>
              <a:spcBef>
                <a:spcPts val="0"/>
              </a:spcBef>
              <a:spcAft>
                <a:spcPts val="1089"/>
              </a:spcAft>
              <a:buNone/>
              <a:defRPr sz="28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720725" y="3194462"/>
            <a:ext cx="10750550" cy="2939046"/>
          </a:xfrm>
          <a:prstGeom prst="rect">
            <a:avLst/>
          </a:prstGeom>
        </p:spPr>
        <p:txBody>
          <a:bodyPr lIns="0" tIns="0" rIns="0" bIns="0"/>
          <a:lstStyle>
            <a:lvl1pPr marL="0" indent="0">
              <a:lnSpc>
                <a:spcPct val="100000"/>
              </a:lnSpc>
              <a:spcBef>
                <a:spcPts val="0"/>
              </a:spcBef>
              <a:spcAft>
                <a:spcPts val="1089"/>
              </a:spcAft>
              <a:buNone/>
              <a:defRPr sz="20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1" name="Text Placeholder 15">
            <a:extLst>
              <a:ext uri="{FF2B5EF4-FFF2-40B4-BE49-F238E27FC236}">
                <a16:creationId xmlns:a16="http://schemas.microsoft.com/office/drawing/2014/main" id="{39975175-2508-B045-9D4F-3A2C091C13E3}"/>
              </a:ext>
            </a:extLst>
          </p:cNvPr>
          <p:cNvSpPr>
            <a:spLocks noGrp="1"/>
          </p:cNvSpPr>
          <p:nvPr>
            <p:ph type="body" sz="quarter" idx="13" hasCustomPrompt="1"/>
          </p:nvPr>
        </p:nvSpPr>
        <p:spPr>
          <a:xfrm>
            <a:off x="720725" y="860605"/>
            <a:ext cx="7972425"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Tree>
    <p:extLst>
      <p:ext uri="{BB962C8B-B14F-4D97-AF65-F5344CB8AC3E}">
        <p14:creationId xmlns:p14="http://schemas.microsoft.com/office/powerpoint/2010/main" val="402551499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DF618F6-6FF7-4680-A625-A4E55C94CA3F}"/>
              </a:ext>
            </a:extLst>
          </p:cNvPr>
          <p:cNvSpPr/>
          <p:nvPr userDrawn="1"/>
        </p:nvSpPr>
        <p:spPr>
          <a:xfrm>
            <a:off x="6513" y="0"/>
            <a:ext cx="12192000" cy="6858000"/>
          </a:xfrm>
          <a:prstGeom prst="rect">
            <a:avLst/>
          </a:prstGeom>
          <a:solidFill>
            <a:srgbClr val="0214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xiforma" panose="00000500000000000000" pitchFamily="50" charset="0"/>
            </a:endParaRPr>
          </a:p>
        </p:txBody>
      </p:sp>
      <p:sp>
        <p:nvSpPr>
          <p:cNvPr id="10" name="Picture Placeholder 8">
            <a:extLst>
              <a:ext uri="{FF2B5EF4-FFF2-40B4-BE49-F238E27FC236}">
                <a16:creationId xmlns:a16="http://schemas.microsoft.com/office/drawing/2014/main" id="{ACA0AC20-63C5-0441-821F-78412BDE7921}"/>
              </a:ext>
            </a:extLst>
          </p:cNvPr>
          <p:cNvSpPr>
            <a:spLocks noGrp="1"/>
          </p:cNvSpPr>
          <p:nvPr>
            <p:ph type="pic" sz="quarter" idx="11"/>
          </p:nvPr>
        </p:nvSpPr>
        <p:spPr>
          <a:xfrm>
            <a:off x="-1" y="0"/>
            <a:ext cx="3140075" cy="6858000"/>
          </a:xfrm>
          <a:prstGeom prst="rect">
            <a:avLst/>
          </a:prstGeom>
          <a:solidFill>
            <a:schemeClr val="bg1">
              <a:lumMod val="95000"/>
            </a:schemeClr>
          </a:solidFill>
        </p:spPr>
        <p:txBody>
          <a:bodyPr/>
          <a:lstStyle>
            <a:lvl1pPr>
              <a:defRPr>
                <a:latin typeface="Axiforma" panose="00000500000000000000" pitchFamily="50" charset="0"/>
              </a:defRPr>
            </a:lvl1pPr>
          </a:lstStyle>
          <a:p>
            <a:endParaRPr lang="en-US" dirty="0"/>
          </a:p>
        </p:txBody>
      </p:sp>
      <p:sp>
        <p:nvSpPr>
          <p:cNvPr id="14" name="Text Placeholder 13">
            <a:extLst>
              <a:ext uri="{FF2B5EF4-FFF2-40B4-BE49-F238E27FC236}">
                <a16:creationId xmlns:a16="http://schemas.microsoft.com/office/drawing/2014/main" id="{133CD5E7-68D3-584B-AB3B-B0A944F0CEF6}"/>
              </a:ext>
            </a:extLst>
          </p:cNvPr>
          <p:cNvSpPr>
            <a:spLocks noGrp="1"/>
          </p:cNvSpPr>
          <p:nvPr>
            <p:ph type="body" sz="quarter" idx="12"/>
          </p:nvPr>
        </p:nvSpPr>
        <p:spPr>
          <a:xfrm>
            <a:off x="3511877" y="1982788"/>
            <a:ext cx="7959398" cy="990599"/>
          </a:xfrm>
          <a:prstGeom prst="rect">
            <a:avLst/>
          </a:prstGeom>
        </p:spPr>
        <p:txBody>
          <a:bodyPr lIns="0" tIns="0" rIns="0" bIns="0"/>
          <a:lstStyle>
            <a:lvl1pPr marL="0" indent="0">
              <a:lnSpc>
                <a:spcPct val="100000"/>
              </a:lnSpc>
              <a:spcBef>
                <a:spcPts val="0"/>
              </a:spcBef>
              <a:spcAft>
                <a:spcPts val="1089"/>
              </a:spcAft>
              <a:buNone/>
              <a:defRPr sz="28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6" name="Text Placeholder 15">
            <a:extLst>
              <a:ext uri="{FF2B5EF4-FFF2-40B4-BE49-F238E27FC236}">
                <a16:creationId xmlns:a16="http://schemas.microsoft.com/office/drawing/2014/main" id="{65DA5E28-9EAC-0D49-9241-91EC8B1433DF}"/>
              </a:ext>
            </a:extLst>
          </p:cNvPr>
          <p:cNvSpPr>
            <a:spLocks noGrp="1"/>
          </p:cNvSpPr>
          <p:nvPr>
            <p:ph type="body" sz="quarter" idx="13" hasCustomPrompt="1"/>
          </p:nvPr>
        </p:nvSpPr>
        <p:spPr>
          <a:xfrm>
            <a:off x="3511877" y="724492"/>
            <a:ext cx="5181273"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3511877" y="3194462"/>
            <a:ext cx="7959398" cy="2939046"/>
          </a:xfrm>
          <a:prstGeom prst="rect">
            <a:avLst/>
          </a:prstGeom>
        </p:spPr>
        <p:txBody>
          <a:bodyPr lIns="0" tIns="0" rIns="0" bIns="0"/>
          <a:lstStyle>
            <a:lvl1pPr marL="0" indent="0">
              <a:lnSpc>
                <a:spcPct val="100000"/>
              </a:lnSpc>
              <a:spcBef>
                <a:spcPts val="0"/>
              </a:spcBef>
              <a:spcAft>
                <a:spcPts val="1089"/>
              </a:spcAft>
              <a:buNone/>
              <a:defRPr sz="20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pic>
        <p:nvPicPr>
          <p:cNvPr id="9" name="Picture 8" descr="Text, logo&#10;&#10;Description automatically generated">
            <a:extLst>
              <a:ext uri="{FF2B5EF4-FFF2-40B4-BE49-F238E27FC236}">
                <a16:creationId xmlns:a16="http://schemas.microsoft.com/office/drawing/2014/main" id="{41ED6FEF-9277-4867-B11B-A677B9DE78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1950" y="-299840"/>
            <a:ext cx="1554489" cy="1474886"/>
          </a:xfrm>
          <a:prstGeom prst="rect">
            <a:avLst/>
          </a:prstGeom>
        </p:spPr>
      </p:pic>
    </p:spTree>
    <p:extLst>
      <p:ext uri="{BB962C8B-B14F-4D97-AF65-F5344CB8AC3E}">
        <p14:creationId xmlns:p14="http://schemas.microsoft.com/office/powerpoint/2010/main" val="103759054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Text, logo&#10;&#10;Description automatically generated">
            <a:extLst>
              <a:ext uri="{FF2B5EF4-FFF2-40B4-BE49-F238E27FC236}">
                <a16:creationId xmlns:a16="http://schemas.microsoft.com/office/drawing/2014/main" id="{A7492E5E-4F82-4C52-BEE0-5D40C1859DC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2373" b="42481"/>
          <a:stretch/>
        </p:blipFill>
        <p:spPr>
          <a:xfrm>
            <a:off x="561975" y="193128"/>
            <a:ext cx="1699609" cy="409575"/>
          </a:xfrm>
          <a:prstGeom prst="rect">
            <a:avLst/>
          </a:prstGeom>
        </p:spPr>
      </p:pic>
      <p:pic>
        <p:nvPicPr>
          <p:cNvPr id="3" name="Picture 2">
            <a:extLst>
              <a:ext uri="{FF2B5EF4-FFF2-40B4-BE49-F238E27FC236}">
                <a16:creationId xmlns:a16="http://schemas.microsoft.com/office/drawing/2014/main" id="{6853F66F-6382-4649-9256-8C56FE11FEF0}"/>
              </a:ext>
            </a:extLst>
          </p:cNvPr>
          <p:cNvPicPr>
            <a:picLocks noChangeAspect="1"/>
          </p:cNvPicPr>
          <p:nvPr/>
        </p:nvPicPr>
        <p:blipFill>
          <a:blip r:embed="rId5"/>
          <a:stretch>
            <a:fillRect/>
          </a:stretch>
        </p:blipFill>
        <p:spPr>
          <a:xfrm>
            <a:off x="10133013" y="200521"/>
            <a:ext cx="1497012" cy="402182"/>
          </a:xfrm>
          <a:prstGeom prst="rect">
            <a:avLst/>
          </a:prstGeom>
        </p:spPr>
      </p:pic>
    </p:spTree>
    <p:extLst>
      <p:ext uri="{BB962C8B-B14F-4D97-AF65-F5344CB8AC3E}">
        <p14:creationId xmlns:p14="http://schemas.microsoft.com/office/powerpoint/2010/main" val="3519097849"/>
      </p:ext>
    </p:extLst>
  </p:cSld>
  <p:clrMap bg1="lt1" tx1="dk1" bg2="lt2" tx2="dk2" accent1="accent1" accent2="accent2" accent3="accent3" accent4="accent4" accent5="accent5" accent6="accent6" hlink="hlink" folHlink="folHlink"/>
  <p:sldLayoutIdLst>
    <p:sldLayoutId id="2147483786" r:id="rId1"/>
    <p:sldLayoutId id="2147483792" r:id="rId2"/>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Arial" panose="020B0604020202020204" pitchFamily="34" charset="0"/>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Arial" panose="020B0604020202020204" pitchFamily="34" charset="0"/>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66">
          <p15:clr>
            <a:srgbClr val="F26B43"/>
          </p15:clr>
        </p15:guide>
        <p15:guide id="2" pos="454">
          <p15:clr>
            <a:srgbClr val="F26B43"/>
          </p15:clr>
        </p15:guide>
        <p15:guide id="3" pos="7226">
          <p15:clr>
            <a:srgbClr val="F26B43"/>
          </p15:clr>
        </p15:guide>
        <p15:guide id="4" orient="horz" pos="454">
          <p15:clr>
            <a:srgbClr val="F26B43"/>
          </p15:clr>
        </p15:guide>
        <p15:guide id="5" pos="3726">
          <p15:clr>
            <a:srgbClr val="F26B43"/>
          </p15:clr>
        </p15:guide>
        <p15:guide id="6" pos="3951">
          <p15:clr>
            <a:srgbClr val="F26B43"/>
          </p15:clr>
        </p15:guide>
        <p15:guide id="7" pos="5701">
          <p15:clr>
            <a:srgbClr val="F26B43"/>
          </p15:clr>
        </p15:guide>
        <p15:guide id="8" pos="5476">
          <p15:clr>
            <a:srgbClr val="F26B43"/>
          </p15:clr>
        </p15:guide>
        <p15:guide id="9" pos="2204">
          <p15:clr>
            <a:srgbClr val="F26B43"/>
          </p15:clr>
        </p15:guide>
        <p15:guide id="10" pos="1978">
          <p15:clr>
            <a:srgbClr val="F26B43"/>
          </p15:clr>
        </p15:guide>
        <p15:guide id="11" pos="1619">
          <p15:clr>
            <a:srgbClr val="F26B43"/>
          </p15:clr>
        </p15:guide>
        <p15:guide id="12" pos="1394">
          <p15:clr>
            <a:srgbClr val="F26B43"/>
          </p15:clr>
        </p15:guide>
        <p15:guide id="13" pos="2559">
          <p15:clr>
            <a:srgbClr val="F26B43"/>
          </p15:clr>
        </p15:guide>
        <p15:guide id="14" pos="2784">
          <p15:clr>
            <a:srgbClr val="F26B43"/>
          </p15:clr>
        </p15:guide>
        <p15:guide id="15" pos="4893">
          <p15:clr>
            <a:srgbClr val="F26B43"/>
          </p15:clr>
        </p15:guide>
        <p15:guide id="16" pos="5118">
          <p15:clr>
            <a:srgbClr val="F26B43"/>
          </p15:clr>
        </p15:guide>
        <p15:guide id="17" pos="6061">
          <p15:clr>
            <a:srgbClr val="F26B43"/>
          </p15:clr>
        </p15:guide>
        <p15:guide id="18" pos="6283">
          <p15:clr>
            <a:srgbClr val="F26B43"/>
          </p15:clr>
        </p15:guide>
        <p15:guide id="19" orient="horz" pos="1024">
          <p15:clr>
            <a:srgbClr val="F26B43"/>
          </p15:clr>
        </p15:guide>
        <p15:guide id="20" orient="horz" pos="1249">
          <p15:clr>
            <a:srgbClr val="F26B43"/>
          </p15:clr>
        </p15:guide>
        <p15:guide id="21" orient="horz" pos="3640">
          <p15:clr>
            <a:srgbClr val="F26B43"/>
          </p15:clr>
        </p15:guide>
        <p15:guide id="22" orient="horz" pos="34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avinashreddy911@gmail.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javatpoint.com/git-ad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git-repository" TargetMode="External"/><Relationship Id="rId2" Type="http://schemas.openxmlformats.org/officeDocument/2006/relationships/hyperlink" Target="https://www.javatpoint.com/githu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Text, logo&#10;&#10;Description automatically generated">
            <a:extLst>
              <a:ext uri="{FF2B5EF4-FFF2-40B4-BE49-F238E27FC236}">
                <a16:creationId xmlns:a16="http://schemas.microsoft.com/office/drawing/2014/main" id="{F894F3DE-0165-4D3F-9649-BF1C9751EE4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30756" r="30756"/>
          <a:stretch>
            <a:fillRect/>
          </a:stretch>
        </p:blipFill>
        <p:spPr>
          <a:xfrm>
            <a:off x="0" y="0"/>
            <a:ext cx="2754313" cy="6858000"/>
          </a:xfrm>
        </p:spPr>
      </p:pic>
      <p:sp>
        <p:nvSpPr>
          <p:cNvPr id="3" name="Text Placeholder 2">
            <a:extLst>
              <a:ext uri="{FF2B5EF4-FFF2-40B4-BE49-F238E27FC236}">
                <a16:creationId xmlns:a16="http://schemas.microsoft.com/office/drawing/2014/main" id="{F85C5346-9556-4394-82CB-8C00BAC5C6B9}"/>
              </a:ext>
            </a:extLst>
          </p:cNvPr>
          <p:cNvSpPr>
            <a:spLocks noGrp="1"/>
          </p:cNvSpPr>
          <p:nvPr>
            <p:ph type="body" sz="quarter" idx="12"/>
          </p:nvPr>
        </p:nvSpPr>
        <p:spPr>
          <a:xfrm>
            <a:off x="3348591" y="2315025"/>
            <a:ext cx="7959398" cy="990599"/>
          </a:xfrm>
        </p:spPr>
        <p:txBody>
          <a:bodyPr/>
          <a:lstStyle/>
          <a:p>
            <a:r>
              <a:rPr lang="en-US" sz="3600" noProof="0" dirty="0"/>
              <a:t>GIT</a:t>
            </a:r>
          </a:p>
        </p:txBody>
      </p:sp>
      <p:pic>
        <p:nvPicPr>
          <p:cNvPr id="6" name="Picture Placeholder 6" descr="A close up of a logo&#10;&#10;Description automatically generated">
            <a:extLst>
              <a:ext uri="{FF2B5EF4-FFF2-40B4-BE49-F238E27FC236}">
                <a16:creationId xmlns:a16="http://schemas.microsoft.com/office/drawing/2014/main" id="{2DBB87D4-301A-40BA-BFAF-8C7545EDF3E3}"/>
              </a:ext>
            </a:extLst>
          </p:cNvPr>
          <p:cNvPicPr>
            <a:picLocks noChangeAspect="1"/>
          </p:cNvPicPr>
          <p:nvPr/>
        </p:nvPicPr>
        <p:blipFill rotWithShape="1">
          <a:blip r:embed="rId4"/>
          <a:srcRect l="37129" r="37129"/>
          <a:stretch/>
        </p:blipFill>
        <p:spPr>
          <a:xfrm>
            <a:off x="1" y="0"/>
            <a:ext cx="2754085" cy="6858000"/>
          </a:xfrm>
          <a:prstGeom prst="rect">
            <a:avLst/>
          </a:prstGeom>
          <a:solidFill>
            <a:schemeClr val="bg1">
              <a:lumMod val="95000"/>
            </a:schemeClr>
          </a:solidFill>
        </p:spPr>
      </p:pic>
    </p:spTree>
    <p:extLst>
      <p:ext uri="{BB962C8B-B14F-4D97-AF65-F5344CB8AC3E}">
        <p14:creationId xmlns:p14="http://schemas.microsoft.com/office/powerpoint/2010/main" val="1308632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a:xfrm>
            <a:off x="3511877" y="724492"/>
            <a:ext cx="7414031" cy="881570"/>
          </a:xfrm>
        </p:spPr>
        <p:txBody>
          <a:bodyPr/>
          <a:lstStyle/>
          <a:p>
            <a:r>
              <a:rPr lang="en-IN" b="0" dirty="0"/>
              <a:t>Benefits of the Version Control System</a:t>
            </a:r>
          </a:p>
          <a:p>
            <a:endParaRPr lang="en-IN" dirty="0"/>
          </a:p>
        </p:txBody>
      </p:sp>
      <p:sp>
        <p:nvSpPr>
          <p:cNvPr id="5" name="Text Placeholder 4"/>
          <p:cNvSpPr>
            <a:spLocks noGrp="1"/>
          </p:cNvSpPr>
          <p:nvPr>
            <p:ph type="body" sz="quarter" idx="14"/>
          </p:nvPr>
        </p:nvSpPr>
        <p:spPr>
          <a:xfrm>
            <a:off x="3493478" y="2579077"/>
            <a:ext cx="7977798" cy="3554431"/>
          </a:xfrm>
        </p:spPr>
        <p:txBody>
          <a:bodyPr/>
          <a:lstStyle/>
          <a:p>
            <a:r>
              <a:rPr lang="en-IN" dirty="0"/>
              <a:t>The Version Control System is very helpful and beneficial in software development; developing software without using version control is unsafe. It provides backups for uncertainty. Version control systems offer a speedy interface to developers. </a:t>
            </a:r>
          </a:p>
          <a:p>
            <a:r>
              <a:rPr lang="en-IN" dirty="0"/>
              <a:t>It also allows software teams to preserve efficiency and agility according to the team scales to include more developers.</a:t>
            </a:r>
            <a:br>
              <a:rPr lang="en-IN" dirty="0"/>
            </a:br>
            <a:endParaRPr lang="en-IN" dirty="0"/>
          </a:p>
        </p:txBody>
      </p:sp>
    </p:spTree>
    <p:extLst>
      <p:ext uri="{BB962C8B-B14F-4D97-AF65-F5344CB8AC3E}">
        <p14:creationId xmlns:p14="http://schemas.microsoft.com/office/powerpoint/2010/main" val="425387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Benefits of the Version Control System</a:t>
            </a:r>
          </a:p>
          <a:p>
            <a:endParaRPr lang="en-IN" dirty="0"/>
          </a:p>
          <a:p>
            <a:endParaRPr lang="en-IN" dirty="0"/>
          </a:p>
        </p:txBody>
      </p:sp>
      <p:sp>
        <p:nvSpPr>
          <p:cNvPr id="5" name="Text Placeholder 4"/>
          <p:cNvSpPr>
            <a:spLocks noGrp="1"/>
          </p:cNvSpPr>
          <p:nvPr>
            <p:ph type="body" sz="quarter" idx="14"/>
          </p:nvPr>
        </p:nvSpPr>
        <p:spPr/>
        <p:txBody>
          <a:bodyPr/>
          <a:lstStyle/>
          <a:p>
            <a:r>
              <a:rPr lang="en-IN" dirty="0"/>
              <a:t>Some key benefits of having a version control system are as follows.</a:t>
            </a:r>
          </a:p>
          <a:p>
            <a:r>
              <a:rPr lang="en-IN" dirty="0"/>
              <a:t>Complete change history of the file</a:t>
            </a:r>
          </a:p>
          <a:p>
            <a:r>
              <a:rPr lang="en-IN" dirty="0"/>
              <a:t>Simultaneously working</a:t>
            </a:r>
          </a:p>
          <a:p>
            <a:r>
              <a:rPr lang="en-IN" dirty="0"/>
              <a:t>Branching and merging</a:t>
            </a:r>
          </a:p>
          <a:p>
            <a:r>
              <a:rPr lang="en-IN" dirty="0"/>
              <a:t>Traceability</a:t>
            </a:r>
          </a:p>
          <a:p>
            <a:endParaRPr lang="en-IN" dirty="0"/>
          </a:p>
        </p:txBody>
      </p:sp>
    </p:spTree>
    <p:extLst>
      <p:ext uri="{BB962C8B-B14F-4D97-AF65-F5344CB8AC3E}">
        <p14:creationId xmlns:p14="http://schemas.microsoft.com/office/powerpoint/2010/main" val="761929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Types of Version Control System</a:t>
            </a:r>
          </a:p>
          <a:p>
            <a:br>
              <a:rPr lang="en-IN" b="0" dirty="0"/>
            </a:br>
            <a:endParaRPr lang="en-IN" dirty="0"/>
          </a:p>
        </p:txBody>
      </p:sp>
      <p:sp>
        <p:nvSpPr>
          <p:cNvPr id="5" name="Text Placeholder 4"/>
          <p:cNvSpPr>
            <a:spLocks noGrp="1"/>
          </p:cNvSpPr>
          <p:nvPr>
            <p:ph type="body" sz="quarter" idx="14"/>
          </p:nvPr>
        </p:nvSpPr>
        <p:spPr/>
        <p:txBody>
          <a:bodyPr/>
          <a:lstStyle/>
          <a:p>
            <a:r>
              <a:rPr lang="en-IN" dirty="0"/>
              <a:t>Localized version Control System</a:t>
            </a:r>
          </a:p>
          <a:p>
            <a:r>
              <a:rPr lang="en-IN" dirty="0"/>
              <a:t>Centralized version control systems</a:t>
            </a:r>
          </a:p>
          <a:p>
            <a:r>
              <a:rPr lang="en-IN" dirty="0"/>
              <a:t>Distributed version control systems</a:t>
            </a:r>
          </a:p>
          <a:p>
            <a:endParaRPr lang="en-IN" dirty="0"/>
          </a:p>
        </p:txBody>
      </p:sp>
    </p:spTree>
    <p:extLst>
      <p:ext uri="{BB962C8B-B14F-4D97-AF65-F5344CB8AC3E}">
        <p14:creationId xmlns:p14="http://schemas.microsoft.com/office/powerpoint/2010/main" val="386621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Localized Version Control Systems</a:t>
            </a:r>
          </a:p>
          <a:p>
            <a:br>
              <a:rPr lang="en-IN" dirty="0"/>
            </a:b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892" y="2286733"/>
            <a:ext cx="4333875" cy="3409950"/>
          </a:xfrm>
          <a:prstGeom prst="rect">
            <a:avLst/>
          </a:prstGeom>
        </p:spPr>
      </p:pic>
    </p:spTree>
    <p:extLst>
      <p:ext uri="{BB962C8B-B14F-4D97-AF65-F5344CB8AC3E}">
        <p14:creationId xmlns:p14="http://schemas.microsoft.com/office/powerpoint/2010/main" val="633453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Central version Control system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532" y="2138729"/>
            <a:ext cx="4933950" cy="3448050"/>
          </a:xfrm>
          <a:prstGeom prst="rect">
            <a:avLst/>
          </a:prstGeom>
        </p:spPr>
      </p:pic>
    </p:spTree>
    <p:extLst>
      <p:ext uri="{BB962C8B-B14F-4D97-AF65-F5344CB8AC3E}">
        <p14:creationId xmlns:p14="http://schemas.microsoft.com/office/powerpoint/2010/main" val="2351614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Distributed Version Control System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810" y="2560760"/>
            <a:ext cx="3714750" cy="3752850"/>
          </a:xfrm>
          <a:prstGeom prst="rect">
            <a:avLst/>
          </a:prstGeom>
        </p:spPr>
      </p:pic>
    </p:spTree>
    <p:extLst>
      <p:ext uri="{BB962C8B-B14F-4D97-AF65-F5344CB8AC3E}">
        <p14:creationId xmlns:p14="http://schemas.microsoft.com/office/powerpoint/2010/main" val="2569634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a:t>
            </a:r>
            <a:r>
              <a:rPr lang="en-IN" dirty="0" err="1"/>
              <a:t>Config</a:t>
            </a:r>
            <a:endParaRPr lang="en-IN" dirty="0"/>
          </a:p>
        </p:txBody>
      </p:sp>
      <p:sp>
        <p:nvSpPr>
          <p:cNvPr id="5" name="Text Placeholder 4"/>
          <p:cNvSpPr>
            <a:spLocks noGrp="1"/>
          </p:cNvSpPr>
          <p:nvPr>
            <p:ph type="body" sz="quarter" idx="14"/>
          </p:nvPr>
        </p:nvSpPr>
        <p:spPr>
          <a:xfrm>
            <a:off x="3598985" y="1981200"/>
            <a:ext cx="7872290" cy="4152308"/>
          </a:xfrm>
        </p:spPr>
        <p:txBody>
          <a:bodyPr/>
          <a:lstStyle/>
          <a:p>
            <a:r>
              <a:rPr lang="en-IN" dirty="0"/>
              <a:t>git config --global user.name ”</a:t>
            </a:r>
            <a:r>
              <a:rPr lang="en-IN" dirty="0" err="1"/>
              <a:t>avinash</a:t>
            </a:r>
            <a:r>
              <a:rPr lang="en-IN" dirty="0"/>
              <a:t>"  </a:t>
            </a:r>
          </a:p>
          <a:p>
            <a:r>
              <a:rPr lang="en-IN" dirty="0"/>
              <a:t>git config --global </a:t>
            </a:r>
            <a:r>
              <a:rPr lang="en-IN" dirty="0" err="1"/>
              <a:t>user.email</a:t>
            </a:r>
            <a:r>
              <a:rPr lang="en-IN" dirty="0"/>
              <a:t>  </a:t>
            </a:r>
            <a:r>
              <a:rPr lang="en-IN" dirty="0">
                <a:hlinkClick r:id="rId2"/>
              </a:rPr>
              <a:t>avinashreddy911@gmail.com</a:t>
            </a:r>
            <a:endParaRPr lang="en-IN" dirty="0"/>
          </a:p>
          <a:p>
            <a:r>
              <a:rPr lang="en-IN" dirty="0"/>
              <a:t>git </a:t>
            </a:r>
            <a:r>
              <a:rPr lang="en-IN" dirty="0" err="1"/>
              <a:t>config</a:t>
            </a:r>
            <a:r>
              <a:rPr lang="en-IN" dirty="0"/>
              <a:t> –list</a:t>
            </a:r>
          </a:p>
          <a:p>
            <a:endParaRPr lang="en-IN" dirty="0"/>
          </a:p>
          <a:p>
            <a:r>
              <a:rPr lang="en-IN" dirty="0"/>
              <a:t>  </a:t>
            </a:r>
          </a:p>
        </p:txBody>
      </p:sp>
    </p:spTree>
    <p:extLst>
      <p:ext uri="{BB962C8B-B14F-4D97-AF65-F5344CB8AC3E}">
        <p14:creationId xmlns:p14="http://schemas.microsoft.com/office/powerpoint/2010/main" val="555437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3" name="Text Placeholder 2"/>
          <p:cNvSpPr>
            <a:spLocks noGrp="1"/>
          </p:cNvSpPr>
          <p:nvPr>
            <p:ph type="body" sz="quarter" idx="12"/>
          </p:nvPr>
        </p:nvSpPr>
        <p:spPr>
          <a:xfrm>
            <a:off x="3511877" y="1982789"/>
            <a:ext cx="7648492" cy="654904"/>
          </a:xfrm>
        </p:spPr>
        <p:txBody>
          <a:bodyPr/>
          <a:lstStyle/>
          <a:p>
            <a:r>
              <a:rPr lang="en-IN" sz="1800" dirty="0"/>
              <a:t>local</a:t>
            </a:r>
          </a:p>
          <a:p>
            <a:r>
              <a:rPr lang="en-IN" sz="1800" dirty="0"/>
              <a:t>global</a:t>
            </a:r>
          </a:p>
          <a:p>
            <a:r>
              <a:rPr lang="en-IN" sz="1800" dirty="0"/>
              <a:t>system</a:t>
            </a:r>
          </a:p>
          <a:p>
            <a:endParaRPr lang="en-IN" dirty="0"/>
          </a:p>
        </p:txBody>
      </p:sp>
      <p:sp>
        <p:nvSpPr>
          <p:cNvPr id="4" name="Text Placeholder 3"/>
          <p:cNvSpPr>
            <a:spLocks noGrp="1"/>
          </p:cNvSpPr>
          <p:nvPr>
            <p:ph type="body" sz="quarter" idx="13"/>
          </p:nvPr>
        </p:nvSpPr>
        <p:spPr/>
        <p:txBody>
          <a:bodyPr/>
          <a:lstStyle/>
          <a:p>
            <a:r>
              <a:rPr lang="en-IN" dirty="0"/>
              <a:t>Git configuration levels</a:t>
            </a:r>
          </a:p>
        </p:txBody>
      </p:sp>
      <p:sp>
        <p:nvSpPr>
          <p:cNvPr id="5" name="Text Placeholder 4"/>
          <p:cNvSpPr>
            <a:spLocks noGrp="1"/>
          </p:cNvSpPr>
          <p:nvPr>
            <p:ph type="body" sz="quarter" idx="14"/>
          </p:nvPr>
        </p:nvSpPr>
        <p:spPr>
          <a:xfrm>
            <a:off x="3341077" y="3059724"/>
            <a:ext cx="7726973" cy="2417151"/>
          </a:xfrm>
        </p:spPr>
        <p:txBody>
          <a:bodyPr/>
          <a:lstStyle/>
          <a:p>
            <a:r>
              <a:rPr lang="en-IN" sz="1800" b="1" dirty="0"/>
              <a:t>--local</a:t>
            </a:r>
            <a:endParaRPr lang="en-IN" sz="1800" dirty="0"/>
          </a:p>
          <a:p>
            <a:r>
              <a:rPr lang="en-IN" sz="1800" dirty="0"/>
              <a:t>It is the default level in Git. Git </a:t>
            </a:r>
            <a:r>
              <a:rPr lang="en-IN" sz="1800" dirty="0" err="1"/>
              <a:t>config</a:t>
            </a:r>
            <a:r>
              <a:rPr lang="en-IN" sz="1800" dirty="0"/>
              <a:t> will write to a local level if no configuration option is given. Local configuration values are stored in </a:t>
            </a:r>
            <a:r>
              <a:rPr lang="en-IN" sz="1800" b="1" dirty="0"/>
              <a:t>.git/</a:t>
            </a:r>
            <a:r>
              <a:rPr lang="en-IN" sz="1800" b="1" dirty="0" err="1"/>
              <a:t>config</a:t>
            </a:r>
            <a:r>
              <a:rPr lang="en-IN" sz="1800" dirty="0"/>
              <a:t> directory as a file.</a:t>
            </a:r>
          </a:p>
          <a:p>
            <a:r>
              <a:rPr lang="en-IN" sz="1800" b="1" dirty="0"/>
              <a:t>--global</a:t>
            </a:r>
            <a:endParaRPr lang="en-IN" sz="1800" dirty="0"/>
          </a:p>
          <a:p>
            <a:r>
              <a:rPr lang="en-IN" sz="1800" dirty="0"/>
              <a:t>The global level configuration is user-specific configuration. </a:t>
            </a:r>
          </a:p>
          <a:p>
            <a:r>
              <a:rPr lang="en-IN" sz="1800" b="1" dirty="0"/>
              <a:t>--system</a:t>
            </a:r>
            <a:endParaRPr lang="en-IN" sz="1800" dirty="0"/>
          </a:p>
          <a:p>
            <a:r>
              <a:rPr lang="en-IN" sz="1800" dirty="0"/>
              <a:t>The system-level configuration is applied across an entire system. The entire system means all users on an operating system and all repositories. The system-level configuration file stores in a </a:t>
            </a:r>
            <a:r>
              <a:rPr lang="en-IN" sz="1800" b="1" dirty="0" err="1"/>
              <a:t>gitconfig</a:t>
            </a:r>
            <a:r>
              <a:rPr lang="en-IN" sz="1800" dirty="0"/>
              <a:t> file off the system directory. </a:t>
            </a:r>
          </a:p>
        </p:txBody>
      </p:sp>
    </p:spTree>
    <p:extLst>
      <p:ext uri="{BB962C8B-B14F-4D97-AF65-F5344CB8AC3E}">
        <p14:creationId xmlns:p14="http://schemas.microsoft.com/office/powerpoint/2010/main" val="3858364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Tools</a:t>
            </a:r>
          </a:p>
        </p:txBody>
      </p:sp>
      <p:sp>
        <p:nvSpPr>
          <p:cNvPr id="5" name="Text Placeholder 4"/>
          <p:cNvSpPr>
            <a:spLocks noGrp="1"/>
          </p:cNvSpPr>
          <p:nvPr>
            <p:ph type="body" sz="quarter" idx="14"/>
          </p:nvPr>
        </p:nvSpPr>
        <p:spPr/>
        <p:txBody>
          <a:bodyPr/>
          <a:lstStyle/>
          <a:p>
            <a:r>
              <a:rPr lang="en-IN" dirty="0"/>
              <a:t>GIT Bash</a:t>
            </a:r>
          </a:p>
          <a:p>
            <a:r>
              <a:rPr lang="en-IN" dirty="0"/>
              <a:t>Command line </a:t>
            </a:r>
          </a:p>
          <a:p>
            <a:r>
              <a:rPr lang="en-IN" dirty="0"/>
              <a:t>GIT GUI</a:t>
            </a:r>
          </a:p>
          <a:p>
            <a:r>
              <a:rPr lang="en-IN" dirty="0"/>
              <a:t>git </a:t>
            </a:r>
            <a:r>
              <a:rPr lang="en-IN" dirty="0" err="1"/>
              <a:t>gui</a:t>
            </a:r>
            <a:r>
              <a:rPr lang="en-IN" dirty="0"/>
              <a:t> command on git bash</a:t>
            </a:r>
          </a:p>
        </p:txBody>
      </p:sp>
    </p:spTree>
    <p:extLst>
      <p:ext uri="{BB962C8B-B14F-4D97-AF65-F5344CB8AC3E}">
        <p14:creationId xmlns:p14="http://schemas.microsoft.com/office/powerpoint/2010/main" val="212594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004246" y="736215"/>
            <a:ext cx="7660215" cy="682277"/>
          </a:xfrm>
        </p:spPr>
        <p:txBody>
          <a:bodyPr/>
          <a:lstStyle/>
          <a:p>
            <a:r>
              <a:rPr lang="en-IN" b="0" dirty="0"/>
              <a:t>Git Flow / Git Branching Model</a:t>
            </a:r>
          </a:p>
          <a:p>
            <a:br>
              <a:rPr lang="en-IN" dirty="0"/>
            </a:br>
            <a:endParaRPr lang="en-IN" dirty="0"/>
          </a:p>
        </p:txBody>
      </p:sp>
      <p:sp>
        <p:nvSpPr>
          <p:cNvPr id="5" name="Text Placeholder 4"/>
          <p:cNvSpPr>
            <a:spLocks noGrp="1"/>
          </p:cNvSpPr>
          <p:nvPr>
            <p:ph type="body" sz="quarter" idx="14"/>
          </p:nvPr>
        </p:nvSpPr>
        <p:spPr>
          <a:xfrm>
            <a:off x="4314091" y="1664678"/>
            <a:ext cx="7157183" cy="3634154"/>
          </a:xfrm>
        </p:spPr>
        <p:txBody>
          <a:bodyPr/>
          <a:lstStyle/>
          <a:p>
            <a:r>
              <a:rPr lang="en-IN" dirty="0"/>
              <a:t>Git flow is the set of guidelines that developers can follow when using Git. We cannot say these guidelines as rules. These are not the rules; it is a standard for an ideal project. So that a developer would easily understand the things.</a:t>
            </a:r>
          </a:p>
          <a:p>
            <a:r>
              <a:rPr lang="en-IN" dirty="0"/>
              <a:t>It is referred to as </a:t>
            </a:r>
            <a:r>
              <a:rPr lang="en-IN" b="1" dirty="0"/>
              <a:t>Branching Model</a:t>
            </a:r>
            <a:r>
              <a:rPr lang="en-IN" dirty="0"/>
              <a:t> by the developers and works as a central repository for a project. Developers work and push their work to different branches of the main repository.</a:t>
            </a:r>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2884"/>
            <a:ext cx="3881804" cy="5715000"/>
          </a:xfrm>
          <a:prstGeom prst="rect">
            <a:avLst/>
          </a:prstGeom>
        </p:spPr>
      </p:pic>
    </p:spTree>
    <p:extLst>
      <p:ext uri="{BB962C8B-B14F-4D97-AF65-F5344CB8AC3E}">
        <p14:creationId xmlns:p14="http://schemas.microsoft.com/office/powerpoint/2010/main" val="1090715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GITHUB</a:t>
            </a:r>
          </a:p>
        </p:txBody>
      </p:sp>
      <p:sp>
        <p:nvSpPr>
          <p:cNvPr id="5" name="Text Placeholder 4"/>
          <p:cNvSpPr>
            <a:spLocks noGrp="1"/>
          </p:cNvSpPr>
          <p:nvPr>
            <p:ph type="body" sz="quarter" idx="14"/>
          </p:nvPr>
        </p:nvSpPr>
        <p:spPr>
          <a:xfrm>
            <a:off x="3481754" y="1910862"/>
            <a:ext cx="7989521" cy="4222646"/>
          </a:xfrm>
        </p:spPr>
        <p:txBody>
          <a:bodyPr/>
          <a:lstStyle/>
          <a:p>
            <a:r>
              <a:rPr lang="en-IN" dirty="0" err="1"/>
              <a:t>GitHub</a:t>
            </a:r>
            <a:r>
              <a:rPr lang="en-IN" dirty="0"/>
              <a:t> is a Git repository hosting service. </a:t>
            </a:r>
            <a:r>
              <a:rPr lang="en-IN" dirty="0" err="1"/>
              <a:t>GitHub</a:t>
            </a:r>
            <a:r>
              <a:rPr lang="en-IN" dirty="0"/>
              <a:t> also facilitates with many of its features, such as access control and collaboration. It provides a Web-based graphical interface.</a:t>
            </a:r>
          </a:p>
          <a:p>
            <a:r>
              <a:rPr lang="en-IN" dirty="0" err="1"/>
              <a:t>GitHub</a:t>
            </a:r>
            <a:r>
              <a:rPr lang="en-IN" dirty="0"/>
              <a:t> is an American company. It hosts source code of your project in the form of different programming languages and keeps track of the various changes made by programmers.</a:t>
            </a:r>
          </a:p>
          <a:p>
            <a:r>
              <a:rPr lang="en-IN" dirty="0"/>
              <a:t>It offers both </a:t>
            </a:r>
            <a:r>
              <a:rPr lang="en-IN" b="1" dirty="0"/>
              <a:t>distributed version control and source code management (SCM)</a:t>
            </a:r>
            <a:r>
              <a:rPr lang="en-IN" dirty="0"/>
              <a:t> functionality of Git. It also facilitates with some collaboration features such as bug tracking, feature requests, task management for every project.</a:t>
            </a:r>
          </a:p>
        </p:txBody>
      </p:sp>
    </p:spTree>
    <p:extLst>
      <p:ext uri="{BB962C8B-B14F-4D97-AF65-F5344CB8AC3E}">
        <p14:creationId xmlns:p14="http://schemas.microsoft.com/office/powerpoint/2010/main" val="3606705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a:xfrm>
            <a:off x="3511877" y="724491"/>
            <a:ext cx="7156123" cy="1244985"/>
          </a:xfrm>
        </p:spPr>
        <p:txBody>
          <a:bodyPr/>
          <a:lstStyle/>
          <a:p>
            <a:r>
              <a:rPr lang="en-IN" b="0" dirty="0"/>
              <a:t>Git Flow / Git Branching Model</a:t>
            </a:r>
          </a:p>
          <a:p>
            <a:br>
              <a:rPr lang="en-IN" dirty="0"/>
            </a:br>
            <a:endParaRPr lang="en-IN" dirty="0"/>
          </a:p>
        </p:txBody>
      </p:sp>
      <p:sp>
        <p:nvSpPr>
          <p:cNvPr id="5" name="Text Placeholder 4"/>
          <p:cNvSpPr>
            <a:spLocks noGrp="1"/>
          </p:cNvSpPr>
          <p:nvPr>
            <p:ph type="body" sz="quarter" idx="14"/>
          </p:nvPr>
        </p:nvSpPr>
        <p:spPr>
          <a:xfrm>
            <a:off x="3516923" y="2426677"/>
            <a:ext cx="7954352" cy="3706831"/>
          </a:xfrm>
        </p:spPr>
        <p:txBody>
          <a:bodyPr/>
          <a:lstStyle/>
          <a:p>
            <a:r>
              <a:rPr lang="en-IN" dirty="0"/>
              <a:t>There are different types of branches in a project. According to the standard branching strategy and release management, there can be following types of branches:</a:t>
            </a:r>
          </a:p>
          <a:p>
            <a:r>
              <a:rPr lang="en-IN" b="1" dirty="0"/>
              <a:t>Master</a:t>
            </a:r>
            <a:endParaRPr lang="en-IN" dirty="0"/>
          </a:p>
          <a:p>
            <a:r>
              <a:rPr lang="en-IN" b="1" dirty="0"/>
              <a:t>Develop</a:t>
            </a:r>
            <a:endParaRPr lang="en-IN" dirty="0"/>
          </a:p>
          <a:p>
            <a:r>
              <a:rPr lang="en-IN" b="1" dirty="0"/>
              <a:t>Hotfixes</a:t>
            </a:r>
            <a:endParaRPr lang="en-IN" dirty="0"/>
          </a:p>
          <a:p>
            <a:r>
              <a:rPr lang="en-IN" b="1" dirty="0"/>
              <a:t>Release branches</a:t>
            </a:r>
            <a:endParaRPr lang="en-IN" dirty="0"/>
          </a:p>
          <a:p>
            <a:r>
              <a:rPr lang="en-IN" b="1" dirty="0"/>
              <a:t>Feature branches</a:t>
            </a:r>
            <a:endParaRPr lang="en-IN" dirty="0"/>
          </a:p>
          <a:p>
            <a:endParaRPr lang="en-IN" dirty="0"/>
          </a:p>
        </p:txBody>
      </p:sp>
    </p:spTree>
    <p:extLst>
      <p:ext uri="{BB962C8B-B14F-4D97-AF65-F5344CB8AC3E}">
        <p14:creationId xmlns:p14="http://schemas.microsoft.com/office/powerpoint/2010/main" val="2149508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 Main Branches</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351" y="1580926"/>
            <a:ext cx="4233496" cy="4733049"/>
          </a:xfrm>
          <a:prstGeom prst="rect">
            <a:avLst/>
          </a:prstGeom>
        </p:spPr>
      </p:pic>
    </p:spTree>
    <p:extLst>
      <p:ext uri="{BB962C8B-B14F-4D97-AF65-F5344CB8AC3E}">
        <p14:creationId xmlns:p14="http://schemas.microsoft.com/office/powerpoint/2010/main" val="1313774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IN" sz="1400" dirty="0"/>
              <a:t>Feature branches</a:t>
            </a:r>
            <a:endParaRPr lang="en-IN" sz="1400" b="0" dirty="0"/>
          </a:p>
          <a:p>
            <a:r>
              <a:rPr lang="en-IN" sz="1400" dirty="0"/>
              <a:t>Release branches</a:t>
            </a:r>
            <a:endParaRPr lang="en-IN" sz="1400" b="0" dirty="0"/>
          </a:p>
          <a:p>
            <a:r>
              <a:rPr lang="en-IN" sz="1400" dirty="0"/>
              <a:t>Hotfix branches</a:t>
            </a:r>
            <a:endParaRPr lang="en-IN" sz="1400" b="0" dirty="0"/>
          </a:p>
          <a:p>
            <a:endParaRPr lang="en-IN" sz="1400" dirty="0"/>
          </a:p>
        </p:txBody>
      </p:sp>
      <p:sp>
        <p:nvSpPr>
          <p:cNvPr id="4" name="Text Placeholder 3"/>
          <p:cNvSpPr>
            <a:spLocks noGrp="1"/>
          </p:cNvSpPr>
          <p:nvPr>
            <p:ph type="body" sz="quarter" idx="13"/>
          </p:nvPr>
        </p:nvSpPr>
        <p:spPr/>
        <p:txBody>
          <a:bodyPr/>
          <a:lstStyle/>
          <a:p>
            <a:r>
              <a:rPr lang="en-IN" b="0" dirty="0"/>
              <a:t>Supportive Branches</a:t>
            </a:r>
          </a:p>
          <a:p>
            <a:br>
              <a:rPr lang="en-IN" dirty="0"/>
            </a:b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154" y="1573686"/>
            <a:ext cx="2759685" cy="5158290"/>
          </a:xfrm>
          <a:prstGeom prst="rect">
            <a:avLst/>
          </a:prstGeom>
        </p:spPr>
      </p:pic>
    </p:spTree>
    <p:extLst>
      <p:ext uri="{BB962C8B-B14F-4D97-AF65-F5344CB8AC3E}">
        <p14:creationId xmlns:p14="http://schemas.microsoft.com/office/powerpoint/2010/main" val="3199504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Release Branches</a:t>
            </a:r>
          </a:p>
          <a:p>
            <a:br>
              <a:rPr lang="en-IN" dirty="0"/>
            </a:br>
            <a:endParaRPr lang="en-IN" dirty="0"/>
          </a:p>
        </p:txBody>
      </p:sp>
      <p:sp>
        <p:nvSpPr>
          <p:cNvPr id="5" name="Text Placeholder 4"/>
          <p:cNvSpPr>
            <a:spLocks noGrp="1"/>
          </p:cNvSpPr>
          <p:nvPr>
            <p:ph type="body" sz="quarter" idx="14"/>
          </p:nvPr>
        </p:nvSpPr>
        <p:spPr>
          <a:xfrm>
            <a:off x="3552091" y="2074985"/>
            <a:ext cx="7919183" cy="4058523"/>
          </a:xfrm>
        </p:spPr>
        <p:txBody>
          <a:bodyPr/>
          <a:lstStyle/>
          <a:p>
            <a:r>
              <a:rPr lang="en-IN" dirty="0"/>
              <a:t>The release branch is created for the support of a new version release. Senior developers will create a release branch. The release branch will contain the predetermined amount of the feature branch. The release branch should be deployed to a staging server for testing.</a:t>
            </a:r>
          </a:p>
          <a:p>
            <a:r>
              <a:rPr lang="en-IN" dirty="0"/>
              <a:t>Developers are allowed for minor bug fixing and preparing meta-data for a release on this branch. After all these tasks, it can be merged with the develop branch.</a:t>
            </a:r>
          </a:p>
          <a:p>
            <a:endParaRPr lang="en-IN" dirty="0"/>
          </a:p>
        </p:txBody>
      </p:sp>
    </p:spTree>
    <p:extLst>
      <p:ext uri="{BB962C8B-B14F-4D97-AF65-F5344CB8AC3E}">
        <p14:creationId xmlns:p14="http://schemas.microsoft.com/office/powerpoint/2010/main" val="1179153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Hotfix Branches</a:t>
            </a:r>
          </a:p>
          <a:p>
            <a:br>
              <a:rPr lang="en-IN" dirty="0"/>
            </a:b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8676" y="1439502"/>
            <a:ext cx="3853229" cy="4829047"/>
          </a:xfrm>
          <a:prstGeom prst="rect">
            <a:avLst/>
          </a:prstGeom>
        </p:spPr>
      </p:pic>
    </p:spTree>
    <p:extLst>
      <p:ext uri="{BB962C8B-B14F-4D97-AF65-F5344CB8AC3E}">
        <p14:creationId xmlns:p14="http://schemas.microsoft.com/office/powerpoint/2010/main" val="1503038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staging and Commits</a:t>
            </a:r>
          </a:p>
        </p:txBody>
      </p:sp>
      <p:sp>
        <p:nvSpPr>
          <p:cNvPr id="5" name="Text Placeholder 4"/>
          <p:cNvSpPr>
            <a:spLocks noGrp="1"/>
          </p:cNvSpPr>
          <p:nvPr>
            <p:ph type="body" sz="quarter" idx="14"/>
          </p:nvPr>
        </p:nvSpPr>
        <p:spPr>
          <a:xfrm>
            <a:off x="3657599" y="1863969"/>
            <a:ext cx="7813675" cy="4269539"/>
          </a:xfrm>
        </p:spPr>
        <p:txBody>
          <a:bodyPr/>
          <a:lstStyle/>
          <a:p>
            <a:r>
              <a:rPr lang="en-IN" dirty="0"/>
              <a:t>Git </a:t>
            </a:r>
            <a:r>
              <a:rPr lang="en-IN" dirty="0" err="1"/>
              <a:t>init</a:t>
            </a:r>
            <a:endParaRPr lang="en-IN" dirty="0"/>
          </a:p>
          <a:p>
            <a:pPr marL="342900" indent="-342900">
              <a:buFontTx/>
              <a:buChar char="-"/>
            </a:pPr>
            <a:r>
              <a:rPr lang="en-IN" dirty="0"/>
              <a:t>To create a repository for new project</a:t>
            </a:r>
          </a:p>
          <a:p>
            <a:r>
              <a:rPr lang="en-IN" dirty="0"/>
              <a:t>Touch filename</a:t>
            </a:r>
          </a:p>
          <a:p>
            <a:pPr marL="342900" indent="-342900">
              <a:buFontTx/>
              <a:buChar char="-"/>
            </a:pPr>
            <a:r>
              <a:rPr lang="en-IN" dirty="0"/>
              <a:t>To create a new file</a:t>
            </a:r>
          </a:p>
          <a:p>
            <a:r>
              <a:rPr lang="en-IN" dirty="0"/>
              <a:t>Git add filename</a:t>
            </a:r>
          </a:p>
          <a:p>
            <a:pPr marL="342900" indent="-342900">
              <a:buFontTx/>
              <a:buChar char="-"/>
            </a:pPr>
            <a:r>
              <a:rPr lang="en-IN" dirty="0"/>
              <a:t>Add files to repository</a:t>
            </a:r>
          </a:p>
          <a:p>
            <a:r>
              <a:rPr lang="en-IN" dirty="0"/>
              <a:t>Git status</a:t>
            </a:r>
          </a:p>
          <a:p>
            <a:pPr marL="342900" indent="-342900">
              <a:buFontTx/>
              <a:buChar char="-"/>
            </a:pPr>
            <a:r>
              <a:rPr lang="en-IN" dirty="0"/>
              <a:t>List untracked files</a:t>
            </a:r>
          </a:p>
          <a:p>
            <a:r>
              <a:rPr lang="en-IN" dirty="0"/>
              <a:t>Git </a:t>
            </a:r>
            <a:r>
              <a:rPr lang="en-IN" dirty="0" err="1"/>
              <a:t>init</a:t>
            </a:r>
            <a:r>
              <a:rPr lang="en-IN" dirty="0"/>
              <a:t> </a:t>
            </a:r>
            <a:r>
              <a:rPr lang="en-IN" dirty="0" err="1"/>
              <a:t>newDirectory</a:t>
            </a:r>
            <a:endParaRPr lang="en-IN" dirty="0"/>
          </a:p>
          <a:p>
            <a:r>
              <a:rPr lang="en-IN" dirty="0"/>
              <a:t>- Create directory and repository</a:t>
            </a:r>
          </a:p>
        </p:txBody>
      </p:sp>
    </p:spTree>
    <p:extLst>
      <p:ext uri="{BB962C8B-B14F-4D97-AF65-F5344CB8AC3E}">
        <p14:creationId xmlns:p14="http://schemas.microsoft.com/office/powerpoint/2010/main" val="3255072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staging and Commits</a:t>
            </a:r>
          </a:p>
          <a:p>
            <a:endParaRPr lang="en-IN" dirty="0"/>
          </a:p>
        </p:txBody>
      </p:sp>
      <p:sp>
        <p:nvSpPr>
          <p:cNvPr id="5" name="Text Placeholder 4"/>
          <p:cNvSpPr>
            <a:spLocks noGrp="1"/>
          </p:cNvSpPr>
          <p:nvPr>
            <p:ph type="body" sz="quarter" idx="14"/>
          </p:nvPr>
        </p:nvSpPr>
        <p:spPr>
          <a:xfrm>
            <a:off x="3493477" y="2133600"/>
            <a:ext cx="7977798" cy="3999908"/>
          </a:xfrm>
        </p:spPr>
        <p:txBody>
          <a:bodyPr/>
          <a:lstStyle/>
          <a:p>
            <a:r>
              <a:rPr lang="en-IN" dirty="0"/>
              <a:t>Git add</a:t>
            </a:r>
          </a:p>
          <a:p>
            <a:r>
              <a:rPr lang="en-IN" dirty="0"/>
              <a:t>The git add command is used to add file contents to the Index (Staging Area).This command updates the current content of the working tree to the staging area. It also prepares the staged content for the next commit. Every time we add or update any file in our project, it is required to forward updates to the staging area.</a:t>
            </a:r>
          </a:p>
          <a:p>
            <a:r>
              <a:rPr lang="en-IN" dirty="0"/>
              <a:t>git add &lt;File name&gt;          $ git add newfile.txt     </a:t>
            </a:r>
          </a:p>
          <a:p>
            <a:r>
              <a:rPr lang="en-IN" dirty="0"/>
              <a:t>$ touch newfile.txt          $ git add .    </a:t>
            </a:r>
          </a:p>
          <a:p>
            <a:r>
              <a:rPr lang="en-IN" dirty="0"/>
              <a:t>$ git status  </a:t>
            </a:r>
          </a:p>
        </p:txBody>
      </p:sp>
    </p:spTree>
    <p:extLst>
      <p:ext uri="{BB962C8B-B14F-4D97-AF65-F5344CB8AC3E}">
        <p14:creationId xmlns:p14="http://schemas.microsoft.com/office/powerpoint/2010/main" val="1850245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staging and Commits</a:t>
            </a:r>
          </a:p>
          <a:p>
            <a:endParaRPr lang="en-IN" dirty="0"/>
          </a:p>
        </p:txBody>
      </p:sp>
      <p:sp>
        <p:nvSpPr>
          <p:cNvPr id="5" name="Text Placeholder 4"/>
          <p:cNvSpPr>
            <a:spLocks noGrp="1"/>
          </p:cNvSpPr>
          <p:nvPr>
            <p:ph type="body" sz="quarter" idx="14"/>
          </p:nvPr>
        </p:nvSpPr>
        <p:spPr>
          <a:xfrm>
            <a:off x="3552091" y="2239108"/>
            <a:ext cx="7919183" cy="3894400"/>
          </a:xfrm>
        </p:spPr>
        <p:txBody>
          <a:bodyPr/>
          <a:lstStyle/>
          <a:p>
            <a:r>
              <a:rPr lang="en-IN" dirty="0"/>
              <a:t>$ git add *.java</a:t>
            </a:r>
          </a:p>
          <a:p>
            <a:r>
              <a:rPr lang="en-IN" dirty="0"/>
              <a:t>$ git reset &lt;filename&gt;</a:t>
            </a:r>
          </a:p>
          <a:p>
            <a:r>
              <a:rPr lang="en-IN" dirty="0"/>
              <a:t>$ git add -u</a:t>
            </a:r>
          </a:p>
          <a:p>
            <a:r>
              <a:rPr lang="en-IN" dirty="0"/>
              <a:t>To stage all modified and deleted files only, </a:t>
            </a:r>
          </a:p>
        </p:txBody>
      </p:sp>
    </p:spTree>
    <p:extLst>
      <p:ext uri="{BB962C8B-B14F-4D97-AF65-F5344CB8AC3E}">
        <p14:creationId xmlns:p14="http://schemas.microsoft.com/office/powerpoint/2010/main" val="1720250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Commit</a:t>
            </a:r>
          </a:p>
        </p:txBody>
      </p:sp>
      <p:sp>
        <p:nvSpPr>
          <p:cNvPr id="5" name="Text Placeholder 4"/>
          <p:cNvSpPr>
            <a:spLocks noGrp="1"/>
          </p:cNvSpPr>
          <p:nvPr>
            <p:ph type="body" sz="quarter" idx="14"/>
          </p:nvPr>
        </p:nvSpPr>
        <p:spPr>
          <a:xfrm>
            <a:off x="3587261" y="1875692"/>
            <a:ext cx="7884013" cy="4257816"/>
          </a:xfrm>
        </p:spPr>
        <p:txBody>
          <a:bodyPr/>
          <a:lstStyle/>
          <a:p>
            <a:r>
              <a:rPr lang="en-IN" dirty="0"/>
              <a:t>It is used to record the changes in the repository. It is the next command after the </a:t>
            </a:r>
            <a:r>
              <a:rPr lang="en-IN" dirty="0">
                <a:hlinkClick r:id="rId2"/>
              </a:rPr>
              <a:t>git add</a:t>
            </a:r>
            <a:r>
              <a:rPr lang="en-IN" dirty="0"/>
              <a:t>. Every commit contains the index data and the commit message. Every commit forms a parent-child relationship. When we add a file in Git, it will take place in the staging area. A commit command is used to fetch updates from the staging area to the repository.</a:t>
            </a:r>
          </a:p>
          <a:p>
            <a:r>
              <a:rPr lang="en-IN" dirty="0"/>
              <a:t>$ git commit  </a:t>
            </a:r>
          </a:p>
          <a:p>
            <a:endParaRPr lang="en-IN" dirty="0"/>
          </a:p>
          <a:p>
            <a:r>
              <a:rPr lang="en-IN" dirty="0"/>
              <a:t> </a:t>
            </a:r>
          </a:p>
        </p:txBody>
      </p:sp>
    </p:spTree>
    <p:extLst>
      <p:ext uri="{BB962C8B-B14F-4D97-AF65-F5344CB8AC3E}">
        <p14:creationId xmlns:p14="http://schemas.microsoft.com/office/powerpoint/2010/main" val="284294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Commit</a:t>
            </a:r>
          </a:p>
          <a:p>
            <a:endParaRPr lang="en-IN" dirty="0"/>
          </a:p>
        </p:txBody>
      </p:sp>
      <p:sp>
        <p:nvSpPr>
          <p:cNvPr id="5" name="Text Placeholder 4"/>
          <p:cNvSpPr>
            <a:spLocks noGrp="1"/>
          </p:cNvSpPr>
          <p:nvPr>
            <p:ph type="body" sz="quarter" idx="14"/>
          </p:nvPr>
        </p:nvSpPr>
        <p:spPr>
          <a:xfrm>
            <a:off x="3610707" y="2297723"/>
            <a:ext cx="7860567" cy="3835785"/>
          </a:xfrm>
        </p:spPr>
        <p:txBody>
          <a:bodyPr/>
          <a:lstStyle/>
          <a:p>
            <a:r>
              <a:rPr lang="en-IN" dirty="0"/>
              <a:t>The staging and committing are co-related to each other. Staging allows us to continue in making changes to the repository, and when we want to share these changes to the version control system, committing allows us to record these changes.</a:t>
            </a:r>
          </a:p>
          <a:p>
            <a:r>
              <a:rPr lang="en-IN" dirty="0"/>
              <a:t>Commits are the snapshots of the project. Every commit is recorded in the master branch of the repository. We can recall the commits or revert it to the older version. Two different commits will never overwrite because each commit has its own commit-id. This commit-id is a cryptographic number created by </a:t>
            </a:r>
            <a:r>
              <a:rPr lang="en-IN" b="1" dirty="0"/>
              <a:t>SHA (Secure Hash Algorithm)</a:t>
            </a:r>
            <a:r>
              <a:rPr lang="en-IN" dirty="0"/>
              <a:t> algorithm.</a:t>
            </a:r>
          </a:p>
          <a:p>
            <a:endParaRPr lang="en-IN" dirty="0"/>
          </a:p>
        </p:txBody>
      </p:sp>
    </p:spTree>
    <p:extLst>
      <p:ext uri="{BB962C8B-B14F-4D97-AF65-F5344CB8AC3E}">
        <p14:creationId xmlns:p14="http://schemas.microsoft.com/office/powerpoint/2010/main" val="359946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GITHUB Features</a:t>
            </a:r>
          </a:p>
        </p:txBody>
      </p:sp>
      <p:sp>
        <p:nvSpPr>
          <p:cNvPr id="5" name="Text Placeholder 4"/>
          <p:cNvSpPr>
            <a:spLocks noGrp="1"/>
          </p:cNvSpPr>
          <p:nvPr>
            <p:ph type="body" sz="quarter" idx="14"/>
          </p:nvPr>
        </p:nvSpPr>
        <p:spPr>
          <a:xfrm>
            <a:off x="3399692" y="1805354"/>
            <a:ext cx="8071583" cy="4328154"/>
          </a:xfrm>
        </p:spPr>
        <p:txBody>
          <a:bodyPr/>
          <a:lstStyle/>
          <a:p>
            <a:r>
              <a:rPr lang="en-IN" dirty="0"/>
              <a:t>Collaboration</a:t>
            </a:r>
          </a:p>
          <a:p>
            <a:r>
              <a:rPr lang="en-IN" dirty="0"/>
              <a:t>Integrated issue and bug tracking</a:t>
            </a:r>
          </a:p>
          <a:p>
            <a:r>
              <a:rPr lang="en-IN" dirty="0"/>
              <a:t>Graphical representation of branches</a:t>
            </a:r>
          </a:p>
          <a:p>
            <a:r>
              <a:rPr lang="en-IN" dirty="0"/>
              <a:t>Git repositories hosting</a:t>
            </a:r>
          </a:p>
          <a:p>
            <a:r>
              <a:rPr lang="en-IN" dirty="0"/>
              <a:t>Project management</a:t>
            </a:r>
          </a:p>
          <a:p>
            <a:r>
              <a:rPr lang="en-IN" dirty="0"/>
              <a:t>Team management</a:t>
            </a:r>
          </a:p>
          <a:p>
            <a:r>
              <a:rPr lang="en-IN" dirty="0"/>
              <a:t>Code hosting</a:t>
            </a:r>
          </a:p>
          <a:p>
            <a:r>
              <a:rPr lang="en-IN" dirty="0"/>
              <a:t>Track and assign tasks</a:t>
            </a:r>
          </a:p>
          <a:p>
            <a:r>
              <a:rPr lang="en-IN" dirty="0"/>
              <a:t>Conversations</a:t>
            </a:r>
          </a:p>
          <a:p>
            <a:r>
              <a:rPr lang="en-IN" dirty="0" err="1"/>
              <a:t>Wikisc</a:t>
            </a:r>
            <a:endParaRPr lang="en-IN" dirty="0"/>
          </a:p>
          <a:p>
            <a:endParaRPr lang="en-IN" dirty="0"/>
          </a:p>
        </p:txBody>
      </p:sp>
    </p:spTree>
    <p:extLst>
      <p:ext uri="{BB962C8B-B14F-4D97-AF65-F5344CB8AC3E}">
        <p14:creationId xmlns:p14="http://schemas.microsoft.com/office/powerpoint/2010/main" val="3142057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a:t>
            </a:r>
            <a:r>
              <a:rPr lang="en-IN" dirty="0" err="1"/>
              <a:t>statging</a:t>
            </a:r>
            <a:r>
              <a:rPr lang="en-IN" dirty="0"/>
              <a:t> and commit</a:t>
            </a:r>
          </a:p>
        </p:txBody>
      </p:sp>
      <p:sp>
        <p:nvSpPr>
          <p:cNvPr id="5" name="Text Placeholder 4"/>
          <p:cNvSpPr>
            <a:spLocks noGrp="1"/>
          </p:cNvSpPr>
          <p:nvPr>
            <p:ph type="body" sz="quarter" idx="14"/>
          </p:nvPr>
        </p:nvSpPr>
        <p:spPr>
          <a:xfrm>
            <a:off x="3434862" y="2051538"/>
            <a:ext cx="8036413" cy="4081970"/>
          </a:xfrm>
        </p:spPr>
        <p:txBody>
          <a:bodyPr/>
          <a:lstStyle/>
          <a:p>
            <a:r>
              <a:rPr lang="en-IN" dirty="0"/>
              <a:t>$ git commit -a</a:t>
            </a:r>
          </a:p>
          <a:p>
            <a:r>
              <a:rPr lang="en-IN" dirty="0"/>
              <a:t>This option only consider already added files in Git. It will not commit the newly created file  </a:t>
            </a:r>
          </a:p>
          <a:p>
            <a:r>
              <a:rPr lang="en-IN" dirty="0"/>
              <a:t>$ git commit --m "Commit message."  </a:t>
            </a:r>
          </a:p>
          <a:p>
            <a:r>
              <a:rPr lang="en-IN" dirty="0"/>
              <a:t>$ git commit --am "Commit message."  </a:t>
            </a:r>
          </a:p>
          <a:p>
            <a:r>
              <a:rPr lang="en-IN" dirty="0"/>
              <a:t>$ git commit --amend </a:t>
            </a:r>
          </a:p>
          <a:p>
            <a:r>
              <a:rPr lang="en-IN" dirty="0"/>
              <a:t>The amend option lets us to edit the last commit. If accidentally, we have committed a wrong commit message, then this feature is a savage option for us. </a:t>
            </a:r>
          </a:p>
        </p:txBody>
      </p:sp>
    </p:spTree>
    <p:extLst>
      <p:ext uri="{BB962C8B-B14F-4D97-AF65-F5344CB8AC3E}">
        <p14:creationId xmlns:p14="http://schemas.microsoft.com/office/powerpoint/2010/main" val="4213100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Git Clone</a:t>
            </a:r>
          </a:p>
          <a:p>
            <a:br>
              <a:rPr lang="en-IN" dirty="0"/>
            </a:br>
            <a:endParaRPr lang="en-IN" dirty="0"/>
          </a:p>
        </p:txBody>
      </p:sp>
      <p:sp>
        <p:nvSpPr>
          <p:cNvPr id="5" name="Text Placeholder 4"/>
          <p:cNvSpPr>
            <a:spLocks noGrp="1"/>
          </p:cNvSpPr>
          <p:nvPr>
            <p:ph type="body" sz="quarter" idx="14"/>
          </p:nvPr>
        </p:nvSpPr>
        <p:spPr>
          <a:xfrm>
            <a:off x="3563815" y="1770185"/>
            <a:ext cx="7907460" cy="4363323"/>
          </a:xfrm>
        </p:spPr>
        <p:txBody>
          <a:bodyPr/>
          <a:lstStyle/>
          <a:p>
            <a:r>
              <a:rPr lang="en-IN" dirty="0"/>
              <a:t>In Git, cloning is the act of making a copy of any target repository. The target repository can be remote or local. You can clone your repository from the remote repository to create a local copy on your system. Also, you can sync between the two locations.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515" y="3733800"/>
            <a:ext cx="5715000" cy="2857500"/>
          </a:xfrm>
          <a:prstGeom prst="rect">
            <a:avLst/>
          </a:prstGeom>
        </p:spPr>
      </p:pic>
    </p:spTree>
    <p:extLst>
      <p:ext uri="{BB962C8B-B14F-4D97-AF65-F5344CB8AC3E}">
        <p14:creationId xmlns:p14="http://schemas.microsoft.com/office/powerpoint/2010/main" val="1279996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clone</a:t>
            </a:r>
          </a:p>
        </p:txBody>
      </p:sp>
      <p:sp>
        <p:nvSpPr>
          <p:cNvPr id="5" name="Text Placeholder 4"/>
          <p:cNvSpPr>
            <a:spLocks noGrp="1"/>
          </p:cNvSpPr>
          <p:nvPr>
            <p:ph type="body" sz="quarter" idx="14"/>
          </p:nvPr>
        </p:nvSpPr>
        <p:spPr>
          <a:xfrm>
            <a:off x="3540369" y="1840523"/>
            <a:ext cx="7930906" cy="4292985"/>
          </a:xfrm>
        </p:spPr>
        <p:txBody>
          <a:bodyPr/>
          <a:lstStyle/>
          <a:p>
            <a:r>
              <a:rPr lang="en-IN" dirty="0"/>
              <a:t>$ git clone </a:t>
            </a:r>
            <a:r>
              <a:rPr lang="en-IN" b="1" dirty="0"/>
              <a:t>&lt;repository</a:t>
            </a:r>
            <a:r>
              <a:rPr lang="en-IN" dirty="0"/>
              <a:t> URL</a:t>
            </a:r>
            <a:r>
              <a:rPr lang="en-IN" b="1" dirty="0"/>
              <a:t>&gt;</a:t>
            </a:r>
          </a:p>
          <a:p>
            <a:r>
              <a:rPr lang="en-IN" dirty="0"/>
              <a:t>$ git clone -b </a:t>
            </a:r>
            <a:r>
              <a:rPr lang="en-IN" b="1" dirty="0"/>
              <a:t>&lt;Branch</a:t>
            </a:r>
            <a:r>
              <a:rPr lang="en-IN" dirty="0"/>
              <a:t> name</a:t>
            </a:r>
            <a:r>
              <a:rPr lang="en-IN" b="1" dirty="0"/>
              <a:t>&gt;&lt;Repository</a:t>
            </a:r>
            <a:r>
              <a:rPr lang="en-IN" dirty="0"/>
              <a:t> URL</a:t>
            </a:r>
            <a:r>
              <a:rPr lang="en-IN" b="1" dirty="0"/>
              <a:t>&gt;</a:t>
            </a:r>
            <a:r>
              <a:rPr lang="en-IN" dirty="0"/>
              <a:t> </a:t>
            </a:r>
          </a:p>
          <a:p>
            <a:r>
              <a:rPr lang="en-IN" dirty="0"/>
              <a:t>$ git clone -b </a:t>
            </a:r>
            <a:r>
              <a:rPr lang="en-IN" b="1" dirty="0"/>
              <a:t>&lt;Branch</a:t>
            </a:r>
            <a:r>
              <a:rPr lang="en-IN" dirty="0"/>
              <a:t> name</a:t>
            </a:r>
            <a:r>
              <a:rPr lang="en-IN" b="1" dirty="0"/>
              <a:t>&gt;&lt;Repository</a:t>
            </a:r>
            <a:r>
              <a:rPr lang="en-IN" dirty="0"/>
              <a:t> URL</a:t>
            </a:r>
            <a:r>
              <a:rPr lang="en-IN" b="1" dirty="0"/>
              <a:t>&gt;</a:t>
            </a:r>
            <a:r>
              <a:rPr lang="en-IN" dirty="0"/>
              <a:t>  </a:t>
            </a:r>
          </a:p>
          <a:p>
            <a:r>
              <a:rPr lang="en-IN" dirty="0"/>
              <a:t> </a:t>
            </a:r>
          </a:p>
          <a:p>
            <a:endParaRPr lang="en-IN" dirty="0"/>
          </a:p>
        </p:txBody>
      </p:sp>
    </p:spTree>
    <p:extLst>
      <p:ext uri="{BB962C8B-B14F-4D97-AF65-F5344CB8AC3E}">
        <p14:creationId xmlns:p14="http://schemas.microsoft.com/office/powerpoint/2010/main" val="3094177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GIT Branch</a:t>
            </a:r>
          </a:p>
        </p:txBody>
      </p:sp>
      <p:sp>
        <p:nvSpPr>
          <p:cNvPr id="5" name="Text Placeholder 4"/>
          <p:cNvSpPr>
            <a:spLocks noGrp="1"/>
          </p:cNvSpPr>
          <p:nvPr>
            <p:ph type="body" sz="quarter" idx="14"/>
          </p:nvPr>
        </p:nvSpPr>
        <p:spPr>
          <a:xfrm>
            <a:off x="3657599" y="1910862"/>
            <a:ext cx="7813675" cy="4222646"/>
          </a:xfrm>
        </p:spPr>
        <p:txBody>
          <a:bodyPr/>
          <a:lstStyle/>
          <a:p>
            <a:r>
              <a:rPr lang="en-IN" dirty="0"/>
              <a:t>A branch is a version of the repository that diverges from the main working project. It is a feature available in most modern version control systems. A Git project can have more than one branch. These branches are a pointer to a snapshot of your changes. When you want to add a new feature or fix a bug, you spawn a new branch to summarize your changes. So, it is complex to merge the unstable code with the main code base and also facilitates you to clean up your future history before merging with the main branch.</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7513"/>
            <a:ext cx="3856404" cy="2313842"/>
          </a:xfrm>
          <a:prstGeom prst="rect">
            <a:avLst/>
          </a:prstGeom>
        </p:spPr>
      </p:pic>
    </p:spTree>
    <p:extLst>
      <p:ext uri="{BB962C8B-B14F-4D97-AF65-F5344CB8AC3E}">
        <p14:creationId xmlns:p14="http://schemas.microsoft.com/office/powerpoint/2010/main" val="3493122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Git Master Branch</a:t>
            </a:r>
          </a:p>
          <a:p>
            <a:br>
              <a:rPr lang="en-IN" dirty="0"/>
            </a:br>
            <a:endParaRPr lang="en-IN" dirty="0"/>
          </a:p>
        </p:txBody>
      </p:sp>
      <p:sp>
        <p:nvSpPr>
          <p:cNvPr id="5" name="Text Placeholder 4"/>
          <p:cNvSpPr>
            <a:spLocks noGrp="1"/>
          </p:cNvSpPr>
          <p:nvPr>
            <p:ph type="body" sz="quarter" idx="14"/>
          </p:nvPr>
        </p:nvSpPr>
        <p:spPr>
          <a:xfrm>
            <a:off x="3505200" y="2086708"/>
            <a:ext cx="7966075" cy="4046800"/>
          </a:xfrm>
        </p:spPr>
        <p:txBody>
          <a:bodyPr/>
          <a:lstStyle/>
          <a:p>
            <a:r>
              <a:rPr lang="en-IN" dirty="0"/>
              <a:t>The master branch is a default branch in Git. It is instantiated when first commit made on the project. When you make the first commit, you're given a master branch to the starting commit point. When you start making a commit, then master branch pointer automatically moves forward. A repository can have only one master branch.</a:t>
            </a:r>
          </a:p>
          <a:p>
            <a:r>
              <a:rPr lang="en-IN" dirty="0"/>
              <a:t>Master branch is the branch in which all the changes eventually get merged back. It can be called as an official working version of your project.</a:t>
            </a:r>
          </a:p>
          <a:p>
            <a:endParaRPr lang="en-IN" dirty="0"/>
          </a:p>
        </p:txBody>
      </p:sp>
    </p:spTree>
    <p:extLst>
      <p:ext uri="{BB962C8B-B14F-4D97-AF65-F5344CB8AC3E}">
        <p14:creationId xmlns:p14="http://schemas.microsoft.com/office/powerpoint/2010/main" val="3992526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branch command</a:t>
            </a:r>
          </a:p>
        </p:txBody>
      </p:sp>
      <p:sp>
        <p:nvSpPr>
          <p:cNvPr id="5" name="Text Placeholder 4"/>
          <p:cNvSpPr>
            <a:spLocks noGrp="1"/>
          </p:cNvSpPr>
          <p:nvPr>
            <p:ph type="body" sz="quarter" idx="14"/>
          </p:nvPr>
        </p:nvSpPr>
        <p:spPr>
          <a:xfrm>
            <a:off x="3552092" y="1418492"/>
            <a:ext cx="7860568" cy="4597785"/>
          </a:xfrm>
        </p:spPr>
        <p:txBody>
          <a:bodyPr/>
          <a:lstStyle/>
          <a:p>
            <a:r>
              <a:rPr lang="en-IN" dirty="0"/>
              <a:t>$ git branch  </a:t>
            </a:r>
            <a:r>
              <a:rPr lang="en-IN" b="1" dirty="0"/>
              <a:t>&lt;branch</a:t>
            </a:r>
            <a:r>
              <a:rPr lang="en-IN" dirty="0"/>
              <a:t> name</a:t>
            </a:r>
            <a:r>
              <a:rPr lang="en-IN" b="1" dirty="0"/>
              <a:t>&gt;</a:t>
            </a:r>
            <a:r>
              <a:rPr lang="en-IN" dirty="0"/>
              <a:t>  </a:t>
            </a:r>
          </a:p>
          <a:p>
            <a:r>
              <a:rPr lang="en-IN" dirty="0"/>
              <a:t>$ git branch --list  </a:t>
            </a:r>
          </a:p>
          <a:p>
            <a:r>
              <a:rPr lang="en-IN" dirty="0"/>
              <a:t>$ git branch -d</a:t>
            </a:r>
            <a:r>
              <a:rPr lang="en-IN" b="1" dirty="0"/>
              <a:t>&lt;branch</a:t>
            </a:r>
            <a:r>
              <a:rPr lang="en-IN" dirty="0"/>
              <a:t> name</a:t>
            </a:r>
            <a:r>
              <a:rPr lang="en-IN" b="1" dirty="0"/>
              <a:t>&gt;</a:t>
            </a:r>
            <a:r>
              <a:rPr lang="en-IN" dirty="0"/>
              <a:t>  </a:t>
            </a:r>
          </a:p>
          <a:p>
            <a:r>
              <a:rPr lang="en-IN" dirty="0"/>
              <a:t>$ git push origin -delete </a:t>
            </a:r>
            <a:r>
              <a:rPr lang="en-IN" b="1" dirty="0"/>
              <a:t>&lt;branch</a:t>
            </a:r>
            <a:r>
              <a:rPr lang="en-IN" dirty="0"/>
              <a:t> name</a:t>
            </a:r>
            <a:r>
              <a:rPr lang="en-IN" b="1" dirty="0"/>
              <a:t>&gt;</a:t>
            </a:r>
          </a:p>
          <a:p>
            <a:r>
              <a:rPr lang="en-IN" dirty="0"/>
              <a:t>$ git checkout</a:t>
            </a:r>
            <a:r>
              <a:rPr lang="en-IN" b="1" dirty="0"/>
              <a:t>&lt;branch</a:t>
            </a:r>
            <a:r>
              <a:rPr lang="en-IN" dirty="0"/>
              <a:t> name</a:t>
            </a:r>
            <a:r>
              <a:rPr lang="en-IN" b="1" dirty="0"/>
              <a:t>&gt;</a:t>
            </a:r>
            <a:r>
              <a:rPr lang="en-IN" dirty="0"/>
              <a:t>  </a:t>
            </a:r>
          </a:p>
          <a:p>
            <a:r>
              <a:rPr lang="en-IN" dirty="0"/>
              <a:t>$ git branch -m master  </a:t>
            </a:r>
          </a:p>
          <a:p>
            <a:r>
              <a:rPr lang="en-IN" dirty="0"/>
              <a:t>$ git branch - </a:t>
            </a:r>
            <a:r>
              <a:rPr lang="en-IN" b="1" dirty="0"/>
              <a:t>&lt;old</a:t>
            </a:r>
            <a:r>
              <a:rPr lang="en-IN" dirty="0"/>
              <a:t> branch name</a:t>
            </a:r>
            <a:r>
              <a:rPr lang="en-IN" b="1" dirty="0"/>
              <a:t>&gt;&lt;new</a:t>
            </a:r>
            <a:r>
              <a:rPr lang="en-IN" dirty="0"/>
              <a:t> branch name</a:t>
            </a:r>
            <a:r>
              <a:rPr lang="en-IN" b="1" dirty="0"/>
              <a:t>&gt;</a:t>
            </a:r>
            <a:r>
              <a:rPr lang="en-IN" dirty="0"/>
              <a:t>  </a:t>
            </a:r>
          </a:p>
          <a:p>
            <a:r>
              <a:rPr lang="en-IN" dirty="0"/>
              <a:t>$ git merge </a:t>
            </a:r>
            <a:r>
              <a:rPr lang="en-IN" b="1" dirty="0"/>
              <a:t>&lt;branch</a:t>
            </a:r>
            <a:r>
              <a:rPr lang="en-IN" dirty="0"/>
              <a:t> name</a:t>
            </a:r>
            <a:r>
              <a:rPr lang="en-IN" b="1" dirty="0"/>
              <a:t>&gt;</a:t>
            </a:r>
            <a:r>
              <a:rPr lang="en-IN" dirty="0"/>
              <a:t> </a:t>
            </a:r>
          </a:p>
          <a:p>
            <a:r>
              <a:rPr lang="en-IN" dirty="0"/>
              <a:t>$ git checkout </a:t>
            </a:r>
            <a:r>
              <a:rPr lang="en-IN" dirty="0" err="1"/>
              <a:t>branchname</a:t>
            </a:r>
            <a:endParaRPr lang="en-IN" dirty="0"/>
          </a:p>
          <a:p>
            <a:r>
              <a:rPr lang="en-IN" dirty="0"/>
              <a:t>$ git merge </a:t>
            </a:r>
            <a:r>
              <a:rPr lang="en-IN" dirty="0" err="1"/>
              <a:t>commitid</a:t>
            </a:r>
            <a:endParaRPr lang="en-IN" dirty="0"/>
          </a:p>
        </p:txBody>
      </p:sp>
    </p:spTree>
    <p:extLst>
      <p:ext uri="{BB962C8B-B14F-4D97-AF65-F5344CB8AC3E}">
        <p14:creationId xmlns:p14="http://schemas.microsoft.com/office/powerpoint/2010/main" val="2341408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Git Merge and Merge Conflict</a:t>
            </a:r>
          </a:p>
          <a:p>
            <a:br>
              <a:rPr lang="en-IN" dirty="0"/>
            </a:br>
            <a:endParaRPr lang="en-IN" dirty="0"/>
          </a:p>
        </p:txBody>
      </p:sp>
      <p:sp>
        <p:nvSpPr>
          <p:cNvPr id="5" name="Text Placeholder 4"/>
          <p:cNvSpPr>
            <a:spLocks noGrp="1"/>
          </p:cNvSpPr>
          <p:nvPr>
            <p:ph type="body" sz="quarter" idx="14"/>
          </p:nvPr>
        </p:nvSpPr>
        <p:spPr>
          <a:xfrm>
            <a:off x="3470031" y="2250831"/>
            <a:ext cx="8001244" cy="3882677"/>
          </a:xfrm>
        </p:spPr>
        <p:txBody>
          <a:bodyPr/>
          <a:lstStyle/>
          <a:p>
            <a:r>
              <a:rPr lang="en-IN" dirty="0"/>
              <a:t>In Git, the merging is a procedure to connect the forked history. It joins two or more development history together. The git merge command facilitates you to take the data created by git branch and integrate them into a single branch. Git merge will associate a series of commits into one unified history. Generally, git merge is used to combine two branches.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950" y="4371975"/>
            <a:ext cx="4762500" cy="1885950"/>
          </a:xfrm>
          <a:prstGeom prst="rect">
            <a:avLst/>
          </a:prstGeom>
        </p:spPr>
      </p:pic>
    </p:spTree>
    <p:extLst>
      <p:ext uri="{BB962C8B-B14F-4D97-AF65-F5344CB8AC3E}">
        <p14:creationId xmlns:p14="http://schemas.microsoft.com/office/powerpoint/2010/main" val="4285182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Git Merge and Merge Conflict</a:t>
            </a:r>
          </a:p>
          <a:p>
            <a:br>
              <a:rPr lang="en-IN" dirty="0"/>
            </a:br>
            <a:endParaRPr lang="en-IN" dirty="0"/>
          </a:p>
        </p:txBody>
      </p:sp>
      <p:sp>
        <p:nvSpPr>
          <p:cNvPr id="5" name="Text Placeholder 4"/>
          <p:cNvSpPr>
            <a:spLocks noGrp="1"/>
          </p:cNvSpPr>
          <p:nvPr>
            <p:ph type="body" sz="quarter" idx="14"/>
          </p:nvPr>
        </p:nvSpPr>
        <p:spPr>
          <a:xfrm>
            <a:off x="3329354" y="2145323"/>
            <a:ext cx="8141921" cy="3988185"/>
          </a:xfrm>
        </p:spPr>
        <p:txBody>
          <a:bodyPr/>
          <a:lstStyle/>
          <a:p>
            <a:r>
              <a:rPr lang="en-IN" dirty="0"/>
              <a:t>It is used to maintain distinct lines of development; at some stage, you want to merge the changes in one branch. It is essential to understand how merging works in Git.</a:t>
            </a:r>
          </a:p>
          <a:p>
            <a:r>
              <a:rPr lang="en-IN" dirty="0"/>
              <a:t>In the above figure, there are two branches </a:t>
            </a:r>
            <a:r>
              <a:rPr lang="en-IN" b="1" dirty="0"/>
              <a:t>master</a:t>
            </a:r>
            <a:r>
              <a:rPr lang="en-IN" dirty="0"/>
              <a:t> and </a:t>
            </a:r>
            <a:r>
              <a:rPr lang="en-IN" b="1" dirty="0"/>
              <a:t>feature</a:t>
            </a:r>
            <a:r>
              <a:rPr lang="en-IN" dirty="0"/>
              <a:t>. We can see that we made some commits in both functionality and master branch, and merge them. It works as a pointer. It will find a common base commit between branches. Once Git finds a shared base commit, it will create a new "merge commit." It combines the changes of each queued merge commit sequence.</a:t>
            </a:r>
          </a:p>
          <a:p>
            <a:endParaRPr lang="en-IN" dirty="0"/>
          </a:p>
        </p:txBody>
      </p:sp>
    </p:spTree>
    <p:extLst>
      <p:ext uri="{BB962C8B-B14F-4D97-AF65-F5344CB8AC3E}">
        <p14:creationId xmlns:p14="http://schemas.microsoft.com/office/powerpoint/2010/main" val="3410739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Git Merge Conflict</a:t>
            </a:r>
          </a:p>
          <a:p>
            <a:endParaRPr lang="en-IN" dirty="0"/>
          </a:p>
        </p:txBody>
      </p:sp>
      <p:sp>
        <p:nvSpPr>
          <p:cNvPr id="5" name="Text Placeholder 4"/>
          <p:cNvSpPr>
            <a:spLocks noGrp="1"/>
          </p:cNvSpPr>
          <p:nvPr>
            <p:ph type="body" sz="quarter" idx="14"/>
          </p:nvPr>
        </p:nvSpPr>
        <p:spPr>
          <a:xfrm>
            <a:off x="3751385" y="1957754"/>
            <a:ext cx="7719890" cy="4175754"/>
          </a:xfrm>
        </p:spPr>
        <p:txBody>
          <a:bodyPr/>
          <a:lstStyle/>
          <a:p>
            <a:r>
              <a:rPr lang="en-IN" dirty="0"/>
              <a:t>When two branches are trying to merge, and both are edited at the same time and in the same file, Git won't be able to identify which version is to take for changes. Such a situation is called merge conflict. If such a situation occurs, it stops just before the merge commit so that you can resolve the conflicts manually.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17077"/>
            <a:ext cx="3472961" cy="2778369"/>
          </a:xfrm>
          <a:prstGeom prst="rect">
            <a:avLst/>
          </a:prstGeom>
        </p:spPr>
      </p:pic>
    </p:spTree>
    <p:extLst>
      <p:ext uri="{BB962C8B-B14F-4D97-AF65-F5344CB8AC3E}">
        <p14:creationId xmlns:p14="http://schemas.microsoft.com/office/powerpoint/2010/main" val="957883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Git merge conflict</a:t>
            </a:r>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808" y="1750035"/>
            <a:ext cx="3495675" cy="124777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786" y="1788135"/>
            <a:ext cx="3790950" cy="12096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586" y="3217252"/>
            <a:ext cx="4855552" cy="3368112"/>
          </a:xfrm>
          <a:prstGeom prst="rect">
            <a:avLst/>
          </a:prstGeom>
        </p:spPr>
      </p:pic>
    </p:spTree>
    <p:extLst>
      <p:ext uri="{BB962C8B-B14F-4D97-AF65-F5344CB8AC3E}">
        <p14:creationId xmlns:p14="http://schemas.microsoft.com/office/powerpoint/2010/main" val="3996960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HUB Benefits</a:t>
            </a:r>
          </a:p>
        </p:txBody>
      </p:sp>
      <p:sp>
        <p:nvSpPr>
          <p:cNvPr id="5" name="Text Placeholder 4"/>
          <p:cNvSpPr>
            <a:spLocks noGrp="1"/>
          </p:cNvSpPr>
          <p:nvPr>
            <p:ph type="body" sz="quarter" idx="14"/>
          </p:nvPr>
        </p:nvSpPr>
        <p:spPr>
          <a:xfrm>
            <a:off x="3470031" y="1863969"/>
            <a:ext cx="8001244" cy="4269539"/>
          </a:xfrm>
        </p:spPr>
        <p:txBody>
          <a:bodyPr/>
          <a:lstStyle/>
          <a:p>
            <a:r>
              <a:rPr lang="en-IN" dirty="0" err="1"/>
              <a:t>GitHub</a:t>
            </a:r>
            <a:r>
              <a:rPr lang="en-IN" dirty="0"/>
              <a:t> can be separated as the Git and the Hub. </a:t>
            </a:r>
            <a:r>
              <a:rPr lang="en-IN" dirty="0" err="1"/>
              <a:t>GitHub</a:t>
            </a:r>
            <a:r>
              <a:rPr lang="en-IN" dirty="0"/>
              <a:t> service includes access controls as well as collaboration features like task management, repository hosting, and team management.</a:t>
            </a:r>
          </a:p>
          <a:p>
            <a:r>
              <a:rPr lang="en-IN" dirty="0"/>
              <a:t>The key benefits of </a:t>
            </a:r>
            <a:r>
              <a:rPr lang="en-IN" dirty="0" err="1"/>
              <a:t>GitHub</a:t>
            </a:r>
            <a:r>
              <a:rPr lang="en-IN" dirty="0"/>
              <a:t> are as follows.</a:t>
            </a:r>
          </a:p>
          <a:p>
            <a:r>
              <a:rPr lang="en-IN" dirty="0"/>
              <a:t>It is easy to contribute to open source projects via </a:t>
            </a:r>
            <a:r>
              <a:rPr lang="en-IN" dirty="0" err="1"/>
              <a:t>GitHub</a:t>
            </a:r>
            <a:r>
              <a:rPr lang="en-IN" dirty="0"/>
              <a:t>.</a:t>
            </a:r>
          </a:p>
          <a:p>
            <a:r>
              <a:rPr lang="en-IN" dirty="0"/>
              <a:t>It helps to create an excellent document.</a:t>
            </a:r>
          </a:p>
          <a:p>
            <a:r>
              <a:rPr lang="en-IN" dirty="0"/>
              <a:t>You can attract recruiter by showing off your work. If you have a profile on </a:t>
            </a:r>
            <a:r>
              <a:rPr lang="en-IN" dirty="0" err="1"/>
              <a:t>GitHub</a:t>
            </a:r>
            <a:r>
              <a:rPr lang="en-IN" dirty="0"/>
              <a:t>, you will have a higher chance of being recruited.</a:t>
            </a:r>
          </a:p>
          <a:p>
            <a:r>
              <a:rPr lang="en-IN" dirty="0"/>
              <a:t>It allows your work to get out there in front of the public.</a:t>
            </a:r>
          </a:p>
          <a:p>
            <a:r>
              <a:rPr lang="en-IN" dirty="0"/>
              <a:t>You can track changes in your code across versions.</a:t>
            </a:r>
          </a:p>
          <a:p>
            <a:endParaRPr lang="en-IN" dirty="0"/>
          </a:p>
        </p:txBody>
      </p:sp>
    </p:spTree>
    <p:extLst>
      <p:ext uri="{BB962C8B-B14F-4D97-AF65-F5344CB8AC3E}">
        <p14:creationId xmlns:p14="http://schemas.microsoft.com/office/powerpoint/2010/main" val="2448536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166337" y="1664678"/>
            <a:ext cx="5304937" cy="1308710"/>
          </a:xfrm>
        </p:spPr>
        <p:txBody>
          <a:bodyPr/>
          <a:lstStyle/>
          <a:p>
            <a:r>
              <a:rPr lang="en-IN" b="0" dirty="0"/>
              <a:t>git </a:t>
            </a:r>
            <a:r>
              <a:rPr lang="en-IN" b="0" dirty="0" err="1"/>
              <a:t>mergetool</a:t>
            </a:r>
            <a:r>
              <a:rPr lang="en-IN" b="0" dirty="0"/>
              <a:t>  </a:t>
            </a:r>
            <a:endParaRPr lang="en-IN" dirty="0"/>
          </a:p>
        </p:txBody>
      </p:sp>
      <p:sp>
        <p:nvSpPr>
          <p:cNvPr id="4" name="Text Placeholder 3"/>
          <p:cNvSpPr>
            <a:spLocks noGrp="1"/>
          </p:cNvSpPr>
          <p:nvPr>
            <p:ph type="body" sz="quarter" idx="13"/>
          </p:nvPr>
        </p:nvSpPr>
        <p:spPr/>
        <p:txBody>
          <a:bodyPr/>
          <a:lstStyle/>
          <a:p>
            <a:r>
              <a:rPr lang="en-IN" dirty="0"/>
              <a:t>Resolve Conflict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92" y="1768353"/>
            <a:ext cx="5410200" cy="4657725"/>
          </a:xfrm>
          <a:prstGeom prst="rect">
            <a:avLst/>
          </a:prstGeom>
        </p:spPr>
      </p:pic>
      <p:sp>
        <p:nvSpPr>
          <p:cNvPr id="9" name="Rectangle 8"/>
          <p:cNvSpPr/>
          <p:nvPr/>
        </p:nvSpPr>
        <p:spPr>
          <a:xfrm>
            <a:off x="6096000" y="2413337"/>
            <a:ext cx="6096000" cy="2031325"/>
          </a:xfrm>
          <a:prstGeom prst="rect">
            <a:avLst/>
          </a:prstGeom>
        </p:spPr>
        <p:txBody>
          <a:bodyPr>
            <a:spAutoFit/>
          </a:bodyPr>
          <a:lstStyle/>
          <a:p>
            <a:r>
              <a:rPr lang="en-IN" dirty="0"/>
              <a:t>The above output shows the status of the conflicted file. To resolve the conflict, enter in the insert mode by merely pressing </a:t>
            </a:r>
            <a:r>
              <a:rPr lang="en-IN" b="1" dirty="0"/>
              <a:t>I key</a:t>
            </a:r>
            <a:r>
              <a:rPr lang="en-IN" dirty="0"/>
              <a:t> and make changes as you want. Press the </a:t>
            </a:r>
            <a:r>
              <a:rPr lang="en-IN" b="1" dirty="0"/>
              <a:t>Esc key</a:t>
            </a:r>
            <a:r>
              <a:rPr lang="en-IN" dirty="0"/>
              <a:t>, to come out from insert mode. Type the: </a:t>
            </a:r>
            <a:r>
              <a:rPr lang="en-IN" b="1" dirty="0"/>
              <a:t>w!</a:t>
            </a:r>
            <a:r>
              <a:rPr lang="en-IN" dirty="0"/>
              <a:t> at the bottom of the editor to save and exit the changes. To accept the changes, use the rebase command.</a:t>
            </a:r>
          </a:p>
        </p:txBody>
      </p:sp>
      <p:sp>
        <p:nvSpPr>
          <p:cNvPr id="10" name="Rectangle 9"/>
          <p:cNvSpPr/>
          <p:nvPr/>
        </p:nvSpPr>
        <p:spPr>
          <a:xfrm>
            <a:off x="6096000" y="4580765"/>
            <a:ext cx="2608406" cy="369332"/>
          </a:xfrm>
          <a:prstGeom prst="rect">
            <a:avLst/>
          </a:prstGeom>
        </p:spPr>
        <p:txBody>
          <a:bodyPr wrap="none">
            <a:spAutoFit/>
          </a:bodyPr>
          <a:lstStyle/>
          <a:p>
            <a:r>
              <a:rPr lang="en-IN" dirty="0"/>
              <a:t>$ git rebase --continue  </a:t>
            </a:r>
          </a:p>
        </p:txBody>
      </p:sp>
    </p:spTree>
    <p:extLst>
      <p:ext uri="{BB962C8B-B14F-4D97-AF65-F5344CB8AC3E}">
        <p14:creationId xmlns:p14="http://schemas.microsoft.com/office/powerpoint/2010/main" val="4090850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Git Rebase</a:t>
            </a:r>
          </a:p>
          <a:p>
            <a:br>
              <a:rPr lang="en-IN" dirty="0"/>
            </a:br>
            <a:endParaRPr lang="en-IN" dirty="0"/>
          </a:p>
        </p:txBody>
      </p:sp>
      <p:sp>
        <p:nvSpPr>
          <p:cNvPr id="5" name="Text Placeholder 4"/>
          <p:cNvSpPr>
            <a:spLocks noGrp="1"/>
          </p:cNvSpPr>
          <p:nvPr>
            <p:ph type="body" sz="quarter" idx="14"/>
          </p:nvPr>
        </p:nvSpPr>
        <p:spPr>
          <a:xfrm>
            <a:off x="3634153" y="1793631"/>
            <a:ext cx="7837121" cy="4339877"/>
          </a:xfrm>
        </p:spPr>
        <p:txBody>
          <a:bodyPr/>
          <a:lstStyle/>
          <a:p>
            <a:r>
              <a:rPr lang="en-IN" dirty="0"/>
              <a:t>Rebasing is a process to reapply commits on top of another base trip. It is used to apply a sequence of commits from distinct branches into a final commit. It is an alternative of git merge command. It is a linear process of merging.</a:t>
            </a:r>
          </a:p>
          <a:p>
            <a:r>
              <a:rPr lang="en-IN" dirty="0"/>
              <a:t>In Git, the term rebase is referred to as the process of moving or combining a sequence of commits to a new base commit. Rebasing is very beneficial and it visualized the process in the environment of a feature branching workflow.</a:t>
            </a:r>
          </a:p>
          <a:p>
            <a:r>
              <a:rPr lang="en-IN" dirty="0"/>
              <a:t>It is good to rebase your branch before merging it.</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16" y="1981200"/>
            <a:ext cx="3376247" cy="2532185"/>
          </a:xfrm>
          <a:prstGeom prst="rect">
            <a:avLst/>
          </a:prstGeom>
        </p:spPr>
      </p:pic>
    </p:spTree>
    <p:extLst>
      <p:ext uri="{BB962C8B-B14F-4D97-AF65-F5344CB8AC3E}">
        <p14:creationId xmlns:p14="http://schemas.microsoft.com/office/powerpoint/2010/main" val="792597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Git rebase</a:t>
            </a:r>
          </a:p>
        </p:txBody>
      </p:sp>
      <p:sp>
        <p:nvSpPr>
          <p:cNvPr id="5" name="Text Placeholder 4"/>
          <p:cNvSpPr>
            <a:spLocks noGrp="1"/>
          </p:cNvSpPr>
          <p:nvPr>
            <p:ph type="body" sz="quarter" idx="14"/>
          </p:nvPr>
        </p:nvSpPr>
        <p:spPr>
          <a:xfrm>
            <a:off x="3540369" y="2180492"/>
            <a:ext cx="7930906" cy="3953016"/>
          </a:xfrm>
        </p:spPr>
        <p:txBody>
          <a:bodyPr/>
          <a:lstStyle/>
          <a:p>
            <a:r>
              <a:rPr lang="en-IN" dirty="0"/>
              <a:t>Generally, it is an alternative of git merge command. Merge is always a forward changing record. Comparatively, rebase is a compelling history rewriting tool in git. It merges the different commits one by one.</a:t>
            </a:r>
          </a:p>
          <a:p>
            <a:r>
              <a:rPr lang="en-IN" dirty="0"/>
              <a:t>Suppose you have made three commits in your master branch and three in your other branch named test. If you merge this, then it will merge all commits in a time. But if you rebase it, then it will be merged in a linear manner. Consider the below image: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5947" y="5392614"/>
            <a:ext cx="3397891" cy="1126881"/>
          </a:xfrm>
          <a:prstGeom prst="rect">
            <a:avLst/>
          </a:prstGeom>
        </p:spPr>
      </p:pic>
    </p:spTree>
    <p:extLst>
      <p:ext uri="{BB962C8B-B14F-4D97-AF65-F5344CB8AC3E}">
        <p14:creationId xmlns:p14="http://schemas.microsoft.com/office/powerpoint/2010/main" val="3896027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rebase</a:t>
            </a:r>
          </a:p>
        </p:txBody>
      </p:sp>
      <p:sp>
        <p:nvSpPr>
          <p:cNvPr id="5" name="Text Placeholder 4"/>
          <p:cNvSpPr>
            <a:spLocks noGrp="1"/>
          </p:cNvSpPr>
          <p:nvPr>
            <p:ph type="body" sz="quarter" idx="14"/>
          </p:nvPr>
        </p:nvSpPr>
        <p:spPr>
          <a:xfrm>
            <a:off x="3411415" y="1992923"/>
            <a:ext cx="8059860" cy="4140585"/>
          </a:xfrm>
        </p:spPr>
        <p:txBody>
          <a:bodyPr/>
          <a:lstStyle/>
          <a:p>
            <a:r>
              <a:rPr lang="en-IN" dirty="0"/>
              <a:t>$git rebase </a:t>
            </a:r>
            <a:r>
              <a:rPr lang="en-IN" b="1" dirty="0"/>
              <a:t>&lt;branch</a:t>
            </a:r>
            <a:r>
              <a:rPr lang="en-IN" dirty="0"/>
              <a:t> name</a:t>
            </a:r>
            <a:r>
              <a:rPr lang="en-IN" b="1" dirty="0"/>
              <a:t>&gt;</a:t>
            </a:r>
            <a:r>
              <a:rPr lang="en-IN" dirty="0"/>
              <a:t>  </a:t>
            </a:r>
          </a:p>
          <a:p>
            <a:r>
              <a:rPr lang="en-IN" dirty="0"/>
              <a:t>If there are some conflicts in the branch, resolve them, and perform below commands to continue changes:</a:t>
            </a:r>
          </a:p>
          <a:p>
            <a:r>
              <a:rPr lang="en-IN" dirty="0"/>
              <a:t>$git status  </a:t>
            </a:r>
          </a:p>
          <a:p>
            <a:r>
              <a:rPr lang="en-IN" dirty="0"/>
              <a:t>$git rebase --continue  </a:t>
            </a:r>
          </a:p>
          <a:p>
            <a:r>
              <a:rPr lang="en-IN" dirty="0"/>
              <a:t>$git rebase --skip  </a:t>
            </a:r>
          </a:p>
          <a:p>
            <a:r>
              <a:rPr lang="en-IN" dirty="0"/>
              <a:t>$git log --</a:t>
            </a:r>
            <a:r>
              <a:rPr lang="en-IN" dirty="0" err="1"/>
              <a:t>oneline</a:t>
            </a:r>
            <a:r>
              <a:rPr lang="en-IN" dirty="0"/>
              <a:t>  </a:t>
            </a:r>
          </a:p>
          <a:p>
            <a:endParaRPr lang="en-IN" dirty="0"/>
          </a:p>
        </p:txBody>
      </p:sp>
    </p:spTree>
    <p:extLst>
      <p:ext uri="{BB962C8B-B14F-4D97-AF65-F5344CB8AC3E}">
        <p14:creationId xmlns:p14="http://schemas.microsoft.com/office/powerpoint/2010/main" val="376595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IN" dirty="0"/>
              <a:t>Git fetch</a:t>
            </a:r>
          </a:p>
        </p:txBody>
      </p:sp>
      <p:sp>
        <p:nvSpPr>
          <p:cNvPr id="4" name="Text Placeholder 3"/>
          <p:cNvSpPr>
            <a:spLocks noGrp="1"/>
          </p:cNvSpPr>
          <p:nvPr>
            <p:ph type="body" sz="quarter" idx="13"/>
          </p:nvPr>
        </p:nvSpPr>
        <p:spPr/>
        <p:txBody>
          <a:bodyPr/>
          <a:lstStyle/>
          <a:p>
            <a:r>
              <a:rPr lang="en-IN" b="0" dirty="0"/>
              <a:t>Collaborating</a:t>
            </a:r>
          </a:p>
          <a:p>
            <a:endParaRPr lang="en-IN" dirty="0"/>
          </a:p>
        </p:txBody>
      </p:sp>
      <p:sp>
        <p:nvSpPr>
          <p:cNvPr id="5" name="Text Placeholder 4"/>
          <p:cNvSpPr>
            <a:spLocks noGrp="1"/>
          </p:cNvSpPr>
          <p:nvPr>
            <p:ph type="body" sz="quarter" idx="14"/>
          </p:nvPr>
        </p:nvSpPr>
        <p:spPr>
          <a:xfrm>
            <a:off x="4602123" y="2737262"/>
            <a:ext cx="7959398" cy="2939046"/>
          </a:xfrm>
        </p:spPr>
        <p:txBody>
          <a:bodyPr/>
          <a:lstStyle/>
          <a:p>
            <a:r>
              <a:rPr lang="en-IN" dirty="0"/>
              <a:t>Git "fetch" Downloads commits, objects and refs from another repository. It fetches branches and tags from one or more repositories. It holds repositories along with the objects that are necessary to complete their histories to keep updated remote-tracking branches.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50" y="2643553"/>
            <a:ext cx="3729405" cy="2983524"/>
          </a:xfrm>
          <a:prstGeom prst="rect">
            <a:avLst/>
          </a:prstGeom>
        </p:spPr>
      </p:pic>
      <p:sp>
        <p:nvSpPr>
          <p:cNvPr id="7" name="Rectangle 6"/>
          <p:cNvSpPr/>
          <p:nvPr/>
        </p:nvSpPr>
        <p:spPr>
          <a:xfrm>
            <a:off x="4624176" y="4885565"/>
            <a:ext cx="2826415" cy="369332"/>
          </a:xfrm>
          <a:prstGeom prst="rect">
            <a:avLst/>
          </a:prstGeom>
        </p:spPr>
        <p:txBody>
          <a:bodyPr wrap="none">
            <a:spAutoFit/>
          </a:bodyPr>
          <a:lstStyle/>
          <a:p>
            <a:r>
              <a:rPr lang="en-IN" dirty="0"/>
              <a:t>git fetch&lt; repository </a:t>
            </a:r>
            <a:r>
              <a:rPr lang="en-IN" dirty="0" err="1"/>
              <a:t>Url</a:t>
            </a:r>
            <a:r>
              <a:rPr lang="en-IN" dirty="0"/>
              <a:t>&gt;  </a:t>
            </a:r>
          </a:p>
        </p:txBody>
      </p:sp>
      <p:sp>
        <p:nvSpPr>
          <p:cNvPr id="8" name="Rectangle 7"/>
          <p:cNvSpPr/>
          <p:nvPr/>
        </p:nvSpPr>
        <p:spPr>
          <a:xfrm>
            <a:off x="4624176" y="5246022"/>
            <a:ext cx="4365298" cy="369332"/>
          </a:xfrm>
          <a:prstGeom prst="rect">
            <a:avLst/>
          </a:prstGeom>
        </p:spPr>
        <p:txBody>
          <a:bodyPr wrap="none">
            <a:spAutoFit/>
          </a:bodyPr>
          <a:lstStyle/>
          <a:p>
            <a:r>
              <a:rPr lang="en-IN" dirty="0"/>
              <a:t>git fetch &lt;branch URL&gt;&lt;branch name&gt;  </a:t>
            </a:r>
          </a:p>
        </p:txBody>
      </p:sp>
      <p:sp>
        <p:nvSpPr>
          <p:cNvPr id="9" name="Rectangle 8"/>
          <p:cNvSpPr/>
          <p:nvPr/>
        </p:nvSpPr>
        <p:spPr>
          <a:xfrm>
            <a:off x="4761091" y="5615354"/>
            <a:ext cx="1685077" cy="369332"/>
          </a:xfrm>
          <a:prstGeom prst="rect">
            <a:avLst/>
          </a:prstGeom>
        </p:spPr>
        <p:txBody>
          <a:bodyPr wrap="none">
            <a:spAutoFit/>
          </a:bodyPr>
          <a:lstStyle/>
          <a:p>
            <a:r>
              <a:rPr lang="en-IN" dirty="0"/>
              <a:t>$ git fetch -all  </a:t>
            </a:r>
          </a:p>
        </p:txBody>
      </p:sp>
      <p:sp>
        <p:nvSpPr>
          <p:cNvPr id="10" name="Rectangle 9"/>
          <p:cNvSpPr/>
          <p:nvPr/>
        </p:nvSpPr>
        <p:spPr>
          <a:xfrm>
            <a:off x="4635897" y="6081319"/>
            <a:ext cx="3211135" cy="369332"/>
          </a:xfrm>
          <a:prstGeom prst="rect">
            <a:avLst/>
          </a:prstGeom>
        </p:spPr>
        <p:txBody>
          <a:bodyPr wrap="none">
            <a:spAutoFit/>
          </a:bodyPr>
          <a:lstStyle/>
          <a:p>
            <a:r>
              <a:rPr lang="en-IN" dirty="0"/>
              <a:t>git pull = git fetch + git merge </a:t>
            </a:r>
          </a:p>
        </p:txBody>
      </p:sp>
    </p:spTree>
    <p:extLst>
      <p:ext uri="{BB962C8B-B14F-4D97-AF65-F5344CB8AC3E}">
        <p14:creationId xmlns:p14="http://schemas.microsoft.com/office/powerpoint/2010/main" val="757063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Git Pull / Pull Request</a:t>
            </a:r>
          </a:p>
          <a:p>
            <a:br>
              <a:rPr lang="en-IN" dirty="0"/>
            </a:br>
            <a:endParaRPr lang="en-IN" dirty="0"/>
          </a:p>
        </p:txBody>
      </p:sp>
      <p:sp>
        <p:nvSpPr>
          <p:cNvPr id="5" name="Text Placeholder 4"/>
          <p:cNvSpPr>
            <a:spLocks noGrp="1"/>
          </p:cNvSpPr>
          <p:nvPr>
            <p:ph type="body" sz="quarter" idx="14"/>
          </p:nvPr>
        </p:nvSpPr>
        <p:spPr>
          <a:xfrm>
            <a:off x="3446585" y="2473569"/>
            <a:ext cx="8024690" cy="3659939"/>
          </a:xfrm>
        </p:spPr>
        <p:txBody>
          <a:bodyPr/>
          <a:lstStyle/>
          <a:p>
            <a:r>
              <a:rPr lang="en-IN" dirty="0"/>
              <a:t>The term pull is used to receive data from </a:t>
            </a:r>
            <a:r>
              <a:rPr lang="en-IN" dirty="0" err="1"/>
              <a:t>GitHub</a:t>
            </a:r>
            <a:r>
              <a:rPr lang="en-IN" dirty="0"/>
              <a:t>. It fetches and merges changes from the remote server to your working directory. The </a:t>
            </a:r>
            <a:r>
              <a:rPr lang="en-IN" b="1" dirty="0"/>
              <a:t>git pull command</a:t>
            </a:r>
            <a:r>
              <a:rPr lang="en-IN" dirty="0"/>
              <a:t> is used to pull a repository.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69" y="4324350"/>
            <a:ext cx="5715000" cy="2533650"/>
          </a:xfrm>
          <a:prstGeom prst="rect">
            <a:avLst/>
          </a:prstGeom>
        </p:spPr>
      </p:pic>
    </p:spTree>
    <p:extLst>
      <p:ext uri="{BB962C8B-B14F-4D97-AF65-F5344CB8AC3E}">
        <p14:creationId xmlns:p14="http://schemas.microsoft.com/office/powerpoint/2010/main" val="601823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pull</a:t>
            </a:r>
          </a:p>
        </p:txBody>
      </p:sp>
      <p:sp>
        <p:nvSpPr>
          <p:cNvPr id="5" name="Text Placeholder 4"/>
          <p:cNvSpPr>
            <a:spLocks noGrp="1"/>
          </p:cNvSpPr>
          <p:nvPr>
            <p:ph type="body" sz="quarter" idx="14"/>
          </p:nvPr>
        </p:nvSpPr>
        <p:spPr>
          <a:xfrm>
            <a:off x="3526066" y="2250831"/>
            <a:ext cx="7980377" cy="3988185"/>
          </a:xfrm>
        </p:spPr>
        <p:txBody>
          <a:bodyPr/>
          <a:lstStyle/>
          <a:p>
            <a:r>
              <a:rPr lang="en-IN" dirty="0"/>
              <a:t>Git pull </a:t>
            </a:r>
          </a:p>
        </p:txBody>
      </p:sp>
      <p:sp>
        <p:nvSpPr>
          <p:cNvPr id="6" name="Rectangle 5"/>
          <p:cNvSpPr/>
          <p:nvPr/>
        </p:nvSpPr>
        <p:spPr>
          <a:xfrm>
            <a:off x="3445784" y="2646457"/>
            <a:ext cx="3377848" cy="369332"/>
          </a:xfrm>
          <a:prstGeom prst="rect">
            <a:avLst/>
          </a:prstGeom>
        </p:spPr>
        <p:txBody>
          <a:bodyPr wrap="none">
            <a:spAutoFit/>
          </a:bodyPr>
          <a:lstStyle/>
          <a:p>
            <a:r>
              <a:rPr lang="en-IN" dirty="0"/>
              <a:t>git pull </a:t>
            </a:r>
            <a:r>
              <a:rPr lang="en-IN" b="1" dirty="0"/>
              <a:t>&lt;remote</a:t>
            </a:r>
            <a:r>
              <a:rPr lang="en-IN" dirty="0"/>
              <a:t> branch URL</a:t>
            </a:r>
            <a:r>
              <a:rPr lang="en-IN" b="1" dirty="0"/>
              <a:t>&gt;</a:t>
            </a:r>
            <a:r>
              <a:rPr lang="en-IN" dirty="0"/>
              <a:t>  </a:t>
            </a:r>
          </a:p>
        </p:txBody>
      </p:sp>
      <p:sp>
        <p:nvSpPr>
          <p:cNvPr id="7" name="Rectangle 6"/>
          <p:cNvSpPr/>
          <p:nvPr/>
        </p:nvSpPr>
        <p:spPr>
          <a:xfrm>
            <a:off x="3526066" y="3253099"/>
            <a:ext cx="2364750" cy="369332"/>
          </a:xfrm>
          <a:prstGeom prst="rect">
            <a:avLst/>
          </a:prstGeom>
        </p:spPr>
        <p:txBody>
          <a:bodyPr wrap="none">
            <a:spAutoFit/>
          </a:bodyPr>
          <a:lstStyle/>
          <a:p>
            <a:r>
              <a:rPr lang="en-IN" dirty="0"/>
              <a:t>$ git pull origin main  </a:t>
            </a:r>
          </a:p>
        </p:txBody>
      </p:sp>
      <p:sp>
        <p:nvSpPr>
          <p:cNvPr id="8" name="Rectangle 7"/>
          <p:cNvSpPr/>
          <p:nvPr/>
        </p:nvSpPr>
        <p:spPr>
          <a:xfrm>
            <a:off x="3539399" y="3865657"/>
            <a:ext cx="1595309" cy="369332"/>
          </a:xfrm>
          <a:prstGeom prst="rect">
            <a:avLst/>
          </a:prstGeom>
        </p:spPr>
        <p:txBody>
          <a:bodyPr wrap="none">
            <a:spAutoFit/>
          </a:bodyPr>
          <a:lstStyle/>
          <a:p>
            <a:r>
              <a:rPr lang="en-IN" dirty="0"/>
              <a:t>git remote -v  </a:t>
            </a:r>
          </a:p>
        </p:txBody>
      </p:sp>
    </p:spTree>
    <p:extLst>
      <p:ext uri="{BB962C8B-B14F-4D97-AF65-F5344CB8AC3E}">
        <p14:creationId xmlns:p14="http://schemas.microsoft.com/office/powerpoint/2010/main" val="3242863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push</a:t>
            </a:r>
          </a:p>
        </p:txBody>
      </p:sp>
      <p:sp>
        <p:nvSpPr>
          <p:cNvPr id="5" name="Text Placeholder 4"/>
          <p:cNvSpPr>
            <a:spLocks noGrp="1"/>
          </p:cNvSpPr>
          <p:nvPr>
            <p:ph type="body" sz="quarter" idx="14"/>
          </p:nvPr>
        </p:nvSpPr>
        <p:spPr>
          <a:xfrm>
            <a:off x="3552091" y="1969477"/>
            <a:ext cx="7919183" cy="4164031"/>
          </a:xfrm>
        </p:spPr>
        <p:txBody>
          <a:bodyPr/>
          <a:lstStyle/>
          <a:p>
            <a:r>
              <a:rPr lang="en-IN" dirty="0"/>
              <a:t>$ git push origin master </a:t>
            </a:r>
          </a:p>
          <a:p>
            <a:r>
              <a:rPr lang="en-IN" dirty="0"/>
              <a:t>$ git push &lt;remote&gt;&lt;branch&gt; -force  </a:t>
            </a:r>
          </a:p>
          <a:p>
            <a:r>
              <a:rPr lang="en-IN" dirty="0"/>
              <a:t>$ git push --verbose  </a:t>
            </a:r>
          </a:p>
          <a:p>
            <a:r>
              <a:rPr lang="en-IN" dirty="0"/>
              <a:t>$ git push origin -delete </a:t>
            </a:r>
            <a:r>
              <a:rPr lang="en-IN" dirty="0" err="1"/>
              <a:t>branchname</a:t>
            </a:r>
            <a:r>
              <a:rPr lang="en-IN" dirty="0"/>
              <a:t>  </a:t>
            </a:r>
          </a:p>
          <a:p>
            <a:endParaRPr lang="en-IN" dirty="0"/>
          </a:p>
          <a:p>
            <a:endParaRPr lang="en-IN" dirty="0"/>
          </a:p>
        </p:txBody>
      </p:sp>
    </p:spTree>
    <p:extLst>
      <p:ext uri="{BB962C8B-B14F-4D97-AF65-F5344CB8AC3E}">
        <p14:creationId xmlns:p14="http://schemas.microsoft.com/office/powerpoint/2010/main" val="32229311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Inspecting changes</a:t>
            </a:r>
          </a:p>
        </p:txBody>
      </p:sp>
      <p:sp>
        <p:nvSpPr>
          <p:cNvPr id="5" name="Text Placeholder 4"/>
          <p:cNvSpPr>
            <a:spLocks noGrp="1"/>
          </p:cNvSpPr>
          <p:nvPr>
            <p:ph type="body" sz="quarter" idx="14"/>
          </p:nvPr>
        </p:nvSpPr>
        <p:spPr>
          <a:xfrm>
            <a:off x="3470031" y="1688123"/>
            <a:ext cx="8001244" cy="4445385"/>
          </a:xfrm>
        </p:spPr>
        <p:txBody>
          <a:bodyPr/>
          <a:lstStyle/>
          <a:p>
            <a:r>
              <a:rPr lang="en-IN" dirty="0"/>
              <a:t>$ git log  </a:t>
            </a:r>
          </a:p>
          <a:p>
            <a:r>
              <a:rPr lang="en-IN" dirty="0"/>
              <a:t>$ git log --</a:t>
            </a:r>
            <a:r>
              <a:rPr lang="en-IN" dirty="0" err="1"/>
              <a:t>oneline</a:t>
            </a:r>
            <a:r>
              <a:rPr lang="en-IN" dirty="0"/>
              <a:t>  </a:t>
            </a:r>
          </a:p>
          <a:p>
            <a:r>
              <a:rPr lang="en-IN" dirty="0"/>
              <a:t>$ git log --stat  (Modified files)</a:t>
            </a:r>
          </a:p>
          <a:p>
            <a:r>
              <a:rPr lang="en-IN" dirty="0"/>
              <a:t>$ git log --after="</a:t>
            </a:r>
            <a:r>
              <a:rPr lang="en-IN" dirty="0" err="1"/>
              <a:t>yy</a:t>
            </a:r>
            <a:r>
              <a:rPr lang="en-IN" dirty="0"/>
              <a:t>-mm-</a:t>
            </a:r>
            <a:r>
              <a:rPr lang="en-IN" dirty="0" err="1"/>
              <a:t>dd</a:t>
            </a:r>
            <a:r>
              <a:rPr lang="en-IN" dirty="0"/>
              <a:t>" </a:t>
            </a:r>
            <a:br>
              <a:rPr lang="en-IN" dirty="0"/>
            </a:br>
            <a:r>
              <a:rPr lang="en-IN" dirty="0"/>
              <a:t>$ git log --after="2019-11-01" --before="2019-11-08 "  </a:t>
            </a:r>
          </a:p>
          <a:p>
            <a:r>
              <a:rPr lang="en-IN" dirty="0"/>
              <a:t>$ git log --author="Author name"  </a:t>
            </a:r>
          </a:p>
          <a:p>
            <a:r>
              <a:rPr lang="en-IN" dirty="0"/>
              <a:t>$ git log --</a:t>
            </a:r>
            <a:r>
              <a:rPr lang="en-IN" dirty="0" err="1"/>
              <a:t>grep</a:t>
            </a:r>
            <a:r>
              <a:rPr lang="en-IN" dirty="0"/>
              <a:t>=" Commit message."</a:t>
            </a:r>
          </a:p>
        </p:txBody>
      </p:sp>
    </p:spTree>
    <p:extLst>
      <p:ext uri="{BB962C8B-B14F-4D97-AF65-F5344CB8AC3E}">
        <p14:creationId xmlns:p14="http://schemas.microsoft.com/office/powerpoint/2010/main" val="11501329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diff</a:t>
            </a:r>
          </a:p>
        </p:txBody>
      </p:sp>
      <p:sp>
        <p:nvSpPr>
          <p:cNvPr id="5" name="Text Placeholder 4"/>
          <p:cNvSpPr>
            <a:spLocks noGrp="1"/>
          </p:cNvSpPr>
          <p:nvPr>
            <p:ph type="body" sz="quarter" idx="14"/>
          </p:nvPr>
        </p:nvSpPr>
        <p:spPr>
          <a:xfrm>
            <a:off x="3552091" y="1840523"/>
            <a:ext cx="7919183" cy="4292985"/>
          </a:xfrm>
        </p:spPr>
        <p:txBody>
          <a:bodyPr/>
          <a:lstStyle/>
          <a:p>
            <a:r>
              <a:rPr lang="en-IN" dirty="0"/>
              <a:t>Git diff is a command-line utility. It's a multiuse Git command. When it is executed, it runs a diff function on Git data sources. These data sources can be files, branches, commits, and more. It is used to show changes between commits, commit, and working tree, etc.</a:t>
            </a:r>
          </a:p>
          <a:p>
            <a:endParaRPr lang="en-IN" dirty="0"/>
          </a:p>
          <a:p>
            <a:r>
              <a:rPr lang="en-IN" dirty="0"/>
              <a:t>Git diff</a:t>
            </a:r>
          </a:p>
          <a:p>
            <a:r>
              <a:rPr lang="en-IN" dirty="0"/>
              <a:t>Git diff branch1 branch2</a:t>
            </a:r>
          </a:p>
        </p:txBody>
      </p:sp>
    </p:spTree>
    <p:extLst>
      <p:ext uri="{BB962C8B-B14F-4D97-AF65-F5344CB8AC3E}">
        <p14:creationId xmlns:p14="http://schemas.microsoft.com/office/powerpoint/2010/main" val="182549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3" name="Text Placeholder 2"/>
          <p:cNvSpPr>
            <a:spLocks noGrp="1"/>
          </p:cNvSpPr>
          <p:nvPr>
            <p:ph type="body" sz="quarter" idx="12"/>
          </p:nvPr>
        </p:nvSpPr>
        <p:spPr/>
        <p:txBody>
          <a:bodyPr/>
          <a:lstStyle/>
          <a:p>
            <a:r>
              <a:rPr lang="en-IN" dirty="0"/>
              <a:t>Why Git needed?</a:t>
            </a:r>
          </a:p>
        </p:txBody>
      </p:sp>
      <p:sp>
        <p:nvSpPr>
          <p:cNvPr id="4" name="Text Placeholder 3"/>
          <p:cNvSpPr>
            <a:spLocks noGrp="1"/>
          </p:cNvSpPr>
          <p:nvPr>
            <p:ph type="body" sz="quarter" idx="13"/>
          </p:nvPr>
        </p:nvSpPr>
        <p:spPr/>
        <p:txBody>
          <a:bodyPr/>
          <a:lstStyle/>
          <a:p>
            <a:r>
              <a:rPr lang="en-IN" dirty="0"/>
              <a:t>GIT </a:t>
            </a:r>
            <a:r>
              <a:rPr lang="en-IN" dirty="0" err="1"/>
              <a:t>vs</a:t>
            </a:r>
            <a:r>
              <a:rPr lang="en-IN" dirty="0"/>
              <a:t> GITHUB</a:t>
            </a:r>
          </a:p>
        </p:txBody>
      </p:sp>
      <p:sp>
        <p:nvSpPr>
          <p:cNvPr id="5" name="Text Placeholder 4"/>
          <p:cNvSpPr>
            <a:spLocks noGrp="1"/>
          </p:cNvSpPr>
          <p:nvPr>
            <p:ph type="body" sz="quarter" idx="14"/>
          </p:nvPr>
        </p:nvSpPr>
        <p:spPr/>
        <p:txBody>
          <a:bodyPr/>
          <a:lstStyle/>
          <a:p>
            <a:r>
              <a:rPr lang="en-IN" dirty="0"/>
              <a:t>When a team works on real-life projects, git helps ensure no code conflicts between the developers. Furthermore, the project requirements change often. So a git manages all the versions. If needed, we can also go back to the original code. The concept of branching allows several projects to run in the same codebase</a:t>
            </a:r>
          </a:p>
        </p:txBody>
      </p:sp>
    </p:spTree>
    <p:extLst>
      <p:ext uri="{BB962C8B-B14F-4D97-AF65-F5344CB8AC3E}">
        <p14:creationId xmlns:p14="http://schemas.microsoft.com/office/powerpoint/2010/main" val="574131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Undoing changes</a:t>
            </a:r>
          </a:p>
        </p:txBody>
      </p:sp>
      <p:sp>
        <p:nvSpPr>
          <p:cNvPr id="5" name="Text Placeholder 4"/>
          <p:cNvSpPr>
            <a:spLocks noGrp="1"/>
          </p:cNvSpPr>
          <p:nvPr>
            <p:ph type="body" sz="quarter" idx="14"/>
          </p:nvPr>
        </p:nvSpPr>
        <p:spPr>
          <a:xfrm>
            <a:off x="3458308" y="2215662"/>
            <a:ext cx="8012967" cy="3917846"/>
          </a:xfrm>
        </p:spPr>
        <p:txBody>
          <a:bodyPr/>
          <a:lstStyle/>
          <a:p>
            <a:r>
              <a:rPr lang="en-IN" dirty="0"/>
              <a:t>$ git revert </a:t>
            </a:r>
            <a:r>
              <a:rPr lang="en-IN" dirty="0" err="1"/>
              <a:t>commitid</a:t>
            </a:r>
            <a:endParaRPr lang="en-IN" dirty="0"/>
          </a:p>
          <a:p>
            <a:r>
              <a:rPr lang="en-IN" dirty="0"/>
              <a:t>$ git </a:t>
            </a:r>
            <a:r>
              <a:rPr lang="en-IN" dirty="0" err="1"/>
              <a:t>rm</a:t>
            </a:r>
            <a:r>
              <a:rPr lang="en-IN" dirty="0"/>
              <a:t> &lt;file Name&gt;  </a:t>
            </a:r>
          </a:p>
          <a:p>
            <a:r>
              <a:rPr lang="en-IN" dirty="0"/>
              <a:t>$ git </a:t>
            </a:r>
            <a:r>
              <a:rPr lang="en-IN" dirty="0" err="1"/>
              <a:t>rm</a:t>
            </a:r>
            <a:r>
              <a:rPr lang="en-IN" dirty="0"/>
              <a:t> --cached &lt;file name&gt;</a:t>
            </a:r>
          </a:p>
        </p:txBody>
      </p:sp>
      <p:sp>
        <p:nvSpPr>
          <p:cNvPr id="6" name="Rectangle 5"/>
          <p:cNvSpPr/>
          <p:nvPr/>
        </p:nvSpPr>
        <p:spPr>
          <a:xfrm>
            <a:off x="3692769" y="3454514"/>
            <a:ext cx="8698523" cy="1200329"/>
          </a:xfrm>
          <a:prstGeom prst="rect">
            <a:avLst/>
          </a:prstGeom>
        </p:spPr>
        <p:txBody>
          <a:bodyPr wrap="square">
            <a:spAutoFit/>
          </a:bodyPr>
          <a:lstStyle/>
          <a:p>
            <a:r>
              <a:rPr lang="en-IN" dirty="0"/>
              <a:t>Sometimes you want to remove files from the Git but keep the files in your local repository. In other words, you do not want to share your file on Git. Git allows you to do so. The cached option is used in this case. It specifies that the removal operation will only act on the staging index, not on the repository</a:t>
            </a:r>
          </a:p>
        </p:txBody>
      </p:sp>
      <p:sp>
        <p:nvSpPr>
          <p:cNvPr id="7" name="Rectangle 6"/>
          <p:cNvSpPr/>
          <p:nvPr/>
        </p:nvSpPr>
        <p:spPr>
          <a:xfrm>
            <a:off x="3492676" y="4780057"/>
            <a:ext cx="3377848" cy="369332"/>
          </a:xfrm>
          <a:prstGeom prst="rect">
            <a:avLst/>
          </a:prstGeom>
        </p:spPr>
        <p:txBody>
          <a:bodyPr wrap="none">
            <a:spAutoFit/>
          </a:bodyPr>
          <a:lstStyle/>
          <a:p>
            <a:r>
              <a:rPr lang="en-IN" dirty="0"/>
              <a:t>$ git </a:t>
            </a:r>
            <a:r>
              <a:rPr lang="en-IN" dirty="0" err="1"/>
              <a:t>rm</a:t>
            </a:r>
            <a:r>
              <a:rPr lang="en-IN" dirty="0"/>
              <a:t> --cached &lt;file name&gt;   </a:t>
            </a:r>
          </a:p>
        </p:txBody>
      </p:sp>
    </p:spTree>
    <p:extLst>
      <p:ext uri="{BB962C8B-B14F-4D97-AF65-F5344CB8AC3E}">
        <p14:creationId xmlns:p14="http://schemas.microsoft.com/office/powerpoint/2010/main" val="3879132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cherry picking</a:t>
            </a:r>
          </a:p>
        </p:txBody>
      </p:sp>
      <p:sp>
        <p:nvSpPr>
          <p:cNvPr id="5" name="Text Placeholder 4"/>
          <p:cNvSpPr>
            <a:spLocks noGrp="1"/>
          </p:cNvSpPr>
          <p:nvPr>
            <p:ph type="body" sz="quarter" idx="14"/>
          </p:nvPr>
        </p:nvSpPr>
        <p:spPr>
          <a:xfrm>
            <a:off x="3587261" y="1793631"/>
            <a:ext cx="7884013" cy="4339877"/>
          </a:xfrm>
        </p:spPr>
        <p:txBody>
          <a:bodyPr/>
          <a:lstStyle/>
          <a:p>
            <a:r>
              <a:rPr lang="en-IN" dirty="0"/>
              <a:t>Cherry-picking in Git stands for applying some commit from one branch into another branch. In case you made a mistake and committed a change into the wrong branch, but do not want to merge the whole branch. You can revert the commit and apply it on another branch.</a:t>
            </a:r>
          </a:p>
          <a:p>
            <a:endParaRPr lang="en-IN" dirty="0"/>
          </a:p>
        </p:txBody>
      </p:sp>
      <p:sp>
        <p:nvSpPr>
          <p:cNvPr id="6" name="Rectangle 5"/>
          <p:cNvSpPr/>
          <p:nvPr/>
        </p:nvSpPr>
        <p:spPr>
          <a:xfrm>
            <a:off x="3731541" y="4076673"/>
            <a:ext cx="3275256" cy="369332"/>
          </a:xfrm>
          <a:prstGeom prst="rect">
            <a:avLst/>
          </a:prstGeom>
        </p:spPr>
        <p:txBody>
          <a:bodyPr wrap="none">
            <a:spAutoFit/>
          </a:bodyPr>
          <a:lstStyle/>
          <a:p>
            <a:r>
              <a:rPr lang="en-IN" dirty="0"/>
              <a:t>$ git cherry-pick </a:t>
            </a:r>
            <a:r>
              <a:rPr lang="en-IN" b="1" dirty="0"/>
              <a:t>&lt;commit</a:t>
            </a:r>
            <a:r>
              <a:rPr lang="en-IN" dirty="0"/>
              <a:t> id</a:t>
            </a:r>
            <a:r>
              <a:rPr lang="en-IN" b="1" dirty="0"/>
              <a:t>&gt;</a:t>
            </a:r>
            <a:r>
              <a:rPr lang="en-IN" dirty="0"/>
              <a:t> </a:t>
            </a:r>
          </a:p>
        </p:txBody>
      </p:sp>
    </p:spTree>
    <p:extLst>
      <p:ext uri="{BB962C8B-B14F-4D97-AF65-F5344CB8AC3E}">
        <p14:creationId xmlns:p14="http://schemas.microsoft.com/office/powerpoint/2010/main" val="2214475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Git Stash</a:t>
            </a:r>
          </a:p>
          <a:p>
            <a:endParaRPr lang="en-IN" dirty="0"/>
          </a:p>
        </p:txBody>
      </p:sp>
      <p:sp>
        <p:nvSpPr>
          <p:cNvPr id="5" name="Text Placeholder 4"/>
          <p:cNvSpPr>
            <a:spLocks noGrp="1"/>
          </p:cNvSpPr>
          <p:nvPr>
            <p:ph type="body" sz="quarter" idx="14"/>
          </p:nvPr>
        </p:nvSpPr>
        <p:spPr>
          <a:xfrm>
            <a:off x="3434862" y="1852246"/>
            <a:ext cx="8036413" cy="4281262"/>
          </a:xfrm>
        </p:spPr>
        <p:txBody>
          <a:bodyPr/>
          <a:lstStyle/>
          <a:p>
            <a:r>
              <a:rPr lang="en-IN" dirty="0"/>
              <a:t>Sometimes you want to switch the branches, but you are working on an incomplete part of your current project. You don't want to make a commit of half-done work. Git stashing allows you to do so. The </a:t>
            </a:r>
            <a:r>
              <a:rPr lang="en-IN" b="1" dirty="0"/>
              <a:t>git stash command</a:t>
            </a:r>
            <a:r>
              <a:rPr lang="en-IN" dirty="0"/>
              <a:t> enables you to switch branches without committing the current branch.</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946" y="3667368"/>
            <a:ext cx="4029808" cy="2686539"/>
          </a:xfrm>
          <a:prstGeom prst="rect">
            <a:avLst/>
          </a:prstGeom>
        </p:spPr>
      </p:pic>
    </p:spTree>
    <p:extLst>
      <p:ext uri="{BB962C8B-B14F-4D97-AF65-F5344CB8AC3E}">
        <p14:creationId xmlns:p14="http://schemas.microsoft.com/office/powerpoint/2010/main" val="3864974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stash</a:t>
            </a:r>
          </a:p>
        </p:txBody>
      </p:sp>
      <p:sp>
        <p:nvSpPr>
          <p:cNvPr id="5" name="Text Placeholder 4"/>
          <p:cNvSpPr>
            <a:spLocks noGrp="1"/>
          </p:cNvSpPr>
          <p:nvPr>
            <p:ph type="body" sz="quarter" idx="14"/>
          </p:nvPr>
        </p:nvSpPr>
        <p:spPr>
          <a:xfrm>
            <a:off x="3528645" y="1488831"/>
            <a:ext cx="7942629" cy="4644677"/>
          </a:xfrm>
        </p:spPr>
        <p:txBody>
          <a:bodyPr/>
          <a:lstStyle/>
          <a:p>
            <a:r>
              <a:rPr lang="en-IN" dirty="0"/>
              <a:t>Generally, the stash's meaning is "</a:t>
            </a:r>
            <a:r>
              <a:rPr lang="en-IN" b="1" dirty="0"/>
              <a:t>store something safely in a hidden place</a:t>
            </a:r>
            <a:r>
              <a:rPr lang="en-IN" dirty="0"/>
              <a:t>." The sense in Git is also the same for stash; Git temporarily saves your data safely without committing.</a:t>
            </a:r>
          </a:p>
          <a:p>
            <a:r>
              <a:rPr lang="en-IN" dirty="0"/>
              <a:t>$Git stash</a:t>
            </a:r>
          </a:p>
          <a:p>
            <a:r>
              <a:rPr lang="en-IN" dirty="0"/>
              <a:t>$ git stash save "</a:t>
            </a:r>
            <a:r>
              <a:rPr lang="en-IN" b="1" dirty="0"/>
              <a:t>&lt;Stashing</a:t>
            </a:r>
            <a:r>
              <a:rPr lang="en-IN" dirty="0"/>
              <a:t> Message</a:t>
            </a:r>
            <a:r>
              <a:rPr lang="en-IN" b="1" dirty="0"/>
              <a:t>&gt;</a:t>
            </a:r>
            <a:r>
              <a:rPr lang="en-IN" dirty="0"/>
              <a:t>“</a:t>
            </a:r>
          </a:p>
          <a:p>
            <a:r>
              <a:rPr lang="en-IN" dirty="0"/>
              <a:t>$ git stash list  </a:t>
            </a:r>
          </a:p>
          <a:p>
            <a:r>
              <a:rPr lang="en-IN" dirty="0"/>
              <a:t>$ git stash apply </a:t>
            </a:r>
            <a:r>
              <a:rPr lang="en-IN" b="1" dirty="0"/>
              <a:t>&lt;stash</a:t>
            </a:r>
            <a:r>
              <a:rPr lang="en-IN" dirty="0"/>
              <a:t> id</a:t>
            </a:r>
            <a:r>
              <a:rPr lang="en-IN" b="1" dirty="0"/>
              <a:t>&gt;</a:t>
            </a:r>
            <a:r>
              <a:rPr lang="en-IN" dirty="0"/>
              <a:t>  </a:t>
            </a:r>
          </a:p>
          <a:p>
            <a:r>
              <a:rPr lang="en-IN" dirty="0"/>
              <a:t>$git stash show  </a:t>
            </a:r>
            <a:br>
              <a:rPr lang="en-IN" dirty="0"/>
            </a:br>
            <a:r>
              <a:rPr lang="en-IN" dirty="0"/>
              <a:t>$ git stash drop </a:t>
            </a:r>
            <a:r>
              <a:rPr lang="en-IN" b="1" dirty="0"/>
              <a:t>&lt;stash</a:t>
            </a:r>
            <a:r>
              <a:rPr lang="en-IN" dirty="0"/>
              <a:t> id</a:t>
            </a:r>
            <a:r>
              <a:rPr lang="en-IN" b="1" dirty="0"/>
              <a:t>&gt;</a:t>
            </a:r>
            <a:r>
              <a:rPr lang="en-IN" dirty="0"/>
              <a:t>  </a:t>
            </a:r>
          </a:p>
          <a:p>
            <a:r>
              <a:rPr lang="en-IN" dirty="0"/>
              <a:t>$ git stash clear  </a:t>
            </a:r>
          </a:p>
          <a:p>
            <a:r>
              <a:rPr lang="en-IN" dirty="0"/>
              <a:t>$ git stash branch </a:t>
            </a:r>
            <a:r>
              <a:rPr lang="en-IN" b="1" dirty="0"/>
              <a:t>&lt;Branch</a:t>
            </a:r>
            <a:r>
              <a:rPr lang="en-IN" dirty="0"/>
              <a:t> Name</a:t>
            </a:r>
            <a:r>
              <a:rPr lang="en-IN" b="1" dirty="0"/>
              <a:t>&gt;</a:t>
            </a:r>
            <a:r>
              <a:rPr lang="en-IN" dirty="0"/>
              <a:t>  </a:t>
            </a:r>
          </a:p>
          <a:p>
            <a:endParaRPr lang="en-IN" dirty="0"/>
          </a:p>
        </p:txBody>
      </p:sp>
    </p:spTree>
    <p:extLst>
      <p:ext uri="{BB962C8B-B14F-4D97-AF65-F5344CB8AC3E}">
        <p14:creationId xmlns:p14="http://schemas.microsoft.com/office/powerpoint/2010/main" val="28226454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84178FF-B21A-FD58-CA99-83FEF92D415F}"/>
              </a:ext>
            </a:extLst>
          </p:cNvPr>
          <p:cNvSpPr>
            <a:spLocks noGrp="1"/>
          </p:cNvSpPr>
          <p:nvPr>
            <p:ph type="body" sz="quarter" idx="14"/>
          </p:nvPr>
        </p:nvSpPr>
        <p:spPr>
          <a:xfrm>
            <a:off x="1333500" y="2962275"/>
            <a:ext cx="10137775" cy="3171233"/>
          </a:xfrm>
        </p:spPr>
        <p:txBody>
          <a:bodyPr/>
          <a:lstStyle/>
          <a:p>
            <a:r>
              <a:rPr lang="en-IN" sz="3600" dirty="0"/>
              <a:t>                                  Thank you</a:t>
            </a:r>
            <a:endParaRPr lang="en-US" sz="3600" dirty="0"/>
          </a:p>
        </p:txBody>
      </p:sp>
    </p:spTree>
    <p:extLst>
      <p:ext uri="{BB962C8B-B14F-4D97-AF65-F5344CB8AC3E}">
        <p14:creationId xmlns:p14="http://schemas.microsoft.com/office/powerpoint/2010/main" val="3775116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3" name="Text Placeholder 2"/>
          <p:cNvSpPr>
            <a:spLocks noGrp="1"/>
          </p:cNvSpPr>
          <p:nvPr>
            <p:ph type="body" sz="quarter" idx="12"/>
          </p:nvPr>
        </p:nvSpPr>
        <p:spPr/>
        <p:txBody>
          <a:bodyPr/>
          <a:lstStyle/>
          <a:p>
            <a:r>
              <a:rPr lang="en-IN" dirty="0"/>
              <a:t>GITHUB</a:t>
            </a:r>
          </a:p>
        </p:txBody>
      </p:sp>
      <p:sp>
        <p:nvSpPr>
          <p:cNvPr id="4" name="Text Placeholder 3"/>
          <p:cNvSpPr>
            <a:spLocks noGrp="1"/>
          </p:cNvSpPr>
          <p:nvPr>
            <p:ph type="body" sz="quarter" idx="13"/>
          </p:nvPr>
        </p:nvSpPr>
        <p:spPr/>
        <p:txBody>
          <a:bodyPr/>
          <a:lstStyle/>
          <a:p>
            <a:r>
              <a:rPr lang="en-IN" dirty="0"/>
              <a:t>GIT </a:t>
            </a:r>
            <a:r>
              <a:rPr lang="en-IN" dirty="0" err="1"/>
              <a:t>vs</a:t>
            </a:r>
            <a:r>
              <a:rPr lang="en-IN" dirty="0"/>
              <a:t> GITHUB</a:t>
            </a:r>
          </a:p>
        </p:txBody>
      </p:sp>
      <p:sp>
        <p:nvSpPr>
          <p:cNvPr id="5" name="Text Placeholder 4"/>
          <p:cNvSpPr>
            <a:spLocks noGrp="1"/>
          </p:cNvSpPr>
          <p:nvPr>
            <p:ph type="body" sz="quarter" idx="14"/>
          </p:nvPr>
        </p:nvSpPr>
        <p:spPr/>
        <p:txBody>
          <a:bodyPr/>
          <a:lstStyle/>
          <a:p>
            <a:r>
              <a:rPr lang="en-IN" dirty="0"/>
              <a:t>By the name, we can visualize that it is a Hub, projects, communities, etc. </a:t>
            </a:r>
            <a:r>
              <a:rPr lang="en-IN" dirty="0" err="1">
                <a:solidFill>
                  <a:schemeClr val="tx1"/>
                </a:solidFill>
                <a:hlinkClick r:id="rId2"/>
              </a:rPr>
              <a:t>GitHub</a:t>
            </a:r>
            <a:r>
              <a:rPr lang="en-IN" dirty="0"/>
              <a:t> is a </a:t>
            </a:r>
            <a:r>
              <a:rPr lang="en-IN" dirty="0">
                <a:hlinkClick r:id="rId3"/>
              </a:rPr>
              <a:t>Git repository</a:t>
            </a:r>
            <a:r>
              <a:rPr lang="en-IN" dirty="0"/>
              <a:t> hosting service that provides a web-based graphical interface.</a:t>
            </a:r>
          </a:p>
        </p:txBody>
      </p:sp>
    </p:spTree>
    <p:extLst>
      <p:ext uri="{BB962C8B-B14F-4D97-AF65-F5344CB8AC3E}">
        <p14:creationId xmlns:p14="http://schemas.microsoft.com/office/powerpoint/2010/main" val="255878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a:t>
            </a:r>
            <a:r>
              <a:rPr lang="en-IN" dirty="0" err="1"/>
              <a:t>vs</a:t>
            </a:r>
            <a:r>
              <a:rPr lang="en-IN" dirty="0"/>
              <a:t> SVN</a:t>
            </a:r>
          </a:p>
        </p:txBody>
      </p:sp>
      <p:sp>
        <p:nvSpPr>
          <p:cNvPr id="5" name="Text Placeholder 4"/>
          <p:cNvSpPr>
            <a:spLocks noGrp="1"/>
          </p:cNvSpPr>
          <p:nvPr>
            <p:ph type="body" sz="quarter" idx="14"/>
          </p:nvPr>
        </p:nvSpPr>
        <p:spPr>
          <a:xfrm>
            <a:off x="3528645" y="2063262"/>
            <a:ext cx="7942629" cy="4070246"/>
          </a:xfrm>
        </p:spPr>
        <p:txBody>
          <a:bodyPr/>
          <a:lstStyle/>
          <a:p>
            <a:r>
              <a:rPr lang="en-IN" dirty="0"/>
              <a:t>Apache Subversion or </a:t>
            </a:r>
            <a:r>
              <a:rPr lang="en-IN" b="1" dirty="0"/>
              <a:t>SVN is one of the most popular centralized version control systems</a:t>
            </a:r>
            <a:r>
              <a:rPr lang="en-IN" dirty="0"/>
              <a:t>. </a:t>
            </a:r>
          </a:p>
          <a:p>
            <a:r>
              <a:rPr lang="en-IN" dirty="0"/>
              <a:t>Now, SVN's popularity is on the decrease, but there are still millions of projects stored in it. </a:t>
            </a:r>
          </a:p>
          <a:p>
            <a:r>
              <a:rPr lang="en-IN" dirty="0"/>
              <a:t>It can continue to be actively maintained by an open-source community. </a:t>
            </a:r>
          </a:p>
          <a:p>
            <a:r>
              <a:rPr lang="en-IN" dirty="0"/>
              <a:t>In SVN, you can check out a single version of the repository. It stores data in a central server. </a:t>
            </a:r>
          </a:p>
        </p:txBody>
      </p:sp>
    </p:spTree>
    <p:extLst>
      <p:ext uri="{BB962C8B-B14F-4D97-AF65-F5344CB8AC3E}">
        <p14:creationId xmlns:p14="http://schemas.microsoft.com/office/powerpoint/2010/main" val="277367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GIT </a:t>
            </a:r>
            <a:r>
              <a:rPr lang="en-IN" dirty="0" err="1"/>
              <a:t>vs</a:t>
            </a:r>
            <a:r>
              <a:rPr lang="en-IN" dirty="0"/>
              <a:t> SVN</a:t>
            </a:r>
          </a:p>
        </p:txBody>
      </p:sp>
      <p:sp>
        <p:nvSpPr>
          <p:cNvPr id="5" name="Text Placeholder 4"/>
          <p:cNvSpPr>
            <a:spLocks noGrp="1"/>
          </p:cNvSpPr>
          <p:nvPr>
            <p:ph type="body" sz="quarter" idx="14"/>
          </p:nvPr>
        </p:nvSpPr>
        <p:spPr>
          <a:xfrm>
            <a:off x="3458308" y="2356338"/>
            <a:ext cx="8012967" cy="3777170"/>
          </a:xfrm>
        </p:spPr>
        <p:txBody>
          <a:bodyPr/>
          <a:lstStyle/>
          <a:p>
            <a:r>
              <a:rPr lang="en-IN" dirty="0"/>
              <a:t>While, </a:t>
            </a:r>
            <a:r>
              <a:rPr lang="en-IN" b="1" dirty="0"/>
              <a:t>Git is a popular distributed version control system</a:t>
            </a:r>
            <a:r>
              <a:rPr lang="en-IN" dirty="0"/>
              <a:t>, which means that you can clone your repository. Thus you can get a complete copy of your entire history of that project. This means you can access all your commits.</a:t>
            </a:r>
          </a:p>
          <a:p>
            <a:r>
              <a:rPr lang="en-IN" b="1" dirty="0"/>
              <a:t>Git has more advantages than SVN</a:t>
            </a:r>
            <a:r>
              <a:rPr lang="en-IN" dirty="0"/>
              <a:t>. It is much better for those developers who are not always connected to the master repository. Also, it is much faster than SVN.</a:t>
            </a:r>
          </a:p>
          <a:p>
            <a:endParaRPr lang="en-IN" dirty="0"/>
          </a:p>
        </p:txBody>
      </p:sp>
    </p:spTree>
    <p:extLst>
      <p:ext uri="{BB962C8B-B14F-4D97-AF65-F5344CB8AC3E}">
        <p14:creationId xmlns:p14="http://schemas.microsoft.com/office/powerpoint/2010/main" val="345523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a:xfrm>
            <a:off x="3511877" y="724492"/>
            <a:ext cx="6675477" cy="881570"/>
          </a:xfrm>
        </p:spPr>
        <p:txBody>
          <a:bodyPr/>
          <a:lstStyle/>
          <a:p>
            <a:r>
              <a:rPr lang="en-IN" dirty="0"/>
              <a:t>Git version control system</a:t>
            </a:r>
          </a:p>
        </p:txBody>
      </p:sp>
      <p:sp>
        <p:nvSpPr>
          <p:cNvPr id="5" name="Text Placeholder 4"/>
          <p:cNvSpPr>
            <a:spLocks noGrp="1"/>
          </p:cNvSpPr>
          <p:nvPr>
            <p:ph type="body" sz="quarter" idx="14"/>
          </p:nvPr>
        </p:nvSpPr>
        <p:spPr>
          <a:xfrm>
            <a:off x="3552091" y="2039815"/>
            <a:ext cx="7919183" cy="4093693"/>
          </a:xfrm>
        </p:spPr>
        <p:txBody>
          <a:bodyPr/>
          <a:lstStyle/>
          <a:p>
            <a:r>
              <a:rPr lang="en-IN" dirty="0"/>
              <a:t>A version control system is a software that tracks changes to a file or set of files over time so that you can recall specific versions later. It also allows you to work together with other programmers.</a:t>
            </a:r>
          </a:p>
          <a:p>
            <a:r>
              <a:rPr lang="en-IN" dirty="0"/>
              <a:t>The version control system is a collection of software tools that help a team to manage changes in a source code. It uses a special kind of database to keep track of every modification to the code.</a:t>
            </a:r>
          </a:p>
          <a:p>
            <a:r>
              <a:rPr lang="en-IN" dirty="0"/>
              <a:t>Developers can compare earlier versions of the code with an older version to fix the mistakes.</a:t>
            </a:r>
          </a:p>
          <a:p>
            <a:endParaRPr lang="en-IN" dirty="0"/>
          </a:p>
        </p:txBody>
      </p:sp>
    </p:spTree>
    <p:extLst>
      <p:ext uri="{BB962C8B-B14F-4D97-AF65-F5344CB8AC3E}">
        <p14:creationId xmlns:p14="http://schemas.microsoft.com/office/powerpoint/2010/main" val="493105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Ion Boardroom">
  <a:themeElements>
    <a:clrScheme name="Custom 1">
      <a:dk1>
        <a:srgbClr val="001261"/>
      </a:dk1>
      <a:lt1>
        <a:srgbClr val="FFFFFF"/>
      </a:lt1>
      <a:dk2>
        <a:srgbClr val="001261"/>
      </a:dk2>
      <a:lt2>
        <a:srgbClr val="FFFFFF"/>
      </a:lt2>
      <a:accent1>
        <a:srgbClr val="00B2E3"/>
      </a:accent1>
      <a:accent2>
        <a:srgbClr val="A31A75"/>
      </a:accent2>
      <a:accent3>
        <a:srgbClr val="FF6359"/>
      </a:accent3>
      <a:accent4>
        <a:srgbClr val="00EBBF"/>
      </a:accent4>
      <a:accent5>
        <a:srgbClr val="B636E9"/>
      </a:accent5>
      <a:accent6>
        <a:srgbClr val="57D6FF"/>
      </a:accent6>
      <a:hlink>
        <a:srgbClr val="00B2E3"/>
      </a:hlink>
      <a:folHlink>
        <a:srgbClr val="2D89A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26FEDBB12ECC49B6ECB57D32934649" ma:contentTypeVersion="13" ma:contentTypeDescription="Create a new document." ma:contentTypeScope="" ma:versionID="5e65878b3aa9adab2646509232051da7">
  <xsd:schema xmlns:xsd="http://www.w3.org/2001/XMLSchema" xmlns:xs="http://www.w3.org/2001/XMLSchema" xmlns:p="http://schemas.microsoft.com/office/2006/metadata/properties" xmlns:ns3="e0576ec3-677c-46e5-aa07-5baf1dcd8368" xmlns:ns4="a665cf91-fb69-4456-9c98-c772a4102e32" targetNamespace="http://schemas.microsoft.com/office/2006/metadata/properties" ma:root="true" ma:fieldsID="0f024bb8afee17974ef20069d9c05591" ns3:_="" ns4:_="">
    <xsd:import namespace="e0576ec3-677c-46e5-aa07-5baf1dcd8368"/>
    <xsd:import namespace="a665cf91-fb69-4456-9c98-c772a4102e3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76ec3-677c-46e5-aa07-5baf1dcd83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65cf91-fb69-4456-9c98-c772a4102e3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6B460B-92F8-4C83-97B6-7FB17DCCC15A}">
  <ds:schemaRefs>
    <ds:schemaRef ds:uri="http://purl.org/dc/terms/"/>
    <ds:schemaRef ds:uri="http://schemas.openxmlformats.org/package/2006/metadata/core-properties"/>
    <ds:schemaRef ds:uri="e0576ec3-677c-46e5-aa07-5baf1dcd8368"/>
    <ds:schemaRef ds:uri="http://schemas.microsoft.com/office/2006/documentManagement/types"/>
    <ds:schemaRef ds:uri="a665cf91-fb69-4456-9c98-c772a4102e32"/>
    <ds:schemaRef ds:uri="http://www.w3.org/XML/1998/namespace"/>
    <ds:schemaRef ds:uri="http://schemas.microsoft.com/office/infopath/2007/PartnerControls"/>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03E6F94F-CEE3-4FB8-8E97-0007956238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76ec3-677c-46e5-aa07-5baf1dcd8368"/>
    <ds:schemaRef ds:uri="a665cf91-fb69-4456-9c98-c772a4102e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FED759-237D-4DC3-9460-0AFBF9FD4C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1906</TotalTime>
  <Words>3090</Words>
  <Application>Microsoft Office PowerPoint</Application>
  <PresentationFormat>Widescreen</PresentationFormat>
  <Paragraphs>250</Paragraphs>
  <Slides>54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Axiforma</vt:lpstr>
      <vt:lpstr>Calibri</vt:lpstr>
      <vt:lpstr>Raleway</vt:lpstr>
      <vt:lpstr>Wingdings 3</vt:lpstr>
      <vt:lpstr>1_Ion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Husain, Zuha -</dc:creator>
  <cp:lastModifiedBy>Avinash Reddy</cp:lastModifiedBy>
  <cp:revision>94</cp:revision>
  <dcterms:created xsi:type="dcterms:W3CDTF">2021-01-30T12:32:55Z</dcterms:created>
  <dcterms:modified xsi:type="dcterms:W3CDTF">2022-11-28T04:55:13Z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0x0101000626FEDBB12ECC49B6ECB57D32934649</vt:lpwstr>
  </property>
</Properties>
</file>