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16-Jan-25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16-Jan-25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16-Jan-25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16-Jan-25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16-Jan-25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16-Jan-25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16-Jan-25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16-Jan-25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7EDC-D31F-3376-FEFA-5353640433E3}"/>
              </a:ext>
            </a:extLst>
          </p:cNvPr>
          <p:cNvSpPr>
            <a:spLocks noGrp="1"/>
          </p:cNvSpPr>
          <p:nvPr>
            <p:ph type="ctrTitle"/>
          </p:nvPr>
        </p:nvSpPr>
        <p:spPr/>
        <p:txBody>
          <a:bodyPr/>
          <a:lstStyle/>
          <a:p>
            <a:r>
              <a:rPr lang="en-US" dirty="0"/>
              <a:t>JVM ARCHITECTURE</a:t>
            </a:r>
          </a:p>
        </p:txBody>
      </p:sp>
    </p:spTree>
    <p:extLst>
      <p:ext uri="{BB962C8B-B14F-4D97-AF65-F5344CB8AC3E}">
        <p14:creationId xmlns:p14="http://schemas.microsoft.com/office/powerpoint/2010/main" val="3865589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F9D7-1AD9-65AB-2694-4F75C0307E8B}"/>
              </a:ext>
            </a:extLst>
          </p:cNvPr>
          <p:cNvSpPr>
            <a:spLocks noGrp="1"/>
          </p:cNvSpPr>
          <p:nvPr>
            <p:ph type="title"/>
          </p:nvPr>
        </p:nvSpPr>
        <p:spPr/>
        <p:txBody>
          <a:bodyPr>
            <a:normAutofit fontScale="90000"/>
          </a:bodyPr>
          <a:lstStyle/>
          <a:p>
            <a:br>
              <a:rPr lang="en-US" b="1" i="0" dirty="0">
                <a:solidFill>
                  <a:srgbClr val="242424"/>
                </a:solidFill>
                <a:effectLst/>
                <a:latin typeface="sohne"/>
              </a:rPr>
            </a:br>
            <a:r>
              <a:rPr lang="en-US" b="1" i="0" dirty="0">
                <a:solidFill>
                  <a:srgbClr val="242424"/>
                </a:solidFill>
                <a:effectLst/>
                <a:latin typeface="sohne"/>
              </a:rPr>
              <a:t>2. Runtime Data Area</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BD1C9E95-AB32-5676-535C-68A535C1D081}"/>
              </a:ext>
            </a:extLst>
          </p:cNvPr>
          <p:cNvSpPr>
            <a:spLocks noGrp="1"/>
          </p:cNvSpPr>
          <p:nvPr>
            <p:ph idx="1"/>
          </p:nvPr>
        </p:nvSpPr>
        <p:spPr/>
        <p:txBody>
          <a:bodyPr>
            <a:normAutofit/>
          </a:bodyPr>
          <a:lstStyle/>
          <a:p>
            <a:pPr marL="0" indent="0">
              <a:buNone/>
            </a:pPr>
            <a:r>
              <a:rPr lang="en-US" sz="3200" b="1" i="0" dirty="0">
                <a:solidFill>
                  <a:srgbClr val="242424"/>
                </a:solidFill>
                <a:effectLst/>
                <a:latin typeface="source-serif-pro"/>
              </a:rPr>
              <a:t>2.Heap Area</a:t>
            </a:r>
            <a:r>
              <a:rPr lang="en-US" sz="3200" b="0" i="0" dirty="0">
                <a:solidFill>
                  <a:srgbClr val="242424"/>
                </a:solidFill>
                <a:effectLst/>
                <a:latin typeface="source-serif-pro"/>
              </a:rPr>
              <a:t> — All the Objects and their corresponding instance variables and arrays will be stored here. There is also one Heap Area per JVM. Since the Method and Heap areas share memory for multiple threads, the data stored is not thread safe.</a:t>
            </a:r>
            <a:endParaRPr lang="en-US" sz="3200" dirty="0"/>
          </a:p>
        </p:txBody>
      </p:sp>
    </p:spTree>
    <p:extLst>
      <p:ext uri="{BB962C8B-B14F-4D97-AF65-F5344CB8AC3E}">
        <p14:creationId xmlns:p14="http://schemas.microsoft.com/office/powerpoint/2010/main" val="225020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8878-BAEB-7BDB-ED65-44F3CA5CCBC7}"/>
              </a:ext>
            </a:extLst>
          </p:cNvPr>
          <p:cNvSpPr>
            <a:spLocks noGrp="1"/>
          </p:cNvSpPr>
          <p:nvPr>
            <p:ph type="title"/>
          </p:nvPr>
        </p:nvSpPr>
        <p:spPr/>
        <p:txBody>
          <a:bodyPr>
            <a:normAutofit fontScale="90000"/>
          </a:bodyPr>
          <a:lstStyle/>
          <a:p>
            <a:br>
              <a:rPr lang="en-US" b="1" i="0" dirty="0">
                <a:solidFill>
                  <a:srgbClr val="242424"/>
                </a:solidFill>
                <a:effectLst/>
                <a:latin typeface="sohne"/>
              </a:rPr>
            </a:br>
            <a:r>
              <a:rPr lang="en-US" b="1" i="0" dirty="0">
                <a:solidFill>
                  <a:srgbClr val="242424"/>
                </a:solidFill>
                <a:effectLst/>
                <a:latin typeface="sohne"/>
              </a:rPr>
              <a:t>2. Runtime Data Area</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17AFD4E5-2FAC-39CE-A9E1-93182456E1E4}"/>
              </a:ext>
            </a:extLst>
          </p:cNvPr>
          <p:cNvSpPr>
            <a:spLocks noGrp="1"/>
          </p:cNvSpPr>
          <p:nvPr>
            <p:ph idx="1"/>
          </p:nvPr>
        </p:nvSpPr>
        <p:spPr/>
        <p:txBody>
          <a:bodyPr>
            <a:normAutofit/>
          </a:bodyPr>
          <a:lstStyle/>
          <a:p>
            <a:pPr marL="0" indent="0">
              <a:buNone/>
            </a:pPr>
            <a:r>
              <a:rPr lang="en-US" sz="2800" b="1" i="0" dirty="0">
                <a:solidFill>
                  <a:srgbClr val="242424"/>
                </a:solidFill>
                <a:effectLst/>
                <a:latin typeface="source-serif-pro"/>
              </a:rPr>
              <a:t>3.Stack Area</a:t>
            </a:r>
            <a:r>
              <a:rPr lang="en-US" sz="2800" b="0" i="0" dirty="0">
                <a:solidFill>
                  <a:srgbClr val="242424"/>
                </a:solidFill>
                <a:effectLst/>
                <a:latin typeface="source-serif-pro"/>
              </a:rPr>
              <a:t> — For every thread, a separate runtime stack will be created. For every method call, one entry will be made in the stack memory which is called as Stack Frame. All local variables will be created in the stack memory. The stack area is thread safe since it is not a shared resource. The Stack Frame is divided into three sub entities:</a:t>
            </a:r>
            <a:endParaRPr lang="en-US" sz="2800" dirty="0"/>
          </a:p>
        </p:txBody>
      </p:sp>
    </p:spTree>
    <p:extLst>
      <p:ext uri="{BB962C8B-B14F-4D97-AF65-F5344CB8AC3E}">
        <p14:creationId xmlns:p14="http://schemas.microsoft.com/office/powerpoint/2010/main" val="417663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7D1C-4CB5-B995-E251-DC30C8BE04CB}"/>
              </a:ext>
            </a:extLst>
          </p:cNvPr>
          <p:cNvSpPr>
            <a:spLocks noGrp="1"/>
          </p:cNvSpPr>
          <p:nvPr>
            <p:ph type="title"/>
          </p:nvPr>
        </p:nvSpPr>
        <p:spPr/>
        <p:txBody>
          <a:bodyPr/>
          <a:lstStyle/>
          <a:p>
            <a:br>
              <a:rPr lang="en-US" b="1" i="0" dirty="0">
                <a:solidFill>
                  <a:srgbClr val="242424"/>
                </a:solidFill>
                <a:effectLst/>
                <a:latin typeface="sohne"/>
              </a:rPr>
            </a:br>
            <a:r>
              <a:rPr lang="en-US" b="1" i="0" dirty="0">
                <a:solidFill>
                  <a:srgbClr val="242424"/>
                </a:solidFill>
                <a:effectLst/>
                <a:latin typeface="sohne"/>
              </a:rPr>
              <a:t>2. Runtime Data Area</a:t>
            </a:r>
            <a:endParaRPr lang="en-US" dirty="0"/>
          </a:p>
        </p:txBody>
      </p:sp>
      <p:sp>
        <p:nvSpPr>
          <p:cNvPr id="3" name="Content Placeholder 2">
            <a:extLst>
              <a:ext uri="{FF2B5EF4-FFF2-40B4-BE49-F238E27FC236}">
                <a16:creationId xmlns:a16="http://schemas.microsoft.com/office/drawing/2014/main" id="{BD3D5FF0-85C9-5112-438A-2F1B92A79859}"/>
              </a:ext>
            </a:extLst>
          </p:cNvPr>
          <p:cNvSpPr>
            <a:spLocks noGrp="1"/>
          </p:cNvSpPr>
          <p:nvPr>
            <p:ph idx="1"/>
          </p:nvPr>
        </p:nvSpPr>
        <p:spPr/>
        <p:txBody>
          <a:bodyPr>
            <a:normAutofit/>
          </a:bodyPr>
          <a:lstStyle/>
          <a:p>
            <a:pPr algn="l">
              <a:lnSpc>
                <a:spcPts val="2400"/>
              </a:lnSpc>
              <a:buFont typeface="Arial" panose="020B0604020202020204" pitchFamily="34" charset="0"/>
              <a:buChar char="•"/>
            </a:pPr>
            <a:r>
              <a:rPr lang="en-US" sz="2800" b="1" i="1" dirty="0">
                <a:solidFill>
                  <a:srgbClr val="242424"/>
                </a:solidFill>
                <a:effectLst/>
                <a:latin typeface="source-serif-pro"/>
              </a:rPr>
              <a:t>Local Variable Array</a:t>
            </a:r>
            <a:r>
              <a:rPr lang="en-US" sz="2800" b="0" i="0" dirty="0">
                <a:solidFill>
                  <a:srgbClr val="242424"/>
                </a:solidFill>
                <a:effectLst/>
                <a:latin typeface="source-serif-pro"/>
              </a:rPr>
              <a:t> — Related to the method how many local variables are involved and the corresponding values will be stored here.</a:t>
            </a:r>
          </a:p>
          <a:p>
            <a:pPr algn="l">
              <a:lnSpc>
                <a:spcPts val="2400"/>
              </a:lnSpc>
              <a:buFont typeface="Arial" panose="020B0604020202020204" pitchFamily="34" charset="0"/>
              <a:buChar char="•"/>
            </a:pPr>
            <a:r>
              <a:rPr lang="en-US" sz="2800" b="1" i="1" dirty="0">
                <a:solidFill>
                  <a:srgbClr val="242424"/>
                </a:solidFill>
                <a:effectLst/>
                <a:latin typeface="source-serif-pro"/>
              </a:rPr>
              <a:t>Operand stack </a:t>
            </a:r>
            <a:r>
              <a:rPr lang="en-US" sz="2800" b="0" i="0" dirty="0">
                <a:solidFill>
                  <a:srgbClr val="242424"/>
                </a:solidFill>
                <a:effectLst/>
                <a:latin typeface="source-serif-pro"/>
              </a:rPr>
              <a:t>— If any intermediate operation is required to perform, operand stack acts as runtime workspace to perform the operation.</a:t>
            </a:r>
          </a:p>
          <a:p>
            <a:pPr algn="l">
              <a:lnSpc>
                <a:spcPts val="2400"/>
              </a:lnSpc>
              <a:buFont typeface="Arial" panose="020B0604020202020204" pitchFamily="34" charset="0"/>
              <a:buChar char="•"/>
            </a:pPr>
            <a:r>
              <a:rPr lang="en-US" sz="2800" b="1" i="1" dirty="0">
                <a:solidFill>
                  <a:srgbClr val="242424"/>
                </a:solidFill>
                <a:effectLst/>
                <a:latin typeface="source-serif-pro"/>
              </a:rPr>
              <a:t>Frame data</a:t>
            </a:r>
            <a:r>
              <a:rPr lang="en-US" sz="2800" b="0" i="0" dirty="0">
                <a:solidFill>
                  <a:srgbClr val="242424"/>
                </a:solidFill>
                <a:effectLst/>
                <a:latin typeface="source-serif-pro"/>
              </a:rPr>
              <a:t> — All symbols corresponding to the method is stored here. In the case of any exception, the catch block information will be maintained in the frame data.</a:t>
            </a:r>
          </a:p>
          <a:p>
            <a:endParaRPr lang="en-US" sz="2800" dirty="0"/>
          </a:p>
        </p:txBody>
      </p:sp>
    </p:spTree>
    <p:extLst>
      <p:ext uri="{BB962C8B-B14F-4D97-AF65-F5344CB8AC3E}">
        <p14:creationId xmlns:p14="http://schemas.microsoft.com/office/powerpoint/2010/main" val="53457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3DE9-8FF6-9578-72E0-2FE98343BDAC}"/>
              </a:ext>
            </a:extLst>
          </p:cNvPr>
          <p:cNvSpPr>
            <a:spLocks noGrp="1"/>
          </p:cNvSpPr>
          <p:nvPr>
            <p:ph type="title"/>
          </p:nvPr>
        </p:nvSpPr>
        <p:spPr/>
        <p:txBody>
          <a:bodyPr/>
          <a:lstStyle/>
          <a:p>
            <a:br>
              <a:rPr lang="en-US" b="1" i="0" dirty="0">
                <a:solidFill>
                  <a:srgbClr val="242424"/>
                </a:solidFill>
                <a:effectLst/>
                <a:latin typeface="source-serif-pro"/>
              </a:rPr>
            </a:br>
            <a:r>
              <a:rPr lang="en-US" b="1" i="0" dirty="0">
                <a:solidFill>
                  <a:srgbClr val="242424"/>
                </a:solidFill>
                <a:effectLst/>
                <a:latin typeface="source-serif-pro"/>
              </a:rPr>
              <a:t>4.PC Registers </a:t>
            </a:r>
            <a:endParaRPr lang="en-US" dirty="0"/>
          </a:p>
        </p:txBody>
      </p:sp>
      <p:sp>
        <p:nvSpPr>
          <p:cNvPr id="3" name="Content Placeholder 2">
            <a:extLst>
              <a:ext uri="{FF2B5EF4-FFF2-40B4-BE49-F238E27FC236}">
                <a16:creationId xmlns:a16="http://schemas.microsoft.com/office/drawing/2014/main" id="{45A98E0E-FB32-5BAC-A272-FF2599CA3BB7}"/>
              </a:ext>
            </a:extLst>
          </p:cNvPr>
          <p:cNvSpPr>
            <a:spLocks noGrp="1"/>
          </p:cNvSpPr>
          <p:nvPr>
            <p:ph idx="1"/>
          </p:nvPr>
        </p:nvSpPr>
        <p:spPr/>
        <p:txBody>
          <a:bodyPr>
            <a:normAutofit/>
          </a:bodyPr>
          <a:lstStyle/>
          <a:p>
            <a:pPr marL="0" indent="0">
              <a:buNone/>
            </a:pPr>
            <a:r>
              <a:rPr lang="en-US" sz="3200" b="0" i="0" dirty="0">
                <a:solidFill>
                  <a:srgbClr val="242424"/>
                </a:solidFill>
                <a:effectLst/>
                <a:latin typeface="source-serif-pro"/>
              </a:rPr>
              <a:t>Each thread will have separate PC Registers, to hold the address of current executing instruction once the instruction is executed the PC register will be updated with the next instruction.</a:t>
            </a:r>
            <a:endParaRPr lang="en-US" sz="3200" dirty="0"/>
          </a:p>
        </p:txBody>
      </p:sp>
    </p:spTree>
    <p:extLst>
      <p:ext uri="{BB962C8B-B14F-4D97-AF65-F5344CB8AC3E}">
        <p14:creationId xmlns:p14="http://schemas.microsoft.com/office/powerpoint/2010/main" val="56168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B7F4-B309-CAA2-D28D-8150F6AAB1F5}"/>
              </a:ext>
            </a:extLst>
          </p:cNvPr>
          <p:cNvSpPr>
            <a:spLocks noGrp="1"/>
          </p:cNvSpPr>
          <p:nvPr>
            <p:ph type="title"/>
          </p:nvPr>
        </p:nvSpPr>
        <p:spPr/>
        <p:txBody>
          <a:bodyPr/>
          <a:lstStyle/>
          <a:p>
            <a:br>
              <a:rPr lang="en-US" b="1" dirty="0">
                <a:solidFill>
                  <a:srgbClr val="242424"/>
                </a:solidFill>
                <a:latin typeface="source-serif-pro"/>
              </a:rPr>
            </a:br>
            <a:r>
              <a:rPr lang="en-US" b="1" dirty="0">
                <a:solidFill>
                  <a:srgbClr val="242424"/>
                </a:solidFill>
                <a:latin typeface="source-serif-pro"/>
              </a:rPr>
              <a:t>5.</a:t>
            </a:r>
            <a:r>
              <a:rPr lang="en-US" b="1" i="0" dirty="0">
                <a:solidFill>
                  <a:srgbClr val="242424"/>
                </a:solidFill>
                <a:effectLst/>
                <a:latin typeface="source-serif-pro"/>
              </a:rPr>
              <a:t>Native Method stacks</a:t>
            </a:r>
            <a:endParaRPr lang="en-US" dirty="0"/>
          </a:p>
        </p:txBody>
      </p:sp>
      <p:sp>
        <p:nvSpPr>
          <p:cNvPr id="3" name="Content Placeholder 2">
            <a:extLst>
              <a:ext uri="{FF2B5EF4-FFF2-40B4-BE49-F238E27FC236}">
                <a16:creationId xmlns:a16="http://schemas.microsoft.com/office/drawing/2014/main" id="{6D4B69F9-7552-E5CF-B3D0-626EA3E3F1B2}"/>
              </a:ext>
            </a:extLst>
          </p:cNvPr>
          <p:cNvSpPr>
            <a:spLocks noGrp="1"/>
          </p:cNvSpPr>
          <p:nvPr>
            <p:ph idx="1"/>
          </p:nvPr>
        </p:nvSpPr>
        <p:spPr/>
        <p:txBody>
          <a:bodyPr>
            <a:normAutofit/>
          </a:bodyPr>
          <a:lstStyle/>
          <a:p>
            <a:r>
              <a:rPr lang="en-US" sz="3200" b="0" i="0" dirty="0">
                <a:solidFill>
                  <a:srgbClr val="242424"/>
                </a:solidFill>
                <a:effectLst/>
                <a:latin typeface="source-serif-pro"/>
              </a:rPr>
              <a:t>Native Method Stack holds native method information. For every thread, a separate native method stack will be created.</a:t>
            </a:r>
            <a:endParaRPr lang="en-US" sz="3200" dirty="0"/>
          </a:p>
        </p:txBody>
      </p:sp>
    </p:spTree>
    <p:extLst>
      <p:ext uri="{BB962C8B-B14F-4D97-AF65-F5344CB8AC3E}">
        <p14:creationId xmlns:p14="http://schemas.microsoft.com/office/powerpoint/2010/main" val="23317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5216-7BBB-B9C0-226F-4AAE8C60336B}"/>
              </a:ext>
            </a:extLst>
          </p:cNvPr>
          <p:cNvSpPr>
            <a:spLocks noGrp="1"/>
          </p:cNvSpPr>
          <p:nvPr>
            <p:ph type="title"/>
          </p:nvPr>
        </p:nvSpPr>
        <p:spPr/>
        <p:txBody>
          <a:bodyPr>
            <a:normAutofit fontScale="90000"/>
          </a:bodyPr>
          <a:lstStyle/>
          <a:p>
            <a:br>
              <a:rPr lang="en-US" b="1" dirty="0">
                <a:solidFill>
                  <a:srgbClr val="242424"/>
                </a:solidFill>
                <a:latin typeface="sohne"/>
              </a:rPr>
            </a:br>
            <a:r>
              <a:rPr lang="en-US" b="1" i="0" dirty="0">
                <a:solidFill>
                  <a:srgbClr val="242424"/>
                </a:solidFill>
                <a:effectLst/>
                <a:latin typeface="sohne"/>
              </a:rPr>
              <a:t>3. Execution Engine</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DB14E378-974E-114D-E071-F7B83E2B5B67}"/>
              </a:ext>
            </a:extLst>
          </p:cNvPr>
          <p:cNvSpPr>
            <a:spLocks noGrp="1"/>
          </p:cNvSpPr>
          <p:nvPr>
            <p:ph idx="1"/>
          </p:nvPr>
        </p:nvSpPr>
        <p:spPr/>
        <p:txBody>
          <a:bodyPr/>
          <a:lstStyle/>
          <a:p>
            <a:pPr algn="l">
              <a:lnSpc>
                <a:spcPts val="2400"/>
              </a:lnSpc>
            </a:pPr>
            <a:r>
              <a:rPr lang="en-US" sz="3200" b="0" i="0" dirty="0">
                <a:solidFill>
                  <a:srgbClr val="242424"/>
                </a:solidFill>
                <a:effectLst/>
                <a:latin typeface="source-serif-pro"/>
              </a:rPr>
              <a:t>The bytecode which is assigned to the Runtime Data Area will be executed by the Execution Engine. The Execution Engine reads the bytecode and executes it piece by piece.</a:t>
            </a:r>
          </a:p>
          <a:p>
            <a:pPr marL="0" indent="0" algn="l">
              <a:lnSpc>
                <a:spcPts val="2400"/>
              </a:lnSpc>
              <a:buNone/>
            </a:pPr>
            <a:r>
              <a:rPr lang="en-US" sz="3200" b="1" i="0" dirty="0">
                <a:solidFill>
                  <a:srgbClr val="242424"/>
                </a:solidFill>
                <a:effectLst/>
                <a:latin typeface="source-serif-pro"/>
              </a:rPr>
              <a:t>1.Interpreter</a:t>
            </a:r>
            <a:r>
              <a:rPr lang="en-US" sz="3200" b="0" i="0" dirty="0">
                <a:solidFill>
                  <a:srgbClr val="242424"/>
                </a:solidFill>
                <a:effectLst/>
                <a:latin typeface="source-serif-pro"/>
              </a:rPr>
              <a:t> — The interpreter interprets the bytecode faster, but executes slowly. The disadvantage of the interpreter is that when one method is called multiple times, every time a new interpretation is required.</a:t>
            </a:r>
          </a:p>
          <a:p>
            <a:endParaRPr lang="en-US" dirty="0"/>
          </a:p>
        </p:txBody>
      </p:sp>
    </p:spTree>
    <p:extLst>
      <p:ext uri="{BB962C8B-B14F-4D97-AF65-F5344CB8AC3E}">
        <p14:creationId xmlns:p14="http://schemas.microsoft.com/office/powerpoint/2010/main" val="1468727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8A30E-AD5E-DBEF-954B-B9342227EF0D}"/>
              </a:ext>
            </a:extLst>
          </p:cNvPr>
          <p:cNvSpPr>
            <a:spLocks noGrp="1"/>
          </p:cNvSpPr>
          <p:nvPr>
            <p:ph type="title"/>
          </p:nvPr>
        </p:nvSpPr>
        <p:spPr/>
        <p:txBody>
          <a:bodyPr>
            <a:normAutofit fontScale="90000"/>
          </a:bodyPr>
          <a:lstStyle/>
          <a:p>
            <a:br>
              <a:rPr lang="en-US" b="1" dirty="0">
                <a:solidFill>
                  <a:srgbClr val="242424"/>
                </a:solidFill>
                <a:latin typeface="sohne"/>
              </a:rPr>
            </a:br>
            <a:r>
              <a:rPr lang="en-US" b="1" i="0" dirty="0">
                <a:solidFill>
                  <a:srgbClr val="242424"/>
                </a:solidFill>
                <a:effectLst/>
                <a:latin typeface="sohne"/>
              </a:rPr>
              <a:t>3. Execution Engine</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3434EE64-BF62-EB24-0DBA-924D87E09D3D}"/>
              </a:ext>
            </a:extLst>
          </p:cNvPr>
          <p:cNvSpPr>
            <a:spLocks noGrp="1"/>
          </p:cNvSpPr>
          <p:nvPr>
            <p:ph idx="1"/>
          </p:nvPr>
        </p:nvSpPr>
        <p:spPr/>
        <p:txBody>
          <a:bodyPr>
            <a:normAutofit lnSpcReduction="10000"/>
          </a:bodyPr>
          <a:lstStyle/>
          <a:p>
            <a:pPr marL="0" indent="0">
              <a:buNone/>
            </a:pPr>
            <a:r>
              <a:rPr lang="en-US" sz="2800" b="1" i="0" dirty="0">
                <a:solidFill>
                  <a:srgbClr val="242424"/>
                </a:solidFill>
                <a:effectLst/>
                <a:latin typeface="source-serif-pro"/>
              </a:rPr>
              <a:t>2.JIT Compiler</a:t>
            </a:r>
            <a:r>
              <a:rPr lang="en-US" sz="2800" b="0" i="0" dirty="0">
                <a:solidFill>
                  <a:srgbClr val="242424"/>
                </a:solidFill>
                <a:effectLst/>
                <a:latin typeface="source-serif-pro"/>
              </a:rPr>
              <a:t> — The JIT Compiler neutralizes the disadvantage of the interpreter. The Execution Engine will be using the help of the interpreter in converting byte code, but when it finds repeated code it uses the JIT compiler, which compiles the entire bytecode and changes it to native code. This native code will be used directly for repeated method calls, which improve the performance of the system.</a:t>
            </a:r>
            <a:endParaRPr lang="en-US" sz="2800" dirty="0"/>
          </a:p>
        </p:txBody>
      </p:sp>
    </p:spTree>
    <p:extLst>
      <p:ext uri="{BB962C8B-B14F-4D97-AF65-F5344CB8AC3E}">
        <p14:creationId xmlns:p14="http://schemas.microsoft.com/office/powerpoint/2010/main" val="24436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A2B0-BDAB-A1EA-BAF6-F9FA3B1100EA}"/>
              </a:ext>
            </a:extLst>
          </p:cNvPr>
          <p:cNvSpPr>
            <a:spLocks noGrp="1"/>
          </p:cNvSpPr>
          <p:nvPr>
            <p:ph type="title"/>
          </p:nvPr>
        </p:nvSpPr>
        <p:spPr/>
        <p:txBody>
          <a:bodyPr/>
          <a:lstStyle/>
          <a:p>
            <a:br>
              <a:rPr lang="en-US" b="1" dirty="0">
                <a:solidFill>
                  <a:srgbClr val="242424"/>
                </a:solidFill>
                <a:latin typeface="sohne"/>
              </a:rPr>
            </a:br>
            <a:r>
              <a:rPr lang="en-US" b="1" i="0" dirty="0">
                <a:solidFill>
                  <a:srgbClr val="242424"/>
                </a:solidFill>
                <a:effectLst/>
                <a:latin typeface="sohne"/>
              </a:rPr>
              <a:t>3. Execution Engine</a:t>
            </a:r>
            <a:endParaRPr lang="en-US" dirty="0"/>
          </a:p>
        </p:txBody>
      </p:sp>
      <p:sp>
        <p:nvSpPr>
          <p:cNvPr id="3" name="Content Placeholder 2">
            <a:extLst>
              <a:ext uri="{FF2B5EF4-FFF2-40B4-BE49-F238E27FC236}">
                <a16:creationId xmlns:a16="http://schemas.microsoft.com/office/drawing/2014/main" id="{CB520E07-EA69-C893-99E8-09FEAB41DD10}"/>
              </a:ext>
            </a:extLst>
          </p:cNvPr>
          <p:cNvSpPr>
            <a:spLocks noGrp="1"/>
          </p:cNvSpPr>
          <p:nvPr>
            <p:ph idx="1"/>
          </p:nvPr>
        </p:nvSpPr>
        <p:spPr/>
        <p:txBody>
          <a:bodyPr>
            <a:normAutofit/>
          </a:bodyPr>
          <a:lstStyle/>
          <a:p>
            <a:pPr algn="l">
              <a:lnSpc>
                <a:spcPts val="2400"/>
              </a:lnSpc>
              <a:buFont typeface="Arial" panose="020B0604020202020204" pitchFamily="34" charset="0"/>
              <a:buChar char="•"/>
            </a:pPr>
            <a:r>
              <a:rPr lang="en-US" sz="2800" b="0" i="0" dirty="0">
                <a:solidFill>
                  <a:srgbClr val="242424"/>
                </a:solidFill>
                <a:effectLst/>
                <a:latin typeface="source-serif-pro"/>
              </a:rPr>
              <a:t>Intermediate Code generator — Produces intermediate code</a:t>
            </a:r>
          </a:p>
          <a:p>
            <a:pPr algn="l">
              <a:lnSpc>
                <a:spcPts val="2400"/>
              </a:lnSpc>
              <a:buFont typeface="Arial" panose="020B0604020202020204" pitchFamily="34" charset="0"/>
              <a:buChar char="•"/>
            </a:pPr>
            <a:r>
              <a:rPr lang="en-US" sz="2800" b="0" i="0" dirty="0">
                <a:solidFill>
                  <a:srgbClr val="242424"/>
                </a:solidFill>
                <a:effectLst/>
                <a:latin typeface="source-serif-pro"/>
              </a:rPr>
              <a:t>Code Optimizer — Responsible for optimizing the intermediate code generated above</a:t>
            </a:r>
          </a:p>
          <a:p>
            <a:pPr algn="l">
              <a:lnSpc>
                <a:spcPts val="2400"/>
              </a:lnSpc>
              <a:buFont typeface="Arial" panose="020B0604020202020204" pitchFamily="34" charset="0"/>
              <a:buChar char="•"/>
            </a:pPr>
            <a:r>
              <a:rPr lang="en-US" sz="2800" b="0" i="0" dirty="0">
                <a:solidFill>
                  <a:srgbClr val="242424"/>
                </a:solidFill>
                <a:effectLst/>
                <a:latin typeface="source-serif-pro"/>
              </a:rPr>
              <a:t>Target Code Generator — Responsible for Generating Machine Code or Native Code</a:t>
            </a:r>
          </a:p>
          <a:p>
            <a:pPr algn="l">
              <a:lnSpc>
                <a:spcPts val="2400"/>
              </a:lnSpc>
              <a:buFont typeface="Arial" panose="020B0604020202020204" pitchFamily="34" charset="0"/>
              <a:buChar char="•"/>
            </a:pPr>
            <a:r>
              <a:rPr lang="en-US" sz="2800" b="0" i="0" dirty="0">
                <a:solidFill>
                  <a:srgbClr val="242424"/>
                </a:solidFill>
                <a:effectLst/>
                <a:latin typeface="source-serif-pro"/>
              </a:rPr>
              <a:t>Profiler — A special component, responsible for finding hotspots, i.e. whether the method is called multiple times or not.</a:t>
            </a:r>
          </a:p>
          <a:p>
            <a:endParaRPr lang="en-US" sz="2800" dirty="0"/>
          </a:p>
        </p:txBody>
      </p:sp>
    </p:spTree>
    <p:extLst>
      <p:ext uri="{BB962C8B-B14F-4D97-AF65-F5344CB8AC3E}">
        <p14:creationId xmlns:p14="http://schemas.microsoft.com/office/powerpoint/2010/main" val="3238419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1E2E-0728-36B4-6679-4AC8CBE42C66}"/>
              </a:ext>
            </a:extLst>
          </p:cNvPr>
          <p:cNvSpPr>
            <a:spLocks noGrp="1"/>
          </p:cNvSpPr>
          <p:nvPr>
            <p:ph type="title"/>
          </p:nvPr>
        </p:nvSpPr>
        <p:spPr/>
        <p:txBody>
          <a:bodyPr/>
          <a:lstStyle/>
          <a:p>
            <a:br>
              <a:rPr lang="en-US" b="1" i="0" dirty="0">
                <a:solidFill>
                  <a:srgbClr val="242424"/>
                </a:solidFill>
                <a:effectLst/>
                <a:latin typeface="source-serif-pro"/>
              </a:rPr>
            </a:br>
            <a:r>
              <a:rPr lang="en-US" b="1" i="0" dirty="0">
                <a:solidFill>
                  <a:srgbClr val="242424"/>
                </a:solidFill>
                <a:effectLst/>
                <a:latin typeface="source-serif-pro"/>
              </a:rPr>
              <a:t>3.Garbage Collector</a:t>
            </a:r>
            <a:r>
              <a:rPr lang="en-US" b="0" i="0" dirty="0">
                <a:solidFill>
                  <a:srgbClr val="242424"/>
                </a:solidFill>
                <a:effectLst/>
                <a:latin typeface="source-serif-pro"/>
              </a:rPr>
              <a:t> </a:t>
            </a:r>
            <a:endParaRPr lang="en-US" dirty="0"/>
          </a:p>
        </p:txBody>
      </p:sp>
      <p:sp>
        <p:nvSpPr>
          <p:cNvPr id="3" name="Content Placeholder 2">
            <a:extLst>
              <a:ext uri="{FF2B5EF4-FFF2-40B4-BE49-F238E27FC236}">
                <a16:creationId xmlns:a16="http://schemas.microsoft.com/office/drawing/2014/main" id="{6B240ADC-8007-FF48-CC28-9FD4E4B6114B}"/>
              </a:ext>
            </a:extLst>
          </p:cNvPr>
          <p:cNvSpPr>
            <a:spLocks noGrp="1"/>
          </p:cNvSpPr>
          <p:nvPr>
            <p:ph idx="1"/>
          </p:nvPr>
        </p:nvSpPr>
        <p:spPr/>
        <p:txBody>
          <a:bodyPr/>
          <a:lstStyle/>
          <a:p>
            <a:pPr algn="l">
              <a:lnSpc>
                <a:spcPts val="2400"/>
              </a:lnSpc>
            </a:pPr>
            <a:r>
              <a:rPr lang="en-US" sz="2800" b="0" i="0" dirty="0">
                <a:solidFill>
                  <a:srgbClr val="242424"/>
                </a:solidFill>
                <a:effectLst/>
                <a:latin typeface="source-serif-pro"/>
              </a:rPr>
              <a:t>Collects and removes unreferenced objects. Garbage Collection can be triggered by calling “</a:t>
            </a:r>
            <a:r>
              <a:rPr lang="en-US" sz="2800" b="0" i="0" dirty="0" err="1">
                <a:solidFill>
                  <a:srgbClr val="242424"/>
                </a:solidFill>
                <a:effectLst/>
                <a:latin typeface="source-serif-pro"/>
              </a:rPr>
              <a:t>System.gc</a:t>
            </a:r>
            <a:r>
              <a:rPr lang="en-US" sz="2800" b="0" i="0" dirty="0">
                <a:solidFill>
                  <a:srgbClr val="242424"/>
                </a:solidFill>
                <a:effectLst/>
                <a:latin typeface="source-serif-pro"/>
              </a:rPr>
              <a:t>()”, but the execution is not guaranteed. Garbage collection of the JVM collects the objects that are created.</a:t>
            </a:r>
          </a:p>
          <a:p>
            <a:pPr algn="l">
              <a:lnSpc>
                <a:spcPts val="2400"/>
              </a:lnSpc>
            </a:pPr>
            <a:r>
              <a:rPr lang="en-US" sz="2800" b="1" i="0" dirty="0">
                <a:solidFill>
                  <a:srgbClr val="242424"/>
                </a:solidFill>
                <a:effectLst/>
                <a:latin typeface="source-serif-pro"/>
              </a:rPr>
              <a:t>Java Native Interface (JNI) —</a:t>
            </a:r>
            <a:r>
              <a:rPr lang="en-US" sz="2800" b="0" i="0" dirty="0">
                <a:solidFill>
                  <a:srgbClr val="242424"/>
                </a:solidFill>
                <a:effectLst/>
                <a:latin typeface="source-serif-pro"/>
              </a:rPr>
              <a:t> JNI will be interacting with the Native Method Libraries and provides the Native Libraries required for the Execution Engine.</a:t>
            </a:r>
          </a:p>
          <a:p>
            <a:pPr algn="l">
              <a:lnSpc>
                <a:spcPts val="2400"/>
              </a:lnSpc>
            </a:pPr>
            <a:r>
              <a:rPr lang="en-US" sz="2800" b="1" i="0" dirty="0">
                <a:solidFill>
                  <a:srgbClr val="242424"/>
                </a:solidFill>
                <a:effectLst/>
                <a:latin typeface="source-serif-pro"/>
              </a:rPr>
              <a:t>Native Method Libraries —</a:t>
            </a:r>
            <a:r>
              <a:rPr lang="en-US" sz="2800" b="0" i="0" dirty="0">
                <a:solidFill>
                  <a:srgbClr val="242424"/>
                </a:solidFill>
                <a:effectLst/>
                <a:latin typeface="source-serif-pro"/>
              </a:rPr>
              <a:t> It is a collection of the Native Libraries which is required for the Execution Engine.</a:t>
            </a:r>
          </a:p>
          <a:p>
            <a:endParaRPr lang="en-US" dirty="0"/>
          </a:p>
        </p:txBody>
      </p:sp>
    </p:spTree>
    <p:extLst>
      <p:ext uri="{BB962C8B-B14F-4D97-AF65-F5344CB8AC3E}">
        <p14:creationId xmlns:p14="http://schemas.microsoft.com/office/powerpoint/2010/main" val="42540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823BF-4ECB-D851-E6F6-96EEE468437D}"/>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sz="3200" dirty="0"/>
              <a:t>                                                          THANK YOU</a:t>
            </a:r>
          </a:p>
        </p:txBody>
      </p:sp>
    </p:spTree>
    <p:extLst>
      <p:ext uri="{BB962C8B-B14F-4D97-AF65-F5344CB8AC3E}">
        <p14:creationId xmlns:p14="http://schemas.microsoft.com/office/powerpoint/2010/main" val="135406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9D9D9E-7FE7-FE7A-CE27-6F04BBA0AD1F}"/>
              </a:ext>
            </a:extLst>
          </p:cNvPr>
          <p:cNvPicPr>
            <a:picLocks noGrp="1" noChangeAspect="1"/>
          </p:cNvPicPr>
          <p:nvPr>
            <p:ph idx="1"/>
          </p:nvPr>
        </p:nvPicPr>
        <p:blipFill>
          <a:blip r:embed="rId2"/>
          <a:stretch>
            <a:fillRect/>
          </a:stretch>
        </p:blipFill>
        <p:spPr>
          <a:xfrm>
            <a:off x="91440" y="0"/>
            <a:ext cx="11978640" cy="6994577"/>
          </a:xfrm>
        </p:spPr>
      </p:pic>
    </p:spTree>
    <p:extLst>
      <p:ext uri="{BB962C8B-B14F-4D97-AF65-F5344CB8AC3E}">
        <p14:creationId xmlns:p14="http://schemas.microsoft.com/office/powerpoint/2010/main" val="331275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8D43F-BE7B-73E4-59F2-DB2607BBDBC2}"/>
              </a:ext>
            </a:extLst>
          </p:cNvPr>
          <p:cNvSpPr>
            <a:spLocks noGrp="1"/>
          </p:cNvSpPr>
          <p:nvPr>
            <p:ph idx="1"/>
          </p:nvPr>
        </p:nvSpPr>
        <p:spPr/>
        <p:txBody>
          <a:bodyPr>
            <a:normAutofit/>
          </a:bodyPr>
          <a:lstStyle/>
          <a:p>
            <a:pPr algn="l">
              <a:lnSpc>
                <a:spcPts val="2400"/>
              </a:lnSpc>
            </a:pPr>
            <a:r>
              <a:rPr lang="en-US" sz="3200" b="0" i="0" dirty="0">
                <a:solidFill>
                  <a:srgbClr val="242424"/>
                </a:solidFill>
                <a:effectLst/>
                <a:latin typeface="source-serif-pro"/>
              </a:rPr>
              <a:t>The JVM is divided into three main subsystems:</a:t>
            </a:r>
          </a:p>
          <a:p>
            <a:pPr algn="l">
              <a:lnSpc>
                <a:spcPts val="2400"/>
              </a:lnSpc>
            </a:pPr>
            <a:r>
              <a:rPr lang="en-US" sz="3200" b="0" i="0" dirty="0">
                <a:solidFill>
                  <a:srgbClr val="242424"/>
                </a:solidFill>
                <a:effectLst/>
                <a:latin typeface="source-serif-pro"/>
              </a:rPr>
              <a:t>⦁ Class Loader Subsystem</a:t>
            </a:r>
          </a:p>
          <a:p>
            <a:pPr algn="l">
              <a:lnSpc>
                <a:spcPts val="2400"/>
              </a:lnSpc>
            </a:pPr>
            <a:r>
              <a:rPr lang="en-US" sz="3200" b="0" i="0" dirty="0">
                <a:solidFill>
                  <a:srgbClr val="242424"/>
                </a:solidFill>
                <a:effectLst/>
                <a:latin typeface="source-serif-pro"/>
              </a:rPr>
              <a:t>⦁ Runtime Data Area</a:t>
            </a:r>
          </a:p>
          <a:p>
            <a:pPr algn="l">
              <a:lnSpc>
                <a:spcPts val="2400"/>
              </a:lnSpc>
            </a:pPr>
            <a:r>
              <a:rPr lang="en-US" sz="3200" b="0" i="0" dirty="0">
                <a:solidFill>
                  <a:srgbClr val="242424"/>
                </a:solidFill>
                <a:effectLst/>
                <a:latin typeface="source-serif-pro"/>
              </a:rPr>
              <a:t>⦁ Execution Engine</a:t>
            </a:r>
          </a:p>
          <a:p>
            <a:endParaRPr lang="en-US" sz="3200" dirty="0"/>
          </a:p>
        </p:txBody>
      </p:sp>
    </p:spTree>
    <p:extLst>
      <p:ext uri="{BB962C8B-B14F-4D97-AF65-F5344CB8AC3E}">
        <p14:creationId xmlns:p14="http://schemas.microsoft.com/office/powerpoint/2010/main" val="3792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D915-BB5B-02B9-F1E4-B8307DF2A543}"/>
              </a:ext>
            </a:extLst>
          </p:cNvPr>
          <p:cNvSpPr>
            <a:spLocks noGrp="1"/>
          </p:cNvSpPr>
          <p:nvPr>
            <p:ph type="title"/>
          </p:nvPr>
        </p:nvSpPr>
        <p:spPr/>
        <p:txBody>
          <a:bodyPr>
            <a:normAutofit fontScale="90000"/>
          </a:bodyPr>
          <a:lstStyle/>
          <a:p>
            <a:pPr>
              <a:lnSpc>
                <a:spcPts val="2250"/>
              </a:lnSpc>
            </a:pPr>
            <a:br>
              <a:rPr lang="en-US" b="1" i="0" dirty="0">
                <a:solidFill>
                  <a:srgbClr val="242424"/>
                </a:solidFill>
                <a:effectLst/>
                <a:latin typeface="sohne"/>
              </a:rPr>
            </a:br>
            <a:r>
              <a:rPr lang="en-US" b="1" i="0" dirty="0">
                <a:solidFill>
                  <a:srgbClr val="242424"/>
                </a:solidFill>
                <a:effectLst/>
                <a:latin typeface="sohne"/>
              </a:rPr>
              <a:t>1. Class Loader Subsystem</a:t>
            </a:r>
            <a:br>
              <a:rPr lang="en-US" b="1" i="0" dirty="0">
                <a:solidFill>
                  <a:srgbClr val="242424"/>
                </a:solidFill>
                <a:effectLst/>
                <a:latin typeface="sohne"/>
              </a:rPr>
            </a:br>
            <a:br>
              <a:rPr lang="en-US" dirty="0"/>
            </a:br>
            <a:endParaRPr lang="en-US" dirty="0"/>
          </a:p>
        </p:txBody>
      </p:sp>
      <p:sp>
        <p:nvSpPr>
          <p:cNvPr id="3" name="Content Placeholder 2">
            <a:extLst>
              <a:ext uri="{FF2B5EF4-FFF2-40B4-BE49-F238E27FC236}">
                <a16:creationId xmlns:a16="http://schemas.microsoft.com/office/drawing/2014/main" id="{D7496055-A633-3D26-4888-B90E47EED2AA}"/>
              </a:ext>
            </a:extLst>
          </p:cNvPr>
          <p:cNvSpPr>
            <a:spLocks noGrp="1"/>
          </p:cNvSpPr>
          <p:nvPr>
            <p:ph idx="1"/>
          </p:nvPr>
        </p:nvSpPr>
        <p:spPr/>
        <p:txBody>
          <a:bodyPr>
            <a:normAutofit/>
          </a:bodyPr>
          <a:lstStyle/>
          <a:p>
            <a:r>
              <a:rPr lang="en-US" sz="3200" b="0" i="0" dirty="0">
                <a:solidFill>
                  <a:srgbClr val="242424"/>
                </a:solidFill>
                <a:effectLst/>
                <a:latin typeface="source-serif-pro"/>
              </a:rPr>
              <a:t>Java’s dynamic class loading functionality is handled by the class loader subsystem. It loads, links. and initializes the class file when it refers to a class for the first time at runtime, not compile time.</a:t>
            </a:r>
            <a:endParaRPr lang="en-US" sz="3200" dirty="0"/>
          </a:p>
        </p:txBody>
      </p:sp>
    </p:spTree>
    <p:extLst>
      <p:ext uri="{BB962C8B-B14F-4D97-AF65-F5344CB8AC3E}">
        <p14:creationId xmlns:p14="http://schemas.microsoft.com/office/powerpoint/2010/main" val="84385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5A65-CFDA-AD01-B84C-9685B88D5D10}"/>
              </a:ext>
            </a:extLst>
          </p:cNvPr>
          <p:cNvSpPr>
            <a:spLocks noGrp="1"/>
          </p:cNvSpPr>
          <p:nvPr>
            <p:ph type="title"/>
          </p:nvPr>
        </p:nvSpPr>
        <p:spPr/>
        <p:txBody>
          <a:bodyPr/>
          <a:lstStyle/>
          <a:p>
            <a:r>
              <a:rPr lang="en-US" b="1" i="0" dirty="0">
                <a:solidFill>
                  <a:srgbClr val="242424"/>
                </a:solidFill>
                <a:effectLst/>
                <a:latin typeface="source-serif-pro"/>
              </a:rPr>
              <a:t>1.1 Loading</a:t>
            </a:r>
            <a:endParaRPr lang="en-US" dirty="0"/>
          </a:p>
        </p:txBody>
      </p:sp>
      <p:sp>
        <p:nvSpPr>
          <p:cNvPr id="3" name="Content Placeholder 2">
            <a:extLst>
              <a:ext uri="{FF2B5EF4-FFF2-40B4-BE49-F238E27FC236}">
                <a16:creationId xmlns:a16="http://schemas.microsoft.com/office/drawing/2014/main" id="{B48334AA-5D9D-DC9A-DDBA-EB546E35E084}"/>
              </a:ext>
            </a:extLst>
          </p:cNvPr>
          <p:cNvSpPr>
            <a:spLocks noGrp="1"/>
          </p:cNvSpPr>
          <p:nvPr>
            <p:ph idx="1"/>
          </p:nvPr>
        </p:nvSpPr>
        <p:spPr/>
        <p:txBody>
          <a:bodyPr>
            <a:normAutofit/>
          </a:bodyPr>
          <a:lstStyle/>
          <a:p>
            <a:r>
              <a:rPr lang="en-US" sz="2800" b="0" i="0" dirty="0">
                <a:solidFill>
                  <a:srgbClr val="242424"/>
                </a:solidFill>
                <a:effectLst/>
                <a:latin typeface="source-serif-pro"/>
              </a:rPr>
              <a:t>Classes will be loaded by this component. Boot Strap class Loader, Extension class Loader, and Application class Loader are the three class loader which will help in achieving it.</a:t>
            </a:r>
            <a:endParaRPr lang="en-US" sz="2800" dirty="0"/>
          </a:p>
        </p:txBody>
      </p:sp>
    </p:spTree>
    <p:extLst>
      <p:ext uri="{BB962C8B-B14F-4D97-AF65-F5344CB8AC3E}">
        <p14:creationId xmlns:p14="http://schemas.microsoft.com/office/powerpoint/2010/main" val="27039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99B8-3A76-A17C-F0BC-F53D01B0A2AB}"/>
              </a:ext>
            </a:extLst>
          </p:cNvPr>
          <p:cNvSpPr>
            <a:spLocks noGrp="1"/>
          </p:cNvSpPr>
          <p:nvPr>
            <p:ph type="title"/>
          </p:nvPr>
        </p:nvSpPr>
        <p:spPr/>
        <p:txBody>
          <a:bodyPr/>
          <a:lstStyle/>
          <a:p>
            <a:r>
              <a:rPr lang="en-US" b="1" i="0" dirty="0">
                <a:solidFill>
                  <a:srgbClr val="242424"/>
                </a:solidFill>
                <a:effectLst/>
                <a:latin typeface="source-serif-pro"/>
              </a:rPr>
              <a:t>1.1 Loading</a:t>
            </a:r>
            <a:endParaRPr lang="en-US" dirty="0"/>
          </a:p>
        </p:txBody>
      </p:sp>
      <p:sp>
        <p:nvSpPr>
          <p:cNvPr id="3" name="Content Placeholder 2">
            <a:extLst>
              <a:ext uri="{FF2B5EF4-FFF2-40B4-BE49-F238E27FC236}">
                <a16:creationId xmlns:a16="http://schemas.microsoft.com/office/drawing/2014/main" id="{6DA58534-55D4-0556-D10C-F1EDFD54CF35}"/>
              </a:ext>
            </a:extLst>
          </p:cNvPr>
          <p:cNvSpPr>
            <a:spLocks noGrp="1"/>
          </p:cNvSpPr>
          <p:nvPr>
            <p:ph idx="1"/>
          </p:nvPr>
        </p:nvSpPr>
        <p:spPr/>
        <p:txBody>
          <a:bodyPr/>
          <a:lstStyle/>
          <a:p>
            <a:pPr algn="l">
              <a:lnSpc>
                <a:spcPts val="2400"/>
              </a:lnSpc>
              <a:buFont typeface="Arial" panose="020B0604020202020204" pitchFamily="34" charset="0"/>
              <a:buChar char="•"/>
            </a:pPr>
            <a:r>
              <a:rPr lang="en-US" sz="2800" b="1" i="1" dirty="0">
                <a:solidFill>
                  <a:srgbClr val="242424"/>
                </a:solidFill>
                <a:effectLst/>
                <a:latin typeface="source-serif-pro"/>
              </a:rPr>
              <a:t>Boot Strap </a:t>
            </a:r>
            <a:r>
              <a:rPr lang="en-US" sz="2800" b="1" i="1" dirty="0" err="1">
                <a:solidFill>
                  <a:srgbClr val="242424"/>
                </a:solidFill>
                <a:effectLst/>
                <a:latin typeface="source-serif-pro"/>
              </a:rPr>
              <a:t>ClassLoader</a:t>
            </a:r>
            <a:r>
              <a:rPr lang="en-US" sz="2800" b="0" i="0" dirty="0">
                <a:solidFill>
                  <a:srgbClr val="242424"/>
                </a:solidFill>
                <a:effectLst/>
                <a:latin typeface="source-serif-pro"/>
              </a:rPr>
              <a:t> — Responsible for loading classes from the bootstrap </a:t>
            </a:r>
            <a:r>
              <a:rPr lang="en-US" sz="2800" b="0" i="0" dirty="0" err="1">
                <a:solidFill>
                  <a:srgbClr val="242424"/>
                </a:solidFill>
                <a:effectLst/>
                <a:latin typeface="source-serif-pro"/>
              </a:rPr>
              <a:t>classpath</a:t>
            </a:r>
            <a:r>
              <a:rPr lang="en-US" sz="2800" b="0" i="0" dirty="0">
                <a:solidFill>
                  <a:srgbClr val="242424"/>
                </a:solidFill>
                <a:effectLst/>
                <a:latin typeface="source-serif-pro"/>
              </a:rPr>
              <a:t>, nothing but rt.jar. Highest priority will be given to this loader.</a:t>
            </a:r>
          </a:p>
          <a:p>
            <a:pPr algn="l">
              <a:lnSpc>
                <a:spcPts val="2400"/>
              </a:lnSpc>
              <a:buFont typeface="Arial" panose="020B0604020202020204" pitchFamily="34" charset="0"/>
              <a:buChar char="•"/>
            </a:pPr>
            <a:r>
              <a:rPr lang="en-US" sz="2800" b="1" i="1" dirty="0">
                <a:solidFill>
                  <a:srgbClr val="242424"/>
                </a:solidFill>
                <a:effectLst/>
                <a:latin typeface="source-serif-pro"/>
              </a:rPr>
              <a:t>Extension </a:t>
            </a:r>
            <a:r>
              <a:rPr lang="en-US" sz="2800" b="1" i="1" dirty="0" err="1">
                <a:solidFill>
                  <a:srgbClr val="242424"/>
                </a:solidFill>
                <a:effectLst/>
                <a:latin typeface="source-serif-pro"/>
              </a:rPr>
              <a:t>ClassLoader</a:t>
            </a:r>
            <a:r>
              <a:rPr lang="en-US" sz="2800" b="0" i="0" dirty="0">
                <a:solidFill>
                  <a:srgbClr val="242424"/>
                </a:solidFill>
                <a:effectLst/>
                <a:latin typeface="source-serif-pro"/>
              </a:rPr>
              <a:t> — Responsible for loading classes which are inside </a:t>
            </a:r>
            <a:r>
              <a:rPr lang="en-US" sz="2800" b="0" i="0" dirty="0" err="1">
                <a:solidFill>
                  <a:srgbClr val="242424"/>
                </a:solidFill>
                <a:effectLst/>
                <a:latin typeface="source-serif-pro"/>
              </a:rPr>
              <a:t>ext</a:t>
            </a:r>
            <a:r>
              <a:rPr lang="en-US" sz="2800" b="0" i="0" dirty="0">
                <a:solidFill>
                  <a:srgbClr val="242424"/>
                </a:solidFill>
                <a:effectLst/>
                <a:latin typeface="source-serif-pro"/>
              </a:rPr>
              <a:t> folder (</a:t>
            </a:r>
            <a:r>
              <a:rPr lang="en-US" sz="2800" b="0" i="0" dirty="0" err="1">
                <a:solidFill>
                  <a:srgbClr val="242424"/>
                </a:solidFill>
                <a:effectLst/>
                <a:latin typeface="source-serif-pro"/>
              </a:rPr>
              <a:t>jre</a:t>
            </a:r>
            <a:r>
              <a:rPr lang="en-US" sz="2800" b="0" i="0" dirty="0">
                <a:solidFill>
                  <a:srgbClr val="242424"/>
                </a:solidFill>
                <a:effectLst/>
                <a:latin typeface="source-serif-pro"/>
              </a:rPr>
              <a:t>\lib).</a:t>
            </a:r>
          </a:p>
          <a:p>
            <a:pPr algn="l">
              <a:lnSpc>
                <a:spcPts val="2400"/>
              </a:lnSpc>
              <a:buFont typeface="Arial" panose="020B0604020202020204" pitchFamily="34" charset="0"/>
              <a:buChar char="•"/>
            </a:pPr>
            <a:r>
              <a:rPr lang="en-US" sz="2800" b="1" i="1" dirty="0">
                <a:solidFill>
                  <a:srgbClr val="242424"/>
                </a:solidFill>
                <a:effectLst/>
                <a:latin typeface="source-serif-pro"/>
              </a:rPr>
              <a:t>Application </a:t>
            </a:r>
            <a:r>
              <a:rPr lang="en-US" sz="2800" b="1" i="1" dirty="0" err="1">
                <a:solidFill>
                  <a:srgbClr val="242424"/>
                </a:solidFill>
                <a:effectLst/>
                <a:latin typeface="source-serif-pro"/>
              </a:rPr>
              <a:t>ClassLoader</a:t>
            </a:r>
            <a:r>
              <a:rPr lang="en-US" sz="2800" b="1" i="1" dirty="0">
                <a:solidFill>
                  <a:srgbClr val="242424"/>
                </a:solidFill>
                <a:effectLst/>
                <a:latin typeface="source-serif-pro"/>
              </a:rPr>
              <a:t> </a:t>
            </a:r>
            <a:r>
              <a:rPr lang="en-US" sz="2800" b="0" i="0" dirty="0">
                <a:solidFill>
                  <a:srgbClr val="242424"/>
                </a:solidFill>
                <a:effectLst/>
                <a:latin typeface="source-serif-pro"/>
              </a:rPr>
              <a:t>–Responsible for loading Application Level </a:t>
            </a:r>
            <a:r>
              <a:rPr lang="en-US" sz="2800" b="0" i="0" dirty="0" err="1">
                <a:solidFill>
                  <a:srgbClr val="242424"/>
                </a:solidFill>
                <a:effectLst/>
                <a:latin typeface="source-serif-pro"/>
              </a:rPr>
              <a:t>Classpath</a:t>
            </a:r>
            <a:r>
              <a:rPr lang="en-US" sz="2800" b="0" i="0" dirty="0">
                <a:solidFill>
                  <a:srgbClr val="242424"/>
                </a:solidFill>
                <a:effectLst/>
                <a:latin typeface="source-serif-pro"/>
              </a:rPr>
              <a:t>, path mentioned Environment Variable etc.</a:t>
            </a:r>
          </a:p>
          <a:p>
            <a:endParaRPr lang="en-US" dirty="0"/>
          </a:p>
        </p:txBody>
      </p:sp>
    </p:spTree>
    <p:extLst>
      <p:ext uri="{BB962C8B-B14F-4D97-AF65-F5344CB8AC3E}">
        <p14:creationId xmlns:p14="http://schemas.microsoft.com/office/powerpoint/2010/main" val="386986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7307-1852-16C5-4861-AA40DB41D81F}"/>
              </a:ext>
            </a:extLst>
          </p:cNvPr>
          <p:cNvSpPr>
            <a:spLocks noGrp="1"/>
          </p:cNvSpPr>
          <p:nvPr>
            <p:ph type="title"/>
          </p:nvPr>
        </p:nvSpPr>
        <p:spPr/>
        <p:txBody>
          <a:bodyPr/>
          <a:lstStyle/>
          <a:p>
            <a:br>
              <a:rPr lang="en-US" b="1" i="0" dirty="0">
                <a:solidFill>
                  <a:srgbClr val="242424"/>
                </a:solidFill>
                <a:effectLst/>
                <a:latin typeface="source-serif-pro"/>
              </a:rPr>
            </a:br>
            <a:r>
              <a:rPr lang="en-US" b="1" i="0" dirty="0">
                <a:solidFill>
                  <a:srgbClr val="242424"/>
                </a:solidFill>
                <a:effectLst/>
                <a:latin typeface="source-serif-pro"/>
              </a:rPr>
              <a:t>1.2 Linking</a:t>
            </a:r>
            <a:endParaRPr lang="en-US" dirty="0"/>
          </a:p>
        </p:txBody>
      </p:sp>
      <p:sp>
        <p:nvSpPr>
          <p:cNvPr id="3" name="Content Placeholder 2">
            <a:extLst>
              <a:ext uri="{FF2B5EF4-FFF2-40B4-BE49-F238E27FC236}">
                <a16:creationId xmlns:a16="http://schemas.microsoft.com/office/drawing/2014/main" id="{69EA253F-4669-DBF7-2724-225E313ED22C}"/>
              </a:ext>
            </a:extLst>
          </p:cNvPr>
          <p:cNvSpPr>
            <a:spLocks noGrp="1"/>
          </p:cNvSpPr>
          <p:nvPr>
            <p:ph idx="1"/>
          </p:nvPr>
        </p:nvSpPr>
        <p:spPr/>
        <p:txBody>
          <a:bodyPr/>
          <a:lstStyle/>
          <a:p>
            <a:pPr algn="l">
              <a:lnSpc>
                <a:spcPts val="2400"/>
              </a:lnSpc>
              <a:buFont typeface="Arial" panose="020B0604020202020204" pitchFamily="34" charset="0"/>
              <a:buChar char="•"/>
            </a:pPr>
            <a:r>
              <a:rPr lang="en-US" sz="3200" b="1" i="1" dirty="0">
                <a:solidFill>
                  <a:srgbClr val="242424"/>
                </a:solidFill>
                <a:effectLst/>
                <a:latin typeface="source-serif-pro"/>
              </a:rPr>
              <a:t>Verify </a:t>
            </a:r>
            <a:r>
              <a:rPr lang="en-US" sz="3200" b="0" i="0" dirty="0">
                <a:solidFill>
                  <a:srgbClr val="242424"/>
                </a:solidFill>
                <a:effectLst/>
                <a:latin typeface="source-serif-pro"/>
              </a:rPr>
              <a:t>— Bytecode verifier will verify whether the generated bytecode is proper or not if verification fails, we will get the verification error.</a:t>
            </a:r>
          </a:p>
          <a:p>
            <a:pPr algn="l">
              <a:lnSpc>
                <a:spcPts val="2400"/>
              </a:lnSpc>
              <a:buFont typeface="Arial" panose="020B0604020202020204" pitchFamily="34" charset="0"/>
              <a:buChar char="•"/>
            </a:pPr>
            <a:r>
              <a:rPr lang="en-US" sz="3200" b="1" i="1" dirty="0">
                <a:solidFill>
                  <a:srgbClr val="242424"/>
                </a:solidFill>
                <a:effectLst/>
                <a:latin typeface="source-serif-pro"/>
              </a:rPr>
              <a:t>Prepare </a:t>
            </a:r>
            <a:r>
              <a:rPr lang="en-US" sz="3200" b="0" i="0" dirty="0">
                <a:solidFill>
                  <a:srgbClr val="242424"/>
                </a:solidFill>
                <a:effectLst/>
                <a:latin typeface="source-serif-pro"/>
              </a:rPr>
              <a:t>— For all static variable's memory will be allocated and assigned with default values.</a:t>
            </a:r>
          </a:p>
          <a:p>
            <a:pPr algn="l">
              <a:lnSpc>
                <a:spcPts val="2400"/>
              </a:lnSpc>
              <a:buFont typeface="Arial" panose="020B0604020202020204" pitchFamily="34" charset="0"/>
              <a:buChar char="•"/>
            </a:pPr>
            <a:r>
              <a:rPr lang="en-US" sz="3200" b="1" i="1" dirty="0">
                <a:solidFill>
                  <a:srgbClr val="242424"/>
                </a:solidFill>
                <a:effectLst/>
                <a:latin typeface="source-serif-pro"/>
              </a:rPr>
              <a:t>Resolve</a:t>
            </a:r>
            <a:r>
              <a:rPr lang="en-US" sz="3200" b="0" i="0" dirty="0">
                <a:solidFill>
                  <a:srgbClr val="242424"/>
                </a:solidFill>
                <a:effectLst/>
                <a:latin typeface="source-serif-pro"/>
              </a:rPr>
              <a:t> — All symbolic memory references are replaced with the original references from Method Area.</a:t>
            </a:r>
          </a:p>
          <a:p>
            <a:endParaRPr lang="en-US" dirty="0"/>
          </a:p>
        </p:txBody>
      </p:sp>
    </p:spTree>
    <p:extLst>
      <p:ext uri="{BB962C8B-B14F-4D97-AF65-F5344CB8AC3E}">
        <p14:creationId xmlns:p14="http://schemas.microsoft.com/office/powerpoint/2010/main" val="264315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A44E-1DF8-06AD-3431-6E67816941D0}"/>
              </a:ext>
            </a:extLst>
          </p:cNvPr>
          <p:cNvSpPr>
            <a:spLocks noGrp="1"/>
          </p:cNvSpPr>
          <p:nvPr>
            <p:ph type="title"/>
          </p:nvPr>
        </p:nvSpPr>
        <p:spPr/>
        <p:txBody>
          <a:bodyPr/>
          <a:lstStyle/>
          <a:p>
            <a:br>
              <a:rPr lang="en-US" b="1" i="0" dirty="0">
                <a:solidFill>
                  <a:srgbClr val="242424"/>
                </a:solidFill>
                <a:effectLst/>
                <a:latin typeface="source-serif-pro"/>
              </a:rPr>
            </a:br>
            <a:r>
              <a:rPr lang="en-US" b="1" i="0" dirty="0">
                <a:solidFill>
                  <a:srgbClr val="242424"/>
                </a:solidFill>
                <a:effectLst/>
                <a:latin typeface="source-serif-pro"/>
              </a:rPr>
              <a:t>1.3 Initialization</a:t>
            </a:r>
            <a:endParaRPr lang="en-US" dirty="0"/>
          </a:p>
        </p:txBody>
      </p:sp>
      <p:sp>
        <p:nvSpPr>
          <p:cNvPr id="3" name="Content Placeholder 2">
            <a:extLst>
              <a:ext uri="{FF2B5EF4-FFF2-40B4-BE49-F238E27FC236}">
                <a16:creationId xmlns:a16="http://schemas.microsoft.com/office/drawing/2014/main" id="{1BDCB2EF-DF7D-B00B-FA89-CDEE31B3B620}"/>
              </a:ext>
            </a:extLst>
          </p:cNvPr>
          <p:cNvSpPr>
            <a:spLocks noGrp="1"/>
          </p:cNvSpPr>
          <p:nvPr>
            <p:ph idx="1"/>
          </p:nvPr>
        </p:nvSpPr>
        <p:spPr/>
        <p:txBody>
          <a:bodyPr>
            <a:normAutofit/>
          </a:bodyPr>
          <a:lstStyle/>
          <a:p>
            <a:r>
              <a:rPr lang="en-US" sz="3200" b="0" i="0" dirty="0">
                <a:solidFill>
                  <a:srgbClr val="242424"/>
                </a:solidFill>
                <a:effectLst/>
                <a:latin typeface="source-serif-pro"/>
              </a:rPr>
              <a:t>This is the final phase of Class Loading, here all static variables will be assigned with the original values, and the static block will be executed.</a:t>
            </a:r>
            <a:endParaRPr lang="en-US" sz="3200" dirty="0"/>
          </a:p>
        </p:txBody>
      </p:sp>
    </p:spTree>
    <p:extLst>
      <p:ext uri="{BB962C8B-B14F-4D97-AF65-F5344CB8AC3E}">
        <p14:creationId xmlns:p14="http://schemas.microsoft.com/office/powerpoint/2010/main" val="84187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0655-AAD1-2454-84AD-960A38F381C7}"/>
              </a:ext>
            </a:extLst>
          </p:cNvPr>
          <p:cNvSpPr>
            <a:spLocks noGrp="1"/>
          </p:cNvSpPr>
          <p:nvPr>
            <p:ph type="title"/>
          </p:nvPr>
        </p:nvSpPr>
        <p:spPr/>
        <p:txBody>
          <a:bodyPr>
            <a:normAutofit fontScale="90000"/>
          </a:bodyPr>
          <a:lstStyle/>
          <a:p>
            <a:br>
              <a:rPr lang="en-US" b="1" i="0" dirty="0">
                <a:solidFill>
                  <a:srgbClr val="242424"/>
                </a:solidFill>
                <a:effectLst/>
                <a:latin typeface="sohne"/>
              </a:rPr>
            </a:br>
            <a:r>
              <a:rPr lang="en-US" b="1" i="0" dirty="0">
                <a:solidFill>
                  <a:srgbClr val="242424"/>
                </a:solidFill>
                <a:effectLst/>
                <a:latin typeface="sohne"/>
              </a:rPr>
              <a:t>2. Runtime Data Area</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B96FD348-20CC-D4E0-7DF5-07170F2C40F6}"/>
              </a:ext>
            </a:extLst>
          </p:cNvPr>
          <p:cNvSpPr>
            <a:spLocks noGrp="1"/>
          </p:cNvSpPr>
          <p:nvPr>
            <p:ph idx="1"/>
          </p:nvPr>
        </p:nvSpPr>
        <p:spPr/>
        <p:txBody>
          <a:bodyPr>
            <a:normAutofit/>
          </a:bodyPr>
          <a:lstStyle/>
          <a:p>
            <a:pPr marL="0" indent="0">
              <a:buNone/>
            </a:pPr>
            <a:r>
              <a:rPr lang="en-US" sz="3200" b="1" i="0" dirty="0">
                <a:solidFill>
                  <a:srgbClr val="242424"/>
                </a:solidFill>
                <a:effectLst/>
                <a:latin typeface="source-serif-pro"/>
              </a:rPr>
              <a:t>1.Method Area</a:t>
            </a:r>
            <a:r>
              <a:rPr lang="en-US" sz="3200" b="0" i="0" dirty="0">
                <a:solidFill>
                  <a:srgbClr val="242424"/>
                </a:solidFill>
                <a:effectLst/>
                <a:latin typeface="source-serif-pro"/>
              </a:rPr>
              <a:t> — All the class level data will be stored here, including static variables. There is only one method area per JVM, and it is a shared resource.</a:t>
            </a:r>
            <a:endParaRPr lang="en-US" sz="3200" dirty="0"/>
          </a:p>
        </p:txBody>
      </p:sp>
    </p:spTree>
    <p:extLst>
      <p:ext uri="{BB962C8B-B14F-4D97-AF65-F5344CB8AC3E}">
        <p14:creationId xmlns:p14="http://schemas.microsoft.com/office/powerpoint/2010/main" val="8231389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TotalTime>
  <Words>895</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sohne</vt:lpstr>
      <vt:lpstr>source-serif-pro</vt:lpstr>
      <vt:lpstr>Gallery</vt:lpstr>
      <vt:lpstr>JVM ARCHITECTURE</vt:lpstr>
      <vt:lpstr>PowerPoint Presentation</vt:lpstr>
      <vt:lpstr>PowerPoint Presentation</vt:lpstr>
      <vt:lpstr> 1. Class Loader Subsystem  </vt:lpstr>
      <vt:lpstr>1.1 Loading</vt:lpstr>
      <vt:lpstr>1.1 Loading</vt:lpstr>
      <vt:lpstr> 1.2 Linking</vt:lpstr>
      <vt:lpstr> 1.3 Initialization</vt:lpstr>
      <vt:lpstr> 2. Runtime Data Area </vt:lpstr>
      <vt:lpstr> 2. Runtime Data Area </vt:lpstr>
      <vt:lpstr> 2. Runtime Data Area </vt:lpstr>
      <vt:lpstr> 2. Runtime Data Area</vt:lpstr>
      <vt:lpstr> 4.PC Registers </vt:lpstr>
      <vt:lpstr> 5.Native Method stacks</vt:lpstr>
      <vt:lpstr> 3. Execution Engine </vt:lpstr>
      <vt:lpstr> 3. Execution Engine </vt:lpstr>
      <vt:lpstr> 3. Execution Engine</vt:lpstr>
      <vt:lpstr> 3.Garbage Collector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Avinash Reddy</dc:creator>
  <cp:lastModifiedBy>Avinash Reddy</cp:lastModifiedBy>
  <cp:revision>28</cp:revision>
  <dcterms:created xsi:type="dcterms:W3CDTF">2025-01-15T23:10:30Z</dcterms:created>
  <dcterms:modified xsi:type="dcterms:W3CDTF">2025-01-15T23:23:53Z</dcterms:modified>
</cp:coreProperties>
</file>