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8" r:id="rId12"/>
    <p:sldId id="269" r:id="rId13"/>
    <p:sldId id="266"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46F-B678-439B-BF30-B2FB1E9B2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DB4DB-7E1A-486C-8DF6-DB25C7C15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188BCB-60C9-4DB7-9AA5-B53EABC977F0}"/>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DE3A36C6-31C8-410C-8B26-7754AE57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1ECE8-6352-4E61-8061-AFD661F83C0C}"/>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220048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DC14-4D31-476F-A9FC-A31BBD13BA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6CDBB-CB78-4361-8A48-2ABED2089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47EDF-5B33-4F09-B336-8ABC50C013E7}"/>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BAFF6AA6-316E-4418-A855-58056658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92FF7-BF01-4B44-BC55-901C9BAED86A}"/>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55919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66DEA-B81C-45C7-BD55-4310E42F6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32ACC-039B-4C9A-A865-5F9A32401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D0AAE-FBEC-4EF2-981C-FFA6A828EF59}"/>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8B2DF4D5-E217-404B-BBD3-8DB6F6C26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CB3C7-ADBF-4D42-B011-4CFAB5351DED}"/>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306025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4A4B-FC3A-4286-B721-9F20B6A71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50905-1039-45BB-93D0-87A8EF9919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21087-8812-4FEF-BCFE-3F3FF3C7E9E6}"/>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EF7D4DD6-41B1-44D9-89E9-BBC1E353B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4249E-F902-4EF6-BC85-1CD222F8010A}"/>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398746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6858-1B9B-4EF3-B3C4-9A1EF8D941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F08C5-3481-4CCC-A0E4-64D35C0C69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D3DA4-284C-49E4-876C-256FB5EE33E4}"/>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796DF29E-D78D-48F6-A808-2224BEE0A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8AEB9-E304-4F66-ACCF-12B1D98AB664}"/>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161808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3CEA-1EE7-4568-873F-BAB5D6BEF3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D433E-5DE1-4DFC-B62D-A0A91AF9B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3F7257-02F7-4E5F-BA21-EB1DBD563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521E83-C23E-4CA5-BC91-3DE869BC8779}"/>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6" name="Footer Placeholder 5">
            <a:extLst>
              <a:ext uri="{FF2B5EF4-FFF2-40B4-BE49-F238E27FC236}">
                <a16:creationId xmlns:a16="http://schemas.microsoft.com/office/drawing/2014/main" id="{4E37190F-EDAB-4A77-B395-86BD7E02F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E86BC-BA81-42F3-8D37-16BC128604CE}"/>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226622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D952-2D72-425E-B728-3F9DC3695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847D0B-DADE-48E6-B60A-C6A992EE1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972C0-9751-4954-B812-57861F1B1B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05170-37A4-4135-A785-A6FC88357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D7F01-247D-4E37-89D4-FC0EF3E8E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9E3CF7-888C-4168-AE39-DF3F0AC9C2A1}"/>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8" name="Footer Placeholder 7">
            <a:extLst>
              <a:ext uri="{FF2B5EF4-FFF2-40B4-BE49-F238E27FC236}">
                <a16:creationId xmlns:a16="http://schemas.microsoft.com/office/drawing/2014/main" id="{9E42C331-29BD-49E0-9C83-61314505D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6D749F-81BC-4AC1-8DF1-187CBDDEC916}"/>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342756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C6DA-F7E7-450C-8D1C-80DAC01471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4B562-7A03-49E9-99BC-436FDA14923F}"/>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4" name="Footer Placeholder 3">
            <a:extLst>
              <a:ext uri="{FF2B5EF4-FFF2-40B4-BE49-F238E27FC236}">
                <a16:creationId xmlns:a16="http://schemas.microsoft.com/office/drawing/2014/main" id="{B838DB0A-A2C2-47E8-9C59-2EE71C5D4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D29D4-7F1D-4B27-9FF3-959C2C84802B}"/>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3678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3845C-F356-4BA2-9B14-7ACF1ADDE9ED}"/>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3" name="Footer Placeholder 2">
            <a:extLst>
              <a:ext uri="{FF2B5EF4-FFF2-40B4-BE49-F238E27FC236}">
                <a16:creationId xmlns:a16="http://schemas.microsoft.com/office/drawing/2014/main" id="{7791B2A2-B952-49B1-A389-8E47465D6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713889-C401-4B6D-A0C4-7C44917EDABF}"/>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207732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BC23-3868-409F-99D6-F627E64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6E7049-10B8-40D5-8291-F1D05F845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41DC9-F20E-4EB8-B376-B0C81AEA6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BFC9A-27BB-4311-9671-09813BBED732}"/>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6" name="Footer Placeholder 5">
            <a:extLst>
              <a:ext uri="{FF2B5EF4-FFF2-40B4-BE49-F238E27FC236}">
                <a16:creationId xmlns:a16="http://schemas.microsoft.com/office/drawing/2014/main" id="{B618C055-595F-4001-A658-228B5EF57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D067D1-979E-452C-9A55-8D3D88F23438}"/>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149083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001B-80A6-4194-B7D7-A61FE1ACF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AD9C8B-2830-4B6C-9DC8-63C16CF07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84F6AC-7A74-4D5D-8D4F-245483A3D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342C5-8851-414F-BE0B-506722C2CBA3}"/>
              </a:ext>
            </a:extLst>
          </p:cNvPr>
          <p:cNvSpPr>
            <a:spLocks noGrp="1"/>
          </p:cNvSpPr>
          <p:nvPr>
            <p:ph type="dt" sz="half" idx="10"/>
          </p:nvPr>
        </p:nvSpPr>
        <p:spPr/>
        <p:txBody>
          <a:bodyPr/>
          <a:lstStyle/>
          <a:p>
            <a:fld id="{302547E2-6EE0-4326-B9FC-3BEEC9E4059D}" type="datetimeFigureOut">
              <a:rPr lang="en-US" smtClean="0"/>
              <a:t>2/25/2022</a:t>
            </a:fld>
            <a:endParaRPr lang="en-US"/>
          </a:p>
        </p:txBody>
      </p:sp>
      <p:sp>
        <p:nvSpPr>
          <p:cNvPr id="6" name="Footer Placeholder 5">
            <a:extLst>
              <a:ext uri="{FF2B5EF4-FFF2-40B4-BE49-F238E27FC236}">
                <a16:creationId xmlns:a16="http://schemas.microsoft.com/office/drawing/2014/main" id="{D994159A-EE56-405D-BEEC-F5B2252CE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EF74F-AB2E-4808-A1B8-A6E69DC6012A}"/>
              </a:ext>
            </a:extLst>
          </p:cNvPr>
          <p:cNvSpPr>
            <a:spLocks noGrp="1"/>
          </p:cNvSpPr>
          <p:nvPr>
            <p:ph type="sldNum" sz="quarter" idx="12"/>
          </p:nvPr>
        </p:nvSpPr>
        <p:spPr/>
        <p:txBody>
          <a:bodyPr/>
          <a:lstStyle/>
          <a:p>
            <a:fld id="{B94705E5-C76F-4D62-9A8C-8852C29D5E2C}" type="slidenum">
              <a:rPr lang="en-US" smtClean="0"/>
              <a:t>‹#›</a:t>
            </a:fld>
            <a:endParaRPr lang="en-US"/>
          </a:p>
        </p:txBody>
      </p:sp>
    </p:spTree>
    <p:extLst>
      <p:ext uri="{BB962C8B-B14F-4D97-AF65-F5344CB8AC3E}">
        <p14:creationId xmlns:p14="http://schemas.microsoft.com/office/powerpoint/2010/main" val="146856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19B84-CDA5-48C5-A347-20BB99E34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65E0E0-BDDE-4DF1-9279-7019620E1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03D53-30BD-4EAA-A260-8FBBB4FB4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547E2-6EE0-4326-B9FC-3BEEC9E4059D}" type="datetimeFigureOut">
              <a:rPr lang="en-US" smtClean="0"/>
              <a:t>2/25/2022</a:t>
            </a:fld>
            <a:endParaRPr lang="en-US"/>
          </a:p>
        </p:txBody>
      </p:sp>
      <p:sp>
        <p:nvSpPr>
          <p:cNvPr id="5" name="Footer Placeholder 4">
            <a:extLst>
              <a:ext uri="{FF2B5EF4-FFF2-40B4-BE49-F238E27FC236}">
                <a16:creationId xmlns:a16="http://schemas.microsoft.com/office/drawing/2014/main" id="{44BD61F0-62AE-4861-BDEE-0FB5AC34A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DF4F48-5A1F-490B-822A-EC89ECFDD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05E5-C76F-4D62-9A8C-8852C29D5E2C}" type="slidenum">
              <a:rPr lang="en-US" smtClean="0"/>
              <a:t>‹#›</a:t>
            </a:fld>
            <a:endParaRPr lang="en-US"/>
          </a:p>
        </p:txBody>
      </p:sp>
    </p:spTree>
    <p:extLst>
      <p:ext uri="{BB962C8B-B14F-4D97-AF65-F5344CB8AC3E}">
        <p14:creationId xmlns:p14="http://schemas.microsoft.com/office/powerpoint/2010/main" val="492170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programs-li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for-loop" TargetMode="External"/><Relationship Id="rId2" Type="http://schemas.openxmlformats.org/officeDocument/2006/relationships/hyperlink" Target="https://www.javatpoint.com/java-switch" TargetMode="External"/><Relationship Id="rId1" Type="http://schemas.openxmlformats.org/officeDocument/2006/relationships/slideLayout" Target="../slideLayouts/slideLayout2.xml"/><Relationship Id="rId4" Type="http://schemas.openxmlformats.org/officeDocument/2006/relationships/hyperlink" Target="https://www.javatpoint.com/java-while-loo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7FE7-162E-4211-A425-0B57A8E7CE01}"/>
              </a:ext>
            </a:extLst>
          </p:cNvPr>
          <p:cNvSpPr>
            <a:spLocks noGrp="1"/>
          </p:cNvSpPr>
          <p:nvPr>
            <p:ph type="ctrTitle"/>
          </p:nvPr>
        </p:nvSpPr>
        <p:spPr/>
        <p:txBody>
          <a:bodyPr/>
          <a:lstStyle/>
          <a:p>
            <a:r>
              <a:rPr lang="en-US" dirty="0"/>
              <a:t>Java Control Statements</a:t>
            </a:r>
          </a:p>
        </p:txBody>
      </p:sp>
    </p:spTree>
    <p:extLst>
      <p:ext uri="{BB962C8B-B14F-4D97-AF65-F5344CB8AC3E}">
        <p14:creationId xmlns:p14="http://schemas.microsoft.com/office/powerpoint/2010/main" val="4087804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F3E-5691-4F1E-A4FC-C3377CE9DDDC}"/>
              </a:ext>
            </a:extLst>
          </p:cNvPr>
          <p:cNvSpPr>
            <a:spLocks noGrp="1"/>
          </p:cNvSpPr>
          <p:nvPr>
            <p:ph type="title"/>
          </p:nvPr>
        </p:nvSpPr>
        <p:spPr/>
        <p:txBody>
          <a:bodyPr>
            <a:normAutofit fontScale="90000"/>
          </a:bodyPr>
          <a:lstStyle/>
          <a:p>
            <a:br>
              <a:rPr lang="en-US" b="0" i="0" dirty="0">
                <a:solidFill>
                  <a:srgbClr val="610B4B"/>
                </a:solidFill>
                <a:effectLst/>
                <a:latin typeface="erdana"/>
              </a:rPr>
            </a:br>
            <a:r>
              <a:rPr lang="en-US" b="0" i="0" dirty="0">
                <a:solidFill>
                  <a:srgbClr val="610B4B"/>
                </a:solidFill>
                <a:effectLst/>
                <a:latin typeface="erdana"/>
              </a:rPr>
              <a:t>Loop Statements</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4D2D2354-6E77-4B97-8844-5356533BB665}"/>
              </a:ext>
            </a:extLst>
          </p:cNvPr>
          <p:cNvSpPr>
            <a:spLocks noGrp="1"/>
          </p:cNvSpPr>
          <p:nvPr>
            <p:ph idx="1"/>
          </p:nvPr>
        </p:nvSpPr>
        <p:spPr/>
        <p:txBody>
          <a:bodyPr/>
          <a:lstStyle/>
          <a:p>
            <a:pPr algn="just"/>
            <a:r>
              <a:rPr lang="en-US" b="0" i="0" dirty="0">
                <a:solidFill>
                  <a:srgbClr val="333333"/>
                </a:solidFill>
                <a:effectLst/>
                <a:latin typeface="inter-regular"/>
              </a:rPr>
              <a:t>In programming, sometimes we need to execute the block of code repeatedly while some condition evaluates to true. However, loop statements are used to execute the set of instructions in a repeated order. The execution of the set of instructions depends upon a particular condition.</a:t>
            </a:r>
          </a:p>
          <a:p>
            <a:pPr algn="just">
              <a:buFont typeface="+mj-lt"/>
              <a:buAutoNum type="arabicPeriod"/>
            </a:pPr>
            <a:r>
              <a:rPr lang="en-US" b="0" i="0" dirty="0">
                <a:solidFill>
                  <a:srgbClr val="000000"/>
                </a:solidFill>
                <a:effectLst/>
                <a:latin typeface="inter-regular"/>
              </a:rPr>
              <a:t>for loop</a:t>
            </a:r>
          </a:p>
          <a:p>
            <a:pPr algn="just">
              <a:buFont typeface="+mj-lt"/>
              <a:buAutoNum type="arabicPeriod"/>
            </a:pPr>
            <a:r>
              <a:rPr lang="en-US" b="0" i="0" dirty="0">
                <a:solidFill>
                  <a:srgbClr val="000000"/>
                </a:solidFill>
                <a:effectLst/>
                <a:latin typeface="inter-regular"/>
              </a:rPr>
              <a:t>while loop</a:t>
            </a:r>
          </a:p>
          <a:p>
            <a:pPr algn="just">
              <a:buFont typeface="+mj-lt"/>
              <a:buAutoNum type="arabicPeriod"/>
            </a:pPr>
            <a:r>
              <a:rPr lang="en-US" b="0" i="0" dirty="0">
                <a:solidFill>
                  <a:srgbClr val="000000"/>
                </a:solidFill>
                <a:effectLst/>
                <a:latin typeface="inter-regular"/>
              </a:rPr>
              <a:t>do-while loop</a:t>
            </a:r>
          </a:p>
          <a:p>
            <a:pPr marL="0" indent="0">
              <a:buNone/>
            </a:pPr>
            <a:endParaRPr lang="en-US" dirty="0"/>
          </a:p>
        </p:txBody>
      </p:sp>
    </p:spTree>
    <p:extLst>
      <p:ext uri="{BB962C8B-B14F-4D97-AF65-F5344CB8AC3E}">
        <p14:creationId xmlns:p14="http://schemas.microsoft.com/office/powerpoint/2010/main" val="29847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A88B-BB0F-4DBF-B03E-2DF6C98E90C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Java While Loop</a:t>
            </a:r>
            <a:br>
              <a:rPr lang="en-US" b="0" i="0" dirty="0">
                <a:solidFill>
                  <a:srgbClr val="610B38"/>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C63E189D-1F37-4B6E-8CA9-8E0A72F39A2F}"/>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 </a:t>
            </a:r>
            <a:r>
              <a:rPr lang="en-US" b="0" i="0" u="none" strike="noStrike" dirty="0">
                <a:solidFill>
                  <a:srgbClr val="008000"/>
                </a:solidFill>
                <a:effectLst/>
                <a:latin typeface="inter-regular"/>
              </a:rPr>
              <a:t>Java </a:t>
            </a:r>
            <a:r>
              <a:rPr lang="en-US" b="0" i="1" dirty="0">
                <a:solidFill>
                  <a:srgbClr val="333333"/>
                </a:solidFill>
                <a:effectLst/>
                <a:latin typeface="inter-regular"/>
              </a:rPr>
              <a:t>while loop</a:t>
            </a:r>
            <a:r>
              <a:rPr lang="en-US" b="0" i="0" dirty="0">
                <a:solidFill>
                  <a:srgbClr val="333333"/>
                </a:solidFill>
                <a:effectLst/>
                <a:latin typeface="inter-regular"/>
              </a:rPr>
              <a:t> is used to iterate a part of the </a:t>
            </a:r>
            <a:r>
              <a:rPr lang="en-US" b="0" i="0" u="none" strike="noStrike" dirty="0">
                <a:solidFill>
                  <a:srgbClr val="008000"/>
                </a:solidFill>
                <a:effectLst/>
                <a:latin typeface="inter-regular"/>
              </a:rPr>
              <a:t>program</a:t>
            </a:r>
            <a:endParaRPr lang="en-US" b="0" i="0" u="none" strike="noStrike" dirty="0">
              <a:solidFill>
                <a:srgbClr val="008000"/>
              </a:solidFill>
              <a:effectLst/>
              <a:latin typeface="inter-regular"/>
              <a:hlinkClick r:id="rId2"/>
            </a:endParaRPr>
          </a:p>
          <a:p>
            <a:pPr marL="0" indent="0">
              <a:buNone/>
            </a:pPr>
            <a:r>
              <a:rPr lang="en-US" b="0" i="0" dirty="0">
                <a:solidFill>
                  <a:srgbClr val="333333"/>
                </a:solidFill>
                <a:effectLst/>
                <a:latin typeface="inter-regular"/>
              </a:rPr>
              <a:t>repeatedly until the specified Boolean condition is true. As soon as the Boolean condition becomes false, the loop automatically stops.</a:t>
            </a:r>
          </a:p>
          <a:p>
            <a:pPr marL="0" indent="0">
              <a:buNone/>
            </a:pPr>
            <a:endParaRPr lang="en-US" dirty="0">
              <a:solidFill>
                <a:srgbClr val="333333"/>
              </a:solidFill>
              <a:latin typeface="inter-regular"/>
            </a:endParaRPr>
          </a:p>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 (condition){    </a:t>
            </a:r>
          </a:p>
          <a:p>
            <a:pPr marL="0" indent="0" algn="just">
              <a:buNone/>
            </a:pP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I </a:t>
            </a:r>
            <a:r>
              <a:rPr lang="en-US" b="0" i="0" dirty="0" err="1">
                <a:solidFill>
                  <a:srgbClr val="000000"/>
                </a:solidFill>
                <a:effectLst/>
                <a:latin typeface="inter-regular"/>
              </a:rPr>
              <a:t>ncrement</a:t>
            </a:r>
            <a:r>
              <a:rPr lang="en-US" b="0" i="0" dirty="0">
                <a:solidFill>
                  <a:srgbClr val="000000"/>
                </a:solidFill>
                <a:effectLst/>
                <a:latin typeface="inter-regular"/>
              </a:rPr>
              <a:t> / decrement statement  </a:t>
            </a:r>
          </a:p>
          <a:p>
            <a:pPr marL="0" indent="0" algn="just">
              <a:buNone/>
            </a:pPr>
            <a:r>
              <a:rPr lang="en-US"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129812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8BB5-5B88-43BB-B4A4-781F9789BDE8}"/>
              </a:ext>
            </a:extLst>
          </p:cNvPr>
          <p:cNvSpPr>
            <a:spLocks noGrp="1"/>
          </p:cNvSpPr>
          <p:nvPr>
            <p:ph type="title"/>
          </p:nvPr>
        </p:nvSpPr>
        <p:spPr/>
        <p:txBody>
          <a:bodyPr/>
          <a:lstStyle/>
          <a:p>
            <a:r>
              <a:rPr lang="en-US" dirty="0"/>
              <a:t>do-while loop</a:t>
            </a:r>
          </a:p>
        </p:txBody>
      </p:sp>
      <p:sp>
        <p:nvSpPr>
          <p:cNvPr id="3" name="Content Placeholder 2">
            <a:extLst>
              <a:ext uri="{FF2B5EF4-FFF2-40B4-BE49-F238E27FC236}">
                <a16:creationId xmlns:a16="http://schemas.microsoft.com/office/drawing/2014/main" id="{8C78F11E-5A20-41D2-AFC4-C261BA11C2E9}"/>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The Java </a:t>
            </a:r>
            <a:r>
              <a:rPr lang="en-US" b="0" i="1" dirty="0">
                <a:solidFill>
                  <a:srgbClr val="333333"/>
                </a:solidFill>
                <a:effectLst/>
                <a:latin typeface="inter-regular"/>
              </a:rPr>
              <a:t>do-while loop</a:t>
            </a:r>
            <a:r>
              <a:rPr lang="en-US" b="0" i="0" dirty="0">
                <a:solidFill>
                  <a:srgbClr val="333333"/>
                </a:solidFill>
                <a:effectLst/>
                <a:latin typeface="inter-regular"/>
              </a:rPr>
              <a:t> is used to iterate a part of the program repeatedly, until the specified condition is true. If the number of iteration is not fixed and you must have to execute the loop at least once, it is recommended to use a do-while loop.</a:t>
            </a:r>
          </a:p>
          <a:p>
            <a:pPr algn="just"/>
            <a:r>
              <a:rPr lang="en-US" b="0" i="0" dirty="0">
                <a:solidFill>
                  <a:srgbClr val="333333"/>
                </a:solidFill>
                <a:effectLst/>
                <a:latin typeface="inter-regular"/>
              </a:rPr>
              <a:t>Java do-while loop is called an </a:t>
            </a:r>
            <a:r>
              <a:rPr lang="en-US" b="1" i="0" dirty="0">
                <a:solidFill>
                  <a:srgbClr val="333333"/>
                </a:solidFill>
                <a:effectLst/>
                <a:latin typeface="inter-bold"/>
              </a:rPr>
              <a:t>exit control loop</a:t>
            </a:r>
            <a:r>
              <a:rPr lang="en-US" b="0" i="0" dirty="0">
                <a:solidFill>
                  <a:srgbClr val="333333"/>
                </a:solidFill>
                <a:effectLst/>
                <a:latin typeface="inter-regular"/>
              </a:rPr>
              <a:t>. Therefore, unlike while loop and for loop, the do-while check the condition at the end of loop body. The Java </a:t>
            </a:r>
            <a:r>
              <a:rPr lang="en-US" b="0" i="1" dirty="0">
                <a:solidFill>
                  <a:srgbClr val="333333"/>
                </a:solidFill>
                <a:effectLst/>
                <a:latin typeface="inter-regular"/>
              </a:rPr>
              <a:t>do-while loop</a:t>
            </a:r>
            <a:r>
              <a:rPr lang="en-US" b="0" i="0" dirty="0">
                <a:solidFill>
                  <a:srgbClr val="333333"/>
                </a:solidFill>
                <a:effectLst/>
                <a:latin typeface="inter-regular"/>
              </a:rPr>
              <a:t> is executed at least once because condition is checked after loop body.</a:t>
            </a:r>
          </a:p>
          <a:p>
            <a:pPr marL="0" indent="0" algn="just">
              <a:buNone/>
            </a:pPr>
            <a:endParaRPr lang="en-US" b="1" i="0" dirty="0">
              <a:solidFill>
                <a:srgbClr val="006699"/>
              </a:solidFill>
              <a:effectLst/>
              <a:latin typeface="inter-regular"/>
            </a:endParaRPr>
          </a:p>
          <a:p>
            <a:pPr marL="0" indent="0" algn="just">
              <a:buNone/>
            </a:pPr>
            <a:r>
              <a:rPr lang="en-US" b="1" i="0" dirty="0">
                <a:solidFill>
                  <a:srgbClr val="006699"/>
                </a:solidFill>
                <a:effectLst/>
                <a:latin typeface="inter-regular"/>
              </a:rPr>
              <a:t>do</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//code to be executed / loop body</a:t>
            </a: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//update statement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t>
            </a:r>
            <a:r>
              <a:rPr lang="en-US" b="1" i="0" dirty="0">
                <a:solidFill>
                  <a:srgbClr val="006699"/>
                </a:solidFill>
                <a:effectLst/>
                <a:latin typeface="inter-regular"/>
              </a:rPr>
              <a:t>while</a:t>
            </a:r>
            <a:r>
              <a:rPr lang="en-US" b="0" i="0" dirty="0">
                <a:solidFill>
                  <a:srgbClr val="000000"/>
                </a:solidFill>
                <a:effectLst/>
                <a:latin typeface="inter-regular"/>
              </a:rPr>
              <a:t> (condition);    </a:t>
            </a:r>
          </a:p>
          <a:p>
            <a:pPr marL="0" indent="0">
              <a:buNone/>
            </a:pPr>
            <a:br>
              <a:rPr lang="en-US" dirty="0"/>
            </a:br>
            <a:endParaRPr lang="en-US" dirty="0"/>
          </a:p>
        </p:txBody>
      </p:sp>
    </p:spTree>
    <p:extLst>
      <p:ext uri="{BB962C8B-B14F-4D97-AF65-F5344CB8AC3E}">
        <p14:creationId xmlns:p14="http://schemas.microsoft.com/office/powerpoint/2010/main" val="127131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E84B-D762-4171-BB45-6C495273932D}"/>
              </a:ext>
            </a:extLst>
          </p:cNvPr>
          <p:cNvSpPr>
            <a:spLocks noGrp="1"/>
          </p:cNvSpPr>
          <p:nvPr>
            <p:ph type="title"/>
          </p:nvPr>
        </p:nvSpPr>
        <p:spPr/>
        <p:txBody>
          <a:bodyPr>
            <a:normAutofit fontScale="90000"/>
          </a:bodyPr>
          <a:lstStyle/>
          <a:p>
            <a:br>
              <a:rPr lang="en-US" b="0" i="0" dirty="0">
                <a:solidFill>
                  <a:srgbClr val="610B4B"/>
                </a:solidFill>
                <a:effectLst/>
                <a:latin typeface="erdana"/>
              </a:rPr>
            </a:br>
            <a:br>
              <a:rPr lang="en-US" b="0" i="0" dirty="0">
                <a:solidFill>
                  <a:srgbClr val="610B4B"/>
                </a:solidFill>
                <a:effectLst/>
                <a:latin typeface="erdana"/>
              </a:rPr>
            </a:br>
            <a:r>
              <a:rPr lang="en-US" b="0" i="0" dirty="0">
                <a:solidFill>
                  <a:srgbClr val="610B4B"/>
                </a:solidFill>
                <a:effectLst/>
                <a:latin typeface="erdana"/>
              </a:rPr>
              <a:t>Java for loop</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5ABC607E-41C5-460B-A6EC-F6DC762FB9F7}"/>
              </a:ext>
            </a:extLst>
          </p:cNvPr>
          <p:cNvSpPr>
            <a:spLocks noGrp="1"/>
          </p:cNvSpPr>
          <p:nvPr>
            <p:ph idx="1"/>
          </p:nvPr>
        </p:nvSpPr>
        <p:spPr/>
        <p:txBody>
          <a:bodyPr>
            <a:normAutofit lnSpcReduction="10000"/>
          </a:bodyPr>
          <a:lstStyle/>
          <a:p>
            <a:pPr marL="0" indent="0">
              <a:buNone/>
            </a:pPr>
            <a:r>
              <a:rPr lang="en-US" dirty="0"/>
              <a:t>In Java, </a:t>
            </a:r>
            <a:r>
              <a:rPr lang="en-US" u="none" strike="noStrike" dirty="0">
                <a:solidFill>
                  <a:srgbClr val="008000"/>
                </a:solidFill>
                <a:effectLst/>
              </a:rPr>
              <a:t>for loop</a:t>
            </a:r>
            <a:r>
              <a:rPr lang="en-US" dirty="0"/>
              <a:t> is similar to </a:t>
            </a:r>
            <a:r>
              <a:rPr lang="en-US" u="none" strike="noStrike" dirty="0">
                <a:solidFill>
                  <a:srgbClr val="008000"/>
                </a:solidFill>
                <a:effectLst/>
              </a:rPr>
              <a:t>C</a:t>
            </a:r>
            <a:r>
              <a:rPr lang="en-US" dirty="0"/>
              <a:t> and </a:t>
            </a:r>
            <a:r>
              <a:rPr lang="en-US" u="none" strike="noStrike" dirty="0">
                <a:solidFill>
                  <a:srgbClr val="008000"/>
                </a:solidFill>
                <a:effectLst/>
              </a:rPr>
              <a:t>C++</a:t>
            </a:r>
            <a:r>
              <a:rPr lang="en-US" dirty="0"/>
              <a:t>. It enables us to initialize the loop variable, check the condition, and increment/decrement in a single line of code. We use the for loop only when we exactly know the number of times, we want to execute the block of code.</a:t>
            </a:r>
          </a:p>
          <a:p>
            <a:pPr marL="0" indent="0" algn="just">
              <a:buNone/>
            </a:pPr>
            <a:endParaRPr lang="en-US" b="1" i="0" dirty="0">
              <a:solidFill>
                <a:srgbClr val="006699"/>
              </a:solidFill>
              <a:effectLst/>
              <a:latin typeface="inter-regular"/>
            </a:endParaRPr>
          </a:p>
          <a:p>
            <a:pPr marL="0" indent="0" algn="just">
              <a:buNone/>
            </a:pPr>
            <a:r>
              <a:rPr lang="en-US" b="1" i="0" dirty="0">
                <a:solidFill>
                  <a:srgbClr val="006699"/>
                </a:solidFill>
                <a:effectLst/>
                <a:latin typeface="inter-regular"/>
              </a:rPr>
              <a:t>for</a:t>
            </a:r>
            <a:r>
              <a:rPr lang="en-US" b="0" i="0" dirty="0">
                <a:solidFill>
                  <a:srgbClr val="000000"/>
                </a:solidFill>
                <a:effectLst/>
                <a:latin typeface="inter-regular"/>
              </a:rPr>
              <a:t>(initialization, condition, increment/decrement) {    </a:t>
            </a:r>
          </a:p>
          <a:p>
            <a:pPr marL="0" indent="0" algn="just">
              <a:buNone/>
            </a:pPr>
            <a:r>
              <a:rPr lang="en-US" b="0" i="0" dirty="0">
                <a:solidFill>
                  <a:srgbClr val="008200"/>
                </a:solidFill>
                <a:effectLst/>
                <a:latin typeface="inter-regular"/>
              </a:rPr>
              <a:t>//block of statements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buNone/>
            </a:pPr>
            <a:br>
              <a:rPr lang="en-US" b="0" i="0" dirty="0">
                <a:solidFill>
                  <a:srgbClr val="333333"/>
                </a:solidFill>
                <a:effectLst/>
                <a:latin typeface="inter-regular"/>
              </a:rPr>
            </a:br>
            <a:endParaRPr lang="en-US" dirty="0"/>
          </a:p>
        </p:txBody>
      </p:sp>
    </p:spTree>
    <p:extLst>
      <p:ext uri="{BB962C8B-B14F-4D97-AF65-F5344CB8AC3E}">
        <p14:creationId xmlns:p14="http://schemas.microsoft.com/office/powerpoint/2010/main" val="105235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0EC8-7C46-4701-8FA7-6EB1461C1731}"/>
              </a:ext>
            </a:extLst>
          </p:cNvPr>
          <p:cNvSpPr>
            <a:spLocks noGrp="1"/>
          </p:cNvSpPr>
          <p:nvPr>
            <p:ph type="title"/>
          </p:nvPr>
        </p:nvSpPr>
        <p:spPr/>
        <p:txBody>
          <a:bodyPr>
            <a:normAutofit fontScale="90000"/>
          </a:bodyPr>
          <a:lstStyle/>
          <a:p>
            <a:br>
              <a:rPr lang="en-US" b="0" i="0" dirty="0">
                <a:solidFill>
                  <a:srgbClr val="610B4B"/>
                </a:solidFill>
                <a:effectLst/>
                <a:latin typeface="erdana"/>
              </a:rPr>
            </a:br>
            <a:br>
              <a:rPr lang="en-US" b="0" i="0" dirty="0">
                <a:solidFill>
                  <a:srgbClr val="610B4B"/>
                </a:solidFill>
                <a:effectLst/>
                <a:latin typeface="erdana"/>
              </a:rPr>
            </a:br>
            <a:r>
              <a:rPr lang="en-US" b="0" i="0" dirty="0">
                <a:solidFill>
                  <a:srgbClr val="610B4B"/>
                </a:solidFill>
                <a:effectLst/>
                <a:latin typeface="erdana"/>
              </a:rPr>
              <a:t>Java for loop</a:t>
            </a:r>
            <a:br>
              <a:rPr lang="en-US" b="0" i="0" dirty="0">
                <a:solidFill>
                  <a:srgbClr val="610B4B"/>
                </a:solidFill>
                <a:effectLst/>
                <a:latin typeface="erdana"/>
              </a:rPr>
            </a:br>
            <a:br>
              <a:rPr lang="en-US" dirty="0"/>
            </a:br>
            <a:endParaRPr lang="en-US" dirty="0"/>
          </a:p>
        </p:txBody>
      </p:sp>
      <p:pic>
        <p:nvPicPr>
          <p:cNvPr id="9" name="Content Placeholder 8">
            <a:extLst>
              <a:ext uri="{FF2B5EF4-FFF2-40B4-BE49-F238E27FC236}">
                <a16:creationId xmlns:a16="http://schemas.microsoft.com/office/drawing/2014/main" id="{DCEB311E-1660-4204-95FC-B014D00026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878" y="2724944"/>
            <a:ext cx="7606748" cy="2552700"/>
          </a:xfrm>
        </p:spPr>
      </p:pic>
    </p:spTree>
    <p:extLst>
      <p:ext uri="{BB962C8B-B14F-4D97-AF65-F5344CB8AC3E}">
        <p14:creationId xmlns:p14="http://schemas.microsoft.com/office/powerpoint/2010/main" val="97921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69BB-118E-492F-9098-DD76CDB1C281}"/>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1E25DC6E-15CE-4374-9172-B7C79A0C54A4}"/>
              </a:ext>
            </a:extLst>
          </p:cNvPr>
          <p:cNvSpPr>
            <a:spLocks noGrp="1"/>
          </p:cNvSpPr>
          <p:nvPr>
            <p:ph idx="1"/>
          </p:nvPr>
        </p:nvSpPr>
        <p:spPr/>
        <p:txBody>
          <a:bodyPr/>
          <a:lstStyle/>
          <a:p>
            <a:pPr marL="0" indent="0" algn="just">
              <a:buNone/>
            </a:pPr>
            <a:r>
              <a:rPr lang="en-US" b="0" i="0" dirty="0">
                <a:solidFill>
                  <a:srgbClr val="333333"/>
                </a:solidFill>
                <a:effectLst/>
                <a:latin typeface="inter-regular"/>
              </a:rPr>
              <a:t>When a break statement is encountered inside a loop, the loop is immediately terminated and the program control resumes at the next statement following the loop.</a:t>
            </a:r>
          </a:p>
          <a:p>
            <a:pPr marL="0" indent="0" algn="just">
              <a:buNone/>
            </a:pPr>
            <a:r>
              <a:rPr lang="en-US" b="0" i="0" dirty="0">
                <a:solidFill>
                  <a:srgbClr val="333333"/>
                </a:solidFill>
                <a:effectLst/>
                <a:latin typeface="inter-regular"/>
              </a:rPr>
              <a:t>The Java </a:t>
            </a:r>
            <a:r>
              <a:rPr lang="en-US" b="0" i="1" dirty="0">
                <a:solidFill>
                  <a:srgbClr val="333333"/>
                </a:solidFill>
                <a:effectLst/>
                <a:latin typeface="inter-regular"/>
              </a:rPr>
              <a:t>break</a:t>
            </a:r>
            <a:r>
              <a:rPr lang="en-US" b="0" i="0" dirty="0">
                <a:solidFill>
                  <a:srgbClr val="333333"/>
                </a:solidFill>
                <a:effectLst/>
                <a:latin typeface="inter-regular"/>
              </a:rPr>
              <a:t> statement is used to break loop or </a:t>
            </a:r>
            <a:r>
              <a:rPr lang="en-US" b="0" i="0" u="none" strike="noStrike" dirty="0">
                <a:solidFill>
                  <a:srgbClr val="008000"/>
                </a:solidFill>
                <a:effectLst/>
                <a:latin typeface="inter-regular"/>
              </a:rPr>
              <a:t>switch</a:t>
            </a:r>
            <a:endParaRPr lang="en-US" b="0" i="0" u="none" strike="noStrike" dirty="0">
              <a:solidFill>
                <a:srgbClr val="008000"/>
              </a:solidFill>
              <a:effectLst/>
              <a:latin typeface="inter-regular"/>
              <a:hlinkClick r:id="rId2"/>
            </a:endParaRPr>
          </a:p>
          <a:p>
            <a:pPr marL="0" indent="0" algn="just">
              <a:buNone/>
            </a:pPr>
            <a:r>
              <a:rPr lang="en-US" b="0" i="0" dirty="0">
                <a:solidFill>
                  <a:srgbClr val="333333"/>
                </a:solidFill>
                <a:effectLst/>
                <a:latin typeface="inter-regular"/>
              </a:rPr>
              <a:t>statement. It breaks the current flow of the program at specified condition. In case of inner loop, it breaks only inner loop.</a:t>
            </a:r>
          </a:p>
          <a:p>
            <a:pPr marL="0" indent="0" algn="just">
              <a:buNone/>
            </a:pPr>
            <a:r>
              <a:rPr lang="en-US" b="0" i="0" dirty="0">
                <a:solidFill>
                  <a:srgbClr val="333333"/>
                </a:solidFill>
                <a:effectLst/>
                <a:latin typeface="inter-regular"/>
              </a:rPr>
              <a:t>We can use Java break statement in all types of loops such as </a:t>
            </a:r>
            <a:r>
              <a:rPr lang="en-US" b="0" i="0" u="none" strike="noStrike" dirty="0">
                <a:solidFill>
                  <a:srgbClr val="008000"/>
                </a:solidFill>
                <a:effectLst/>
                <a:latin typeface="inter-regular"/>
              </a:rPr>
              <a:t>for loop</a:t>
            </a:r>
            <a:endParaRPr lang="en-US" b="0" i="0" u="none" strike="noStrike" dirty="0">
              <a:solidFill>
                <a:srgbClr val="008000"/>
              </a:solidFill>
              <a:effectLst/>
              <a:latin typeface="inter-regular"/>
              <a:hlinkClick r:id="rId3"/>
            </a:endParaRPr>
          </a:p>
          <a:p>
            <a:pPr marL="0" indent="0" algn="just">
              <a:buNone/>
            </a:pPr>
            <a:r>
              <a:rPr lang="en-US" b="0" i="0" dirty="0">
                <a:solidFill>
                  <a:srgbClr val="333333"/>
                </a:solidFill>
                <a:effectLst/>
                <a:latin typeface="inter-regular"/>
              </a:rPr>
              <a:t>, </a:t>
            </a:r>
            <a:r>
              <a:rPr lang="en-US" b="0" i="0" u="none" strike="noStrike" dirty="0">
                <a:solidFill>
                  <a:srgbClr val="008000"/>
                </a:solidFill>
                <a:effectLst/>
                <a:latin typeface="inter-regular"/>
              </a:rPr>
              <a:t>while loop</a:t>
            </a:r>
            <a:endParaRPr lang="en-US" b="0" i="0" u="none" strike="noStrike" dirty="0">
              <a:solidFill>
                <a:srgbClr val="008000"/>
              </a:solidFill>
              <a:effectLst/>
              <a:latin typeface="inter-regular"/>
              <a:hlinkClick r:id="rId4"/>
            </a:endParaRPr>
          </a:p>
          <a:p>
            <a:pPr marL="0" indent="0" algn="just">
              <a:buNone/>
            </a:pPr>
            <a:r>
              <a:rPr lang="en-US" b="0" i="0" dirty="0">
                <a:solidFill>
                  <a:srgbClr val="333333"/>
                </a:solidFill>
                <a:effectLst/>
                <a:latin typeface="inter-regular"/>
              </a:rPr>
              <a:t>and </a:t>
            </a:r>
            <a:r>
              <a:rPr lang="en-US" b="0" i="0" u="none" strike="noStrike" dirty="0">
                <a:solidFill>
                  <a:srgbClr val="008000"/>
                </a:solidFill>
                <a:effectLst/>
                <a:latin typeface="inter-regular"/>
              </a:rPr>
              <a:t>do-while loop</a:t>
            </a:r>
            <a:endParaRPr lang="en-US" b="0" i="0" dirty="0">
              <a:solidFill>
                <a:srgbClr val="333333"/>
              </a:solidFill>
              <a:effectLst/>
              <a:latin typeface="inter-regular"/>
            </a:endParaRPr>
          </a:p>
          <a:p>
            <a:endParaRPr lang="en-US" dirty="0"/>
          </a:p>
        </p:txBody>
      </p:sp>
    </p:spTree>
    <p:extLst>
      <p:ext uri="{BB962C8B-B14F-4D97-AF65-F5344CB8AC3E}">
        <p14:creationId xmlns:p14="http://schemas.microsoft.com/office/powerpoint/2010/main" val="111778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4B0-B7C9-4643-BA06-239D52D70BC2}"/>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Java Continue Statement</a:t>
            </a:r>
            <a:br>
              <a:rPr lang="en-US" b="0" i="0" dirty="0">
                <a:solidFill>
                  <a:srgbClr val="610B38"/>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E2080697-3723-4D25-8B76-A30C04A92BE1}"/>
              </a:ext>
            </a:extLst>
          </p:cNvPr>
          <p:cNvSpPr>
            <a:spLocks noGrp="1"/>
          </p:cNvSpPr>
          <p:nvPr>
            <p:ph idx="1"/>
          </p:nvPr>
        </p:nvSpPr>
        <p:spPr/>
        <p:txBody>
          <a:bodyPr/>
          <a:lstStyle/>
          <a:p>
            <a:pPr algn="just"/>
            <a:r>
              <a:rPr lang="en-US" b="0" i="0" dirty="0">
                <a:solidFill>
                  <a:srgbClr val="333333"/>
                </a:solidFill>
                <a:effectLst/>
                <a:latin typeface="inter-regular"/>
              </a:rPr>
              <a:t>The continue statement is used in loop control structure when you need to jump to the next iteration of the loop immediately. It can be used with for loop or while loop.</a:t>
            </a:r>
          </a:p>
          <a:p>
            <a:pPr marL="0" indent="0">
              <a:buNone/>
            </a:pPr>
            <a:endParaRPr lang="en-US" dirty="0"/>
          </a:p>
        </p:txBody>
      </p:sp>
    </p:spTree>
    <p:extLst>
      <p:ext uri="{BB962C8B-B14F-4D97-AF65-F5344CB8AC3E}">
        <p14:creationId xmlns:p14="http://schemas.microsoft.com/office/powerpoint/2010/main" val="315830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4D91-CF44-459F-A242-78863C0AEE3B}"/>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7F0258F6-3F2F-4CCE-871E-87B24027A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818" y="1868307"/>
            <a:ext cx="8814625" cy="3887726"/>
          </a:xfrm>
        </p:spPr>
      </p:pic>
    </p:spTree>
    <p:extLst>
      <p:ext uri="{BB962C8B-B14F-4D97-AF65-F5344CB8AC3E}">
        <p14:creationId xmlns:p14="http://schemas.microsoft.com/office/powerpoint/2010/main" val="269044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B95D-54F9-4EFF-8F9B-A37EAD43C2C0}"/>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FDE8076F-DBBF-42EC-989E-FAFC2965FF4D}"/>
              </a:ext>
            </a:extLst>
          </p:cNvPr>
          <p:cNvSpPr>
            <a:spLocks noGrp="1"/>
          </p:cNvSpPr>
          <p:nvPr>
            <p:ph idx="1"/>
          </p:nvPr>
        </p:nvSpPr>
        <p:spPr/>
        <p:txBody>
          <a:bodyPr/>
          <a:lstStyle/>
          <a:p>
            <a:pPr marL="0" indent="0">
              <a:buNone/>
            </a:pPr>
            <a:r>
              <a:rPr lang="en-US" b="0" i="0" dirty="0">
                <a:solidFill>
                  <a:srgbClr val="333333"/>
                </a:solidFill>
                <a:effectLst/>
                <a:latin typeface="inter-regular"/>
              </a:rPr>
              <a:t>"if" statement is used to evaluate a condition. The control of the program is diverted depending upon the specific condition. The condition of the If statement gives a Boolean value, either true or false. In Java, there are four types of if-statements</a:t>
            </a:r>
          </a:p>
          <a:p>
            <a:pPr marL="0" indent="0">
              <a:buNone/>
            </a:pP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if</a:t>
            </a:r>
            <a:r>
              <a:rPr lang="en-US" b="0" i="0" dirty="0">
                <a:solidFill>
                  <a:srgbClr val="000000"/>
                </a:solidFill>
                <a:effectLst/>
                <a:latin typeface="inter-regular"/>
              </a:rPr>
              <a:t>(condition) {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1</a:t>
            </a:r>
            <a:r>
              <a:rPr lang="en-US" b="0" i="0" dirty="0">
                <a:solidFill>
                  <a:srgbClr val="000000"/>
                </a:solidFill>
                <a:effectLst/>
                <a:latin typeface="inter-regular"/>
              </a:rPr>
              <a:t>; </a:t>
            </a:r>
            <a:r>
              <a:rPr lang="en-US" b="0" i="0" dirty="0">
                <a:solidFill>
                  <a:srgbClr val="008200"/>
                </a:solidFill>
                <a:effectLst/>
                <a:latin typeface="inter-regular"/>
              </a:rPr>
              <a:t>//executes when condition is true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343869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DE4D-CFDC-4273-AF1A-A4197D14AD54}"/>
              </a:ext>
            </a:extLst>
          </p:cNvPr>
          <p:cNvSpPr>
            <a:spLocks noGrp="1"/>
          </p:cNvSpPr>
          <p:nvPr>
            <p:ph type="title"/>
          </p:nvPr>
        </p:nvSpPr>
        <p:spPr/>
        <p:txBody>
          <a:bodyPr/>
          <a:lstStyle/>
          <a:p>
            <a:r>
              <a:rPr lang="en-US" dirty="0"/>
              <a:t>If else </a:t>
            </a:r>
          </a:p>
        </p:txBody>
      </p:sp>
      <p:sp>
        <p:nvSpPr>
          <p:cNvPr id="3" name="Content Placeholder 2">
            <a:extLst>
              <a:ext uri="{FF2B5EF4-FFF2-40B4-BE49-F238E27FC236}">
                <a16:creationId xmlns:a16="http://schemas.microsoft.com/office/drawing/2014/main" id="{B04DAE6A-9E39-4978-9C9E-1E7397B35B84}"/>
              </a:ext>
            </a:extLst>
          </p:cNvPr>
          <p:cNvSpPr>
            <a:spLocks noGrp="1"/>
          </p:cNvSpPr>
          <p:nvPr>
            <p:ph idx="1"/>
          </p:nvPr>
        </p:nvSpPr>
        <p:spPr/>
        <p:txBody>
          <a:bodyPr>
            <a:normAutofit lnSpcReduction="10000"/>
          </a:bodyPr>
          <a:lstStyle/>
          <a:p>
            <a:pPr marL="0" indent="0">
              <a:buNone/>
            </a:pPr>
            <a:r>
              <a:rPr lang="en-US" b="0" i="0" dirty="0">
                <a:solidFill>
                  <a:srgbClr val="333333"/>
                </a:solidFill>
                <a:effectLst/>
                <a:latin typeface="inter-regular"/>
              </a:rPr>
              <a:t>The </a:t>
            </a:r>
            <a:r>
              <a:rPr lang="en-US" b="0" i="0" u="none" strike="noStrike" dirty="0">
                <a:solidFill>
                  <a:srgbClr val="008000"/>
                </a:solidFill>
                <a:effectLst/>
                <a:latin typeface="inter-regular"/>
              </a:rPr>
              <a:t>if-else statement</a:t>
            </a:r>
            <a:r>
              <a:rPr lang="en-US" b="0" i="0" dirty="0">
                <a:solidFill>
                  <a:srgbClr val="333333"/>
                </a:solidFill>
                <a:effectLst/>
                <a:latin typeface="inter-regular"/>
              </a:rPr>
              <a:t> is an extension to the if-statement, which uses another block of code, i.e., else block. The else block is executed if the condition of the if-block is evaluated as false.</a:t>
            </a:r>
            <a:br>
              <a:rPr lang="en-US" b="0" i="0" dirty="0">
                <a:solidFill>
                  <a:srgbClr val="333333"/>
                </a:solidFill>
                <a:effectLst/>
                <a:latin typeface="inter-regular"/>
              </a:rPr>
            </a:b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if</a:t>
            </a:r>
            <a:r>
              <a:rPr lang="en-US" b="0" i="0" dirty="0">
                <a:solidFill>
                  <a:srgbClr val="000000"/>
                </a:solidFill>
                <a:effectLst/>
                <a:latin typeface="inter-regular"/>
              </a:rPr>
              <a:t>(condition) {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1</a:t>
            </a:r>
            <a:r>
              <a:rPr lang="en-US" b="0" i="0" dirty="0">
                <a:solidFill>
                  <a:srgbClr val="000000"/>
                </a:solidFill>
                <a:effectLst/>
                <a:latin typeface="inter-regular"/>
              </a:rPr>
              <a:t>; </a:t>
            </a:r>
            <a:r>
              <a:rPr lang="en-US" b="0" i="0" dirty="0">
                <a:solidFill>
                  <a:srgbClr val="008200"/>
                </a:solidFill>
                <a:effectLst/>
                <a:latin typeface="inter-regular"/>
              </a:rPr>
              <a:t>//executes when condition is true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else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2</a:t>
            </a:r>
            <a:r>
              <a:rPr lang="en-US" b="0" i="0" dirty="0">
                <a:solidFill>
                  <a:srgbClr val="000000"/>
                </a:solidFill>
                <a:effectLst/>
                <a:latin typeface="inter-regular"/>
              </a:rPr>
              <a:t>; </a:t>
            </a:r>
            <a:r>
              <a:rPr lang="en-US" b="0" i="0" dirty="0">
                <a:solidFill>
                  <a:srgbClr val="008200"/>
                </a:solidFill>
                <a:effectLst/>
                <a:latin typeface="inter-regular"/>
              </a:rPr>
              <a:t>//executes when condition is false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11753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40AD-47B3-4699-83FA-D68934C40F22}"/>
              </a:ext>
            </a:extLst>
          </p:cNvPr>
          <p:cNvSpPr>
            <a:spLocks noGrp="1"/>
          </p:cNvSpPr>
          <p:nvPr>
            <p:ph type="title"/>
          </p:nvPr>
        </p:nvSpPr>
        <p:spPr/>
        <p:txBody>
          <a:bodyPr/>
          <a:lstStyle/>
          <a:p>
            <a:r>
              <a:rPr lang="en-US" dirty="0"/>
              <a:t>If else If </a:t>
            </a:r>
          </a:p>
        </p:txBody>
      </p:sp>
      <p:sp>
        <p:nvSpPr>
          <p:cNvPr id="3" name="Content Placeholder 2">
            <a:extLst>
              <a:ext uri="{FF2B5EF4-FFF2-40B4-BE49-F238E27FC236}">
                <a16:creationId xmlns:a16="http://schemas.microsoft.com/office/drawing/2014/main" id="{A2AE2BC5-8026-4FA5-A35A-E3BADA4B6DDB}"/>
              </a:ext>
            </a:extLst>
          </p:cNvPr>
          <p:cNvSpPr>
            <a:spLocks noGrp="1"/>
          </p:cNvSpPr>
          <p:nvPr>
            <p:ph idx="1"/>
          </p:nvPr>
        </p:nvSpPr>
        <p:spPr>
          <a:xfrm>
            <a:off x="838200" y="1825625"/>
            <a:ext cx="9008165" cy="3674027"/>
          </a:xfrm>
        </p:spPr>
        <p:txBody>
          <a:bodyPr>
            <a:normAutofit/>
          </a:bodyPr>
          <a:lstStyle/>
          <a:p>
            <a:pPr marL="0" indent="0" algn="just">
              <a:buNone/>
            </a:pPr>
            <a:r>
              <a:rPr lang="en-US" sz="2400" b="0" i="0" dirty="0">
                <a:solidFill>
                  <a:srgbClr val="333333"/>
                </a:solidFill>
                <a:effectLst/>
                <a:latin typeface="inter-regular"/>
              </a:rPr>
              <a:t>if-else-if statement contains the if-statement followed by multiple else-if statements. In other words, we can say that it is the chain of if-else statements that create a decision tree where the program may enter in the block of code where the condition is true. We can also define an else statement at the end of the chain.</a:t>
            </a:r>
          </a:p>
          <a:p>
            <a:pPr marL="0" indent="0">
              <a:buNone/>
            </a:pPr>
            <a:endParaRPr lang="en-US" sz="2400" dirty="0"/>
          </a:p>
        </p:txBody>
      </p:sp>
      <p:sp>
        <p:nvSpPr>
          <p:cNvPr id="5" name="TextBox 4">
            <a:extLst>
              <a:ext uri="{FF2B5EF4-FFF2-40B4-BE49-F238E27FC236}">
                <a16:creationId xmlns:a16="http://schemas.microsoft.com/office/drawing/2014/main" id="{CFFD69E7-FFAF-4BD6-98D1-83F4CA6CD7FD}"/>
              </a:ext>
            </a:extLst>
          </p:cNvPr>
          <p:cNvSpPr txBox="1"/>
          <p:nvPr/>
        </p:nvSpPr>
        <p:spPr>
          <a:xfrm>
            <a:off x="4214192" y="3662638"/>
            <a:ext cx="6096000" cy="2585323"/>
          </a:xfrm>
          <a:prstGeom prst="rect">
            <a:avLst/>
          </a:prstGeom>
          <a:noFill/>
        </p:spPr>
        <p:txBody>
          <a:bodyPr wrap="square">
            <a:spAutoFit/>
          </a:bodyPr>
          <a:lstStyle/>
          <a:p>
            <a:pPr marL="0" indent="0" algn="just">
              <a:buNone/>
            </a:pPr>
            <a:r>
              <a:rPr lang="en-US" b="1" i="0" dirty="0">
                <a:solidFill>
                  <a:srgbClr val="006699"/>
                </a:solidFill>
                <a:effectLst/>
                <a:latin typeface="inter-regular"/>
              </a:rPr>
              <a:t>if</a:t>
            </a:r>
            <a:r>
              <a:rPr lang="en-US" b="0" i="0" dirty="0">
                <a:solidFill>
                  <a:srgbClr val="000000"/>
                </a:solidFill>
                <a:effectLst/>
                <a:latin typeface="inter-regular"/>
              </a:rPr>
              <a:t>(condition </a:t>
            </a:r>
            <a:r>
              <a:rPr lang="en-US" b="0" i="0" dirty="0">
                <a:solidFill>
                  <a:srgbClr val="C00000"/>
                </a:solidFill>
                <a:effectLst/>
                <a:latin typeface="inter-regular"/>
              </a:rPr>
              <a:t>1</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1</a:t>
            </a:r>
            <a:r>
              <a:rPr lang="en-US" b="0" i="0" dirty="0">
                <a:solidFill>
                  <a:srgbClr val="000000"/>
                </a:solidFill>
                <a:effectLst/>
                <a:latin typeface="inter-regular"/>
              </a:rPr>
              <a:t>; </a:t>
            </a:r>
            <a:r>
              <a:rPr lang="en-US" b="0" i="0" dirty="0">
                <a:solidFill>
                  <a:srgbClr val="008200"/>
                </a:solidFill>
                <a:effectLst/>
                <a:latin typeface="inter-regular"/>
              </a:rPr>
              <a:t>//executes when condition 1 is true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(condition </a:t>
            </a:r>
            <a:r>
              <a:rPr lang="en-US" b="0" i="0" dirty="0">
                <a:solidFill>
                  <a:srgbClr val="C00000"/>
                </a:solidFill>
                <a:effectLst/>
                <a:latin typeface="inter-regular"/>
              </a:rPr>
              <a:t>2</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2</a:t>
            </a:r>
            <a:r>
              <a:rPr lang="en-US" b="0" i="0" dirty="0">
                <a:solidFill>
                  <a:srgbClr val="000000"/>
                </a:solidFill>
                <a:effectLst/>
                <a:latin typeface="inter-regular"/>
              </a:rPr>
              <a:t>; </a:t>
            </a:r>
            <a:r>
              <a:rPr lang="en-US" b="0" i="0" dirty="0">
                <a:solidFill>
                  <a:srgbClr val="008200"/>
                </a:solidFill>
                <a:effectLst/>
                <a:latin typeface="inter-regular"/>
              </a:rPr>
              <a:t>//executes when condition 2 is true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else</a:t>
            </a: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statement </a:t>
            </a:r>
            <a:r>
              <a:rPr lang="en-US" b="0" i="0" dirty="0">
                <a:solidFill>
                  <a:srgbClr val="C00000"/>
                </a:solidFill>
                <a:effectLst/>
                <a:latin typeface="inter-regular"/>
              </a:rPr>
              <a:t>2</a:t>
            </a:r>
            <a:r>
              <a:rPr lang="en-US" b="0" i="0" dirty="0">
                <a:solidFill>
                  <a:srgbClr val="000000"/>
                </a:solidFill>
                <a:effectLst/>
                <a:latin typeface="inter-regular"/>
              </a:rPr>
              <a:t>; </a:t>
            </a:r>
            <a:r>
              <a:rPr lang="en-US" b="0" i="0" dirty="0">
                <a:solidFill>
                  <a:srgbClr val="008200"/>
                </a:solidFill>
                <a:effectLst/>
                <a:latin typeface="inter-regular"/>
              </a:rPr>
              <a:t>//executes when all the conditions are false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p:txBody>
      </p:sp>
    </p:spTree>
    <p:extLst>
      <p:ext uri="{BB962C8B-B14F-4D97-AF65-F5344CB8AC3E}">
        <p14:creationId xmlns:p14="http://schemas.microsoft.com/office/powerpoint/2010/main" val="411291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91F6-091D-4E09-9131-F961E57062AD}"/>
              </a:ext>
            </a:extLst>
          </p:cNvPr>
          <p:cNvSpPr>
            <a:spLocks noGrp="1"/>
          </p:cNvSpPr>
          <p:nvPr>
            <p:ph type="title"/>
          </p:nvPr>
        </p:nvSpPr>
        <p:spPr/>
        <p:txBody>
          <a:bodyPr>
            <a:normAutofit fontScale="90000"/>
          </a:bodyPr>
          <a:lstStyle/>
          <a:p>
            <a:br>
              <a:rPr lang="en-US" b="0" i="0" dirty="0">
                <a:solidFill>
                  <a:srgbClr val="610B4B"/>
                </a:solidFill>
                <a:effectLst/>
                <a:latin typeface="erdana"/>
              </a:rPr>
            </a:br>
            <a:r>
              <a:rPr lang="en-US" b="0" i="0" dirty="0">
                <a:solidFill>
                  <a:srgbClr val="610B4B"/>
                </a:solidFill>
                <a:effectLst/>
                <a:latin typeface="erdana"/>
              </a:rPr>
              <a:t>Nested if-statement</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768BECC1-4CAA-4977-8156-5FD59BFF3676}"/>
              </a:ext>
            </a:extLst>
          </p:cNvPr>
          <p:cNvSpPr>
            <a:spLocks noGrp="1"/>
          </p:cNvSpPr>
          <p:nvPr>
            <p:ph idx="1"/>
          </p:nvPr>
        </p:nvSpPr>
        <p:spPr/>
        <p:txBody>
          <a:bodyPr>
            <a:normAutofit fontScale="92500" lnSpcReduction="20000"/>
          </a:bodyPr>
          <a:lstStyle/>
          <a:p>
            <a:pPr marL="0" indent="0" algn="just">
              <a:buNone/>
            </a:pPr>
            <a:r>
              <a:rPr lang="en-US" b="0" i="0" dirty="0">
                <a:solidFill>
                  <a:srgbClr val="333333"/>
                </a:solidFill>
                <a:effectLst/>
                <a:latin typeface="inter-regular"/>
              </a:rPr>
              <a:t>In nested if-statements, the if statement can contain a </a:t>
            </a:r>
            <a:r>
              <a:rPr lang="en-US" b="1" i="0" dirty="0">
                <a:solidFill>
                  <a:srgbClr val="333333"/>
                </a:solidFill>
                <a:effectLst/>
                <a:latin typeface="inter-bold"/>
              </a:rPr>
              <a:t>if</a:t>
            </a:r>
            <a:r>
              <a:rPr lang="en-US" b="0" i="0" dirty="0">
                <a:solidFill>
                  <a:srgbClr val="333333"/>
                </a:solidFill>
                <a:effectLst/>
                <a:latin typeface="inter-regular"/>
              </a:rPr>
              <a:t> or </a:t>
            </a:r>
            <a:r>
              <a:rPr lang="en-US" b="1" i="0" dirty="0">
                <a:solidFill>
                  <a:srgbClr val="333333"/>
                </a:solidFill>
                <a:effectLst/>
                <a:latin typeface="inter-bold"/>
              </a:rPr>
              <a:t>if-else</a:t>
            </a:r>
            <a:r>
              <a:rPr lang="en-US" b="0" i="0" dirty="0">
                <a:solidFill>
                  <a:srgbClr val="333333"/>
                </a:solidFill>
                <a:effectLst/>
                <a:latin typeface="inter-regular"/>
              </a:rPr>
              <a:t> statement inside another if or else-if statement.</a:t>
            </a:r>
          </a:p>
          <a:p>
            <a:pPr algn="just"/>
            <a:endParaRPr lang="en-US" b="0" i="0" dirty="0">
              <a:solidFill>
                <a:srgbClr val="333333"/>
              </a:solidFill>
              <a:effectLst/>
              <a:latin typeface="inter-regular"/>
            </a:endParaRPr>
          </a:p>
          <a:p>
            <a:pPr marL="0" indent="0" algn="just">
              <a:buNone/>
            </a:pPr>
            <a:r>
              <a:rPr lang="en-US" sz="2200" b="1" i="0" dirty="0">
                <a:solidFill>
                  <a:srgbClr val="006699"/>
                </a:solidFill>
                <a:effectLst/>
                <a:latin typeface="inter-regular"/>
              </a:rPr>
              <a:t>if</a:t>
            </a:r>
            <a:r>
              <a:rPr lang="en-US" sz="2200" b="0" i="0" dirty="0">
                <a:solidFill>
                  <a:srgbClr val="000000"/>
                </a:solidFill>
                <a:effectLst/>
                <a:latin typeface="inter-regular"/>
              </a:rPr>
              <a:t>(condition </a:t>
            </a:r>
            <a:r>
              <a:rPr lang="en-US" sz="2200" b="0" i="0" dirty="0">
                <a:solidFill>
                  <a:srgbClr val="C00000"/>
                </a:solidFill>
                <a:effectLst/>
                <a:latin typeface="inter-regular"/>
              </a:rPr>
              <a:t>1</a:t>
            </a:r>
            <a:r>
              <a:rPr lang="en-US" sz="2200" b="0" i="0" dirty="0">
                <a:solidFill>
                  <a:srgbClr val="000000"/>
                </a:solidFill>
                <a:effectLst/>
                <a:latin typeface="inter-regular"/>
              </a:rPr>
              <a:t>) {    </a:t>
            </a:r>
          </a:p>
          <a:p>
            <a:pPr marL="0" indent="0" algn="just">
              <a:buNone/>
            </a:pPr>
            <a:r>
              <a:rPr lang="en-US" sz="2200" b="0" i="0" dirty="0">
                <a:solidFill>
                  <a:srgbClr val="000000"/>
                </a:solidFill>
                <a:effectLst/>
                <a:latin typeface="inter-regular"/>
              </a:rPr>
              <a:t>statement </a:t>
            </a:r>
            <a:r>
              <a:rPr lang="en-US" sz="2200" b="0" i="0" dirty="0">
                <a:solidFill>
                  <a:srgbClr val="C00000"/>
                </a:solidFill>
                <a:effectLst/>
                <a:latin typeface="inter-regular"/>
              </a:rPr>
              <a:t>1</a:t>
            </a:r>
            <a:r>
              <a:rPr lang="en-US" sz="2200" b="0" i="0" dirty="0">
                <a:solidFill>
                  <a:srgbClr val="000000"/>
                </a:solidFill>
                <a:effectLst/>
                <a:latin typeface="inter-regular"/>
              </a:rPr>
              <a:t>; </a:t>
            </a:r>
            <a:r>
              <a:rPr lang="en-US" sz="2200" b="0" i="0" dirty="0">
                <a:solidFill>
                  <a:srgbClr val="008200"/>
                </a:solidFill>
                <a:effectLst/>
                <a:latin typeface="inter-regular"/>
              </a:rPr>
              <a:t>//executes when condition 1 is true </a:t>
            </a:r>
            <a:r>
              <a:rPr lang="en-US" sz="2200" b="0" i="0" dirty="0">
                <a:solidFill>
                  <a:srgbClr val="000000"/>
                </a:solidFill>
                <a:effectLst/>
                <a:latin typeface="inter-regular"/>
              </a:rPr>
              <a:t>  </a:t>
            </a:r>
          </a:p>
          <a:p>
            <a:pPr marL="0" indent="0" algn="just">
              <a:buNone/>
            </a:pPr>
            <a:r>
              <a:rPr lang="en-US" sz="2200" b="1" i="0" dirty="0">
                <a:solidFill>
                  <a:srgbClr val="006699"/>
                </a:solidFill>
                <a:effectLst/>
                <a:latin typeface="inter-regular"/>
              </a:rPr>
              <a:t>if</a:t>
            </a:r>
            <a:r>
              <a:rPr lang="en-US" sz="2200" b="0" i="0" dirty="0">
                <a:solidFill>
                  <a:srgbClr val="000000"/>
                </a:solidFill>
                <a:effectLst/>
                <a:latin typeface="inter-regular"/>
              </a:rPr>
              <a:t>(condition </a:t>
            </a:r>
            <a:r>
              <a:rPr lang="en-US" sz="2200" b="0" i="0" dirty="0">
                <a:solidFill>
                  <a:srgbClr val="C00000"/>
                </a:solidFill>
                <a:effectLst/>
                <a:latin typeface="inter-regular"/>
              </a:rPr>
              <a:t>2</a:t>
            </a:r>
            <a:r>
              <a:rPr lang="en-US" sz="2200" b="0" i="0" dirty="0">
                <a:solidFill>
                  <a:srgbClr val="000000"/>
                </a:solidFill>
                <a:effectLst/>
                <a:latin typeface="inter-regular"/>
              </a:rPr>
              <a:t>) {  </a:t>
            </a:r>
          </a:p>
          <a:p>
            <a:pPr marL="0" indent="0" algn="just">
              <a:buNone/>
            </a:pPr>
            <a:r>
              <a:rPr lang="en-US" sz="2200" b="0" i="0" dirty="0">
                <a:solidFill>
                  <a:srgbClr val="000000"/>
                </a:solidFill>
                <a:effectLst/>
                <a:latin typeface="inter-regular"/>
              </a:rPr>
              <a:t>statement </a:t>
            </a:r>
            <a:r>
              <a:rPr lang="en-US" sz="2200" b="0" i="0" dirty="0">
                <a:solidFill>
                  <a:srgbClr val="C00000"/>
                </a:solidFill>
                <a:effectLst/>
                <a:latin typeface="inter-regular"/>
              </a:rPr>
              <a:t>2</a:t>
            </a:r>
            <a:r>
              <a:rPr lang="en-US" sz="2200" b="0" i="0" dirty="0">
                <a:solidFill>
                  <a:srgbClr val="000000"/>
                </a:solidFill>
                <a:effectLst/>
                <a:latin typeface="inter-regular"/>
              </a:rPr>
              <a:t>; </a:t>
            </a:r>
            <a:r>
              <a:rPr lang="en-US" sz="2200" b="0" i="0" dirty="0">
                <a:solidFill>
                  <a:srgbClr val="008200"/>
                </a:solidFill>
                <a:effectLst/>
                <a:latin typeface="inter-regular"/>
              </a:rPr>
              <a:t>//executes when condition 2 is true </a:t>
            </a:r>
            <a:r>
              <a:rPr lang="en-US" sz="2200" b="0" i="0" dirty="0">
                <a:solidFill>
                  <a:srgbClr val="000000"/>
                </a:solidFill>
                <a:effectLst/>
                <a:latin typeface="inter-regular"/>
              </a:rPr>
              <a:t>  </a:t>
            </a:r>
          </a:p>
          <a:p>
            <a:pPr marL="0" indent="0" algn="just">
              <a:buNone/>
            </a:pPr>
            <a:r>
              <a:rPr lang="en-US" sz="2200" b="0" i="0" dirty="0">
                <a:solidFill>
                  <a:srgbClr val="000000"/>
                </a:solidFill>
                <a:effectLst/>
                <a:latin typeface="inter-regular"/>
              </a:rPr>
              <a:t>}  </a:t>
            </a:r>
          </a:p>
          <a:p>
            <a:pPr marL="0" indent="0" algn="just">
              <a:buNone/>
            </a:pPr>
            <a:r>
              <a:rPr lang="en-US" sz="2200" b="1" i="0" dirty="0">
                <a:solidFill>
                  <a:srgbClr val="006699"/>
                </a:solidFill>
                <a:effectLst/>
                <a:latin typeface="inter-regular"/>
              </a:rPr>
              <a:t>else</a:t>
            </a:r>
            <a:r>
              <a:rPr lang="en-US" sz="2200" b="0" i="0" dirty="0">
                <a:solidFill>
                  <a:srgbClr val="000000"/>
                </a:solidFill>
                <a:effectLst/>
                <a:latin typeface="inter-regular"/>
              </a:rPr>
              <a:t>{  </a:t>
            </a:r>
          </a:p>
          <a:p>
            <a:pPr marL="0" indent="0" algn="just">
              <a:buNone/>
            </a:pPr>
            <a:r>
              <a:rPr lang="en-US" sz="2200" b="0" i="0" dirty="0">
                <a:solidFill>
                  <a:srgbClr val="000000"/>
                </a:solidFill>
                <a:effectLst/>
                <a:latin typeface="inter-regular"/>
              </a:rPr>
              <a:t>statement </a:t>
            </a:r>
            <a:r>
              <a:rPr lang="en-US" sz="2200" b="0" i="0" dirty="0">
                <a:solidFill>
                  <a:srgbClr val="C00000"/>
                </a:solidFill>
                <a:effectLst/>
                <a:latin typeface="inter-regular"/>
              </a:rPr>
              <a:t>2</a:t>
            </a:r>
            <a:r>
              <a:rPr lang="en-US" sz="2200" b="0" i="0" dirty="0">
                <a:solidFill>
                  <a:srgbClr val="000000"/>
                </a:solidFill>
                <a:effectLst/>
                <a:latin typeface="inter-regular"/>
              </a:rPr>
              <a:t>; </a:t>
            </a:r>
            <a:r>
              <a:rPr lang="en-US" sz="2200" b="0" i="0" dirty="0">
                <a:solidFill>
                  <a:srgbClr val="008200"/>
                </a:solidFill>
                <a:effectLst/>
                <a:latin typeface="inter-regular"/>
              </a:rPr>
              <a:t>//executes when condition 2 is false </a:t>
            </a:r>
            <a:r>
              <a:rPr lang="en-US" sz="2200" b="0" i="0" dirty="0">
                <a:solidFill>
                  <a:srgbClr val="000000"/>
                </a:solidFill>
                <a:effectLst/>
                <a:latin typeface="inter-regular"/>
              </a:rPr>
              <a:t>  </a:t>
            </a:r>
          </a:p>
          <a:p>
            <a:pPr marL="0" indent="0" algn="just">
              <a:buNone/>
            </a:pPr>
            <a:r>
              <a:rPr lang="en-US" sz="2200" b="0" i="0" dirty="0">
                <a:solidFill>
                  <a:srgbClr val="000000"/>
                </a:solidFill>
                <a:effectLst/>
                <a:latin typeface="inter-regular"/>
              </a:rPr>
              <a:t>}  </a:t>
            </a:r>
          </a:p>
          <a:p>
            <a:pPr marL="0" indent="0" algn="just">
              <a:buNone/>
            </a:pPr>
            <a:r>
              <a:rPr lang="en-US" sz="2200" b="0" i="0" dirty="0">
                <a:solidFill>
                  <a:srgbClr val="000000"/>
                </a:solidFill>
                <a:effectLst/>
                <a:latin typeface="inter-regular"/>
              </a:rPr>
              <a:t>}  </a:t>
            </a:r>
          </a:p>
          <a:p>
            <a:pPr marL="0" indent="0">
              <a:buNone/>
            </a:pPr>
            <a:endParaRPr lang="en-US" dirty="0"/>
          </a:p>
        </p:txBody>
      </p:sp>
    </p:spTree>
    <p:extLst>
      <p:ext uri="{BB962C8B-B14F-4D97-AF65-F5344CB8AC3E}">
        <p14:creationId xmlns:p14="http://schemas.microsoft.com/office/powerpoint/2010/main" val="333112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9F78-DDD4-486F-A889-6B0248261F58}"/>
              </a:ext>
            </a:extLst>
          </p:cNvPr>
          <p:cNvSpPr>
            <a:spLocks noGrp="1"/>
          </p:cNvSpPr>
          <p:nvPr>
            <p:ph type="title"/>
          </p:nvPr>
        </p:nvSpPr>
        <p:spPr/>
        <p:txBody>
          <a:bodyPr>
            <a:normAutofit fontScale="90000"/>
          </a:bodyPr>
          <a:lstStyle/>
          <a:p>
            <a:br>
              <a:rPr lang="en-US" b="0" i="0" dirty="0">
                <a:solidFill>
                  <a:srgbClr val="610B4B"/>
                </a:solidFill>
                <a:effectLst/>
                <a:latin typeface="erdana"/>
              </a:rPr>
            </a:br>
            <a:br>
              <a:rPr lang="en-US" b="0" i="0" dirty="0">
                <a:solidFill>
                  <a:srgbClr val="610B4B"/>
                </a:solidFill>
                <a:effectLst/>
                <a:latin typeface="erdana"/>
              </a:rPr>
            </a:br>
            <a:r>
              <a:rPr lang="en-US" b="0" i="0" dirty="0">
                <a:solidFill>
                  <a:srgbClr val="610B4B"/>
                </a:solidFill>
                <a:effectLst/>
                <a:latin typeface="erdana"/>
              </a:rPr>
              <a:t>Switch Statement:</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1548C517-C06E-4FD2-81B1-AB04D7920374}"/>
              </a:ext>
            </a:extLst>
          </p:cNvPr>
          <p:cNvSpPr>
            <a:spLocks noGrp="1"/>
          </p:cNvSpPr>
          <p:nvPr>
            <p:ph idx="1"/>
          </p:nvPr>
        </p:nvSpPr>
        <p:spPr/>
        <p:txBody>
          <a:bodyPr/>
          <a:lstStyle/>
          <a:p>
            <a:pPr marL="0" indent="0" algn="just">
              <a:buNone/>
            </a:pPr>
            <a:r>
              <a:rPr lang="en-US" b="0" i="0" dirty="0">
                <a:solidFill>
                  <a:srgbClr val="333333"/>
                </a:solidFill>
                <a:effectLst/>
                <a:latin typeface="inter-regular"/>
              </a:rPr>
              <a:t>In Java, </a:t>
            </a:r>
            <a:r>
              <a:rPr lang="en-US" b="0" i="0" u="none" strike="noStrike" dirty="0">
                <a:solidFill>
                  <a:srgbClr val="008000"/>
                </a:solidFill>
                <a:effectLst/>
                <a:latin typeface="inter-regular"/>
              </a:rPr>
              <a:t>Switch statements</a:t>
            </a:r>
            <a:r>
              <a:rPr lang="en-US" b="0" i="0" dirty="0">
                <a:solidFill>
                  <a:srgbClr val="333333"/>
                </a:solidFill>
                <a:effectLst/>
                <a:latin typeface="inter-regular"/>
              </a:rPr>
              <a:t> are similar to if-else-if statements. The switch statement contains multiple blocks of code called cases and a single case is executed based on the variable which is being switched. The switch statement is easier to use instead of if-else-if statements. It also enhances the readability of the program.</a:t>
            </a:r>
          </a:p>
          <a:p>
            <a:pPr marL="0" indent="0">
              <a:buNone/>
            </a:pPr>
            <a:br>
              <a:rPr lang="en-US" dirty="0"/>
            </a:br>
            <a:endParaRPr lang="en-US" dirty="0"/>
          </a:p>
        </p:txBody>
      </p:sp>
    </p:spTree>
    <p:extLst>
      <p:ext uri="{BB962C8B-B14F-4D97-AF65-F5344CB8AC3E}">
        <p14:creationId xmlns:p14="http://schemas.microsoft.com/office/powerpoint/2010/main" val="358038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1FE8-1545-410D-9233-3323DB1DECF0}"/>
              </a:ext>
            </a:extLst>
          </p:cNvPr>
          <p:cNvSpPr>
            <a:spLocks noGrp="1"/>
          </p:cNvSpPr>
          <p:nvPr>
            <p:ph type="title"/>
          </p:nvPr>
        </p:nvSpPr>
        <p:spPr/>
        <p:txBody>
          <a:bodyPr/>
          <a:lstStyle/>
          <a:p>
            <a:r>
              <a:rPr lang="en-US" dirty="0"/>
              <a:t>Switch </a:t>
            </a:r>
          </a:p>
        </p:txBody>
      </p:sp>
      <p:sp>
        <p:nvSpPr>
          <p:cNvPr id="3" name="Content Placeholder 2">
            <a:extLst>
              <a:ext uri="{FF2B5EF4-FFF2-40B4-BE49-F238E27FC236}">
                <a16:creationId xmlns:a16="http://schemas.microsoft.com/office/drawing/2014/main" id="{17A8C9A1-05EF-4682-B207-4C5FE7370140}"/>
              </a:ext>
            </a:extLst>
          </p:cNvPr>
          <p:cNvSpPr>
            <a:spLocks noGrp="1"/>
          </p:cNvSpPr>
          <p:nvPr>
            <p:ph idx="1"/>
          </p:nvPr>
        </p:nvSpPr>
        <p:spPr/>
        <p:txBody>
          <a:bodyPr>
            <a:normAutofit fontScale="62500" lnSpcReduction="20000"/>
          </a:bodyPr>
          <a:lstStyle/>
          <a:p>
            <a:pPr marL="0" indent="0" algn="just">
              <a:buNone/>
            </a:pPr>
            <a:r>
              <a:rPr lang="en-US" b="1" i="0" dirty="0">
                <a:solidFill>
                  <a:srgbClr val="006699"/>
                </a:solidFill>
                <a:effectLst/>
                <a:latin typeface="inter-regular"/>
              </a:rPr>
              <a:t>switch</a:t>
            </a:r>
            <a:r>
              <a:rPr lang="en-US" b="0" i="0" dirty="0">
                <a:solidFill>
                  <a:srgbClr val="000000"/>
                </a:solidFill>
                <a:effectLst/>
                <a:latin typeface="inter-regular"/>
              </a:rPr>
              <a:t> (expression){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value1:  </a:t>
            </a:r>
          </a:p>
          <a:p>
            <a:pPr marL="0" indent="0" algn="just">
              <a:buNone/>
            </a:pPr>
            <a:r>
              <a:rPr lang="en-US" b="0" i="0" dirty="0">
                <a:solidFill>
                  <a:srgbClr val="000000"/>
                </a:solidFill>
                <a:effectLst/>
                <a:latin typeface="inter-regular"/>
              </a:rPr>
              <a:t>     statement1;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case</a:t>
            </a:r>
            <a:r>
              <a:rPr lang="en-US" b="0" i="0" dirty="0">
                <a:solidFill>
                  <a:srgbClr val="000000"/>
                </a:solidFill>
                <a:effectLst/>
                <a:latin typeface="inter-regular"/>
              </a:rPr>
              <a:t> </a:t>
            </a:r>
            <a:r>
              <a:rPr lang="en-US" b="0" i="0" dirty="0" err="1">
                <a:solidFill>
                  <a:srgbClr val="000000"/>
                </a:solidFill>
                <a:effectLst/>
                <a:latin typeface="inter-regular"/>
              </a:rPr>
              <a:t>valueN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statementN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default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default</a:t>
            </a:r>
            <a:r>
              <a:rPr lang="en-US" b="0" i="0" dirty="0">
                <a:solidFill>
                  <a:srgbClr val="000000"/>
                </a:solidFill>
                <a:effectLst/>
                <a:latin typeface="inter-regular"/>
              </a:rPr>
              <a:t> statement;  </a:t>
            </a:r>
          </a:p>
          <a:p>
            <a:pPr marL="0" indent="0" algn="just">
              <a:buNone/>
            </a:pPr>
            <a:r>
              <a:rPr lang="en-US"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299757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C79-360F-4C84-A22E-C6971C36CA06}"/>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AAE48493-66F4-47DC-887E-1CC1E277C02E}"/>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case variables can be int, short, byte, char, or enumeration. String type is also supported since version 7 of Java</a:t>
            </a:r>
          </a:p>
          <a:p>
            <a:pPr algn="just">
              <a:buFont typeface="Arial" panose="020B0604020202020204" pitchFamily="34" charset="0"/>
              <a:buChar char="•"/>
            </a:pPr>
            <a:r>
              <a:rPr lang="en-US" b="0" i="0" dirty="0">
                <a:solidFill>
                  <a:srgbClr val="000000"/>
                </a:solidFill>
                <a:effectLst/>
                <a:latin typeface="inter-regular"/>
              </a:rPr>
              <a:t>Cases cannot be duplicate</a:t>
            </a:r>
          </a:p>
          <a:p>
            <a:pPr algn="just">
              <a:buFont typeface="Arial" panose="020B0604020202020204" pitchFamily="34" charset="0"/>
              <a:buChar char="•"/>
            </a:pPr>
            <a:r>
              <a:rPr lang="en-US" b="0" i="0" dirty="0">
                <a:solidFill>
                  <a:srgbClr val="000000"/>
                </a:solidFill>
                <a:effectLst/>
                <a:latin typeface="inter-regular"/>
              </a:rPr>
              <a:t>Default statement is executed when any of the case doesn't match the value of expression. It is optional.</a:t>
            </a:r>
          </a:p>
          <a:p>
            <a:pPr algn="just">
              <a:buFont typeface="Arial" panose="020B0604020202020204" pitchFamily="34" charset="0"/>
              <a:buChar char="•"/>
            </a:pPr>
            <a:r>
              <a:rPr lang="en-US" b="0" i="0" dirty="0">
                <a:solidFill>
                  <a:srgbClr val="000000"/>
                </a:solidFill>
                <a:effectLst/>
                <a:latin typeface="inter-regular"/>
              </a:rPr>
              <a:t>Break statement terminates the switch block when the condition is satisfied.</a:t>
            </a:r>
            <a:br>
              <a:rPr lang="en-US" b="0" i="0" dirty="0">
                <a:solidFill>
                  <a:srgbClr val="000000"/>
                </a:solidFill>
                <a:effectLst/>
                <a:latin typeface="inter-regular"/>
              </a:rPr>
            </a:br>
            <a:r>
              <a:rPr lang="en-US" b="0" i="0" dirty="0">
                <a:solidFill>
                  <a:srgbClr val="000000"/>
                </a:solidFill>
                <a:effectLst/>
                <a:latin typeface="inter-regular"/>
              </a:rPr>
              <a:t>It is optional, if not used, next case is executed.</a:t>
            </a:r>
          </a:p>
          <a:p>
            <a:pPr algn="just">
              <a:buFont typeface="Arial" panose="020B0604020202020204" pitchFamily="34" charset="0"/>
              <a:buChar char="•"/>
            </a:pPr>
            <a:r>
              <a:rPr lang="en-US" b="0" i="0" dirty="0">
                <a:solidFill>
                  <a:srgbClr val="000000"/>
                </a:solidFill>
                <a:effectLst/>
                <a:latin typeface="inter-regular"/>
              </a:rPr>
              <a:t>While using switch statements, we must notice that the case expression will be of the same type as the variable. However, it will also be a constant value.</a:t>
            </a:r>
          </a:p>
          <a:p>
            <a:pPr marL="0" indent="0">
              <a:buNone/>
            </a:pPr>
            <a:endParaRPr lang="en-US" dirty="0"/>
          </a:p>
        </p:txBody>
      </p:sp>
    </p:spTree>
    <p:extLst>
      <p:ext uri="{BB962C8B-B14F-4D97-AF65-F5344CB8AC3E}">
        <p14:creationId xmlns:p14="http://schemas.microsoft.com/office/powerpoint/2010/main" val="3775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996</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erdana</vt:lpstr>
      <vt:lpstr>inter-bold</vt:lpstr>
      <vt:lpstr>inter-regular</vt:lpstr>
      <vt:lpstr>Office Theme</vt:lpstr>
      <vt:lpstr>Java Control Statements</vt:lpstr>
      <vt:lpstr>Introduction</vt:lpstr>
      <vt:lpstr>If statement</vt:lpstr>
      <vt:lpstr>If else </vt:lpstr>
      <vt:lpstr>If else If </vt:lpstr>
      <vt:lpstr> Nested if-statement  </vt:lpstr>
      <vt:lpstr>  Switch Statement:  </vt:lpstr>
      <vt:lpstr>Switch </vt:lpstr>
      <vt:lpstr>Switch</vt:lpstr>
      <vt:lpstr> Loop Statements  </vt:lpstr>
      <vt:lpstr> Java While Loop  </vt:lpstr>
      <vt:lpstr>do-while loop</vt:lpstr>
      <vt:lpstr>  Java for loop  </vt:lpstr>
      <vt:lpstr>  Java for loop  </vt:lpstr>
      <vt:lpstr>Break statement</vt:lpstr>
      <vt:lpstr> Java Continue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Control Statements</dc:title>
  <dc:creator>welcome</dc:creator>
  <cp:lastModifiedBy>welcome</cp:lastModifiedBy>
  <cp:revision>20</cp:revision>
  <dcterms:created xsi:type="dcterms:W3CDTF">2022-02-25T02:01:52Z</dcterms:created>
  <dcterms:modified xsi:type="dcterms:W3CDTF">2022-02-25T03:20:23Z</dcterms:modified>
</cp:coreProperties>
</file>