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png"/>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4"/>
  </p:sldMasterIdLst>
  <p:notesMasterIdLst>
    <p:notesMasterId r:id="rId48"/>
  </p:notesMasterIdLst>
  <p:sldIdLst>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5" r:id="rId27"/>
    <p:sldId id="280" r:id="rId28"/>
    <p:sldId id="281" r:id="rId29"/>
    <p:sldId id="282" r:id="rId30"/>
    <p:sldId id="283" r:id="rId31"/>
    <p:sldId id="284"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25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472C2F-C33F-4B89-80EE-73C68B918D89}" v="8" dt="2021-07-15T10:41:23.6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34" autoAdjust="0"/>
    <p:restoredTop sz="94660"/>
  </p:normalViewPr>
  <p:slideViewPr>
    <p:cSldViewPr snapToGrid="0">
      <p:cViewPr varScale="1">
        <p:scale>
          <a:sx n="63" d="100"/>
          <a:sy n="63" d="100"/>
        </p:scale>
        <p:origin x="796"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sain, Zuha" userId="5cc15c61-0333-41ba-96ef-505da48a94f4" providerId="ADAL" clId="{0D472C2F-C33F-4B89-80EE-73C68B918D89}"/>
    <pc:docChg chg="undo custSel modSld modMainMaster">
      <pc:chgData name="Husain, Zuha" userId="5cc15c61-0333-41ba-96ef-505da48a94f4" providerId="ADAL" clId="{0D472C2F-C33F-4B89-80EE-73C68B918D89}" dt="2021-07-22T07:02:07.077" v="60" actId="1076"/>
      <pc:docMkLst>
        <pc:docMk/>
      </pc:docMkLst>
      <pc:sldChg chg="addSp delSp modSp">
        <pc:chgData name="Husain, Zuha" userId="5cc15c61-0333-41ba-96ef-505da48a94f4" providerId="ADAL" clId="{0D472C2F-C33F-4B89-80EE-73C68B918D89}" dt="2021-07-22T07:02:07.077" v="60" actId="1076"/>
        <pc:sldMkLst>
          <pc:docMk/>
          <pc:sldMk cId="1308632359" sldId="257"/>
        </pc:sldMkLst>
        <pc:spChg chg="del">
          <ac:chgData name="Husain, Zuha" userId="5cc15c61-0333-41ba-96ef-505da48a94f4" providerId="ADAL" clId="{0D472C2F-C33F-4B89-80EE-73C68B918D89}" dt="2021-07-15T10:41:13.011" v="47" actId="931"/>
          <ac:spMkLst>
            <pc:docMk/>
            <pc:sldMk cId="1308632359" sldId="257"/>
            <ac:spMk id="2" creationId="{8F047178-7B6D-4921-81AE-FC8E74FDC5B4}"/>
          </ac:spMkLst>
        </pc:spChg>
        <pc:spChg chg="mod">
          <ac:chgData name="Husain, Zuha" userId="5cc15c61-0333-41ba-96ef-505da48a94f4" providerId="ADAL" clId="{0D472C2F-C33F-4B89-80EE-73C68B918D89}" dt="2021-07-15T10:36:29.916" v="14" actId="1076"/>
          <ac:spMkLst>
            <pc:docMk/>
            <pc:sldMk cId="1308632359" sldId="257"/>
            <ac:spMk id="4" creationId="{A27A15BC-6982-4671-8958-00D2D0FCBB0B}"/>
          </ac:spMkLst>
        </pc:spChg>
        <pc:picChg chg="mod">
          <ac:chgData name="Husain, Zuha" userId="5cc15c61-0333-41ba-96ef-505da48a94f4" providerId="ADAL" clId="{0D472C2F-C33F-4B89-80EE-73C68B918D89}" dt="2021-07-15T10:40:56.784" v="46" actId="14100"/>
          <ac:picMkLst>
            <pc:docMk/>
            <pc:sldMk cId="1308632359" sldId="257"/>
            <ac:picMk id="6" creationId="{2DBB87D4-301A-40BA-BFAF-8C7545EDF3E3}"/>
          </ac:picMkLst>
        </pc:picChg>
        <pc:picChg chg="add mod">
          <ac:chgData name="Husain, Zuha" userId="5cc15c61-0333-41ba-96ef-505da48a94f4" providerId="ADAL" clId="{0D472C2F-C33F-4B89-80EE-73C68B918D89}" dt="2021-07-15T10:41:13.404" v="49" actId="962"/>
          <ac:picMkLst>
            <pc:docMk/>
            <pc:sldMk cId="1308632359" sldId="257"/>
            <ac:picMk id="8" creationId="{F894F3DE-0165-4D3F-9649-BF1C9751EE40}"/>
          </ac:picMkLst>
        </pc:picChg>
        <pc:picChg chg="add del">
          <ac:chgData name="Husain, Zuha" userId="5cc15c61-0333-41ba-96ef-505da48a94f4" providerId="ADAL" clId="{0D472C2F-C33F-4B89-80EE-73C68B918D89}" dt="2021-07-15T10:41:18.757" v="51"/>
          <ac:picMkLst>
            <pc:docMk/>
            <pc:sldMk cId="1308632359" sldId="257"/>
            <ac:picMk id="11" creationId="{1AC42058-5505-4B2E-8A62-91B00119F70E}"/>
          </ac:picMkLst>
        </pc:picChg>
        <pc:picChg chg="del">
          <ac:chgData name="Husain, Zuha" userId="5cc15c61-0333-41ba-96ef-505da48a94f4" providerId="ADAL" clId="{0D472C2F-C33F-4B89-80EE-73C68B918D89}" dt="2021-07-15T10:36:16.710" v="13" actId="478"/>
          <ac:picMkLst>
            <pc:docMk/>
            <pc:sldMk cId="1308632359" sldId="257"/>
            <ac:picMk id="12" creationId="{4F8F947D-3A9C-4404-BEC3-1F209FECDD7F}"/>
          </ac:picMkLst>
        </pc:picChg>
        <pc:picChg chg="add mod modCrop">
          <ac:chgData name="Husain, Zuha" userId="5cc15c61-0333-41ba-96ef-505da48a94f4" providerId="ADAL" clId="{0D472C2F-C33F-4B89-80EE-73C68B918D89}" dt="2021-07-22T07:02:07.077" v="60" actId="1076"/>
          <ac:picMkLst>
            <pc:docMk/>
            <pc:sldMk cId="1308632359" sldId="257"/>
            <ac:picMk id="13" creationId="{E8C8864E-6CC1-4BF4-9AE7-414F71099034}"/>
          </ac:picMkLst>
        </pc:picChg>
      </pc:sldChg>
      <pc:sldChg chg="delSp">
        <pc:chgData name="Husain, Zuha" userId="5cc15c61-0333-41ba-96ef-505da48a94f4" providerId="ADAL" clId="{0D472C2F-C33F-4B89-80EE-73C68B918D89}" dt="2021-07-15T10:36:10.605" v="12" actId="478"/>
        <pc:sldMkLst>
          <pc:docMk/>
          <pc:sldMk cId="2743442396" sldId="258"/>
        </pc:sldMkLst>
        <pc:picChg chg="del">
          <ac:chgData name="Husain, Zuha" userId="5cc15c61-0333-41ba-96ef-505da48a94f4" providerId="ADAL" clId="{0D472C2F-C33F-4B89-80EE-73C68B918D89}" dt="2021-07-15T10:36:10.605" v="12" actId="478"/>
          <ac:picMkLst>
            <pc:docMk/>
            <pc:sldMk cId="2743442396" sldId="258"/>
            <ac:picMk id="3" creationId="{37A90D25-E92C-46EA-AFE4-86CD085F9411}"/>
          </ac:picMkLst>
        </pc:picChg>
      </pc:sldChg>
      <pc:sldMasterChg chg="addSp modSp modSldLayout">
        <pc:chgData name="Husain, Zuha" userId="5cc15c61-0333-41ba-96ef-505da48a94f4" providerId="ADAL" clId="{0D472C2F-C33F-4B89-80EE-73C68B918D89}" dt="2021-07-15T10:40:36.487" v="45" actId="1076"/>
        <pc:sldMasterMkLst>
          <pc:docMk/>
          <pc:sldMasterMk cId="3519097849" sldId="2147483782"/>
        </pc:sldMasterMkLst>
        <pc:picChg chg="add mod modCrop">
          <ac:chgData name="Husain, Zuha" userId="5cc15c61-0333-41ba-96ef-505da48a94f4" providerId="ADAL" clId="{0D472C2F-C33F-4B89-80EE-73C68B918D89}" dt="2021-07-15T10:40:31.617" v="44" actId="1076"/>
          <ac:picMkLst>
            <pc:docMk/>
            <pc:sldMasterMk cId="3519097849" sldId="2147483782"/>
            <ac:picMk id="2" creationId="{A7492E5E-4F82-4C52-BEE0-5D40C1859DC6}"/>
          </ac:picMkLst>
        </pc:picChg>
        <pc:picChg chg="add mod">
          <ac:chgData name="Husain, Zuha" userId="5cc15c61-0333-41ba-96ef-505da48a94f4" providerId="ADAL" clId="{0D472C2F-C33F-4B89-80EE-73C68B918D89}" dt="2021-07-15T10:40:36.487" v="45" actId="1076"/>
          <ac:picMkLst>
            <pc:docMk/>
            <pc:sldMasterMk cId="3519097849" sldId="2147483782"/>
            <ac:picMk id="3" creationId="{6853F66F-6382-4649-9256-8C56FE11FEF0}"/>
          </ac:picMkLst>
        </pc:picChg>
        <pc:sldLayoutChg chg="addSp delSp modSp">
          <pc:chgData name="Husain, Zuha" userId="5cc15c61-0333-41ba-96ef-505da48a94f4" providerId="ADAL" clId="{0D472C2F-C33F-4B89-80EE-73C68B918D89}" dt="2021-07-15T10:39:26.515" v="38" actId="478"/>
          <pc:sldLayoutMkLst>
            <pc:docMk/>
            <pc:sldMasterMk cId="3519097849" sldId="2147483782"/>
            <pc:sldLayoutMk cId="4025514998" sldId="2147483786"/>
          </pc:sldLayoutMkLst>
          <pc:spChg chg="mod">
            <ac:chgData name="Husain, Zuha" userId="5cc15c61-0333-41ba-96ef-505da48a94f4" providerId="ADAL" clId="{0D472C2F-C33F-4B89-80EE-73C68B918D89}" dt="2021-07-15T10:36:02.597" v="11" actId="1076"/>
            <ac:spMkLst>
              <pc:docMk/>
              <pc:sldMasterMk cId="3519097849" sldId="2147483782"/>
              <pc:sldLayoutMk cId="4025514998" sldId="2147483786"/>
              <ac:spMk id="11" creationId="{39975175-2508-B045-9D4F-3A2C091C13E3}"/>
            </ac:spMkLst>
          </pc:spChg>
          <pc:picChg chg="add del mod">
            <ac:chgData name="Husain, Zuha" userId="5cc15c61-0333-41ba-96ef-505da48a94f4" providerId="ADAL" clId="{0D472C2F-C33F-4B89-80EE-73C68B918D89}" dt="2021-07-15T10:39:23.554" v="37" actId="478"/>
            <ac:picMkLst>
              <pc:docMk/>
              <pc:sldMasterMk cId="3519097849" sldId="2147483782"/>
              <pc:sldLayoutMk cId="4025514998" sldId="2147483786"/>
              <ac:picMk id="3" creationId="{6D39ABF5-8A7D-41DD-84FA-0D8CB185E654}"/>
            </ac:picMkLst>
          </pc:picChg>
          <pc:picChg chg="del mod">
            <ac:chgData name="Husain, Zuha" userId="5cc15c61-0333-41ba-96ef-505da48a94f4" providerId="ADAL" clId="{0D472C2F-C33F-4B89-80EE-73C68B918D89}" dt="2021-07-15T10:39:26.515" v="38" actId="478"/>
            <ac:picMkLst>
              <pc:docMk/>
              <pc:sldMasterMk cId="3519097849" sldId="2147483782"/>
              <pc:sldLayoutMk cId="4025514998" sldId="2147483786"/>
              <ac:picMk id="6" creationId="{503458B3-A697-5948-A7B5-380FFEFD570A}"/>
            </ac:picMkLst>
          </pc:picChg>
        </pc:sldLayoutChg>
        <pc:sldLayoutChg chg="addSp delSp modSp">
          <pc:chgData name="Husain, Zuha" userId="5cc15c61-0333-41ba-96ef-505da48a94f4" providerId="ADAL" clId="{0D472C2F-C33F-4B89-80EE-73C68B918D89}" dt="2021-07-15T10:40:22.161" v="43" actId="14100"/>
          <pc:sldLayoutMkLst>
            <pc:docMk/>
            <pc:sldMasterMk cId="3519097849" sldId="2147483782"/>
            <pc:sldLayoutMk cId="1037590540" sldId="2147483792"/>
          </pc:sldLayoutMkLst>
          <pc:spChg chg="mod">
            <ac:chgData name="Husain, Zuha" userId="5cc15c61-0333-41ba-96ef-505da48a94f4" providerId="ADAL" clId="{0D472C2F-C33F-4B89-80EE-73C68B918D89}" dt="2021-07-15T10:40:02.645" v="40" actId="1076"/>
            <ac:spMkLst>
              <pc:docMk/>
              <pc:sldMasterMk cId="3519097849" sldId="2147483782"/>
              <pc:sldLayoutMk cId="1037590540" sldId="2147483792"/>
              <ac:spMk id="8" creationId="{2DF618F6-6FF7-4680-A625-A4E55C94CA3F}"/>
            </ac:spMkLst>
          </pc:spChg>
          <pc:picChg chg="del mod">
            <ac:chgData name="Husain, Zuha" userId="5cc15c61-0333-41ba-96ef-505da48a94f4" providerId="ADAL" clId="{0D472C2F-C33F-4B89-80EE-73C68B918D89}" dt="2021-07-15T10:39:57.082" v="39" actId="478"/>
            <ac:picMkLst>
              <pc:docMk/>
              <pc:sldMasterMk cId="3519097849" sldId="2147483782"/>
              <pc:sldLayoutMk cId="1037590540" sldId="2147483792"/>
              <ac:picMk id="7" creationId="{8674BAA5-6FC3-FC42-BA39-F309B296FFA2}"/>
            </ac:picMkLst>
          </pc:picChg>
          <pc:picChg chg="add mod">
            <ac:chgData name="Husain, Zuha" userId="5cc15c61-0333-41ba-96ef-505da48a94f4" providerId="ADAL" clId="{0D472C2F-C33F-4B89-80EE-73C68B918D89}" dt="2021-07-15T10:40:22.161" v="43" actId="14100"/>
            <ac:picMkLst>
              <pc:docMk/>
              <pc:sldMasterMk cId="3519097849" sldId="2147483782"/>
              <pc:sldLayoutMk cId="1037590540" sldId="2147483792"/>
              <ac:picMk id="9" creationId="{41ED6FEF-9277-4867-B11B-A677B9DE7858}"/>
            </ac:picMkLst>
          </pc:picChg>
        </pc:sldLayoutChg>
      </pc:sldMasterChg>
    </pc:docChg>
  </pc:docChgLst>
  <pc:docChgLst>
    <pc:chgData name="Husain, Zuha -" userId="5cc15c61-0333-41ba-96ef-505da48a94f4" providerId="ADAL" clId="{99C31D82-1EFB-4559-BBE9-3FB525333F5B}"/>
    <pc:docChg chg="modSld">
      <pc:chgData name="Husain, Zuha -" userId="5cc15c61-0333-41ba-96ef-505da48a94f4" providerId="ADAL" clId="{99C31D82-1EFB-4559-BBE9-3FB525333F5B}" dt="2021-03-02T14:14:24.055" v="25" actId="1076"/>
      <pc:docMkLst>
        <pc:docMk/>
      </pc:docMkLst>
      <pc:sldChg chg="modSp">
        <pc:chgData name="Husain, Zuha -" userId="5cc15c61-0333-41ba-96ef-505da48a94f4" providerId="ADAL" clId="{99C31D82-1EFB-4559-BBE9-3FB525333F5B}" dt="2021-03-02T14:14:24.055" v="25" actId="1076"/>
        <pc:sldMkLst>
          <pc:docMk/>
          <pc:sldMk cId="1308632359" sldId="257"/>
        </pc:sldMkLst>
        <pc:spChg chg="mod">
          <ac:chgData name="Husain, Zuha -" userId="5cc15c61-0333-41ba-96ef-505da48a94f4" providerId="ADAL" clId="{99C31D82-1EFB-4559-BBE9-3FB525333F5B}" dt="2021-03-02T14:14:24.055" v="25" actId="1076"/>
          <ac:spMkLst>
            <pc:docMk/>
            <pc:sldMk cId="1308632359" sldId="257"/>
            <ac:spMk id="4" creationId="{A27A15BC-6982-4671-8958-00D2D0FCBB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70C42-4CE6-42E7-9865-0A007131E084}" type="datetimeFigureOut">
              <a:rPr lang="en-US" smtClean="0"/>
              <a:t>20-Sep-22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533A99-F88A-481C-825D-97A6B6D3F055}" type="slidenum">
              <a:rPr lang="en-US" smtClean="0"/>
              <a:t>‹#›</a:t>
            </a:fld>
            <a:endParaRPr lang="en-US"/>
          </a:p>
        </p:txBody>
      </p:sp>
    </p:spTree>
    <p:extLst>
      <p:ext uri="{BB962C8B-B14F-4D97-AF65-F5344CB8AC3E}">
        <p14:creationId xmlns:p14="http://schemas.microsoft.com/office/powerpoint/2010/main" val="955175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lgn="r" defTabSz="966612">
              <a:buClrTx/>
              <a:defRPr/>
            </a:pPr>
            <a:fld id="{9FCEE7B9-9135-4EA5-91E4-CA23B51C180C}" type="slidenum">
              <a:rPr lang="en-US" sz="1300" kern="1200">
                <a:solidFill>
                  <a:prstClr val="black"/>
                </a:solidFill>
                <a:latin typeface="Calibri" panose="020F0502020204030204"/>
                <a:ea typeface="+mn-ea"/>
                <a:cs typeface="+mn-cs"/>
              </a:rPr>
              <a:pPr algn="r" defTabSz="966612">
                <a:buClrTx/>
                <a:defRPr/>
              </a:pPr>
              <a:t>1</a:t>
            </a:fld>
            <a:endParaRPr lang="en-US" sz="1300"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2112399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Trainer Notes</a:t>
            </a:r>
            <a:endParaRPr lang="en-US" dirty="0"/>
          </a:p>
          <a:p>
            <a:r>
              <a:rPr lang="en-US" dirty="0"/>
              <a:t>Brainstorm: what is equity trading? </a:t>
            </a:r>
          </a:p>
        </p:txBody>
      </p:sp>
      <p:sp>
        <p:nvSpPr>
          <p:cNvPr id="4" name="Slide Number Placeholder 3"/>
          <p:cNvSpPr>
            <a:spLocks noGrp="1"/>
          </p:cNvSpPr>
          <p:nvPr>
            <p:ph type="sldNum" sz="quarter" idx="5"/>
          </p:nvPr>
        </p:nvSpPr>
        <p:spPr/>
        <p:txBody>
          <a:bodyPr/>
          <a:lstStyle/>
          <a:p>
            <a:pPr algn="r" defTabSz="966612">
              <a:buClrTx/>
              <a:defRPr/>
            </a:pPr>
            <a:fld id="{9FCEE7B9-9135-4EA5-91E4-CA23B51C180C}" type="slidenum">
              <a:rPr lang="en-US" sz="1300" kern="1200">
                <a:solidFill>
                  <a:prstClr val="black"/>
                </a:solidFill>
                <a:latin typeface="Calibri" panose="020F0502020204030204"/>
                <a:ea typeface="+mn-ea"/>
                <a:cs typeface="+mn-cs"/>
              </a:rPr>
              <a:pPr algn="r" defTabSz="966612">
                <a:buClrTx/>
                <a:defRPr/>
              </a:pPr>
              <a:t>43</a:t>
            </a:fld>
            <a:endParaRPr lang="en-US" sz="1300"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2610109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02145E">
            <a:alpha val="20000"/>
          </a:srgbClr>
        </a:solidFill>
        <a:effectLst/>
      </p:bgPr>
    </p:bg>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133CD5E7-68D3-584B-AB3B-B0A944F0CEF6}"/>
              </a:ext>
            </a:extLst>
          </p:cNvPr>
          <p:cNvSpPr>
            <a:spLocks noGrp="1"/>
          </p:cNvSpPr>
          <p:nvPr>
            <p:ph type="body" sz="quarter" idx="12"/>
          </p:nvPr>
        </p:nvSpPr>
        <p:spPr>
          <a:xfrm>
            <a:off x="720725" y="1982788"/>
            <a:ext cx="10750550" cy="990599"/>
          </a:xfrm>
          <a:prstGeom prst="rect">
            <a:avLst/>
          </a:prstGeom>
        </p:spPr>
        <p:txBody>
          <a:bodyPr lIns="0" tIns="0" rIns="0" bIns="0"/>
          <a:lstStyle>
            <a:lvl1pPr marL="0" indent="0">
              <a:lnSpc>
                <a:spcPct val="100000"/>
              </a:lnSpc>
              <a:spcBef>
                <a:spcPts val="0"/>
              </a:spcBef>
              <a:spcAft>
                <a:spcPts val="1089"/>
              </a:spcAft>
              <a:buNone/>
              <a:defRPr sz="28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32" name="Text Placeholder 13">
            <a:extLst>
              <a:ext uri="{FF2B5EF4-FFF2-40B4-BE49-F238E27FC236}">
                <a16:creationId xmlns:a16="http://schemas.microsoft.com/office/drawing/2014/main" id="{1CBE53DE-FF73-2F4A-BAB6-F010441A6CD7}"/>
              </a:ext>
            </a:extLst>
          </p:cNvPr>
          <p:cNvSpPr>
            <a:spLocks noGrp="1"/>
          </p:cNvSpPr>
          <p:nvPr>
            <p:ph type="body" sz="quarter" idx="14"/>
          </p:nvPr>
        </p:nvSpPr>
        <p:spPr>
          <a:xfrm>
            <a:off x="720725" y="3194462"/>
            <a:ext cx="10750550" cy="2939046"/>
          </a:xfrm>
          <a:prstGeom prst="rect">
            <a:avLst/>
          </a:prstGeom>
        </p:spPr>
        <p:txBody>
          <a:bodyPr lIns="0" tIns="0" rIns="0" bIns="0"/>
          <a:lstStyle>
            <a:lvl1pPr marL="0" indent="0">
              <a:lnSpc>
                <a:spcPct val="100000"/>
              </a:lnSpc>
              <a:spcBef>
                <a:spcPts val="0"/>
              </a:spcBef>
              <a:spcAft>
                <a:spcPts val="1089"/>
              </a:spcAft>
              <a:buNone/>
              <a:defRPr sz="20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11" name="Text Placeholder 15">
            <a:extLst>
              <a:ext uri="{FF2B5EF4-FFF2-40B4-BE49-F238E27FC236}">
                <a16:creationId xmlns:a16="http://schemas.microsoft.com/office/drawing/2014/main" id="{39975175-2508-B045-9D4F-3A2C091C13E3}"/>
              </a:ext>
            </a:extLst>
          </p:cNvPr>
          <p:cNvSpPr>
            <a:spLocks noGrp="1"/>
          </p:cNvSpPr>
          <p:nvPr>
            <p:ph type="body" sz="quarter" idx="13" hasCustomPrompt="1"/>
          </p:nvPr>
        </p:nvSpPr>
        <p:spPr>
          <a:xfrm>
            <a:off x="720725" y="860605"/>
            <a:ext cx="7972425" cy="901108"/>
          </a:xfrm>
          <a:prstGeom prst="rect">
            <a:avLst/>
          </a:prstGeom>
        </p:spPr>
        <p:txBody>
          <a:bodyPr lIns="0" tIns="0" rIns="0" bIns="0" anchor="t" anchorCtr="0"/>
          <a:lstStyle>
            <a:lvl1pPr marL="0" indent="0">
              <a:lnSpc>
                <a:spcPct val="100000"/>
              </a:lnSpc>
              <a:spcBef>
                <a:spcPts val="0"/>
              </a:spcBef>
              <a:spcAft>
                <a:spcPts val="1633"/>
              </a:spcAft>
              <a:buNone/>
              <a:defRPr sz="3200" b="1" i="0">
                <a:solidFill>
                  <a:srgbClr val="02145E"/>
                </a:solidFill>
                <a:latin typeface="Axiforma" pitchFamily="2" charset="77"/>
              </a:defRPr>
            </a:lvl1pPr>
          </a:lstStyle>
          <a:p>
            <a:pPr lvl="0"/>
            <a:r>
              <a:rPr lang="en-US" dirty="0"/>
              <a:t>CLICK TO EDIT</a:t>
            </a:r>
          </a:p>
        </p:txBody>
      </p:sp>
    </p:spTree>
    <p:extLst>
      <p:ext uri="{BB962C8B-B14F-4D97-AF65-F5344CB8AC3E}">
        <p14:creationId xmlns:p14="http://schemas.microsoft.com/office/powerpoint/2010/main" val="402551499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DF618F6-6FF7-4680-A625-A4E55C94CA3F}"/>
              </a:ext>
            </a:extLst>
          </p:cNvPr>
          <p:cNvSpPr/>
          <p:nvPr userDrawn="1"/>
        </p:nvSpPr>
        <p:spPr>
          <a:xfrm>
            <a:off x="6513" y="0"/>
            <a:ext cx="12192000" cy="6858000"/>
          </a:xfrm>
          <a:prstGeom prst="rect">
            <a:avLst/>
          </a:prstGeom>
          <a:solidFill>
            <a:srgbClr val="0214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xiforma" panose="00000500000000000000" pitchFamily="50" charset="0"/>
            </a:endParaRPr>
          </a:p>
        </p:txBody>
      </p:sp>
      <p:sp>
        <p:nvSpPr>
          <p:cNvPr id="10" name="Picture Placeholder 8">
            <a:extLst>
              <a:ext uri="{FF2B5EF4-FFF2-40B4-BE49-F238E27FC236}">
                <a16:creationId xmlns:a16="http://schemas.microsoft.com/office/drawing/2014/main" id="{ACA0AC20-63C5-0441-821F-78412BDE7921}"/>
              </a:ext>
            </a:extLst>
          </p:cNvPr>
          <p:cNvSpPr>
            <a:spLocks noGrp="1"/>
          </p:cNvSpPr>
          <p:nvPr>
            <p:ph type="pic" sz="quarter" idx="11"/>
          </p:nvPr>
        </p:nvSpPr>
        <p:spPr>
          <a:xfrm>
            <a:off x="-1" y="0"/>
            <a:ext cx="3140075" cy="6858000"/>
          </a:xfrm>
          <a:prstGeom prst="rect">
            <a:avLst/>
          </a:prstGeom>
          <a:solidFill>
            <a:schemeClr val="bg1">
              <a:lumMod val="95000"/>
            </a:schemeClr>
          </a:solidFill>
        </p:spPr>
        <p:txBody>
          <a:bodyPr/>
          <a:lstStyle>
            <a:lvl1pPr>
              <a:defRPr>
                <a:latin typeface="Axiforma" panose="00000500000000000000" pitchFamily="50" charset="0"/>
              </a:defRPr>
            </a:lvl1pPr>
          </a:lstStyle>
          <a:p>
            <a:endParaRPr lang="en-US" dirty="0"/>
          </a:p>
        </p:txBody>
      </p:sp>
      <p:sp>
        <p:nvSpPr>
          <p:cNvPr id="14" name="Text Placeholder 13">
            <a:extLst>
              <a:ext uri="{FF2B5EF4-FFF2-40B4-BE49-F238E27FC236}">
                <a16:creationId xmlns:a16="http://schemas.microsoft.com/office/drawing/2014/main" id="{133CD5E7-68D3-584B-AB3B-B0A944F0CEF6}"/>
              </a:ext>
            </a:extLst>
          </p:cNvPr>
          <p:cNvSpPr>
            <a:spLocks noGrp="1"/>
          </p:cNvSpPr>
          <p:nvPr>
            <p:ph type="body" sz="quarter" idx="12"/>
          </p:nvPr>
        </p:nvSpPr>
        <p:spPr>
          <a:xfrm>
            <a:off x="3511877" y="1982788"/>
            <a:ext cx="7959398" cy="990599"/>
          </a:xfrm>
          <a:prstGeom prst="rect">
            <a:avLst/>
          </a:prstGeom>
        </p:spPr>
        <p:txBody>
          <a:bodyPr lIns="0" tIns="0" rIns="0" bIns="0"/>
          <a:lstStyle>
            <a:lvl1pPr marL="0" indent="0">
              <a:lnSpc>
                <a:spcPct val="100000"/>
              </a:lnSpc>
              <a:spcBef>
                <a:spcPts val="0"/>
              </a:spcBef>
              <a:spcAft>
                <a:spcPts val="1089"/>
              </a:spcAft>
              <a:buNone/>
              <a:defRPr sz="28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16" name="Text Placeholder 15">
            <a:extLst>
              <a:ext uri="{FF2B5EF4-FFF2-40B4-BE49-F238E27FC236}">
                <a16:creationId xmlns:a16="http://schemas.microsoft.com/office/drawing/2014/main" id="{65DA5E28-9EAC-0D49-9241-91EC8B1433DF}"/>
              </a:ext>
            </a:extLst>
          </p:cNvPr>
          <p:cNvSpPr>
            <a:spLocks noGrp="1"/>
          </p:cNvSpPr>
          <p:nvPr>
            <p:ph type="body" sz="quarter" idx="13" hasCustomPrompt="1"/>
          </p:nvPr>
        </p:nvSpPr>
        <p:spPr>
          <a:xfrm>
            <a:off x="3511877" y="724492"/>
            <a:ext cx="5181273" cy="901108"/>
          </a:xfrm>
          <a:prstGeom prst="rect">
            <a:avLst/>
          </a:prstGeom>
        </p:spPr>
        <p:txBody>
          <a:bodyPr lIns="0" tIns="0" rIns="0" bIns="0" anchor="t" anchorCtr="0"/>
          <a:lstStyle>
            <a:lvl1pPr marL="0" indent="0">
              <a:lnSpc>
                <a:spcPct val="100000"/>
              </a:lnSpc>
              <a:spcBef>
                <a:spcPts val="0"/>
              </a:spcBef>
              <a:spcAft>
                <a:spcPts val="1633"/>
              </a:spcAft>
              <a:buNone/>
              <a:defRPr sz="3200" b="1" i="0">
                <a:solidFill>
                  <a:srgbClr val="02145E"/>
                </a:solidFill>
                <a:latin typeface="Axiforma" pitchFamily="2" charset="77"/>
              </a:defRPr>
            </a:lvl1pPr>
          </a:lstStyle>
          <a:p>
            <a:pPr lvl="0"/>
            <a:r>
              <a:rPr lang="en-US" dirty="0"/>
              <a:t>CLICK TO EDIT</a:t>
            </a:r>
          </a:p>
        </p:txBody>
      </p:sp>
      <p:sp>
        <p:nvSpPr>
          <p:cNvPr id="32" name="Text Placeholder 13">
            <a:extLst>
              <a:ext uri="{FF2B5EF4-FFF2-40B4-BE49-F238E27FC236}">
                <a16:creationId xmlns:a16="http://schemas.microsoft.com/office/drawing/2014/main" id="{1CBE53DE-FF73-2F4A-BAB6-F010441A6CD7}"/>
              </a:ext>
            </a:extLst>
          </p:cNvPr>
          <p:cNvSpPr>
            <a:spLocks noGrp="1"/>
          </p:cNvSpPr>
          <p:nvPr>
            <p:ph type="body" sz="quarter" idx="14"/>
          </p:nvPr>
        </p:nvSpPr>
        <p:spPr>
          <a:xfrm>
            <a:off x="3511877" y="3194462"/>
            <a:ext cx="7959398" cy="2939046"/>
          </a:xfrm>
          <a:prstGeom prst="rect">
            <a:avLst/>
          </a:prstGeom>
        </p:spPr>
        <p:txBody>
          <a:bodyPr lIns="0" tIns="0" rIns="0" bIns="0"/>
          <a:lstStyle>
            <a:lvl1pPr marL="0" indent="0">
              <a:lnSpc>
                <a:spcPct val="100000"/>
              </a:lnSpc>
              <a:spcBef>
                <a:spcPts val="0"/>
              </a:spcBef>
              <a:spcAft>
                <a:spcPts val="1089"/>
              </a:spcAft>
              <a:buNone/>
              <a:defRPr sz="20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pic>
        <p:nvPicPr>
          <p:cNvPr id="9" name="Picture 8" descr="Text, logo&#10;&#10;Description automatically generated">
            <a:extLst>
              <a:ext uri="{FF2B5EF4-FFF2-40B4-BE49-F238E27FC236}">
                <a16:creationId xmlns:a16="http://schemas.microsoft.com/office/drawing/2014/main" id="{41ED6FEF-9277-4867-B11B-A677B9DE78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1950" y="-299840"/>
            <a:ext cx="1554489" cy="1474886"/>
          </a:xfrm>
          <a:prstGeom prst="rect">
            <a:avLst/>
          </a:prstGeom>
        </p:spPr>
      </p:pic>
    </p:spTree>
    <p:extLst>
      <p:ext uri="{BB962C8B-B14F-4D97-AF65-F5344CB8AC3E}">
        <p14:creationId xmlns:p14="http://schemas.microsoft.com/office/powerpoint/2010/main" val="103759054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descr="Text, logo&#10;&#10;Description automatically generated">
            <a:extLst>
              <a:ext uri="{FF2B5EF4-FFF2-40B4-BE49-F238E27FC236}">
                <a16:creationId xmlns:a16="http://schemas.microsoft.com/office/drawing/2014/main" id="{A7492E5E-4F82-4C52-BEE0-5D40C1859DC6}"/>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32373" b="42481"/>
          <a:stretch/>
        </p:blipFill>
        <p:spPr>
          <a:xfrm>
            <a:off x="561975" y="193128"/>
            <a:ext cx="1699609" cy="409575"/>
          </a:xfrm>
          <a:prstGeom prst="rect">
            <a:avLst/>
          </a:prstGeom>
        </p:spPr>
      </p:pic>
      <p:pic>
        <p:nvPicPr>
          <p:cNvPr id="3" name="Picture 2">
            <a:extLst>
              <a:ext uri="{FF2B5EF4-FFF2-40B4-BE49-F238E27FC236}">
                <a16:creationId xmlns:a16="http://schemas.microsoft.com/office/drawing/2014/main" id="{6853F66F-6382-4649-9256-8C56FE11FEF0}"/>
              </a:ext>
            </a:extLst>
          </p:cNvPr>
          <p:cNvPicPr>
            <a:picLocks noChangeAspect="1"/>
          </p:cNvPicPr>
          <p:nvPr userDrawn="1"/>
        </p:nvPicPr>
        <p:blipFill>
          <a:blip r:embed="rId5"/>
          <a:stretch>
            <a:fillRect/>
          </a:stretch>
        </p:blipFill>
        <p:spPr>
          <a:xfrm>
            <a:off x="10133013" y="200521"/>
            <a:ext cx="1497012" cy="402182"/>
          </a:xfrm>
          <a:prstGeom prst="rect">
            <a:avLst/>
          </a:prstGeom>
        </p:spPr>
      </p:pic>
    </p:spTree>
    <p:extLst>
      <p:ext uri="{BB962C8B-B14F-4D97-AF65-F5344CB8AC3E}">
        <p14:creationId xmlns:p14="http://schemas.microsoft.com/office/powerpoint/2010/main" val="3519097849"/>
      </p:ext>
    </p:extLst>
  </p:cSld>
  <p:clrMap bg1="lt1" tx1="dk1" bg2="lt2" tx2="dk2" accent1="accent1" accent2="accent2" accent3="accent3" accent4="accent4" accent5="accent5" accent6="accent6" hlink="hlink" folHlink="folHlink"/>
  <p:sldLayoutIdLst>
    <p:sldLayoutId id="2147483786" r:id="rId1"/>
    <p:sldLayoutId id="2147483792" r:id="rId2"/>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Arial" panose="020B0604020202020204" pitchFamily="34" charset="0"/>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Arial" panose="020B0604020202020204" pitchFamily="34" charset="0"/>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66">
          <p15:clr>
            <a:srgbClr val="F26B43"/>
          </p15:clr>
        </p15:guide>
        <p15:guide id="2" pos="454">
          <p15:clr>
            <a:srgbClr val="F26B43"/>
          </p15:clr>
        </p15:guide>
        <p15:guide id="3" pos="7226">
          <p15:clr>
            <a:srgbClr val="F26B43"/>
          </p15:clr>
        </p15:guide>
        <p15:guide id="4" orient="horz" pos="454">
          <p15:clr>
            <a:srgbClr val="F26B43"/>
          </p15:clr>
        </p15:guide>
        <p15:guide id="5" pos="3726">
          <p15:clr>
            <a:srgbClr val="F26B43"/>
          </p15:clr>
        </p15:guide>
        <p15:guide id="6" pos="3951">
          <p15:clr>
            <a:srgbClr val="F26B43"/>
          </p15:clr>
        </p15:guide>
        <p15:guide id="7" pos="5701">
          <p15:clr>
            <a:srgbClr val="F26B43"/>
          </p15:clr>
        </p15:guide>
        <p15:guide id="8" pos="5476">
          <p15:clr>
            <a:srgbClr val="F26B43"/>
          </p15:clr>
        </p15:guide>
        <p15:guide id="9" pos="2204">
          <p15:clr>
            <a:srgbClr val="F26B43"/>
          </p15:clr>
        </p15:guide>
        <p15:guide id="10" pos="1978">
          <p15:clr>
            <a:srgbClr val="F26B43"/>
          </p15:clr>
        </p15:guide>
        <p15:guide id="11" pos="1619">
          <p15:clr>
            <a:srgbClr val="F26B43"/>
          </p15:clr>
        </p15:guide>
        <p15:guide id="12" pos="1394">
          <p15:clr>
            <a:srgbClr val="F26B43"/>
          </p15:clr>
        </p15:guide>
        <p15:guide id="13" pos="2559">
          <p15:clr>
            <a:srgbClr val="F26B43"/>
          </p15:clr>
        </p15:guide>
        <p15:guide id="14" pos="2784">
          <p15:clr>
            <a:srgbClr val="F26B43"/>
          </p15:clr>
        </p15:guide>
        <p15:guide id="15" pos="4893">
          <p15:clr>
            <a:srgbClr val="F26B43"/>
          </p15:clr>
        </p15:guide>
        <p15:guide id="16" pos="5118">
          <p15:clr>
            <a:srgbClr val="F26B43"/>
          </p15:clr>
        </p15:guide>
        <p15:guide id="17" pos="6061">
          <p15:clr>
            <a:srgbClr val="F26B43"/>
          </p15:clr>
        </p15:guide>
        <p15:guide id="18" pos="6283">
          <p15:clr>
            <a:srgbClr val="F26B43"/>
          </p15:clr>
        </p15:guide>
        <p15:guide id="19" orient="horz" pos="1024">
          <p15:clr>
            <a:srgbClr val="F26B43"/>
          </p15:clr>
        </p15:guide>
        <p15:guide id="20" orient="horz" pos="1249">
          <p15:clr>
            <a:srgbClr val="F26B43"/>
          </p15:clr>
        </p15:guide>
        <p15:guide id="21" orient="horz" pos="3640">
          <p15:clr>
            <a:srgbClr val="F26B43"/>
          </p15:clr>
        </p15:guide>
        <p15:guide id="22" orient="horz" pos="341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javatpoint.com/java-variables"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 Id="rId4" Type="http://schemas.openxmlformats.org/officeDocument/2006/relationships/hyperlink" Target="https://www.javatpoint.com/java-inner-class"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javatpoint.com/runtime-polymorphism-in-java" TargetMode="External"/><Relationship Id="rId2" Type="http://schemas.openxmlformats.org/officeDocument/2006/relationships/hyperlink" Target="https://www.javatpoint.com/method-overriding-in-jav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Placeholder 7" descr="Text, logo&#10;&#10;Description automatically generated">
            <a:extLst>
              <a:ext uri="{FF2B5EF4-FFF2-40B4-BE49-F238E27FC236}">
                <a16:creationId xmlns:a16="http://schemas.microsoft.com/office/drawing/2014/main" id="{F894F3DE-0165-4D3F-9649-BF1C9751EE40}"/>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30756" r="30756"/>
          <a:stretch>
            <a:fillRect/>
          </a:stretch>
        </p:blipFill>
        <p:spPr>
          <a:xfrm>
            <a:off x="0" y="0"/>
            <a:ext cx="2754313" cy="6858000"/>
          </a:xfrm>
        </p:spPr>
      </p:pic>
      <p:sp>
        <p:nvSpPr>
          <p:cNvPr id="3" name="Text Placeholder 2">
            <a:extLst>
              <a:ext uri="{FF2B5EF4-FFF2-40B4-BE49-F238E27FC236}">
                <a16:creationId xmlns:a16="http://schemas.microsoft.com/office/drawing/2014/main" id="{F85C5346-9556-4394-82CB-8C00BAC5C6B9}"/>
              </a:ext>
            </a:extLst>
          </p:cNvPr>
          <p:cNvSpPr>
            <a:spLocks noGrp="1"/>
          </p:cNvSpPr>
          <p:nvPr>
            <p:ph type="body" sz="quarter" idx="12"/>
          </p:nvPr>
        </p:nvSpPr>
        <p:spPr>
          <a:xfrm>
            <a:off x="3348591" y="2315025"/>
            <a:ext cx="7959398" cy="990599"/>
          </a:xfrm>
        </p:spPr>
        <p:txBody>
          <a:bodyPr/>
          <a:lstStyle/>
          <a:p>
            <a:r>
              <a:rPr lang="en-US" dirty="0"/>
              <a:t>Java Object Oriented Programming</a:t>
            </a:r>
            <a:endParaRPr lang="en-US" noProof="0" dirty="0"/>
          </a:p>
        </p:txBody>
      </p:sp>
      <p:pic>
        <p:nvPicPr>
          <p:cNvPr id="6" name="Picture Placeholder 6" descr="A close up of a logo&#10;&#10;Description automatically generated">
            <a:extLst>
              <a:ext uri="{FF2B5EF4-FFF2-40B4-BE49-F238E27FC236}">
                <a16:creationId xmlns:a16="http://schemas.microsoft.com/office/drawing/2014/main" id="{2DBB87D4-301A-40BA-BFAF-8C7545EDF3E3}"/>
              </a:ext>
            </a:extLst>
          </p:cNvPr>
          <p:cNvPicPr>
            <a:picLocks noChangeAspect="1"/>
          </p:cNvPicPr>
          <p:nvPr/>
        </p:nvPicPr>
        <p:blipFill rotWithShape="1">
          <a:blip r:embed="rId4"/>
          <a:srcRect l="37129" r="37129"/>
          <a:stretch/>
        </p:blipFill>
        <p:spPr>
          <a:xfrm>
            <a:off x="1" y="0"/>
            <a:ext cx="2754085" cy="6858000"/>
          </a:xfrm>
          <a:prstGeom prst="rect">
            <a:avLst/>
          </a:prstGeom>
          <a:solidFill>
            <a:schemeClr val="bg1">
              <a:lumMod val="95000"/>
            </a:schemeClr>
          </a:solidFill>
        </p:spPr>
      </p:pic>
    </p:spTree>
    <p:extLst>
      <p:ext uri="{BB962C8B-B14F-4D97-AF65-F5344CB8AC3E}">
        <p14:creationId xmlns:p14="http://schemas.microsoft.com/office/powerpoint/2010/main" val="1308632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Predefined Method</a:t>
            </a:r>
          </a:p>
          <a:p>
            <a:endParaRPr lang="en-IN" dirty="0"/>
          </a:p>
        </p:txBody>
      </p:sp>
      <p:sp>
        <p:nvSpPr>
          <p:cNvPr id="5" name="Text Placeholder 4"/>
          <p:cNvSpPr>
            <a:spLocks noGrp="1"/>
          </p:cNvSpPr>
          <p:nvPr>
            <p:ph type="body" sz="quarter" idx="14"/>
          </p:nvPr>
        </p:nvSpPr>
        <p:spPr>
          <a:xfrm>
            <a:off x="3458308" y="2321169"/>
            <a:ext cx="8012967" cy="3812339"/>
          </a:xfrm>
        </p:spPr>
        <p:txBody>
          <a:bodyPr/>
          <a:lstStyle/>
          <a:p>
            <a:r>
              <a:rPr lang="en-IN" dirty="0"/>
              <a:t>In Java, predefined methods are the method that is already defined in the Java class libraries is known as predefined methods. It is also known as the </a:t>
            </a:r>
            <a:r>
              <a:rPr lang="en-IN" b="1" dirty="0"/>
              <a:t>standard library method</a:t>
            </a:r>
            <a:r>
              <a:rPr lang="en-IN" dirty="0"/>
              <a:t> or </a:t>
            </a:r>
            <a:r>
              <a:rPr lang="en-IN" b="1" dirty="0"/>
              <a:t>built-in method</a:t>
            </a:r>
            <a:r>
              <a:rPr lang="en-IN" dirty="0"/>
              <a:t>. We can directly use these methods just by calling them in the program at any point. Some pre-defined methods are </a:t>
            </a:r>
            <a:r>
              <a:rPr lang="en-IN" b="1" dirty="0"/>
              <a:t>length(), equals(), </a:t>
            </a:r>
            <a:r>
              <a:rPr lang="en-IN" b="1" dirty="0" err="1"/>
              <a:t>compareTo</a:t>
            </a:r>
            <a:r>
              <a:rPr lang="en-IN" b="1" dirty="0"/>
              <a:t>(), </a:t>
            </a:r>
            <a:r>
              <a:rPr lang="en-IN" b="1" dirty="0" err="1"/>
              <a:t>sqrt</a:t>
            </a:r>
            <a:r>
              <a:rPr lang="en-IN" b="1" dirty="0"/>
              <a:t>(),</a:t>
            </a:r>
            <a:r>
              <a:rPr lang="en-IN" dirty="0"/>
              <a:t> etc. When we call any of the predefined methods in our program, a series of codes related to the corresponding method runs in the background that is already stored in the library.</a:t>
            </a:r>
          </a:p>
        </p:txBody>
      </p:sp>
    </p:spTree>
    <p:extLst>
      <p:ext uri="{BB962C8B-B14F-4D97-AF65-F5344CB8AC3E}">
        <p14:creationId xmlns:p14="http://schemas.microsoft.com/office/powerpoint/2010/main" val="3223539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User-defined Method</a:t>
            </a:r>
          </a:p>
          <a:p>
            <a:br>
              <a:rPr lang="en-IN" dirty="0"/>
            </a:br>
            <a:endParaRPr lang="en-IN" dirty="0"/>
          </a:p>
        </p:txBody>
      </p:sp>
      <p:sp>
        <p:nvSpPr>
          <p:cNvPr id="5" name="Text Placeholder 4"/>
          <p:cNvSpPr>
            <a:spLocks noGrp="1"/>
          </p:cNvSpPr>
          <p:nvPr>
            <p:ph type="body" sz="quarter" idx="14"/>
          </p:nvPr>
        </p:nvSpPr>
        <p:spPr/>
        <p:txBody>
          <a:bodyPr/>
          <a:lstStyle/>
          <a:p>
            <a:r>
              <a:rPr lang="en-IN" dirty="0"/>
              <a:t>The method written by the user or programmer is known as </a:t>
            </a:r>
            <a:r>
              <a:rPr lang="en-IN" b="1" dirty="0"/>
              <a:t>a user-defined</a:t>
            </a:r>
            <a:r>
              <a:rPr lang="en-IN" dirty="0"/>
              <a:t> method. These methods are modified according to the requirement.</a:t>
            </a:r>
          </a:p>
          <a:p>
            <a:br>
              <a:rPr lang="en-IN" dirty="0"/>
            </a:br>
            <a:endParaRPr lang="en-IN" dirty="0"/>
          </a:p>
        </p:txBody>
      </p:sp>
    </p:spTree>
    <p:extLst>
      <p:ext uri="{BB962C8B-B14F-4D97-AF65-F5344CB8AC3E}">
        <p14:creationId xmlns:p14="http://schemas.microsoft.com/office/powerpoint/2010/main" val="214519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Static Method</a:t>
            </a:r>
          </a:p>
          <a:p>
            <a:br>
              <a:rPr lang="en-IN" dirty="0"/>
            </a:br>
            <a:endParaRPr lang="en-IN" dirty="0"/>
          </a:p>
        </p:txBody>
      </p:sp>
      <p:sp>
        <p:nvSpPr>
          <p:cNvPr id="5" name="Text Placeholder 4"/>
          <p:cNvSpPr>
            <a:spLocks noGrp="1"/>
          </p:cNvSpPr>
          <p:nvPr>
            <p:ph type="body" sz="quarter" idx="14"/>
          </p:nvPr>
        </p:nvSpPr>
        <p:spPr>
          <a:xfrm>
            <a:off x="3434862" y="1840523"/>
            <a:ext cx="8036413" cy="4292985"/>
          </a:xfrm>
        </p:spPr>
        <p:txBody>
          <a:bodyPr/>
          <a:lstStyle/>
          <a:p>
            <a:r>
              <a:rPr lang="en-IN" dirty="0"/>
              <a:t>A method that has static keyword is known as static method. In other words, a method that belongs to a class rather than an instance of a class is known as a static method. We can also create a static method by using the keyword </a:t>
            </a:r>
            <a:r>
              <a:rPr lang="en-IN" b="1" dirty="0"/>
              <a:t>static</a:t>
            </a:r>
            <a:r>
              <a:rPr lang="en-IN" dirty="0"/>
              <a:t> before the method name.</a:t>
            </a:r>
          </a:p>
          <a:p>
            <a:r>
              <a:rPr lang="en-IN" dirty="0"/>
              <a:t>The main advantage of a static method is that we can call it without creating an object. It can access static data members and also change the value of it. It is used to create an instance method. It is invoked by using the class name. The best example of a static method is the </a:t>
            </a:r>
            <a:r>
              <a:rPr lang="en-IN" b="1" dirty="0"/>
              <a:t>main()</a:t>
            </a:r>
            <a:r>
              <a:rPr lang="en-IN" dirty="0"/>
              <a:t> method</a:t>
            </a:r>
          </a:p>
          <a:p>
            <a:endParaRPr lang="en-IN" dirty="0"/>
          </a:p>
        </p:txBody>
      </p:sp>
    </p:spTree>
    <p:extLst>
      <p:ext uri="{BB962C8B-B14F-4D97-AF65-F5344CB8AC3E}">
        <p14:creationId xmlns:p14="http://schemas.microsoft.com/office/powerpoint/2010/main" val="3274714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Instance Method</a:t>
            </a:r>
          </a:p>
          <a:p>
            <a:br>
              <a:rPr lang="en-IN" dirty="0"/>
            </a:br>
            <a:endParaRPr lang="en-IN" dirty="0"/>
          </a:p>
        </p:txBody>
      </p:sp>
      <p:sp>
        <p:nvSpPr>
          <p:cNvPr id="5" name="Text Placeholder 4"/>
          <p:cNvSpPr>
            <a:spLocks noGrp="1"/>
          </p:cNvSpPr>
          <p:nvPr>
            <p:ph type="body" sz="quarter" idx="14"/>
          </p:nvPr>
        </p:nvSpPr>
        <p:spPr/>
        <p:txBody>
          <a:bodyPr/>
          <a:lstStyle/>
          <a:p>
            <a:r>
              <a:rPr lang="en-IN" dirty="0"/>
              <a:t>The method of the class is known as an </a:t>
            </a:r>
            <a:r>
              <a:rPr lang="en-IN" b="1" dirty="0"/>
              <a:t>instance method</a:t>
            </a:r>
            <a:r>
              <a:rPr lang="en-IN" dirty="0"/>
              <a:t>. It is a </a:t>
            </a:r>
            <a:r>
              <a:rPr lang="en-IN" b="1" dirty="0"/>
              <a:t>non-static</a:t>
            </a:r>
            <a:r>
              <a:rPr lang="en-IN" dirty="0"/>
              <a:t> method defined in the class. Before calling or invoking the instance method, it is necessary to create an object of its class. Let's see an example of an instance method.</a:t>
            </a:r>
          </a:p>
        </p:txBody>
      </p:sp>
    </p:spTree>
    <p:extLst>
      <p:ext uri="{BB962C8B-B14F-4D97-AF65-F5344CB8AC3E}">
        <p14:creationId xmlns:p14="http://schemas.microsoft.com/office/powerpoint/2010/main" val="3981903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3" name="Text Placeholder 2"/>
          <p:cNvSpPr>
            <a:spLocks noGrp="1"/>
          </p:cNvSpPr>
          <p:nvPr>
            <p:ph type="body" sz="quarter" idx="12"/>
          </p:nvPr>
        </p:nvSpPr>
        <p:spPr/>
        <p:txBody>
          <a:bodyPr/>
          <a:lstStyle/>
          <a:p>
            <a:r>
              <a:rPr lang="en-IN" dirty="0" err="1"/>
              <a:t>Accessor</a:t>
            </a:r>
            <a:r>
              <a:rPr lang="en-IN" dirty="0"/>
              <a:t> Method</a:t>
            </a:r>
            <a:endParaRPr lang="en-IN" b="0" dirty="0"/>
          </a:p>
          <a:p>
            <a:r>
              <a:rPr lang="en-IN" dirty="0" err="1"/>
              <a:t>Mutator</a:t>
            </a:r>
            <a:r>
              <a:rPr lang="en-IN" dirty="0"/>
              <a:t> Method</a:t>
            </a:r>
            <a:endParaRPr lang="en-IN" b="0" dirty="0"/>
          </a:p>
          <a:p>
            <a:endParaRPr lang="en-IN" dirty="0"/>
          </a:p>
        </p:txBody>
      </p:sp>
      <p:sp>
        <p:nvSpPr>
          <p:cNvPr id="4" name="Text Placeholder 3"/>
          <p:cNvSpPr>
            <a:spLocks noGrp="1"/>
          </p:cNvSpPr>
          <p:nvPr>
            <p:ph type="body" sz="quarter" idx="13"/>
          </p:nvPr>
        </p:nvSpPr>
        <p:spPr/>
        <p:txBody>
          <a:bodyPr/>
          <a:lstStyle/>
          <a:p>
            <a:r>
              <a:rPr lang="en-IN" dirty="0" err="1"/>
              <a:t>InstanceMethod</a:t>
            </a:r>
            <a:endParaRPr lang="en-IN" dirty="0"/>
          </a:p>
        </p:txBody>
      </p:sp>
    </p:spTree>
    <p:extLst>
      <p:ext uri="{BB962C8B-B14F-4D97-AF65-F5344CB8AC3E}">
        <p14:creationId xmlns:p14="http://schemas.microsoft.com/office/powerpoint/2010/main" val="2335960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Abstract Method</a:t>
            </a:r>
          </a:p>
        </p:txBody>
      </p:sp>
      <p:sp>
        <p:nvSpPr>
          <p:cNvPr id="5" name="Text Placeholder 4"/>
          <p:cNvSpPr>
            <a:spLocks noGrp="1"/>
          </p:cNvSpPr>
          <p:nvPr>
            <p:ph type="body" sz="quarter" idx="14"/>
          </p:nvPr>
        </p:nvSpPr>
        <p:spPr>
          <a:xfrm>
            <a:off x="3540369" y="2239108"/>
            <a:ext cx="7930906" cy="3894400"/>
          </a:xfrm>
        </p:spPr>
        <p:txBody>
          <a:bodyPr/>
          <a:lstStyle/>
          <a:p>
            <a:r>
              <a:rPr lang="en-IN" dirty="0"/>
              <a:t>The method that does not has method body is known as abstract method. </a:t>
            </a:r>
          </a:p>
          <a:p>
            <a:r>
              <a:rPr lang="en-IN" dirty="0"/>
              <a:t>In other words, without an implementation is known as abstract method. </a:t>
            </a:r>
          </a:p>
          <a:p>
            <a:r>
              <a:rPr lang="en-IN" dirty="0"/>
              <a:t>It always declares in the </a:t>
            </a:r>
            <a:r>
              <a:rPr lang="en-IN" b="1" dirty="0"/>
              <a:t>abstract class</a:t>
            </a:r>
            <a:r>
              <a:rPr lang="en-IN" dirty="0"/>
              <a:t>. It means the class itself must be abstract if it has abstract method.</a:t>
            </a:r>
          </a:p>
          <a:p>
            <a:r>
              <a:rPr lang="en-IN" dirty="0"/>
              <a:t>To create an abstract method, we use the keyword </a:t>
            </a:r>
            <a:r>
              <a:rPr lang="en-IN" b="1" dirty="0"/>
              <a:t>abstract</a:t>
            </a:r>
            <a:r>
              <a:rPr lang="en-IN" dirty="0"/>
              <a:t>.</a:t>
            </a:r>
          </a:p>
        </p:txBody>
      </p:sp>
    </p:spTree>
    <p:extLst>
      <p:ext uri="{BB962C8B-B14F-4D97-AF65-F5344CB8AC3E}">
        <p14:creationId xmlns:p14="http://schemas.microsoft.com/office/powerpoint/2010/main" val="814456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Factory Method</a:t>
            </a:r>
          </a:p>
        </p:txBody>
      </p:sp>
      <p:sp>
        <p:nvSpPr>
          <p:cNvPr id="5" name="Text Placeholder 4"/>
          <p:cNvSpPr>
            <a:spLocks noGrp="1"/>
          </p:cNvSpPr>
          <p:nvPr>
            <p:ph type="body" sz="quarter" idx="14"/>
          </p:nvPr>
        </p:nvSpPr>
        <p:spPr>
          <a:xfrm>
            <a:off x="3470031" y="2309446"/>
            <a:ext cx="8001244" cy="3824062"/>
          </a:xfrm>
        </p:spPr>
        <p:txBody>
          <a:bodyPr/>
          <a:lstStyle/>
          <a:p>
            <a:r>
              <a:rPr lang="en-IN" dirty="0"/>
              <a:t>It is a method that returns an object to the class to which it belongs. </a:t>
            </a:r>
          </a:p>
          <a:p>
            <a:r>
              <a:rPr lang="en-IN" dirty="0"/>
              <a:t>All static methods are factory methods. </a:t>
            </a:r>
          </a:p>
          <a:p>
            <a:r>
              <a:rPr lang="en-IN" dirty="0"/>
              <a:t>For example, </a:t>
            </a:r>
            <a:r>
              <a:rPr lang="en-IN" b="1" dirty="0" err="1"/>
              <a:t>NumberFormat</a:t>
            </a:r>
            <a:r>
              <a:rPr lang="en-IN" b="1" dirty="0"/>
              <a:t> </a:t>
            </a:r>
            <a:r>
              <a:rPr lang="en-IN" b="1" dirty="0" err="1"/>
              <a:t>obj</a:t>
            </a:r>
            <a:r>
              <a:rPr lang="en-IN" b="1" dirty="0"/>
              <a:t> = </a:t>
            </a:r>
            <a:r>
              <a:rPr lang="en-IN" b="1" dirty="0" err="1"/>
              <a:t>NumberFormat.getNumberInstance</a:t>
            </a:r>
            <a:r>
              <a:rPr lang="en-IN" b="1" dirty="0"/>
              <a:t>();</a:t>
            </a:r>
            <a:br>
              <a:rPr lang="en-IN" dirty="0"/>
            </a:br>
            <a:endParaRPr lang="en-IN" dirty="0"/>
          </a:p>
        </p:txBody>
      </p:sp>
    </p:spTree>
    <p:extLst>
      <p:ext uri="{BB962C8B-B14F-4D97-AF65-F5344CB8AC3E}">
        <p14:creationId xmlns:p14="http://schemas.microsoft.com/office/powerpoint/2010/main" val="562291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Constructors in Java</a:t>
            </a:r>
          </a:p>
          <a:p>
            <a:br>
              <a:rPr lang="en-IN" b="0" dirty="0"/>
            </a:br>
            <a:endParaRPr lang="en-IN" dirty="0"/>
          </a:p>
        </p:txBody>
      </p:sp>
      <p:sp>
        <p:nvSpPr>
          <p:cNvPr id="5" name="Text Placeholder 4"/>
          <p:cNvSpPr>
            <a:spLocks noGrp="1"/>
          </p:cNvSpPr>
          <p:nvPr>
            <p:ph type="body" sz="quarter" idx="14"/>
          </p:nvPr>
        </p:nvSpPr>
        <p:spPr>
          <a:xfrm>
            <a:off x="3446585" y="2039815"/>
            <a:ext cx="8024690" cy="4093693"/>
          </a:xfrm>
        </p:spPr>
        <p:txBody>
          <a:bodyPr/>
          <a:lstStyle/>
          <a:p>
            <a:r>
              <a:rPr lang="en-IN" dirty="0"/>
              <a:t>A constructor is a block of codes similar to the method. It is called when an instance of the class</a:t>
            </a:r>
            <a:endParaRPr lang="en-IN" dirty="0">
              <a:hlinkClick r:id="rId2"/>
            </a:endParaRPr>
          </a:p>
          <a:p>
            <a:r>
              <a:rPr lang="en-IN" dirty="0"/>
              <a:t>is created. At the time of calling constructor, memory for the object is allocated in the memory.</a:t>
            </a:r>
          </a:p>
          <a:p>
            <a:r>
              <a:rPr lang="en-IN" dirty="0"/>
              <a:t>It is a special type of method which is used to initialize the object.</a:t>
            </a:r>
          </a:p>
          <a:p>
            <a:r>
              <a:rPr lang="en-IN" dirty="0"/>
              <a:t>Every time an object is created using the new() keyword, at least one constructor is called.</a:t>
            </a:r>
          </a:p>
          <a:p>
            <a:r>
              <a:rPr lang="en-IN" dirty="0"/>
              <a:t>It calls a default constructor if there is no constructor available in the class. In such case, Java compiler provides a default constructor by default.</a:t>
            </a:r>
          </a:p>
          <a:p>
            <a:endParaRPr lang="en-IN" dirty="0"/>
          </a:p>
        </p:txBody>
      </p:sp>
    </p:spTree>
    <p:extLst>
      <p:ext uri="{BB962C8B-B14F-4D97-AF65-F5344CB8AC3E}">
        <p14:creationId xmlns:p14="http://schemas.microsoft.com/office/powerpoint/2010/main" val="2617509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Rules for creating Java constructor</a:t>
            </a:r>
          </a:p>
          <a:p>
            <a:br>
              <a:rPr lang="en-IN" dirty="0"/>
            </a:br>
            <a:endParaRPr lang="en-IN" dirty="0"/>
          </a:p>
        </p:txBody>
      </p:sp>
      <p:sp>
        <p:nvSpPr>
          <p:cNvPr id="5" name="Text Placeholder 4"/>
          <p:cNvSpPr>
            <a:spLocks noGrp="1"/>
          </p:cNvSpPr>
          <p:nvPr>
            <p:ph type="body" sz="quarter" idx="14"/>
          </p:nvPr>
        </p:nvSpPr>
        <p:spPr>
          <a:xfrm>
            <a:off x="3528645" y="2567354"/>
            <a:ext cx="7942629" cy="3566154"/>
          </a:xfrm>
        </p:spPr>
        <p:txBody>
          <a:bodyPr/>
          <a:lstStyle/>
          <a:p>
            <a:r>
              <a:rPr lang="en-IN" dirty="0"/>
              <a:t>Constructor name must be the same as its class name</a:t>
            </a:r>
          </a:p>
          <a:p>
            <a:r>
              <a:rPr lang="en-IN" dirty="0"/>
              <a:t>A Constructor must have no explicit return type</a:t>
            </a:r>
          </a:p>
          <a:p>
            <a:r>
              <a:rPr lang="en-IN" dirty="0"/>
              <a:t>A Java constructor cannot be abstract, static, final, and synchronized</a:t>
            </a:r>
          </a:p>
          <a:p>
            <a:endParaRPr lang="en-IN" dirty="0"/>
          </a:p>
        </p:txBody>
      </p:sp>
    </p:spTree>
    <p:extLst>
      <p:ext uri="{BB962C8B-B14F-4D97-AF65-F5344CB8AC3E}">
        <p14:creationId xmlns:p14="http://schemas.microsoft.com/office/powerpoint/2010/main" val="375248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Types of Java constructors</a:t>
            </a:r>
          </a:p>
          <a:p>
            <a:br>
              <a:rPr lang="en-IN" dirty="0"/>
            </a:br>
            <a:endParaRPr lang="en-IN" dirty="0"/>
          </a:p>
        </p:txBody>
      </p:sp>
      <p:sp>
        <p:nvSpPr>
          <p:cNvPr id="5" name="Text Placeholder 4"/>
          <p:cNvSpPr>
            <a:spLocks noGrp="1"/>
          </p:cNvSpPr>
          <p:nvPr>
            <p:ph type="body" sz="quarter" idx="14"/>
          </p:nvPr>
        </p:nvSpPr>
        <p:spPr/>
        <p:txBody>
          <a:bodyPr/>
          <a:lstStyle/>
          <a:p>
            <a:r>
              <a:rPr lang="en-IN" dirty="0"/>
              <a:t>Default constructor (no-</a:t>
            </a:r>
            <a:r>
              <a:rPr lang="en-IN" dirty="0" err="1"/>
              <a:t>arg</a:t>
            </a:r>
            <a:r>
              <a:rPr lang="en-IN" dirty="0"/>
              <a:t> constructor)</a:t>
            </a:r>
          </a:p>
          <a:p>
            <a:r>
              <a:rPr lang="en-IN" dirty="0"/>
              <a:t>Parameterized constructor</a:t>
            </a:r>
          </a:p>
          <a:p>
            <a:r>
              <a:rPr lang="en-IN" dirty="0"/>
              <a:t>The default constructor is used to provide the default values to the object like 0, null, etc., depending on the type.</a:t>
            </a:r>
          </a:p>
          <a:p>
            <a:endParaRPr lang="en-IN" dirty="0"/>
          </a:p>
        </p:txBody>
      </p:sp>
    </p:spTree>
    <p:extLst>
      <p:ext uri="{BB962C8B-B14F-4D97-AF65-F5344CB8AC3E}">
        <p14:creationId xmlns:p14="http://schemas.microsoft.com/office/powerpoint/2010/main" val="970305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3" name="Text Placeholder 2"/>
          <p:cNvSpPr>
            <a:spLocks noGrp="1"/>
          </p:cNvSpPr>
          <p:nvPr>
            <p:ph type="body" sz="quarter" idx="12"/>
          </p:nvPr>
        </p:nvSpPr>
        <p:spPr/>
        <p:txBody>
          <a:bodyPr/>
          <a:lstStyle/>
          <a:p>
            <a:r>
              <a:rPr lang="en-IN" b="0" dirty="0"/>
              <a:t>A class can also be defined as a blueprint from which you can create an individual object.</a:t>
            </a:r>
            <a:endParaRPr lang="en-IN" dirty="0"/>
          </a:p>
        </p:txBody>
      </p:sp>
      <p:sp>
        <p:nvSpPr>
          <p:cNvPr id="4" name="Text Placeholder 3"/>
          <p:cNvSpPr>
            <a:spLocks noGrp="1"/>
          </p:cNvSpPr>
          <p:nvPr>
            <p:ph type="body" sz="quarter" idx="13"/>
          </p:nvPr>
        </p:nvSpPr>
        <p:spPr/>
        <p:txBody>
          <a:bodyPr/>
          <a:lstStyle/>
          <a:p>
            <a:r>
              <a:rPr lang="en-IN" dirty="0"/>
              <a:t>Class</a:t>
            </a:r>
          </a:p>
        </p:txBody>
      </p:sp>
      <p:sp>
        <p:nvSpPr>
          <p:cNvPr id="5" name="Text Placeholder 4"/>
          <p:cNvSpPr>
            <a:spLocks noGrp="1"/>
          </p:cNvSpPr>
          <p:nvPr>
            <p:ph type="body" sz="quarter" idx="14"/>
          </p:nvPr>
        </p:nvSpPr>
        <p:spPr>
          <a:xfrm>
            <a:off x="3622431" y="3493476"/>
            <a:ext cx="7848844" cy="2640031"/>
          </a:xfrm>
        </p:spPr>
        <p:txBody>
          <a:bodyPr/>
          <a:lstStyle/>
          <a:p>
            <a:r>
              <a:rPr lang="en-IN" b="1" dirty="0"/>
              <a:t>Fields</a:t>
            </a:r>
            <a:endParaRPr lang="en-IN" dirty="0"/>
          </a:p>
          <a:p>
            <a:r>
              <a:rPr lang="en-IN" b="1" dirty="0"/>
              <a:t>Methods</a:t>
            </a:r>
            <a:endParaRPr lang="en-IN" dirty="0"/>
          </a:p>
          <a:p>
            <a:r>
              <a:rPr lang="en-IN" b="1" dirty="0"/>
              <a:t>Constructors</a:t>
            </a:r>
            <a:endParaRPr lang="en-IN" dirty="0"/>
          </a:p>
          <a:p>
            <a:r>
              <a:rPr lang="en-IN" b="1" dirty="0"/>
              <a:t>Blocks</a:t>
            </a:r>
            <a:endParaRPr lang="en-IN" dirty="0"/>
          </a:p>
          <a:p>
            <a:r>
              <a:rPr lang="en-IN" b="1" dirty="0"/>
              <a:t>Nested class and interface</a:t>
            </a:r>
            <a:endParaRPr lang="en-IN" dirty="0"/>
          </a:p>
          <a:p>
            <a:endParaRPr lang="en-IN" dirty="0"/>
          </a:p>
        </p:txBody>
      </p:sp>
    </p:spTree>
    <p:extLst>
      <p:ext uri="{BB962C8B-B14F-4D97-AF65-F5344CB8AC3E}">
        <p14:creationId xmlns:p14="http://schemas.microsoft.com/office/powerpoint/2010/main" val="2716641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Java Parameterized Constructor</a:t>
            </a:r>
          </a:p>
          <a:p>
            <a:br>
              <a:rPr lang="en-IN" dirty="0"/>
            </a:br>
            <a:endParaRPr lang="en-IN" dirty="0"/>
          </a:p>
        </p:txBody>
      </p:sp>
      <p:sp>
        <p:nvSpPr>
          <p:cNvPr id="5" name="Text Placeholder 4"/>
          <p:cNvSpPr>
            <a:spLocks noGrp="1"/>
          </p:cNvSpPr>
          <p:nvPr>
            <p:ph type="body" sz="quarter" idx="14"/>
          </p:nvPr>
        </p:nvSpPr>
        <p:spPr>
          <a:xfrm>
            <a:off x="3423138" y="2508738"/>
            <a:ext cx="8048137" cy="3624770"/>
          </a:xfrm>
        </p:spPr>
        <p:txBody>
          <a:bodyPr/>
          <a:lstStyle/>
          <a:p>
            <a:r>
              <a:rPr lang="en-IN" dirty="0"/>
              <a:t>A constructor which has a specific number of parameters is called a parameterized constructor.</a:t>
            </a:r>
          </a:p>
          <a:p>
            <a:r>
              <a:rPr lang="en-IN" dirty="0"/>
              <a:t>Why use the parameterized constructor?</a:t>
            </a:r>
          </a:p>
          <a:p>
            <a:r>
              <a:rPr lang="en-IN" dirty="0"/>
              <a:t>The parameterized constructor is used to provide different values to distinct objects. However, you can provide the same values also.</a:t>
            </a:r>
          </a:p>
        </p:txBody>
      </p:sp>
    </p:spTree>
    <p:extLst>
      <p:ext uri="{BB962C8B-B14F-4D97-AF65-F5344CB8AC3E}">
        <p14:creationId xmlns:p14="http://schemas.microsoft.com/office/powerpoint/2010/main" val="994543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Constructor Overloading in Java</a:t>
            </a:r>
          </a:p>
          <a:p>
            <a:br>
              <a:rPr lang="en-IN" dirty="0"/>
            </a:br>
            <a:endParaRPr lang="en-IN" dirty="0"/>
          </a:p>
        </p:txBody>
      </p:sp>
      <p:sp>
        <p:nvSpPr>
          <p:cNvPr id="5" name="Text Placeholder 4"/>
          <p:cNvSpPr>
            <a:spLocks noGrp="1"/>
          </p:cNvSpPr>
          <p:nvPr>
            <p:ph type="body" sz="quarter" idx="14"/>
          </p:nvPr>
        </p:nvSpPr>
        <p:spPr>
          <a:xfrm>
            <a:off x="3552091" y="2801815"/>
            <a:ext cx="7919183" cy="3331693"/>
          </a:xfrm>
        </p:spPr>
        <p:txBody>
          <a:bodyPr/>
          <a:lstStyle/>
          <a:p>
            <a:r>
              <a:rPr lang="en-IN" dirty="0"/>
              <a:t>Is a technique of having more than one constructor with different parameter lists.</a:t>
            </a:r>
          </a:p>
          <a:p>
            <a:r>
              <a:rPr lang="en-IN" dirty="0"/>
              <a:t>They are arranged in a way that each constructor performs a different task.</a:t>
            </a:r>
          </a:p>
          <a:p>
            <a:r>
              <a:rPr lang="en-IN" dirty="0"/>
              <a:t>They are differentiated by the compiler by the number of parameters in the list and their types.</a:t>
            </a:r>
          </a:p>
        </p:txBody>
      </p:sp>
    </p:spTree>
    <p:extLst>
      <p:ext uri="{BB962C8B-B14F-4D97-AF65-F5344CB8AC3E}">
        <p14:creationId xmlns:p14="http://schemas.microsoft.com/office/powerpoint/2010/main" val="21286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dirty="0"/>
              <a:t>Constructor </a:t>
            </a:r>
            <a:r>
              <a:rPr lang="en-IN" dirty="0" err="1"/>
              <a:t>vs</a:t>
            </a:r>
            <a:r>
              <a:rPr lang="en-IN" dirty="0"/>
              <a:t> method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8510" y="1452112"/>
            <a:ext cx="6684352" cy="5127098"/>
          </a:xfrm>
          <a:prstGeom prst="rect">
            <a:avLst/>
          </a:prstGeom>
        </p:spPr>
      </p:pic>
    </p:spTree>
    <p:extLst>
      <p:ext uri="{BB962C8B-B14F-4D97-AF65-F5344CB8AC3E}">
        <p14:creationId xmlns:p14="http://schemas.microsoft.com/office/powerpoint/2010/main" val="679764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Java static keyword</a:t>
            </a:r>
          </a:p>
          <a:p>
            <a:br>
              <a:rPr lang="en-IN" b="0" dirty="0"/>
            </a:br>
            <a:endParaRPr lang="en-IN" dirty="0"/>
          </a:p>
        </p:txBody>
      </p:sp>
      <p:sp>
        <p:nvSpPr>
          <p:cNvPr id="5" name="Text Placeholder 4"/>
          <p:cNvSpPr>
            <a:spLocks noGrp="1"/>
          </p:cNvSpPr>
          <p:nvPr>
            <p:ph type="body" sz="quarter" idx="14"/>
          </p:nvPr>
        </p:nvSpPr>
        <p:spPr>
          <a:xfrm>
            <a:off x="3528645" y="2532185"/>
            <a:ext cx="7942629" cy="3601323"/>
          </a:xfrm>
        </p:spPr>
        <p:txBody>
          <a:bodyPr/>
          <a:lstStyle/>
          <a:p>
            <a:r>
              <a:rPr lang="en-IN" dirty="0"/>
              <a:t>The </a:t>
            </a:r>
            <a:r>
              <a:rPr lang="en-IN" b="1" dirty="0"/>
              <a:t>static keyword</a:t>
            </a:r>
            <a:r>
              <a:rPr lang="en-IN" dirty="0"/>
              <a:t> in Java</a:t>
            </a:r>
            <a:endParaRPr lang="en-IN" dirty="0">
              <a:hlinkClick r:id="rId2"/>
            </a:endParaRPr>
          </a:p>
          <a:p>
            <a:r>
              <a:rPr lang="en-IN" dirty="0"/>
              <a:t>is used for memory management mainly. We can apply static keyword with variables</a:t>
            </a:r>
            <a:endParaRPr lang="en-IN" dirty="0">
              <a:hlinkClick r:id="rId3"/>
            </a:endParaRPr>
          </a:p>
          <a:p>
            <a:r>
              <a:rPr lang="en-IN" dirty="0"/>
              <a:t>, methods, blocks and nested classes</a:t>
            </a:r>
            <a:endParaRPr lang="en-IN" dirty="0">
              <a:hlinkClick r:id="rId4"/>
            </a:endParaRPr>
          </a:p>
          <a:p>
            <a:r>
              <a:rPr lang="en-IN" dirty="0"/>
              <a:t>. The static keyword belongs to the class than an instance of the class.</a:t>
            </a:r>
          </a:p>
        </p:txBody>
      </p:sp>
    </p:spTree>
    <p:extLst>
      <p:ext uri="{BB962C8B-B14F-4D97-AF65-F5344CB8AC3E}">
        <p14:creationId xmlns:p14="http://schemas.microsoft.com/office/powerpoint/2010/main" val="2917898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b="0" dirty="0"/>
              <a:t>this keyword in Java</a:t>
            </a:r>
          </a:p>
          <a:p>
            <a:br>
              <a:rPr lang="en-IN" dirty="0"/>
            </a:b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956" y="2993047"/>
            <a:ext cx="4010025" cy="1743075"/>
          </a:xfrm>
          <a:prstGeom prst="rect">
            <a:avLst/>
          </a:prstGeom>
        </p:spPr>
      </p:pic>
    </p:spTree>
    <p:extLst>
      <p:ext uri="{BB962C8B-B14F-4D97-AF65-F5344CB8AC3E}">
        <p14:creationId xmlns:p14="http://schemas.microsoft.com/office/powerpoint/2010/main" val="3701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Usage of this keyword</a:t>
            </a:r>
          </a:p>
        </p:txBody>
      </p:sp>
      <p:sp>
        <p:nvSpPr>
          <p:cNvPr id="5" name="Text Placeholder 4"/>
          <p:cNvSpPr>
            <a:spLocks noGrp="1"/>
          </p:cNvSpPr>
          <p:nvPr>
            <p:ph type="body" sz="quarter" idx="14"/>
          </p:nvPr>
        </p:nvSpPr>
        <p:spPr>
          <a:xfrm>
            <a:off x="3575537" y="2473569"/>
            <a:ext cx="7895737" cy="3659939"/>
          </a:xfrm>
        </p:spPr>
        <p:txBody>
          <a:bodyPr/>
          <a:lstStyle/>
          <a:p>
            <a:r>
              <a:rPr lang="en-IN" sz="1800" dirty="0">
                <a:solidFill>
                  <a:schemeClr val="tx1"/>
                </a:solidFill>
              </a:rPr>
              <a:t>this can be used to refer current class instance variable.</a:t>
            </a:r>
          </a:p>
          <a:p>
            <a:r>
              <a:rPr lang="en-IN" sz="1800" dirty="0">
                <a:solidFill>
                  <a:schemeClr val="tx1"/>
                </a:solidFill>
              </a:rPr>
              <a:t>this can be used to invoke current class method (implicitly)</a:t>
            </a:r>
          </a:p>
          <a:p>
            <a:r>
              <a:rPr lang="en-IN" sz="1800" dirty="0">
                <a:solidFill>
                  <a:schemeClr val="tx1"/>
                </a:solidFill>
              </a:rPr>
              <a:t>this() can be used to invoke current class constructor.</a:t>
            </a:r>
          </a:p>
          <a:p>
            <a:r>
              <a:rPr lang="en-IN" sz="1800" dirty="0">
                <a:solidFill>
                  <a:schemeClr val="tx1"/>
                </a:solidFill>
              </a:rPr>
              <a:t>this can be passed as an argument in the method call.</a:t>
            </a:r>
          </a:p>
          <a:p>
            <a:r>
              <a:rPr lang="en-IN" sz="1800" dirty="0">
                <a:solidFill>
                  <a:schemeClr val="tx1"/>
                </a:solidFill>
              </a:rPr>
              <a:t>this can be passed as argument in the constructor call.</a:t>
            </a:r>
          </a:p>
          <a:p>
            <a:r>
              <a:rPr lang="en-IN" sz="1800" dirty="0">
                <a:solidFill>
                  <a:schemeClr val="tx1"/>
                </a:solidFill>
              </a:rPr>
              <a:t>this can be used to return the current class instance from the method.</a:t>
            </a:r>
          </a:p>
          <a:p>
            <a:endParaRPr lang="en-IN" sz="1800" dirty="0">
              <a:solidFill>
                <a:schemeClr val="tx1"/>
              </a:solidFill>
            </a:endParaRPr>
          </a:p>
        </p:txBody>
      </p:sp>
    </p:spTree>
    <p:extLst>
      <p:ext uri="{BB962C8B-B14F-4D97-AF65-F5344CB8AC3E}">
        <p14:creationId xmlns:p14="http://schemas.microsoft.com/office/powerpoint/2010/main" val="1843413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Inheritance in Java</a:t>
            </a:r>
          </a:p>
          <a:p>
            <a:br>
              <a:rPr lang="en-IN" b="0" dirty="0"/>
            </a:br>
            <a:endParaRPr lang="en-IN" dirty="0"/>
          </a:p>
        </p:txBody>
      </p:sp>
      <p:sp>
        <p:nvSpPr>
          <p:cNvPr id="5" name="Text Placeholder 4"/>
          <p:cNvSpPr>
            <a:spLocks noGrp="1"/>
          </p:cNvSpPr>
          <p:nvPr>
            <p:ph type="body" sz="quarter" idx="14"/>
          </p:nvPr>
        </p:nvSpPr>
        <p:spPr>
          <a:xfrm>
            <a:off x="3528645" y="2332892"/>
            <a:ext cx="7942629" cy="3800616"/>
          </a:xfrm>
        </p:spPr>
        <p:txBody>
          <a:bodyPr/>
          <a:lstStyle/>
          <a:p>
            <a:r>
              <a:rPr lang="en-IN" b="1" dirty="0"/>
              <a:t>Inheritance in Java</a:t>
            </a:r>
            <a:r>
              <a:rPr lang="en-IN" dirty="0"/>
              <a:t> is a mechanism in which one object acquires all the properties and </a:t>
            </a:r>
            <a:r>
              <a:rPr lang="en-IN" dirty="0" err="1"/>
              <a:t>behaviors</a:t>
            </a:r>
            <a:r>
              <a:rPr lang="en-IN" dirty="0"/>
              <a:t> of a parent object. It is an important part of OOPs</a:t>
            </a:r>
          </a:p>
          <a:p>
            <a:r>
              <a:rPr lang="en-IN" dirty="0"/>
              <a:t>Inheritance represents the </a:t>
            </a:r>
            <a:r>
              <a:rPr lang="en-IN" b="1" dirty="0"/>
              <a:t>IS-A relationship</a:t>
            </a:r>
            <a:r>
              <a:rPr lang="en-IN" dirty="0"/>
              <a:t> which is also known as a </a:t>
            </a:r>
            <a:r>
              <a:rPr lang="en-IN" i="1" dirty="0"/>
              <a:t>parent-child</a:t>
            </a:r>
            <a:r>
              <a:rPr lang="en-IN" dirty="0"/>
              <a:t> relationship.</a:t>
            </a:r>
          </a:p>
          <a:p>
            <a:r>
              <a:rPr lang="en-IN" dirty="0"/>
              <a:t>For </a:t>
            </a:r>
            <a:r>
              <a:rPr lang="en-IN" u="sng" dirty="0"/>
              <a:t>Method Overriding</a:t>
            </a:r>
            <a:endParaRPr lang="en-IN" u="sng" dirty="0">
              <a:hlinkClick r:id="rId2"/>
            </a:endParaRPr>
          </a:p>
          <a:p>
            <a:r>
              <a:rPr lang="en-IN" dirty="0"/>
              <a:t>(so runtime polymorphism</a:t>
            </a:r>
            <a:endParaRPr lang="en-IN" dirty="0">
              <a:hlinkClick r:id="rId3"/>
            </a:endParaRPr>
          </a:p>
          <a:p>
            <a:r>
              <a:rPr lang="en-IN" dirty="0"/>
              <a:t>can be achieved).</a:t>
            </a:r>
          </a:p>
          <a:p>
            <a:r>
              <a:rPr lang="en-IN" dirty="0"/>
              <a:t>For Code Reusability.</a:t>
            </a:r>
          </a:p>
          <a:p>
            <a:br>
              <a:rPr lang="en-IN" dirty="0"/>
            </a:br>
            <a:endParaRPr lang="en-IN" dirty="0"/>
          </a:p>
        </p:txBody>
      </p:sp>
    </p:spTree>
    <p:extLst>
      <p:ext uri="{BB962C8B-B14F-4D97-AF65-F5344CB8AC3E}">
        <p14:creationId xmlns:p14="http://schemas.microsoft.com/office/powerpoint/2010/main" val="1679829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dirty="0" err="1"/>
              <a:t>TypesofInheritance</a:t>
            </a:r>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7510" y="1721094"/>
            <a:ext cx="7143750" cy="3790950"/>
          </a:xfrm>
          <a:prstGeom prst="rect">
            <a:avLst/>
          </a:prstGeom>
        </p:spPr>
      </p:pic>
    </p:spTree>
    <p:extLst>
      <p:ext uri="{BB962C8B-B14F-4D97-AF65-F5344CB8AC3E}">
        <p14:creationId xmlns:p14="http://schemas.microsoft.com/office/powerpoint/2010/main" val="4172528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dirty="0" err="1"/>
              <a:t>TypesofInheritance</a:t>
            </a:r>
            <a:endParaRPr lang="en-IN" dirty="0"/>
          </a:p>
          <a:p>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602" y="2228851"/>
            <a:ext cx="6991350" cy="3924300"/>
          </a:xfrm>
          <a:prstGeom prst="rect">
            <a:avLst/>
          </a:prstGeom>
        </p:spPr>
      </p:pic>
    </p:spTree>
    <p:extLst>
      <p:ext uri="{BB962C8B-B14F-4D97-AF65-F5344CB8AC3E}">
        <p14:creationId xmlns:p14="http://schemas.microsoft.com/office/powerpoint/2010/main" val="3287983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Why Multiple Inheritance is not supported</a:t>
            </a:r>
          </a:p>
        </p:txBody>
      </p:sp>
      <p:sp>
        <p:nvSpPr>
          <p:cNvPr id="5" name="Text Placeholder 4"/>
          <p:cNvSpPr>
            <a:spLocks noGrp="1"/>
          </p:cNvSpPr>
          <p:nvPr>
            <p:ph type="body" sz="quarter" idx="14"/>
          </p:nvPr>
        </p:nvSpPr>
        <p:spPr>
          <a:xfrm>
            <a:off x="3552091" y="2883877"/>
            <a:ext cx="7919183" cy="3249631"/>
          </a:xfrm>
        </p:spPr>
        <p:txBody>
          <a:bodyPr/>
          <a:lstStyle/>
          <a:p>
            <a:r>
              <a:rPr lang="en-IN" dirty="0"/>
              <a:t>Consider a scenario where A, B, and C are three classes. The C class inherits A and B classes. If A and B classes have the same method and you call it from child class object, there will be ambiguity to call the method of A or B class.</a:t>
            </a:r>
          </a:p>
          <a:p>
            <a:r>
              <a:rPr lang="en-IN" dirty="0"/>
              <a:t>Since compile-time errors are better than runtime errors, Java renders compile-time error if you inherit 2 classes. So whether you have same method or different, there will be compile time error.</a:t>
            </a:r>
          </a:p>
          <a:p>
            <a:endParaRPr lang="en-IN" dirty="0"/>
          </a:p>
        </p:txBody>
      </p:sp>
    </p:spTree>
    <p:extLst>
      <p:ext uri="{BB962C8B-B14F-4D97-AF65-F5344CB8AC3E}">
        <p14:creationId xmlns:p14="http://schemas.microsoft.com/office/powerpoint/2010/main" val="3306323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3" name="Text Placeholder 2"/>
          <p:cNvSpPr>
            <a:spLocks noGrp="1"/>
          </p:cNvSpPr>
          <p:nvPr>
            <p:ph type="body" sz="quarter" idx="12"/>
          </p:nvPr>
        </p:nvSpPr>
        <p:spPr/>
        <p:txBody>
          <a:bodyPr/>
          <a:lstStyle/>
          <a:p>
            <a:r>
              <a:rPr lang="en-IN" dirty="0"/>
              <a:t>An object is an instance of a class</a:t>
            </a:r>
          </a:p>
        </p:txBody>
      </p:sp>
      <p:sp>
        <p:nvSpPr>
          <p:cNvPr id="4" name="Text Placeholder 3"/>
          <p:cNvSpPr>
            <a:spLocks noGrp="1"/>
          </p:cNvSpPr>
          <p:nvPr>
            <p:ph type="body" sz="quarter" idx="13"/>
          </p:nvPr>
        </p:nvSpPr>
        <p:spPr/>
        <p:txBody>
          <a:bodyPr/>
          <a:lstStyle/>
          <a:p>
            <a:r>
              <a:rPr lang="en-IN" dirty="0"/>
              <a:t>Object</a:t>
            </a:r>
          </a:p>
        </p:txBody>
      </p:sp>
      <p:sp>
        <p:nvSpPr>
          <p:cNvPr id="5" name="Text Placeholder 4"/>
          <p:cNvSpPr>
            <a:spLocks noGrp="1"/>
          </p:cNvSpPr>
          <p:nvPr>
            <p:ph type="body" sz="quarter" idx="14"/>
          </p:nvPr>
        </p:nvSpPr>
        <p:spPr/>
        <p:txBody>
          <a:bodyPr/>
          <a:lstStyle/>
          <a:p>
            <a:r>
              <a:rPr lang="en-IN" b="1" dirty="0"/>
              <a:t>State:</a:t>
            </a:r>
            <a:r>
              <a:rPr lang="en-IN" dirty="0"/>
              <a:t> represents the data (value) of an object.</a:t>
            </a:r>
          </a:p>
          <a:p>
            <a:r>
              <a:rPr lang="en-IN" b="1" dirty="0" err="1"/>
              <a:t>Behavior</a:t>
            </a:r>
            <a:r>
              <a:rPr lang="en-IN" b="1" dirty="0"/>
              <a:t>:</a:t>
            </a:r>
            <a:r>
              <a:rPr lang="en-IN" dirty="0"/>
              <a:t> represents the </a:t>
            </a:r>
            <a:r>
              <a:rPr lang="en-IN" dirty="0" err="1"/>
              <a:t>behavior</a:t>
            </a:r>
            <a:r>
              <a:rPr lang="en-IN" dirty="0"/>
              <a:t> (functionality) of an object such as deposit, withdraw, etc.</a:t>
            </a:r>
          </a:p>
          <a:p>
            <a:r>
              <a:rPr lang="en-IN" b="1" dirty="0"/>
              <a:t>Identity:</a:t>
            </a:r>
            <a:r>
              <a:rPr lang="en-IN" dirty="0"/>
              <a:t> An object identity is typically implemented via a unique ID. The value of the ID is not visible to the external user. However, it is used internally by the JVM to identify each object uniquely.</a:t>
            </a:r>
          </a:p>
          <a:p>
            <a:endParaRPr lang="en-IN" dirty="0"/>
          </a:p>
        </p:txBody>
      </p:sp>
    </p:spTree>
    <p:extLst>
      <p:ext uri="{BB962C8B-B14F-4D97-AF65-F5344CB8AC3E}">
        <p14:creationId xmlns:p14="http://schemas.microsoft.com/office/powerpoint/2010/main" val="802489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Aggregation in Java</a:t>
            </a:r>
          </a:p>
          <a:p>
            <a:br>
              <a:rPr lang="en-IN" dirty="0"/>
            </a:br>
            <a:endParaRPr lang="en-IN" dirty="0"/>
          </a:p>
        </p:txBody>
      </p:sp>
      <p:sp>
        <p:nvSpPr>
          <p:cNvPr id="5" name="Text Placeholder 4"/>
          <p:cNvSpPr>
            <a:spLocks noGrp="1"/>
          </p:cNvSpPr>
          <p:nvPr>
            <p:ph type="body" sz="quarter" idx="14"/>
          </p:nvPr>
        </p:nvSpPr>
        <p:spPr>
          <a:xfrm>
            <a:off x="3540369" y="1652954"/>
            <a:ext cx="7930906" cy="4480554"/>
          </a:xfrm>
        </p:spPr>
        <p:txBody>
          <a:bodyPr/>
          <a:lstStyle/>
          <a:p>
            <a:r>
              <a:rPr lang="en-IN" dirty="0"/>
              <a:t>If a class have an entity reference, it is known as Aggregation. Aggregation represents HAS-A relationship.</a:t>
            </a:r>
          </a:p>
          <a:p>
            <a:r>
              <a:rPr lang="en-IN" dirty="0"/>
              <a:t>Consider a situation, Employee object contains many </a:t>
            </a:r>
            <a:r>
              <a:rPr lang="en-IN" dirty="0" err="1"/>
              <a:t>informations</a:t>
            </a:r>
            <a:r>
              <a:rPr lang="en-IN" dirty="0"/>
              <a:t> such as id, name, </a:t>
            </a:r>
            <a:r>
              <a:rPr lang="en-IN" dirty="0" err="1"/>
              <a:t>emailId</a:t>
            </a:r>
            <a:r>
              <a:rPr lang="en-IN" dirty="0"/>
              <a:t> etc. It contains one more object named address, which contains its own </a:t>
            </a:r>
            <a:r>
              <a:rPr lang="en-IN" dirty="0" err="1"/>
              <a:t>informations</a:t>
            </a:r>
            <a:r>
              <a:rPr lang="en-IN" dirty="0"/>
              <a:t> such as city, state, country, </a:t>
            </a:r>
            <a:r>
              <a:rPr lang="en-IN" dirty="0" err="1"/>
              <a:t>zipcode</a:t>
            </a:r>
            <a:r>
              <a:rPr lang="en-IN" dirty="0"/>
              <a:t> etc. as given below.</a:t>
            </a:r>
          </a:p>
          <a:p>
            <a:r>
              <a:rPr lang="en-IN" b="1" dirty="0"/>
              <a:t>class</a:t>
            </a:r>
            <a:r>
              <a:rPr lang="en-IN" dirty="0"/>
              <a:t> Employee{  </a:t>
            </a:r>
          </a:p>
          <a:p>
            <a:r>
              <a:rPr lang="en-IN" b="1" dirty="0" err="1"/>
              <a:t>int</a:t>
            </a:r>
            <a:r>
              <a:rPr lang="en-IN" dirty="0"/>
              <a:t> id;  </a:t>
            </a:r>
          </a:p>
          <a:p>
            <a:r>
              <a:rPr lang="en-IN" dirty="0"/>
              <a:t>String name;  </a:t>
            </a:r>
          </a:p>
          <a:p>
            <a:r>
              <a:rPr lang="en-IN" dirty="0"/>
              <a:t>Address address;//Address is a class  </a:t>
            </a:r>
          </a:p>
          <a:p>
            <a:r>
              <a:rPr lang="en-IN" dirty="0"/>
              <a:t>...  </a:t>
            </a:r>
          </a:p>
          <a:p>
            <a:r>
              <a:rPr lang="en-IN" dirty="0"/>
              <a:t>}  </a:t>
            </a:r>
          </a:p>
          <a:p>
            <a:endParaRPr lang="en-IN" dirty="0"/>
          </a:p>
        </p:txBody>
      </p:sp>
    </p:spTree>
    <p:extLst>
      <p:ext uri="{BB962C8B-B14F-4D97-AF65-F5344CB8AC3E}">
        <p14:creationId xmlns:p14="http://schemas.microsoft.com/office/powerpoint/2010/main" val="2828278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Encapsulation in Java</a:t>
            </a:r>
          </a:p>
          <a:p>
            <a:br>
              <a:rPr lang="en-IN" dirty="0"/>
            </a:br>
            <a:endParaRPr lang="en-IN" dirty="0"/>
          </a:p>
        </p:txBody>
      </p:sp>
      <p:sp>
        <p:nvSpPr>
          <p:cNvPr id="5" name="Text Placeholder 4"/>
          <p:cNvSpPr>
            <a:spLocks noGrp="1"/>
          </p:cNvSpPr>
          <p:nvPr>
            <p:ph type="body" sz="quarter" idx="14"/>
          </p:nvPr>
        </p:nvSpPr>
        <p:spPr/>
        <p:txBody>
          <a:bodyPr/>
          <a:lstStyle/>
          <a:p>
            <a:r>
              <a:rPr lang="en-IN" b="1" dirty="0"/>
              <a:t>Encapsulation in Java</a:t>
            </a:r>
            <a:r>
              <a:rPr lang="en-IN" dirty="0"/>
              <a:t> is a </a:t>
            </a:r>
            <a:r>
              <a:rPr lang="en-IN" i="1" dirty="0"/>
              <a:t>process of wrapping code and data together into a single unit</a:t>
            </a:r>
            <a:r>
              <a:rPr lang="en-IN" dirty="0"/>
              <a:t>, for example, a capsule which is mixed of several medicines.</a:t>
            </a:r>
            <a:br>
              <a:rPr lang="en-IN" dirty="0"/>
            </a:br>
            <a:r>
              <a:rPr lang="en-IN" dirty="0"/>
              <a:t>We can create a fully encapsulated class in Java by making all the data members of the class private. Now we can use setter and getter methods to set and get the data in it.</a:t>
            </a:r>
          </a:p>
          <a:p>
            <a:r>
              <a:rPr lang="en-IN" dirty="0"/>
              <a:t>The </a:t>
            </a:r>
            <a:r>
              <a:rPr lang="en-IN" b="1" dirty="0"/>
              <a:t>Java Bean</a:t>
            </a:r>
            <a:r>
              <a:rPr lang="en-IN" dirty="0"/>
              <a:t> class is the example of a fully encapsulated class.</a:t>
            </a:r>
          </a:p>
          <a:p>
            <a:endParaRPr lang="en-IN" dirty="0"/>
          </a:p>
        </p:txBody>
      </p:sp>
    </p:spTree>
    <p:extLst>
      <p:ext uri="{BB962C8B-B14F-4D97-AF65-F5344CB8AC3E}">
        <p14:creationId xmlns:p14="http://schemas.microsoft.com/office/powerpoint/2010/main" val="373007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Advantage of Encapsulation in Java</a:t>
            </a:r>
          </a:p>
          <a:p>
            <a:br>
              <a:rPr lang="en-IN" dirty="0"/>
            </a:br>
            <a:endParaRPr lang="en-IN" dirty="0"/>
          </a:p>
        </p:txBody>
      </p:sp>
      <p:sp>
        <p:nvSpPr>
          <p:cNvPr id="5" name="Text Placeholder 4"/>
          <p:cNvSpPr>
            <a:spLocks noGrp="1"/>
          </p:cNvSpPr>
          <p:nvPr>
            <p:ph type="body" sz="quarter" idx="14"/>
          </p:nvPr>
        </p:nvSpPr>
        <p:spPr>
          <a:xfrm>
            <a:off x="3575537" y="2426677"/>
            <a:ext cx="7895737" cy="3706831"/>
          </a:xfrm>
        </p:spPr>
        <p:txBody>
          <a:bodyPr/>
          <a:lstStyle/>
          <a:p>
            <a:r>
              <a:rPr lang="en-IN" dirty="0"/>
              <a:t>It provides you the </a:t>
            </a:r>
            <a:r>
              <a:rPr lang="en-IN" b="1" dirty="0"/>
              <a:t>control over the data</a:t>
            </a:r>
            <a:r>
              <a:rPr lang="en-IN" dirty="0"/>
              <a:t>. Suppose you want to set the value of id which should be greater than 100 only, you can write the logic inside the setter method. You can write the logic not to store the negative numbers in the setter methods.</a:t>
            </a:r>
          </a:p>
          <a:p>
            <a:r>
              <a:rPr lang="en-IN" dirty="0"/>
              <a:t>It is a way to achieve </a:t>
            </a:r>
            <a:r>
              <a:rPr lang="en-IN" b="1" dirty="0"/>
              <a:t>data hiding</a:t>
            </a:r>
            <a:r>
              <a:rPr lang="en-IN" dirty="0"/>
              <a:t> in Java because other class will not be able to access the data through the private data members.</a:t>
            </a:r>
          </a:p>
          <a:p>
            <a:r>
              <a:rPr lang="en-IN" dirty="0"/>
              <a:t>The encapsulate class is </a:t>
            </a:r>
            <a:r>
              <a:rPr lang="en-IN" b="1" dirty="0"/>
              <a:t>easy to test</a:t>
            </a:r>
            <a:r>
              <a:rPr lang="en-IN" dirty="0"/>
              <a:t>. So, it is better for unit testing.</a:t>
            </a:r>
          </a:p>
          <a:p>
            <a:endParaRPr lang="en-IN" dirty="0"/>
          </a:p>
        </p:txBody>
      </p:sp>
    </p:spTree>
    <p:extLst>
      <p:ext uri="{BB962C8B-B14F-4D97-AF65-F5344CB8AC3E}">
        <p14:creationId xmlns:p14="http://schemas.microsoft.com/office/powerpoint/2010/main" val="2826491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Abstraction in Java</a:t>
            </a:r>
          </a:p>
          <a:p>
            <a:br>
              <a:rPr lang="en-IN" dirty="0"/>
            </a:br>
            <a:endParaRPr lang="en-IN" dirty="0"/>
          </a:p>
        </p:txBody>
      </p:sp>
      <p:sp>
        <p:nvSpPr>
          <p:cNvPr id="5" name="Text Placeholder 4"/>
          <p:cNvSpPr>
            <a:spLocks noGrp="1"/>
          </p:cNvSpPr>
          <p:nvPr>
            <p:ph type="body" sz="quarter" idx="14"/>
          </p:nvPr>
        </p:nvSpPr>
        <p:spPr>
          <a:xfrm>
            <a:off x="3376246" y="2532185"/>
            <a:ext cx="8095029" cy="3601323"/>
          </a:xfrm>
        </p:spPr>
        <p:txBody>
          <a:bodyPr/>
          <a:lstStyle/>
          <a:p>
            <a:r>
              <a:rPr lang="en-IN" b="1" dirty="0"/>
              <a:t>Abstraction</a:t>
            </a:r>
            <a:r>
              <a:rPr lang="en-IN" dirty="0"/>
              <a:t> is a process of hiding the implementation details and showing only functionality to the user.</a:t>
            </a:r>
          </a:p>
          <a:p>
            <a:r>
              <a:rPr lang="en-IN" dirty="0"/>
              <a:t>Another way, it shows only essential things to the user and hides the internal details, for example, sending SMS where you type the text and send the message. You don't know the internal processing about the message delivery.</a:t>
            </a:r>
          </a:p>
          <a:p>
            <a:br>
              <a:rPr lang="en-IN" dirty="0"/>
            </a:br>
            <a:endParaRPr lang="en-IN" dirty="0"/>
          </a:p>
        </p:txBody>
      </p:sp>
    </p:spTree>
    <p:extLst>
      <p:ext uri="{BB962C8B-B14F-4D97-AF65-F5344CB8AC3E}">
        <p14:creationId xmlns:p14="http://schemas.microsoft.com/office/powerpoint/2010/main" val="4237047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Abstraction in Java</a:t>
            </a:r>
          </a:p>
          <a:p>
            <a:br>
              <a:rPr lang="en-IN" dirty="0"/>
            </a:br>
            <a:endParaRPr lang="en-IN" dirty="0"/>
          </a:p>
          <a:p>
            <a:endParaRPr lang="en-IN" dirty="0"/>
          </a:p>
        </p:txBody>
      </p:sp>
      <p:sp>
        <p:nvSpPr>
          <p:cNvPr id="5" name="Text Placeholder 4"/>
          <p:cNvSpPr>
            <a:spLocks noGrp="1"/>
          </p:cNvSpPr>
          <p:nvPr>
            <p:ph type="body" sz="quarter" idx="14"/>
          </p:nvPr>
        </p:nvSpPr>
        <p:spPr/>
        <p:txBody>
          <a:bodyPr/>
          <a:lstStyle/>
          <a:p>
            <a:r>
              <a:rPr lang="en-IN" dirty="0"/>
              <a:t>Ways to achieve Abstraction</a:t>
            </a:r>
          </a:p>
          <a:p>
            <a:r>
              <a:rPr lang="en-IN" dirty="0"/>
              <a:t>There are two ways to achieve abstraction in java</a:t>
            </a:r>
          </a:p>
          <a:p>
            <a:r>
              <a:rPr lang="en-IN" dirty="0"/>
              <a:t>Abstract class (0 to 100%)</a:t>
            </a:r>
          </a:p>
          <a:p>
            <a:r>
              <a:rPr lang="en-IN" dirty="0"/>
              <a:t>Interface (100%)</a:t>
            </a:r>
          </a:p>
          <a:p>
            <a:endParaRPr lang="en-IN" dirty="0"/>
          </a:p>
        </p:txBody>
      </p:sp>
    </p:spTree>
    <p:extLst>
      <p:ext uri="{BB962C8B-B14F-4D97-AF65-F5344CB8AC3E}">
        <p14:creationId xmlns:p14="http://schemas.microsoft.com/office/powerpoint/2010/main" val="776807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Interface in Java</a:t>
            </a:r>
          </a:p>
          <a:p>
            <a:br>
              <a:rPr lang="en-IN" b="0" dirty="0"/>
            </a:br>
            <a:endParaRPr lang="en-IN" dirty="0"/>
          </a:p>
        </p:txBody>
      </p:sp>
      <p:sp>
        <p:nvSpPr>
          <p:cNvPr id="5" name="Text Placeholder 4"/>
          <p:cNvSpPr>
            <a:spLocks noGrp="1"/>
          </p:cNvSpPr>
          <p:nvPr>
            <p:ph type="body" sz="quarter" idx="14"/>
          </p:nvPr>
        </p:nvSpPr>
        <p:spPr>
          <a:xfrm>
            <a:off x="3493477" y="2098431"/>
            <a:ext cx="7977798" cy="4035077"/>
          </a:xfrm>
        </p:spPr>
        <p:txBody>
          <a:bodyPr/>
          <a:lstStyle/>
          <a:p>
            <a:r>
              <a:rPr lang="en-IN" dirty="0"/>
              <a:t>There can be only abstract methods in the Java interface, not method body. </a:t>
            </a:r>
          </a:p>
          <a:p>
            <a:r>
              <a:rPr lang="en-IN" dirty="0"/>
              <a:t>It is used to achieve abstraction and multiple inheritance in Java.</a:t>
            </a:r>
          </a:p>
          <a:p>
            <a:r>
              <a:rPr lang="en-IN" dirty="0"/>
              <a:t>It cannot be instantiated just like the abstract class.</a:t>
            </a:r>
          </a:p>
          <a:p>
            <a:r>
              <a:rPr lang="en-IN" dirty="0"/>
              <a:t>Since Java 8, we can have </a:t>
            </a:r>
            <a:r>
              <a:rPr lang="en-IN" b="1" dirty="0"/>
              <a:t>default and static methods</a:t>
            </a:r>
            <a:r>
              <a:rPr lang="en-IN" dirty="0"/>
              <a:t> in an interface.</a:t>
            </a:r>
          </a:p>
          <a:p>
            <a:r>
              <a:rPr lang="en-IN" dirty="0"/>
              <a:t>Since Java 9, we can have </a:t>
            </a:r>
            <a:r>
              <a:rPr lang="en-IN" b="1" dirty="0"/>
              <a:t>private methods</a:t>
            </a:r>
            <a:r>
              <a:rPr lang="en-IN" dirty="0"/>
              <a:t> in an interface.</a:t>
            </a:r>
          </a:p>
          <a:p>
            <a:endParaRPr lang="en-IN" dirty="0"/>
          </a:p>
        </p:txBody>
      </p:sp>
    </p:spTree>
    <p:extLst>
      <p:ext uri="{BB962C8B-B14F-4D97-AF65-F5344CB8AC3E}">
        <p14:creationId xmlns:p14="http://schemas.microsoft.com/office/powerpoint/2010/main" val="2867240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3" name="Text Placeholder 2"/>
          <p:cNvSpPr>
            <a:spLocks noGrp="1"/>
          </p:cNvSpPr>
          <p:nvPr>
            <p:ph type="body" sz="quarter" idx="12"/>
          </p:nvPr>
        </p:nvSpPr>
        <p:spPr/>
        <p:txBody>
          <a:bodyPr/>
          <a:lstStyle/>
          <a:p>
            <a:r>
              <a:rPr lang="en-IN" sz="2000" b="0" dirty="0"/>
              <a:t>//How </a:t>
            </a:r>
            <a:r>
              <a:rPr lang="en-IN" sz="2000" b="0" dirty="0" err="1"/>
              <a:t>Serializable</a:t>
            </a:r>
            <a:r>
              <a:rPr lang="en-IN" sz="2000" b="0" dirty="0"/>
              <a:t> interface is written?  </a:t>
            </a:r>
          </a:p>
          <a:p>
            <a:r>
              <a:rPr lang="en-IN" sz="2000" dirty="0"/>
              <a:t>public</a:t>
            </a:r>
            <a:r>
              <a:rPr lang="en-IN" sz="2000" b="0" dirty="0"/>
              <a:t> </a:t>
            </a:r>
            <a:r>
              <a:rPr lang="en-IN" sz="2000" dirty="0"/>
              <a:t>interface</a:t>
            </a:r>
            <a:r>
              <a:rPr lang="en-IN" sz="2000" b="0" dirty="0"/>
              <a:t> </a:t>
            </a:r>
            <a:r>
              <a:rPr lang="en-IN" sz="2000" b="0" dirty="0" err="1"/>
              <a:t>Serializable</a:t>
            </a:r>
            <a:r>
              <a:rPr lang="en-IN" sz="2000" b="0" dirty="0"/>
              <a:t>{  </a:t>
            </a:r>
          </a:p>
          <a:p>
            <a:r>
              <a:rPr lang="en-IN" sz="2000" b="0" dirty="0"/>
              <a:t>}  </a:t>
            </a:r>
          </a:p>
          <a:p>
            <a:endParaRPr lang="en-IN" sz="2000" dirty="0"/>
          </a:p>
        </p:txBody>
      </p:sp>
      <p:sp>
        <p:nvSpPr>
          <p:cNvPr id="4" name="Text Placeholder 3"/>
          <p:cNvSpPr>
            <a:spLocks noGrp="1"/>
          </p:cNvSpPr>
          <p:nvPr>
            <p:ph type="body" sz="quarter" idx="13"/>
          </p:nvPr>
        </p:nvSpPr>
        <p:spPr/>
        <p:txBody>
          <a:bodyPr/>
          <a:lstStyle/>
          <a:p>
            <a:r>
              <a:rPr lang="en-IN" dirty="0"/>
              <a:t>Marker Interface</a:t>
            </a:r>
          </a:p>
        </p:txBody>
      </p:sp>
      <p:sp>
        <p:nvSpPr>
          <p:cNvPr id="5" name="Text Placeholder 4"/>
          <p:cNvSpPr>
            <a:spLocks noGrp="1"/>
          </p:cNvSpPr>
          <p:nvPr>
            <p:ph type="body" sz="quarter" idx="14"/>
          </p:nvPr>
        </p:nvSpPr>
        <p:spPr>
          <a:xfrm>
            <a:off x="3722892" y="3616493"/>
            <a:ext cx="7959398" cy="2939046"/>
          </a:xfrm>
        </p:spPr>
        <p:txBody>
          <a:bodyPr/>
          <a:lstStyle/>
          <a:p>
            <a:r>
              <a:rPr lang="en-IN" dirty="0"/>
              <a:t>An interface which has no member is known as a marker or tagged interface, for example, Serializable, Cloneable, Remote, etc. They are used to provide some essential information to the JVM so that JVM may perform some useful operation.</a:t>
            </a:r>
          </a:p>
          <a:p>
            <a:endParaRPr lang="en-IN" dirty="0"/>
          </a:p>
        </p:txBody>
      </p:sp>
    </p:spTree>
    <p:extLst>
      <p:ext uri="{BB962C8B-B14F-4D97-AF65-F5344CB8AC3E}">
        <p14:creationId xmlns:p14="http://schemas.microsoft.com/office/powerpoint/2010/main" val="412170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3" name="Text Placeholder 2"/>
          <p:cNvSpPr>
            <a:spLocks noGrp="1"/>
          </p:cNvSpPr>
          <p:nvPr>
            <p:ph type="body" sz="quarter" idx="12"/>
          </p:nvPr>
        </p:nvSpPr>
        <p:spPr/>
        <p:txBody>
          <a:bodyPr/>
          <a:lstStyle/>
          <a:p>
            <a:r>
              <a:rPr lang="en-IN" dirty="0"/>
              <a:t>When interface has another interface</a:t>
            </a:r>
          </a:p>
        </p:txBody>
      </p:sp>
      <p:sp>
        <p:nvSpPr>
          <p:cNvPr id="4" name="Text Placeholder 3"/>
          <p:cNvSpPr>
            <a:spLocks noGrp="1"/>
          </p:cNvSpPr>
          <p:nvPr>
            <p:ph type="body" sz="quarter" idx="13"/>
          </p:nvPr>
        </p:nvSpPr>
        <p:spPr/>
        <p:txBody>
          <a:bodyPr/>
          <a:lstStyle/>
          <a:p>
            <a:r>
              <a:rPr lang="en-IN" dirty="0"/>
              <a:t>Nested Interface</a:t>
            </a:r>
          </a:p>
        </p:txBody>
      </p:sp>
      <p:sp>
        <p:nvSpPr>
          <p:cNvPr id="5" name="Text Placeholder 4"/>
          <p:cNvSpPr>
            <a:spLocks noGrp="1"/>
          </p:cNvSpPr>
          <p:nvPr>
            <p:ph type="body" sz="quarter" idx="14"/>
          </p:nvPr>
        </p:nvSpPr>
        <p:spPr/>
        <p:txBody>
          <a:bodyPr/>
          <a:lstStyle/>
          <a:p>
            <a:r>
              <a:rPr lang="en-IN" b="1" dirty="0"/>
              <a:t>interface</a:t>
            </a:r>
            <a:r>
              <a:rPr lang="en-IN" dirty="0"/>
              <a:t> printable{  </a:t>
            </a:r>
          </a:p>
          <a:p>
            <a:r>
              <a:rPr lang="en-IN" dirty="0"/>
              <a:t> </a:t>
            </a:r>
            <a:r>
              <a:rPr lang="en-IN" b="1" dirty="0"/>
              <a:t>void</a:t>
            </a:r>
            <a:r>
              <a:rPr lang="en-IN" dirty="0"/>
              <a:t> print();  </a:t>
            </a:r>
          </a:p>
          <a:p>
            <a:r>
              <a:rPr lang="en-IN" dirty="0"/>
              <a:t> </a:t>
            </a:r>
            <a:r>
              <a:rPr lang="en-IN" b="1" dirty="0"/>
              <a:t>interface</a:t>
            </a:r>
            <a:r>
              <a:rPr lang="en-IN" dirty="0"/>
              <a:t> </a:t>
            </a:r>
            <a:r>
              <a:rPr lang="en-IN" dirty="0" err="1"/>
              <a:t>MessagePrintable</a:t>
            </a:r>
            <a:r>
              <a:rPr lang="en-IN" dirty="0"/>
              <a:t>{  </a:t>
            </a:r>
          </a:p>
          <a:p>
            <a:r>
              <a:rPr lang="en-IN" dirty="0"/>
              <a:t>   </a:t>
            </a:r>
            <a:r>
              <a:rPr lang="en-IN" b="1" dirty="0"/>
              <a:t>void</a:t>
            </a:r>
            <a:r>
              <a:rPr lang="en-IN" dirty="0"/>
              <a:t> </a:t>
            </a:r>
            <a:r>
              <a:rPr lang="en-IN" dirty="0" err="1"/>
              <a:t>msg</a:t>
            </a:r>
            <a:r>
              <a:rPr lang="en-IN" dirty="0"/>
              <a:t>();  </a:t>
            </a:r>
          </a:p>
          <a:p>
            <a:r>
              <a:rPr lang="en-IN" dirty="0"/>
              <a:t> }  </a:t>
            </a:r>
          </a:p>
          <a:p>
            <a:r>
              <a:rPr lang="en-IN" dirty="0"/>
              <a:t>} </a:t>
            </a:r>
          </a:p>
          <a:p>
            <a:endParaRPr lang="en-IN" dirty="0"/>
          </a:p>
        </p:txBody>
      </p:sp>
    </p:spTree>
    <p:extLst>
      <p:ext uri="{BB962C8B-B14F-4D97-AF65-F5344CB8AC3E}">
        <p14:creationId xmlns:p14="http://schemas.microsoft.com/office/powerpoint/2010/main" val="24384970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Method Overloading in Java</a:t>
            </a:r>
          </a:p>
          <a:p>
            <a:br>
              <a:rPr lang="en-IN" b="0" dirty="0"/>
            </a:br>
            <a:endParaRPr lang="en-IN" dirty="0"/>
          </a:p>
        </p:txBody>
      </p:sp>
      <p:sp>
        <p:nvSpPr>
          <p:cNvPr id="5" name="Text Placeholder 4"/>
          <p:cNvSpPr>
            <a:spLocks noGrp="1"/>
          </p:cNvSpPr>
          <p:nvPr>
            <p:ph type="body" sz="quarter" idx="14"/>
          </p:nvPr>
        </p:nvSpPr>
        <p:spPr>
          <a:xfrm>
            <a:off x="3434862" y="2297723"/>
            <a:ext cx="8036413" cy="3835785"/>
          </a:xfrm>
        </p:spPr>
        <p:txBody>
          <a:bodyPr/>
          <a:lstStyle/>
          <a:p>
            <a:r>
              <a:rPr lang="en-IN" dirty="0"/>
              <a:t>If a class has multiple methods having same name but different in parameters, it is known as </a:t>
            </a:r>
            <a:r>
              <a:rPr lang="en-IN" b="1" dirty="0"/>
              <a:t>Method Overloading</a:t>
            </a:r>
          </a:p>
          <a:p>
            <a:r>
              <a:rPr lang="en-IN" dirty="0"/>
              <a:t>1) Method Overloading: changing no. of arguments</a:t>
            </a:r>
          </a:p>
          <a:p>
            <a:r>
              <a:rPr lang="en-IN" dirty="0"/>
              <a:t>2) Method Overloading: changing data type of arguments</a:t>
            </a:r>
          </a:p>
          <a:p>
            <a:br>
              <a:rPr lang="en-IN" dirty="0"/>
            </a:br>
            <a:br>
              <a:rPr lang="en-IN" dirty="0"/>
            </a:br>
            <a:endParaRPr lang="en-IN" dirty="0"/>
          </a:p>
        </p:txBody>
      </p:sp>
    </p:spTree>
    <p:extLst>
      <p:ext uri="{BB962C8B-B14F-4D97-AF65-F5344CB8AC3E}">
        <p14:creationId xmlns:p14="http://schemas.microsoft.com/office/powerpoint/2010/main" val="32952890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Method Overriding in Java</a:t>
            </a:r>
          </a:p>
          <a:p>
            <a:br>
              <a:rPr lang="en-IN" b="0" dirty="0"/>
            </a:br>
            <a:endParaRPr lang="en-IN" dirty="0"/>
          </a:p>
        </p:txBody>
      </p:sp>
      <p:sp>
        <p:nvSpPr>
          <p:cNvPr id="5" name="Text Placeholder 4"/>
          <p:cNvSpPr>
            <a:spLocks noGrp="1"/>
          </p:cNvSpPr>
          <p:nvPr>
            <p:ph type="body" sz="quarter" idx="14"/>
          </p:nvPr>
        </p:nvSpPr>
        <p:spPr/>
        <p:txBody>
          <a:bodyPr/>
          <a:lstStyle/>
          <a:p>
            <a:r>
              <a:rPr lang="en-IN" dirty="0"/>
              <a:t>If subclass (child class) has the same method as declared in the parent class, it is known as </a:t>
            </a:r>
            <a:r>
              <a:rPr lang="en-IN" b="1" dirty="0"/>
              <a:t>method overriding in Java</a:t>
            </a:r>
            <a:r>
              <a:rPr lang="en-IN" dirty="0"/>
              <a:t>.</a:t>
            </a:r>
          </a:p>
        </p:txBody>
      </p:sp>
    </p:spTree>
    <p:extLst>
      <p:ext uri="{BB962C8B-B14F-4D97-AF65-F5344CB8AC3E}">
        <p14:creationId xmlns:p14="http://schemas.microsoft.com/office/powerpoint/2010/main" val="4162712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Java Naming conventions</a:t>
            </a:r>
          </a:p>
          <a:p>
            <a:endParaRPr lang="en-IN" dirty="0"/>
          </a:p>
        </p:txBody>
      </p:sp>
      <p:sp>
        <p:nvSpPr>
          <p:cNvPr id="5" name="Text Placeholder 4"/>
          <p:cNvSpPr>
            <a:spLocks noGrp="1"/>
          </p:cNvSpPr>
          <p:nvPr>
            <p:ph type="body" sz="quarter" idx="14"/>
          </p:nvPr>
        </p:nvSpPr>
        <p:spPr>
          <a:xfrm>
            <a:off x="3470031" y="2473569"/>
            <a:ext cx="8001244" cy="3659939"/>
          </a:xfrm>
        </p:spPr>
        <p:txBody>
          <a:bodyPr/>
          <a:lstStyle/>
          <a:p>
            <a:r>
              <a:rPr lang="en-IN" dirty="0"/>
              <a:t>Java naming convention is a rule to follow as you decide what to name your identifiers such as class, package, variable, constant, method, etc.</a:t>
            </a:r>
          </a:p>
          <a:p>
            <a:r>
              <a:rPr lang="en-IN" dirty="0"/>
              <a:t>By using standard Java naming conventions, you make your code easier to read for yourself and other programmers. Readability of Java program is very important. It indicates that less time is spent to figure out what the code does.</a:t>
            </a:r>
          </a:p>
        </p:txBody>
      </p:sp>
    </p:spTree>
    <p:extLst>
      <p:ext uri="{BB962C8B-B14F-4D97-AF65-F5344CB8AC3E}">
        <p14:creationId xmlns:p14="http://schemas.microsoft.com/office/powerpoint/2010/main" val="14182646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Super Keyword in Java</a:t>
            </a:r>
          </a:p>
          <a:p>
            <a:br>
              <a:rPr lang="en-IN" dirty="0"/>
            </a:br>
            <a:endParaRPr lang="en-IN" dirty="0"/>
          </a:p>
        </p:txBody>
      </p:sp>
      <p:sp>
        <p:nvSpPr>
          <p:cNvPr id="5" name="Text Placeholder 4"/>
          <p:cNvSpPr>
            <a:spLocks noGrp="1"/>
          </p:cNvSpPr>
          <p:nvPr>
            <p:ph type="body" sz="quarter" idx="14"/>
          </p:nvPr>
        </p:nvSpPr>
        <p:spPr>
          <a:xfrm>
            <a:off x="3434863" y="2438401"/>
            <a:ext cx="8036412" cy="3695108"/>
          </a:xfrm>
        </p:spPr>
        <p:txBody>
          <a:bodyPr/>
          <a:lstStyle/>
          <a:p>
            <a:r>
              <a:rPr lang="en-IN" dirty="0"/>
              <a:t>The </a:t>
            </a:r>
            <a:r>
              <a:rPr lang="en-IN" b="1" dirty="0"/>
              <a:t>super</a:t>
            </a:r>
            <a:r>
              <a:rPr lang="en-IN" dirty="0"/>
              <a:t> keyword in Java is a reference variable which is used to refer immediate parent class object.</a:t>
            </a:r>
          </a:p>
          <a:p>
            <a:r>
              <a:rPr lang="en-IN" dirty="0"/>
              <a:t>super can be used to refer immediate parent class instance variable.</a:t>
            </a:r>
          </a:p>
          <a:p>
            <a:r>
              <a:rPr lang="en-IN" dirty="0"/>
              <a:t>super can be used to invoke immediate parent class method.</a:t>
            </a:r>
          </a:p>
          <a:p>
            <a:r>
              <a:rPr lang="en-IN" dirty="0"/>
              <a:t>super() can be used to invoke immediate parent class constructor.</a:t>
            </a:r>
          </a:p>
          <a:p>
            <a:br>
              <a:rPr lang="en-IN" dirty="0"/>
            </a:br>
            <a:endParaRPr lang="en-IN" dirty="0"/>
          </a:p>
        </p:txBody>
      </p:sp>
    </p:spTree>
    <p:extLst>
      <p:ext uri="{BB962C8B-B14F-4D97-AF65-F5344CB8AC3E}">
        <p14:creationId xmlns:p14="http://schemas.microsoft.com/office/powerpoint/2010/main" val="6347458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Final keyword</a:t>
            </a:r>
          </a:p>
        </p:txBody>
      </p:sp>
      <p:sp>
        <p:nvSpPr>
          <p:cNvPr id="5" name="Text Placeholder 4"/>
          <p:cNvSpPr>
            <a:spLocks noGrp="1"/>
          </p:cNvSpPr>
          <p:nvPr>
            <p:ph type="body" sz="quarter" idx="14"/>
          </p:nvPr>
        </p:nvSpPr>
        <p:spPr/>
        <p:txBody>
          <a:bodyPr/>
          <a:lstStyle/>
          <a:p>
            <a:r>
              <a:rPr lang="en-IN" b="1" dirty="0"/>
              <a:t>final keyword</a:t>
            </a:r>
            <a:r>
              <a:rPr lang="en-IN" dirty="0"/>
              <a:t> in java is used to restrict the user. The java final keyword can be used in many context. Final can be:</a:t>
            </a:r>
          </a:p>
          <a:p>
            <a:r>
              <a:rPr lang="en-IN" dirty="0"/>
              <a:t>variable</a:t>
            </a:r>
          </a:p>
          <a:p>
            <a:r>
              <a:rPr lang="en-IN" dirty="0"/>
              <a:t>method</a:t>
            </a:r>
          </a:p>
          <a:p>
            <a:r>
              <a:rPr lang="en-IN" dirty="0"/>
              <a:t>class</a:t>
            </a:r>
          </a:p>
          <a:p>
            <a:endParaRPr lang="en-IN" dirty="0"/>
          </a:p>
        </p:txBody>
      </p:sp>
    </p:spTree>
    <p:extLst>
      <p:ext uri="{BB962C8B-B14F-4D97-AF65-F5344CB8AC3E}">
        <p14:creationId xmlns:p14="http://schemas.microsoft.com/office/powerpoint/2010/main" val="8761941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Binding</a:t>
            </a:r>
          </a:p>
        </p:txBody>
      </p:sp>
      <p:sp>
        <p:nvSpPr>
          <p:cNvPr id="5" name="Text Placeholder 4"/>
          <p:cNvSpPr>
            <a:spLocks noGrp="1"/>
          </p:cNvSpPr>
          <p:nvPr>
            <p:ph type="body" sz="quarter" idx="14"/>
          </p:nvPr>
        </p:nvSpPr>
        <p:spPr/>
        <p:txBody>
          <a:bodyPr/>
          <a:lstStyle/>
          <a:p>
            <a:r>
              <a:rPr lang="en-IN" dirty="0"/>
              <a:t>Static Binding (also known as Early Binding).</a:t>
            </a:r>
          </a:p>
          <a:p>
            <a:r>
              <a:rPr lang="en-IN" dirty="0"/>
              <a:t>Dynamic Binding (also known as Late Binding).</a:t>
            </a:r>
          </a:p>
          <a:p>
            <a:endParaRPr lang="en-IN" dirty="0"/>
          </a:p>
        </p:txBody>
      </p:sp>
    </p:spTree>
    <p:extLst>
      <p:ext uri="{BB962C8B-B14F-4D97-AF65-F5344CB8AC3E}">
        <p14:creationId xmlns:p14="http://schemas.microsoft.com/office/powerpoint/2010/main" val="20576784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bg1">
            <a:alpha val="20000"/>
          </a:schemeClr>
        </a:solidFill>
        <a:effectLst/>
      </p:bgPr>
    </p:bg>
    <p:spTree>
      <p:nvGrpSpPr>
        <p:cNvPr id="1" name=""/>
        <p:cNvGrpSpPr/>
        <p:nvPr/>
      </p:nvGrpSpPr>
      <p:grpSpPr>
        <a:xfrm>
          <a:off x="0" y="0"/>
          <a:ext cx="0" cy="0"/>
          <a:chOff x="0" y="0"/>
          <a:chExt cx="0" cy="0"/>
        </a:xfrm>
      </p:grpSpPr>
      <p:sp>
        <p:nvSpPr>
          <p:cNvPr id="2" name="Rectangle 1"/>
          <p:cNvSpPr/>
          <p:nvPr/>
        </p:nvSpPr>
        <p:spPr>
          <a:xfrm>
            <a:off x="4738227" y="2798857"/>
            <a:ext cx="2097049" cy="584775"/>
          </a:xfrm>
          <a:prstGeom prst="rect">
            <a:avLst/>
          </a:prstGeom>
        </p:spPr>
        <p:txBody>
          <a:bodyPr wrap="none">
            <a:spAutoFit/>
          </a:bodyPr>
          <a:lstStyle/>
          <a:p>
            <a:r>
              <a:rPr lang="en-IN" sz="3200" dirty="0"/>
              <a:t>Thank you</a:t>
            </a:r>
          </a:p>
        </p:txBody>
      </p:sp>
    </p:spTree>
    <p:extLst>
      <p:ext uri="{BB962C8B-B14F-4D97-AF65-F5344CB8AC3E}">
        <p14:creationId xmlns:p14="http://schemas.microsoft.com/office/powerpoint/2010/main" val="2743442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Java Naming conventions</a:t>
            </a:r>
          </a:p>
        </p:txBody>
      </p:sp>
      <p:sp>
        <p:nvSpPr>
          <p:cNvPr id="5" name="Text Placeholder 4"/>
          <p:cNvSpPr>
            <a:spLocks noGrp="1"/>
          </p:cNvSpPr>
          <p:nvPr>
            <p:ph type="body" sz="quarter" idx="14"/>
          </p:nvPr>
        </p:nvSpPr>
        <p:spPr>
          <a:xfrm>
            <a:off x="3411415" y="1852247"/>
            <a:ext cx="8059860" cy="4281262"/>
          </a:xfrm>
        </p:spPr>
        <p:txBody>
          <a:bodyPr/>
          <a:lstStyle/>
          <a:p>
            <a:r>
              <a:rPr lang="en-IN" b="1" dirty="0"/>
              <a:t>Class/Interface</a:t>
            </a:r>
          </a:p>
          <a:p>
            <a:r>
              <a:rPr lang="en-IN" dirty="0"/>
              <a:t>It should start with the uppercase letter.</a:t>
            </a:r>
          </a:p>
          <a:p>
            <a:r>
              <a:rPr lang="en-IN" b="1" dirty="0"/>
              <a:t>Method/Variable/Package</a:t>
            </a:r>
          </a:p>
          <a:p>
            <a:r>
              <a:rPr lang="en-IN" dirty="0"/>
              <a:t>It should start with lowercase letter.</a:t>
            </a:r>
          </a:p>
          <a:p>
            <a:r>
              <a:rPr lang="en-IN" b="1" dirty="0"/>
              <a:t>Constant</a:t>
            </a:r>
          </a:p>
          <a:p>
            <a:r>
              <a:rPr lang="en-IN" dirty="0"/>
              <a:t>It should start with uppercase letter.</a:t>
            </a:r>
          </a:p>
          <a:p>
            <a:r>
              <a:rPr lang="en-IN" dirty="0"/>
              <a:t>If the name contains multiple words, it should be separated by an underscore(_) such as MAX_PRIORITY.</a:t>
            </a:r>
          </a:p>
          <a:p>
            <a:r>
              <a:rPr lang="en-IN" b="1" dirty="0" err="1"/>
              <a:t>CamelCase</a:t>
            </a:r>
            <a:r>
              <a:rPr lang="en-IN" b="1" dirty="0"/>
              <a:t> in java naming conventions</a:t>
            </a:r>
          </a:p>
          <a:p>
            <a:r>
              <a:rPr lang="en-IN" dirty="0"/>
              <a:t>Java follows camel-case syntax for naming the class, interface, method, and variable.</a:t>
            </a:r>
          </a:p>
          <a:p>
            <a:br>
              <a:rPr lang="en-IN" dirty="0"/>
            </a:br>
            <a:endParaRPr lang="en-IN" dirty="0"/>
          </a:p>
          <a:p>
            <a:endParaRPr lang="en-IN" dirty="0"/>
          </a:p>
        </p:txBody>
      </p:sp>
    </p:spTree>
    <p:extLst>
      <p:ext uri="{BB962C8B-B14F-4D97-AF65-F5344CB8AC3E}">
        <p14:creationId xmlns:p14="http://schemas.microsoft.com/office/powerpoint/2010/main" val="1732253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dirty="0"/>
              <a:t>JVM Architecture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459" y="1872762"/>
            <a:ext cx="6302987" cy="4202082"/>
          </a:xfrm>
          <a:prstGeom prst="rect">
            <a:avLst/>
          </a:prstGeom>
        </p:spPr>
      </p:pic>
    </p:spTree>
    <p:extLst>
      <p:ext uri="{BB962C8B-B14F-4D97-AF65-F5344CB8AC3E}">
        <p14:creationId xmlns:p14="http://schemas.microsoft.com/office/powerpoint/2010/main" val="2545666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Method</a:t>
            </a:r>
          </a:p>
        </p:txBody>
      </p:sp>
      <p:sp>
        <p:nvSpPr>
          <p:cNvPr id="5" name="Text Placeholder 4"/>
          <p:cNvSpPr>
            <a:spLocks noGrp="1"/>
          </p:cNvSpPr>
          <p:nvPr>
            <p:ph type="body" sz="quarter" idx="14"/>
          </p:nvPr>
        </p:nvSpPr>
        <p:spPr>
          <a:xfrm>
            <a:off x="3669323" y="1758462"/>
            <a:ext cx="7801952" cy="4375046"/>
          </a:xfrm>
        </p:spPr>
        <p:txBody>
          <a:bodyPr/>
          <a:lstStyle/>
          <a:p>
            <a:r>
              <a:rPr lang="en-IN" dirty="0"/>
              <a:t>A </a:t>
            </a:r>
            <a:r>
              <a:rPr lang="en-IN" b="1" dirty="0"/>
              <a:t>method</a:t>
            </a:r>
            <a:r>
              <a:rPr lang="en-IN" dirty="0"/>
              <a:t> is a block of code or collection of statements or a set of code grouped together to perform a certain task or operation. It is used to achieve the </a:t>
            </a:r>
            <a:r>
              <a:rPr lang="en-IN" b="1" dirty="0"/>
              <a:t>reusability</a:t>
            </a:r>
            <a:r>
              <a:rPr lang="en-IN" dirty="0"/>
              <a:t> of code.</a:t>
            </a:r>
          </a:p>
          <a:p>
            <a:r>
              <a:rPr lang="en-IN" dirty="0"/>
              <a:t>We write a method once and use it many times. We do not require to write code again and again. It also provides the </a:t>
            </a:r>
            <a:r>
              <a:rPr lang="en-IN" b="1" dirty="0"/>
              <a:t>easy modification</a:t>
            </a:r>
            <a:r>
              <a:rPr lang="en-IN" dirty="0"/>
              <a:t> and </a:t>
            </a:r>
            <a:r>
              <a:rPr lang="en-IN" b="1" dirty="0"/>
              <a:t>readability</a:t>
            </a:r>
            <a:r>
              <a:rPr lang="en-IN" dirty="0"/>
              <a:t> of code, just by adding or removing a chunk of code. The method is executed only when we call or invoke it.</a:t>
            </a:r>
          </a:p>
          <a:p>
            <a:r>
              <a:rPr lang="en-IN" dirty="0"/>
              <a:t>The most important method in Java is the </a:t>
            </a:r>
            <a:r>
              <a:rPr lang="en-IN" b="1" dirty="0"/>
              <a:t>main()</a:t>
            </a:r>
            <a:r>
              <a:rPr lang="en-IN" dirty="0"/>
              <a:t> method.</a:t>
            </a:r>
          </a:p>
          <a:p>
            <a:endParaRPr lang="en-IN" dirty="0"/>
          </a:p>
        </p:txBody>
      </p:sp>
    </p:spTree>
    <p:extLst>
      <p:ext uri="{BB962C8B-B14F-4D97-AF65-F5344CB8AC3E}">
        <p14:creationId xmlns:p14="http://schemas.microsoft.com/office/powerpoint/2010/main" val="2144534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b="0" dirty="0"/>
              <a:t>Method Declaration</a:t>
            </a:r>
          </a:p>
          <a:p>
            <a:br>
              <a:rPr lang="en-IN" dirty="0"/>
            </a:b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635" y="1805354"/>
            <a:ext cx="8513253" cy="3940420"/>
          </a:xfrm>
          <a:prstGeom prst="rect">
            <a:avLst/>
          </a:prstGeom>
        </p:spPr>
      </p:pic>
    </p:spTree>
    <p:extLst>
      <p:ext uri="{BB962C8B-B14F-4D97-AF65-F5344CB8AC3E}">
        <p14:creationId xmlns:p14="http://schemas.microsoft.com/office/powerpoint/2010/main" val="741673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3" name="Text Placeholder 2"/>
          <p:cNvSpPr>
            <a:spLocks noGrp="1"/>
          </p:cNvSpPr>
          <p:nvPr>
            <p:ph type="body" sz="quarter" idx="12"/>
          </p:nvPr>
        </p:nvSpPr>
        <p:spPr/>
        <p:txBody>
          <a:bodyPr/>
          <a:lstStyle/>
          <a:p>
            <a:r>
              <a:rPr lang="en-IN" b="0" dirty="0"/>
              <a:t>Predefined Method</a:t>
            </a:r>
          </a:p>
          <a:p>
            <a:r>
              <a:rPr lang="en-IN" b="0" dirty="0"/>
              <a:t>User-defined Method</a:t>
            </a:r>
          </a:p>
          <a:p>
            <a:endParaRPr lang="en-IN" dirty="0"/>
          </a:p>
        </p:txBody>
      </p:sp>
      <p:sp>
        <p:nvSpPr>
          <p:cNvPr id="4" name="Text Placeholder 3"/>
          <p:cNvSpPr>
            <a:spLocks noGrp="1"/>
          </p:cNvSpPr>
          <p:nvPr>
            <p:ph type="body" sz="quarter" idx="13"/>
          </p:nvPr>
        </p:nvSpPr>
        <p:spPr/>
        <p:txBody>
          <a:bodyPr/>
          <a:lstStyle/>
          <a:p>
            <a:r>
              <a:rPr lang="en-IN" b="0" dirty="0"/>
              <a:t>Types of Method</a:t>
            </a:r>
          </a:p>
          <a:p>
            <a:br>
              <a:rPr lang="en-IN" dirty="0"/>
            </a:br>
            <a:endParaRPr lang="en-IN" dirty="0"/>
          </a:p>
        </p:txBody>
      </p:sp>
    </p:spTree>
    <p:extLst>
      <p:ext uri="{BB962C8B-B14F-4D97-AF65-F5344CB8AC3E}">
        <p14:creationId xmlns:p14="http://schemas.microsoft.com/office/powerpoint/2010/main" val="2772533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Ion Boardroom">
  <a:themeElements>
    <a:clrScheme name="Custom 1">
      <a:dk1>
        <a:srgbClr val="001261"/>
      </a:dk1>
      <a:lt1>
        <a:srgbClr val="FFFFFF"/>
      </a:lt1>
      <a:dk2>
        <a:srgbClr val="001261"/>
      </a:dk2>
      <a:lt2>
        <a:srgbClr val="FFFFFF"/>
      </a:lt2>
      <a:accent1>
        <a:srgbClr val="00B2E3"/>
      </a:accent1>
      <a:accent2>
        <a:srgbClr val="A31A75"/>
      </a:accent2>
      <a:accent3>
        <a:srgbClr val="FF6359"/>
      </a:accent3>
      <a:accent4>
        <a:srgbClr val="00EBBF"/>
      </a:accent4>
      <a:accent5>
        <a:srgbClr val="B636E9"/>
      </a:accent5>
      <a:accent6>
        <a:srgbClr val="57D6FF"/>
      </a:accent6>
      <a:hlink>
        <a:srgbClr val="00B2E3"/>
      </a:hlink>
      <a:folHlink>
        <a:srgbClr val="2D89A9"/>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26FEDBB12ECC49B6ECB57D32934649" ma:contentTypeVersion="13" ma:contentTypeDescription="Create a new document." ma:contentTypeScope="" ma:versionID="5e65878b3aa9adab2646509232051da7">
  <xsd:schema xmlns:xsd="http://www.w3.org/2001/XMLSchema" xmlns:xs="http://www.w3.org/2001/XMLSchema" xmlns:p="http://schemas.microsoft.com/office/2006/metadata/properties" xmlns:ns3="e0576ec3-677c-46e5-aa07-5baf1dcd8368" xmlns:ns4="a665cf91-fb69-4456-9c98-c772a4102e32" targetNamespace="http://schemas.microsoft.com/office/2006/metadata/properties" ma:root="true" ma:fieldsID="0f024bb8afee17974ef20069d9c05591" ns3:_="" ns4:_="">
    <xsd:import namespace="e0576ec3-677c-46e5-aa07-5baf1dcd8368"/>
    <xsd:import namespace="a665cf91-fb69-4456-9c98-c772a4102e3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576ec3-677c-46e5-aa07-5baf1dcd83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65cf91-fb69-4456-9c98-c772a4102e3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E6F94F-CEE3-4FB8-8E97-0007956238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576ec3-677c-46e5-aa07-5baf1dcd8368"/>
    <ds:schemaRef ds:uri="a665cf91-fb69-4456-9c98-c772a4102e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CFED759-237D-4DC3-9460-0AFBF9FD4CC5}">
  <ds:schemaRefs>
    <ds:schemaRef ds:uri="http://schemas.microsoft.com/sharepoint/v3/contenttype/forms"/>
  </ds:schemaRefs>
</ds:datastoreItem>
</file>

<file path=customXml/itemProps3.xml><?xml version="1.0" encoding="utf-8"?>
<ds:datastoreItem xmlns:ds="http://schemas.openxmlformats.org/officeDocument/2006/customXml" ds:itemID="{D66B460B-92F8-4C83-97B6-7FB17DCCC15A}">
  <ds:schemaRefs>
    <ds:schemaRef ds:uri="http://purl.org/dc/terms/"/>
    <ds:schemaRef ds:uri="http://schemas.openxmlformats.org/package/2006/metadata/core-properties"/>
    <ds:schemaRef ds:uri="e0576ec3-677c-46e5-aa07-5baf1dcd8368"/>
    <ds:schemaRef ds:uri="http://schemas.microsoft.com/office/2006/documentManagement/types"/>
    <ds:schemaRef ds:uri="a665cf91-fb69-4456-9c98-c772a4102e32"/>
    <ds:schemaRef ds:uri="http://www.w3.org/XML/1998/namespace"/>
    <ds:schemaRef ds:uri="http://schemas.microsoft.com/office/infopath/2007/PartnerControls"/>
    <ds:schemaRef ds:uri="http://schemas.microsoft.com/office/2006/metadata/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1068</TotalTime>
  <Words>2078</Words>
  <Application>Microsoft Office PowerPoint</Application>
  <PresentationFormat>Widescreen</PresentationFormat>
  <Paragraphs>199</Paragraphs>
  <Slides>43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Axiforma</vt:lpstr>
      <vt:lpstr>Calibri</vt:lpstr>
      <vt:lpstr>Raleway</vt:lpstr>
      <vt:lpstr>Wingdings 3</vt:lpstr>
      <vt:lpstr>1_Ion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Husain, Zuha -</dc:creator>
  <cp:lastModifiedBy>Avinash Reddy</cp:lastModifiedBy>
  <cp:revision>94</cp:revision>
  <dcterms:created xsi:type="dcterms:W3CDTF">2021-01-30T12:32:55Z</dcterms:created>
  <dcterms:modified xsi:type="dcterms:W3CDTF">2022-09-20T11:32:55Z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0x0101000626FEDBB12ECC49B6ECB57D32934649</vt:lpwstr>
  </property>
</Properties>
</file>