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58"/>
  </p:notesMasterIdLst>
  <p:sldIdLst>
    <p:sldId id="257" r:id="rId5"/>
    <p:sldId id="359" r:id="rId6"/>
    <p:sldId id="259" r:id="rId7"/>
    <p:sldId id="260" r:id="rId8"/>
    <p:sldId id="261" r:id="rId9"/>
    <p:sldId id="262" r:id="rId10"/>
    <p:sldId id="263" r:id="rId11"/>
    <p:sldId id="264" r:id="rId12"/>
    <p:sldId id="265" r:id="rId13"/>
    <p:sldId id="266" r:id="rId14"/>
    <p:sldId id="270" r:id="rId15"/>
    <p:sldId id="271" r:id="rId16"/>
    <p:sldId id="272" r:id="rId17"/>
    <p:sldId id="273" r:id="rId18"/>
    <p:sldId id="274" r:id="rId19"/>
    <p:sldId id="276" r:id="rId20"/>
    <p:sldId id="295" r:id="rId21"/>
    <p:sldId id="296" r:id="rId22"/>
    <p:sldId id="297" r:id="rId23"/>
    <p:sldId id="298" r:id="rId24"/>
    <p:sldId id="299" r:id="rId25"/>
    <p:sldId id="300" r:id="rId26"/>
    <p:sldId id="301" r:id="rId27"/>
    <p:sldId id="305" r:id="rId28"/>
    <p:sldId id="306" r:id="rId29"/>
    <p:sldId id="360"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33" r:id="rId50"/>
    <p:sldId id="337" r:id="rId51"/>
    <p:sldId id="334" r:id="rId52"/>
    <p:sldId id="336" r:id="rId53"/>
    <p:sldId id="338" r:id="rId54"/>
    <p:sldId id="339" r:id="rId55"/>
    <p:sldId id="340" r:id="rId56"/>
    <p:sldId id="2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2C2F-C33F-4B89-80EE-73C68B918D89}" v="8" dt="2021-07-15T10:41:2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4" autoAdjust="0"/>
    <p:restoredTop sz="94660"/>
  </p:normalViewPr>
  <p:slideViewPr>
    <p:cSldViewPr snapToGrid="0">
      <p:cViewPr varScale="1">
        <p:scale>
          <a:sx n="63" d="100"/>
          <a:sy n="63" d="100"/>
        </p:scale>
        <p:origin x="79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ain, Zuha" userId="5cc15c61-0333-41ba-96ef-505da48a94f4" providerId="ADAL" clId="{0D472C2F-C33F-4B89-80EE-73C68B918D89}"/>
    <pc:docChg chg="undo custSel modSld modMainMaster">
      <pc:chgData name="Husain, Zuha" userId="5cc15c61-0333-41ba-96ef-505da48a94f4" providerId="ADAL" clId="{0D472C2F-C33F-4B89-80EE-73C68B918D89}" dt="2021-07-22T07:02:07.077" v="60" actId="1076"/>
      <pc:docMkLst>
        <pc:docMk/>
      </pc:docMkLst>
      <pc:sldChg chg="addSp delSp modSp">
        <pc:chgData name="Husain, Zuha" userId="5cc15c61-0333-41ba-96ef-505da48a94f4" providerId="ADAL" clId="{0D472C2F-C33F-4B89-80EE-73C68B918D89}" dt="2021-07-22T07:02:07.077" v="60" actId="1076"/>
        <pc:sldMkLst>
          <pc:docMk/>
          <pc:sldMk cId="1308632359" sldId="257"/>
        </pc:sldMkLst>
        <pc:spChg chg="del">
          <ac:chgData name="Husain, Zuha" userId="5cc15c61-0333-41ba-96ef-505da48a94f4" providerId="ADAL" clId="{0D472C2F-C33F-4B89-80EE-73C68B918D89}" dt="2021-07-15T10:41:13.011" v="47" actId="931"/>
          <ac:spMkLst>
            <pc:docMk/>
            <pc:sldMk cId="1308632359" sldId="257"/>
            <ac:spMk id="2" creationId="{8F047178-7B6D-4921-81AE-FC8E74FDC5B4}"/>
          </ac:spMkLst>
        </pc:spChg>
        <pc:spChg chg="mod">
          <ac:chgData name="Husain, Zuha" userId="5cc15c61-0333-41ba-96ef-505da48a94f4" providerId="ADAL" clId="{0D472C2F-C33F-4B89-80EE-73C68B918D89}" dt="2021-07-15T10:36:29.916" v="14" actId="1076"/>
          <ac:spMkLst>
            <pc:docMk/>
            <pc:sldMk cId="1308632359" sldId="257"/>
            <ac:spMk id="4" creationId="{A27A15BC-6982-4671-8958-00D2D0FCBB0B}"/>
          </ac:spMkLst>
        </pc:spChg>
        <pc:picChg chg="mod">
          <ac:chgData name="Husain, Zuha" userId="5cc15c61-0333-41ba-96ef-505da48a94f4" providerId="ADAL" clId="{0D472C2F-C33F-4B89-80EE-73C68B918D89}" dt="2021-07-15T10:40:56.784" v="46" actId="14100"/>
          <ac:picMkLst>
            <pc:docMk/>
            <pc:sldMk cId="1308632359" sldId="257"/>
            <ac:picMk id="6" creationId="{2DBB87D4-301A-40BA-BFAF-8C7545EDF3E3}"/>
          </ac:picMkLst>
        </pc:picChg>
        <pc:picChg chg="add mod">
          <ac:chgData name="Husain, Zuha" userId="5cc15c61-0333-41ba-96ef-505da48a94f4" providerId="ADAL" clId="{0D472C2F-C33F-4B89-80EE-73C68B918D89}" dt="2021-07-15T10:41:13.404" v="49" actId="962"/>
          <ac:picMkLst>
            <pc:docMk/>
            <pc:sldMk cId="1308632359" sldId="257"/>
            <ac:picMk id="8" creationId="{F894F3DE-0165-4D3F-9649-BF1C9751EE40}"/>
          </ac:picMkLst>
        </pc:picChg>
        <pc:picChg chg="add del">
          <ac:chgData name="Husain, Zuha" userId="5cc15c61-0333-41ba-96ef-505da48a94f4" providerId="ADAL" clId="{0D472C2F-C33F-4B89-80EE-73C68B918D89}" dt="2021-07-15T10:41:18.757" v="51"/>
          <ac:picMkLst>
            <pc:docMk/>
            <pc:sldMk cId="1308632359" sldId="257"/>
            <ac:picMk id="11" creationId="{1AC42058-5505-4B2E-8A62-91B00119F70E}"/>
          </ac:picMkLst>
        </pc:picChg>
        <pc:picChg chg="del">
          <ac:chgData name="Husain, Zuha" userId="5cc15c61-0333-41ba-96ef-505da48a94f4" providerId="ADAL" clId="{0D472C2F-C33F-4B89-80EE-73C68B918D89}" dt="2021-07-15T10:36:16.710" v="13" actId="478"/>
          <ac:picMkLst>
            <pc:docMk/>
            <pc:sldMk cId="1308632359" sldId="257"/>
            <ac:picMk id="12" creationId="{4F8F947D-3A9C-4404-BEC3-1F209FECDD7F}"/>
          </ac:picMkLst>
        </pc:picChg>
        <pc:picChg chg="add mod modCrop">
          <ac:chgData name="Husain, Zuha" userId="5cc15c61-0333-41ba-96ef-505da48a94f4" providerId="ADAL" clId="{0D472C2F-C33F-4B89-80EE-73C68B918D89}" dt="2021-07-22T07:02:07.077" v="60" actId="1076"/>
          <ac:picMkLst>
            <pc:docMk/>
            <pc:sldMk cId="1308632359" sldId="257"/>
            <ac:picMk id="13" creationId="{E8C8864E-6CC1-4BF4-9AE7-414F71099034}"/>
          </ac:picMkLst>
        </pc:picChg>
      </pc:sldChg>
      <pc:sldChg chg="delSp">
        <pc:chgData name="Husain, Zuha" userId="5cc15c61-0333-41ba-96ef-505da48a94f4" providerId="ADAL" clId="{0D472C2F-C33F-4B89-80EE-73C68B918D89}" dt="2021-07-15T10:36:10.605" v="12" actId="478"/>
        <pc:sldMkLst>
          <pc:docMk/>
          <pc:sldMk cId="2743442396" sldId="258"/>
        </pc:sldMkLst>
        <pc:picChg chg="del">
          <ac:chgData name="Husain, Zuha" userId="5cc15c61-0333-41ba-96ef-505da48a94f4" providerId="ADAL" clId="{0D472C2F-C33F-4B89-80EE-73C68B918D89}" dt="2021-07-15T10:36:10.605" v="12" actId="478"/>
          <ac:picMkLst>
            <pc:docMk/>
            <pc:sldMk cId="2743442396" sldId="258"/>
            <ac:picMk id="3" creationId="{37A90D25-E92C-46EA-AFE4-86CD085F9411}"/>
          </ac:picMkLst>
        </pc:picChg>
      </pc:sldChg>
      <pc:sldMasterChg chg="addSp modSp modSldLayout">
        <pc:chgData name="Husain, Zuha" userId="5cc15c61-0333-41ba-96ef-505da48a94f4" providerId="ADAL" clId="{0D472C2F-C33F-4B89-80EE-73C68B918D89}" dt="2021-07-15T10:40:36.487" v="45" actId="1076"/>
        <pc:sldMasterMkLst>
          <pc:docMk/>
          <pc:sldMasterMk cId="3519097849" sldId="2147483782"/>
        </pc:sldMasterMkLst>
        <pc:picChg chg="add mod modCrop">
          <ac:chgData name="Husain, Zuha" userId="5cc15c61-0333-41ba-96ef-505da48a94f4" providerId="ADAL" clId="{0D472C2F-C33F-4B89-80EE-73C68B918D89}" dt="2021-07-15T10:40:31.617" v="44" actId="1076"/>
          <ac:picMkLst>
            <pc:docMk/>
            <pc:sldMasterMk cId="3519097849" sldId="2147483782"/>
            <ac:picMk id="2" creationId="{A7492E5E-4F82-4C52-BEE0-5D40C1859DC6}"/>
          </ac:picMkLst>
        </pc:picChg>
        <pc:picChg chg="add mod">
          <ac:chgData name="Husain, Zuha" userId="5cc15c61-0333-41ba-96ef-505da48a94f4" providerId="ADAL" clId="{0D472C2F-C33F-4B89-80EE-73C68B918D89}" dt="2021-07-15T10:40:36.487" v="45" actId="1076"/>
          <ac:picMkLst>
            <pc:docMk/>
            <pc:sldMasterMk cId="3519097849" sldId="2147483782"/>
            <ac:picMk id="3" creationId="{6853F66F-6382-4649-9256-8C56FE11FEF0}"/>
          </ac:picMkLst>
        </pc:picChg>
        <pc:sldLayoutChg chg="addSp delSp modSp">
          <pc:chgData name="Husain, Zuha" userId="5cc15c61-0333-41ba-96ef-505da48a94f4" providerId="ADAL" clId="{0D472C2F-C33F-4B89-80EE-73C68B918D89}" dt="2021-07-15T10:39:26.515" v="38" actId="478"/>
          <pc:sldLayoutMkLst>
            <pc:docMk/>
            <pc:sldMasterMk cId="3519097849" sldId="2147483782"/>
            <pc:sldLayoutMk cId="4025514998" sldId="2147483786"/>
          </pc:sldLayoutMkLst>
          <pc:spChg chg="mod">
            <ac:chgData name="Husain, Zuha" userId="5cc15c61-0333-41ba-96ef-505da48a94f4" providerId="ADAL" clId="{0D472C2F-C33F-4B89-80EE-73C68B918D89}" dt="2021-07-15T10:36:02.597" v="11" actId="1076"/>
            <ac:spMkLst>
              <pc:docMk/>
              <pc:sldMasterMk cId="3519097849" sldId="2147483782"/>
              <pc:sldLayoutMk cId="4025514998" sldId="2147483786"/>
              <ac:spMk id="11" creationId="{39975175-2508-B045-9D4F-3A2C091C13E3}"/>
            </ac:spMkLst>
          </pc:spChg>
          <pc:picChg chg="add del mod">
            <ac:chgData name="Husain, Zuha" userId="5cc15c61-0333-41ba-96ef-505da48a94f4" providerId="ADAL" clId="{0D472C2F-C33F-4B89-80EE-73C68B918D89}" dt="2021-07-15T10:39:23.554" v="37" actId="478"/>
            <ac:picMkLst>
              <pc:docMk/>
              <pc:sldMasterMk cId="3519097849" sldId="2147483782"/>
              <pc:sldLayoutMk cId="4025514998" sldId="2147483786"/>
              <ac:picMk id="3" creationId="{6D39ABF5-8A7D-41DD-84FA-0D8CB185E654}"/>
            </ac:picMkLst>
          </pc:picChg>
          <pc:picChg chg="del mod">
            <ac:chgData name="Husain, Zuha" userId="5cc15c61-0333-41ba-96ef-505da48a94f4" providerId="ADAL" clId="{0D472C2F-C33F-4B89-80EE-73C68B918D89}" dt="2021-07-15T10:39:26.515" v="38" actId="478"/>
            <ac:picMkLst>
              <pc:docMk/>
              <pc:sldMasterMk cId="3519097849" sldId="2147483782"/>
              <pc:sldLayoutMk cId="4025514998" sldId="2147483786"/>
              <ac:picMk id="6" creationId="{503458B3-A697-5948-A7B5-380FFEFD570A}"/>
            </ac:picMkLst>
          </pc:picChg>
        </pc:sldLayoutChg>
        <pc:sldLayoutChg chg="addSp delSp modSp">
          <pc:chgData name="Husain, Zuha" userId="5cc15c61-0333-41ba-96ef-505da48a94f4" providerId="ADAL" clId="{0D472C2F-C33F-4B89-80EE-73C68B918D89}" dt="2021-07-15T10:40:22.161" v="43" actId="14100"/>
          <pc:sldLayoutMkLst>
            <pc:docMk/>
            <pc:sldMasterMk cId="3519097849" sldId="2147483782"/>
            <pc:sldLayoutMk cId="1037590540" sldId="2147483792"/>
          </pc:sldLayoutMkLst>
          <pc:spChg chg="mod">
            <ac:chgData name="Husain, Zuha" userId="5cc15c61-0333-41ba-96ef-505da48a94f4" providerId="ADAL" clId="{0D472C2F-C33F-4B89-80EE-73C68B918D89}" dt="2021-07-15T10:40:02.645" v="40" actId="1076"/>
            <ac:spMkLst>
              <pc:docMk/>
              <pc:sldMasterMk cId="3519097849" sldId="2147483782"/>
              <pc:sldLayoutMk cId="1037590540" sldId="2147483792"/>
              <ac:spMk id="8" creationId="{2DF618F6-6FF7-4680-A625-A4E55C94CA3F}"/>
            </ac:spMkLst>
          </pc:spChg>
          <pc:picChg chg="del mod">
            <ac:chgData name="Husain, Zuha" userId="5cc15c61-0333-41ba-96ef-505da48a94f4" providerId="ADAL" clId="{0D472C2F-C33F-4B89-80EE-73C68B918D89}" dt="2021-07-15T10:39:57.082" v="39" actId="478"/>
            <ac:picMkLst>
              <pc:docMk/>
              <pc:sldMasterMk cId="3519097849" sldId="2147483782"/>
              <pc:sldLayoutMk cId="1037590540" sldId="2147483792"/>
              <ac:picMk id="7" creationId="{8674BAA5-6FC3-FC42-BA39-F309B296FFA2}"/>
            </ac:picMkLst>
          </pc:picChg>
          <pc:picChg chg="add mod">
            <ac:chgData name="Husain, Zuha" userId="5cc15c61-0333-41ba-96ef-505da48a94f4" providerId="ADAL" clId="{0D472C2F-C33F-4B89-80EE-73C68B918D89}" dt="2021-07-15T10:40:22.161" v="43" actId="14100"/>
            <ac:picMkLst>
              <pc:docMk/>
              <pc:sldMasterMk cId="3519097849" sldId="2147483782"/>
              <pc:sldLayoutMk cId="1037590540" sldId="2147483792"/>
              <ac:picMk id="9" creationId="{41ED6FEF-9277-4867-B11B-A677B9DE7858}"/>
            </ac:picMkLst>
          </pc:picChg>
        </pc:sldLayoutChg>
      </pc:sldMasterChg>
    </pc:docChg>
  </pc:docChgLst>
  <pc:docChgLst>
    <pc:chgData name="Husain, Zuha -" userId="5cc15c61-0333-41ba-96ef-505da48a94f4" providerId="ADAL" clId="{99C31D82-1EFB-4559-BBE9-3FB525333F5B}"/>
    <pc:docChg chg="modSld">
      <pc:chgData name="Husain, Zuha -" userId="5cc15c61-0333-41ba-96ef-505da48a94f4" providerId="ADAL" clId="{99C31D82-1EFB-4559-BBE9-3FB525333F5B}" dt="2021-03-02T14:14:24.055" v="25" actId="1076"/>
      <pc:docMkLst>
        <pc:docMk/>
      </pc:docMkLst>
      <pc:sldChg chg="modSp">
        <pc:chgData name="Husain, Zuha -" userId="5cc15c61-0333-41ba-96ef-505da48a94f4" providerId="ADAL" clId="{99C31D82-1EFB-4559-BBE9-3FB525333F5B}" dt="2021-03-02T14:14:24.055" v="25" actId="1076"/>
        <pc:sldMkLst>
          <pc:docMk/>
          <pc:sldMk cId="1308632359" sldId="257"/>
        </pc:sldMkLst>
        <pc:spChg chg="mod">
          <ac:chgData name="Husain, Zuha -" userId="5cc15c61-0333-41ba-96ef-505da48a94f4" providerId="ADAL" clId="{99C31D82-1EFB-4559-BBE9-3FB525333F5B}" dt="2021-03-02T14:14:24.055" v="25" actId="1076"/>
          <ac:spMkLst>
            <pc:docMk/>
            <pc:sldMk cId="1308632359" sldId="257"/>
            <ac:spMk id="4" creationId="{A27A15BC-6982-4671-8958-00D2D0FCB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70C42-4CE6-42E7-9865-0A007131E084}" type="datetimeFigureOut">
              <a:rPr lang="en-US" smtClean="0"/>
              <a:t>19-Dec-22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3A99-F88A-481C-825D-97A6B6D3F055}" type="slidenum">
              <a:rPr lang="en-US" smtClean="0"/>
              <a:t>‹#›</a:t>
            </a:fld>
            <a:endParaRPr lang="en-US"/>
          </a:p>
        </p:txBody>
      </p:sp>
    </p:spTree>
    <p:extLst>
      <p:ext uri="{BB962C8B-B14F-4D97-AF65-F5344CB8AC3E}">
        <p14:creationId xmlns:p14="http://schemas.microsoft.com/office/powerpoint/2010/main" val="9551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 Notes</a:t>
            </a:r>
            <a:endParaRPr lang="en-US" dirty="0"/>
          </a:p>
          <a:p>
            <a:r>
              <a:rPr lang="en-US" dirty="0"/>
              <a:t>Brainstorm: what is equity trading? </a:t>
            </a:r>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53</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61010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860605"/>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F618F6-6FF7-4680-A625-A4E55C94CA3F}"/>
              </a:ext>
            </a:extLst>
          </p:cNvPr>
          <p:cNvSpPr/>
          <p:nvPr userDrawn="1"/>
        </p:nvSpPr>
        <p:spPr>
          <a:xfrm>
            <a:off x="6513"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xiforma" panose="00000500000000000000" pitchFamily="50" charset="0"/>
            </a:endParaRPr>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lvl1pPr>
              <a:defRPr>
                <a:latin typeface="Axiforma" panose="00000500000000000000" pitchFamily="50" charset="0"/>
              </a:defRPr>
            </a:lvl1pPr>
          </a:lstStyle>
          <a:p>
            <a:endParaRPr lang="en-US"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9" name="Picture 8" descr="Text, logo&#10;&#10;Description automatically generated">
            <a:extLst>
              <a:ext uri="{FF2B5EF4-FFF2-40B4-BE49-F238E27FC236}">
                <a16:creationId xmlns:a16="http://schemas.microsoft.com/office/drawing/2014/main" id="{41ED6FEF-9277-4867-B11B-A677B9DE78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950" y="-299840"/>
            <a:ext cx="1554489" cy="1474886"/>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id="{A7492E5E-4F82-4C52-BEE0-5D40C1859DC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32373" b="42481"/>
          <a:stretch/>
        </p:blipFill>
        <p:spPr>
          <a:xfrm>
            <a:off x="561975" y="193128"/>
            <a:ext cx="1699609" cy="409575"/>
          </a:xfrm>
          <a:prstGeom prst="rect">
            <a:avLst/>
          </a:prstGeom>
        </p:spPr>
      </p:pic>
      <p:pic>
        <p:nvPicPr>
          <p:cNvPr id="3" name="Picture 2">
            <a:extLst>
              <a:ext uri="{FF2B5EF4-FFF2-40B4-BE49-F238E27FC236}">
                <a16:creationId xmlns:a16="http://schemas.microsoft.com/office/drawing/2014/main" id="{6853F66F-6382-4649-9256-8C56FE11FEF0}"/>
              </a:ext>
            </a:extLst>
          </p:cNvPr>
          <p:cNvPicPr>
            <a:picLocks noChangeAspect="1"/>
          </p:cNvPicPr>
          <p:nvPr userDrawn="1"/>
        </p:nvPicPr>
        <p:blipFill>
          <a:blip r:embed="rId5"/>
          <a:stretch>
            <a:fillRect/>
          </a:stretch>
        </p:blipFill>
        <p:spPr>
          <a:xfrm>
            <a:off x="10133013" y="200521"/>
            <a:ext cx="1497012" cy="402182"/>
          </a:xfrm>
          <a:prstGeom prst="rect">
            <a:avLst/>
          </a:prstGeom>
        </p:spPr>
      </p:pic>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6" r:id="rId1"/>
    <p:sldLayoutId id="2147483792" r:id="rId2"/>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Text, logo&#10;&#10;Description automatically generated">
            <a:extLst>
              <a:ext uri="{FF2B5EF4-FFF2-40B4-BE49-F238E27FC236}">
                <a16:creationId xmlns:a16="http://schemas.microsoft.com/office/drawing/2014/main" id="{F894F3DE-0165-4D3F-9649-BF1C9751EE4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0756" r="30756"/>
          <a:stretch>
            <a:fillRect/>
          </a:stretch>
        </p:blipFill>
        <p:spPr>
          <a:xfrm>
            <a:off x="0" y="0"/>
            <a:ext cx="2754313" cy="6858000"/>
          </a:xfrm>
        </p:spPr>
      </p:pic>
      <p:sp>
        <p:nvSpPr>
          <p:cNvPr id="3" name="Text Placeholder 2">
            <a:extLst>
              <a:ext uri="{FF2B5EF4-FFF2-40B4-BE49-F238E27FC236}">
                <a16:creationId xmlns:a16="http://schemas.microsoft.com/office/drawing/2014/main" id="{F85C5346-9556-4394-82CB-8C00BAC5C6B9}"/>
              </a:ext>
            </a:extLst>
          </p:cNvPr>
          <p:cNvSpPr>
            <a:spLocks noGrp="1"/>
          </p:cNvSpPr>
          <p:nvPr>
            <p:ph type="body" sz="quarter" idx="12"/>
          </p:nvPr>
        </p:nvSpPr>
        <p:spPr>
          <a:xfrm>
            <a:off x="3348591" y="2315025"/>
            <a:ext cx="7959398" cy="990599"/>
          </a:xfrm>
        </p:spPr>
        <p:txBody>
          <a:bodyPr/>
          <a:lstStyle/>
          <a:p>
            <a:r>
              <a:rPr lang="en-US" dirty="0"/>
              <a:t>Java New Features</a:t>
            </a:r>
            <a:endParaRPr lang="en-US" noProof="0" dirty="0"/>
          </a:p>
        </p:txBody>
      </p:sp>
      <p:pic>
        <p:nvPicPr>
          <p:cNvPr id="6" name="Picture Placeholder 6" descr="A close up of a logo&#10;&#10;Description automatically generated">
            <a:extLst>
              <a:ext uri="{FF2B5EF4-FFF2-40B4-BE49-F238E27FC236}">
                <a16:creationId xmlns:a16="http://schemas.microsoft.com/office/drawing/2014/main" id="{2DBB87D4-301A-40BA-BFAF-8C7545EDF3E3}"/>
              </a:ext>
            </a:extLst>
          </p:cNvPr>
          <p:cNvPicPr>
            <a:picLocks noChangeAspect="1"/>
          </p:cNvPicPr>
          <p:nvPr/>
        </p:nvPicPr>
        <p:blipFill rotWithShape="1">
          <a:blip r:embed="rId4"/>
          <a:srcRect l="37129" r="37129"/>
          <a:stretch/>
        </p:blipFill>
        <p:spPr>
          <a:xfrm>
            <a:off x="1" y="0"/>
            <a:ext cx="2754085" cy="6858000"/>
          </a:xfrm>
          <a:prstGeom prst="rect">
            <a:avLst/>
          </a:prstGeom>
          <a:solidFill>
            <a:schemeClr val="bg1">
              <a:lumMod val="95000"/>
            </a:schemeClr>
          </a:solidFill>
        </p:spPr>
      </p:pic>
    </p:spTree>
    <p:extLst>
      <p:ext uri="{BB962C8B-B14F-4D97-AF65-F5344CB8AC3E}">
        <p14:creationId xmlns:p14="http://schemas.microsoft.com/office/powerpoint/2010/main" val="13086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7824338" cy="1538062"/>
          </a:xfrm>
        </p:spPr>
        <p:txBody>
          <a:bodyPr/>
          <a:lstStyle/>
          <a:p>
            <a:r>
              <a:rPr lang="en-IN" b="0" dirty="0"/>
              <a:t>Examples of </a:t>
            </a:r>
            <a:r>
              <a:rPr lang="en-IN" b="0" dirty="0" err="1"/>
              <a:t>varargs</a:t>
            </a:r>
            <a:r>
              <a:rPr lang="en-IN" b="0" dirty="0"/>
              <a:t> that fails to compile:</a:t>
            </a:r>
          </a:p>
          <a:p>
            <a:br>
              <a:rPr lang="en-IN" b="0" dirty="0"/>
            </a:br>
            <a:endParaRPr lang="en-IN" dirty="0"/>
          </a:p>
        </p:txBody>
      </p:sp>
      <p:sp>
        <p:nvSpPr>
          <p:cNvPr id="5" name="Text Placeholder 4"/>
          <p:cNvSpPr>
            <a:spLocks noGrp="1"/>
          </p:cNvSpPr>
          <p:nvPr>
            <p:ph type="body" sz="quarter" idx="14"/>
          </p:nvPr>
        </p:nvSpPr>
        <p:spPr>
          <a:xfrm>
            <a:off x="3575537" y="2520462"/>
            <a:ext cx="7895737" cy="3613046"/>
          </a:xfrm>
        </p:spPr>
        <p:txBody>
          <a:bodyPr/>
          <a:lstStyle/>
          <a:p>
            <a:endParaRPr lang="en-IN" sz="2800" dirty="0"/>
          </a:p>
          <a:p>
            <a:r>
              <a:rPr lang="en-IN" sz="2800" b="1" dirty="0"/>
              <a:t>void</a:t>
            </a:r>
            <a:r>
              <a:rPr lang="en-IN" sz="2800" dirty="0"/>
              <a:t> method(String... a, </a:t>
            </a:r>
            <a:r>
              <a:rPr lang="en-IN" sz="2800" b="1" dirty="0"/>
              <a:t>int</a:t>
            </a:r>
            <a:r>
              <a:rPr lang="en-IN" sz="2800" dirty="0"/>
              <a:t>... b){}//Compile time error  </a:t>
            </a:r>
          </a:p>
          <a:p>
            <a:r>
              <a:rPr lang="en-IN" sz="2800" dirty="0"/>
              <a:t>  </a:t>
            </a:r>
          </a:p>
          <a:p>
            <a:r>
              <a:rPr lang="en-IN" sz="2800" b="1" dirty="0"/>
              <a:t>void</a:t>
            </a:r>
            <a:r>
              <a:rPr lang="en-IN" sz="2800" dirty="0"/>
              <a:t> method(</a:t>
            </a:r>
            <a:r>
              <a:rPr lang="en-IN" sz="2800" b="1" dirty="0"/>
              <a:t>int</a:t>
            </a:r>
            <a:r>
              <a:rPr lang="en-IN" sz="2800" dirty="0"/>
              <a:t>... a, String b){}//Compile time error  </a:t>
            </a:r>
          </a:p>
          <a:p>
            <a:endParaRPr lang="en-IN" dirty="0"/>
          </a:p>
        </p:txBody>
      </p:sp>
    </p:spTree>
    <p:extLst>
      <p:ext uri="{BB962C8B-B14F-4D97-AF65-F5344CB8AC3E}">
        <p14:creationId xmlns:p14="http://schemas.microsoft.com/office/powerpoint/2010/main" val="36410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Autoboxing</a:t>
            </a:r>
            <a:r>
              <a:rPr lang="en-IN" b="0" dirty="0"/>
              <a:t> and Unboxing:</a:t>
            </a:r>
          </a:p>
          <a:p>
            <a:br>
              <a:rPr lang="en-IN" dirty="0"/>
            </a:br>
            <a:endParaRPr lang="en-IN" dirty="0"/>
          </a:p>
        </p:txBody>
      </p:sp>
      <p:sp>
        <p:nvSpPr>
          <p:cNvPr id="5" name="Text Placeholder 4"/>
          <p:cNvSpPr>
            <a:spLocks noGrp="1"/>
          </p:cNvSpPr>
          <p:nvPr>
            <p:ph type="body" sz="quarter" idx="14"/>
          </p:nvPr>
        </p:nvSpPr>
        <p:spPr>
          <a:xfrm>
            <a:off x="3259016" y="1946031"/>
            <a:ext cx="8212260" cy="4187477"/>
          </a:xfrm>
        </p:spPr>
        <p:txBody>
          <a:bodyPr/>
          <a:lstStyle/>
          <a:p>
            <a:r>
              <a:rPr lang="en-IN" sz="2400" dirty="0"/>
              <a:t>The automatic conversion of primitive data types into its equivalent Wrapper type is known as boxing and opposite operation is known as unboxing. This is the new feature of Java5. So java programmer doesn't need to write the conversion code.</a:t>
            </a:r>
          </a:p>
          <a:p>
            <a:br>
              <a:rPr lang="en-IN" sz="2400" b="1" dirty="0"/>
            </a:br>
            <a:r>
              <a:rPr lang="en-IN" sz="2400" b="1" dirty="0"/>
              <a:t>Advantage of </a:t>
            </a:r>
            <a:r>
              <a:rPr lang="en-IN" sz="2400" b="1" dirty="0" err="1"/>
              <a:t>Autoboxing</a:t>
            </a:r>
            <a:r>
              <a:rPr lang="en-IN" sz="2400" b="1" dirty="0"/>
              <a:t> and Unboxing:</a:t>
            </a:r>
          </a:p>
          <a:p>
            <a:r>
              <a:rPr lang="en-IN" sz="2400" dirty="0"/>
              <a:t>No need of conversion between primitives and Wrappers manually so less coding is required.</a:t>
            </a:r>
          </a:p>
          <a:p>
            <a:br>
              <a:rPr lang="en-IN" sz="2400" dirty="0"/>
            </a:br>
            <a:endParaRPr lang="en-IN" sz="2400" dirty="0"/>
          </a:p>
        </p:txBody>
      </p:sp>
    </p:spTree>
    <p:extLst>
      <p:ext uri="{BB962C8B-B14F-4D97-AF65-F5344CB8AC3E}">
        <p14:creationId xmlns:p14="http://schemas.microsoft.com/office/powerpoint/2010/main" val="2954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Auto Boxing Example</a:t>
            </a:r>
          </a:p>
        </p:txBody>
      </p:sp>
      <p:sp>
        <p:nvSpPr>
          <p:cNvPr id="5" name="Text Placeholder 4"/>
          <p:cNvSpPr>
            <a:spLocks noGrp="1"/>
          </p:cNvSpPr>
          <p:nvPr>
            <p:ph type="body" sz="quarter" idx="14"/>
          </p:nvPr>
        </p:nvSpPr>
        <p:spPr>
          <a:xfrm>
            <a:off x="3493475" y="1770185"/>
            <a:ext cx="7895737" cy="3964739"/>
          </a:xfrm>
        </p:spPr>
        <p:txBody>
          <a:bodyPr/>
          <a:lstStyle/>
          <a:p>
            <a:r>
              <a:rPr lang="en-IN" sz="2400" b="1" dirty="0"/>
              <a:t>class</a:t>
            </a:r>
            <a:r>
              <a:rPr lang="en-IN" sz="2400" dirty="0"/>
              <a:t> BoxingExample1{  </a:t>
            </a:r>
          </a:p>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a:t>
            </a:r>
            <a:r>
              <a:rPr lang="en-IN" sz="2400" b="1" dirty="0" err="1"/>
              <a:t>int</a:t>
            </a:r>
            <a:r>
              <a:rPr lang="en-IN" sz="2400" dirty="0"/>
              <a:t> a=50;  </a:t>
            </a:r>
          </a:p>
          <a:p>
            <a:r>
              <a:rPr lang="en-IN" sz="2400" dirty="0"/>
              <a:t>        Integer a2=</a:t>
            </a:r>
            <a:r>
              <a:rPr lang="en-IN" sz="2400" b="1" dirty="0"/>
              <a:t>new</a:t>
            </a:r>
            <a:r>
              <a:rPr lang="en-IN" sz="2400" dirty="0"/>
              <a:t> Integer(a);//Boxing  </a:t>
            </a:r>
          </a:p>
          <a:p>
            <a:r>
              <a:rPr lang="en-IN" sz="2400" dirty="0"/>
              <a:t>        Integer a3=5;//Boxing    </a:t>
            </a:r>
          </a:p>
          <a:p>
            <a:r>
              <a:rPr lang="en-IN" sz="2400" dirty="0"/>
              <a:t>        </a:t>
            </a:r>
            <a:r>
              <a:rPr lang="en-IN" sz="2400" dirty="0" err="1"/>
              <a:t>System.out.println</a:t>
            </a:r>
            <a:r>
              <a:rPr lang="en-IN" sz="2400" dirty="0"/>
              <a:t>(a2+" "+a3);  </a:t>
            </a:r>
          </a:p>
          <a:p>
            <a:r>
              <a:rPr lang="en-IN" sz="2400" dirty="0"/>
              <a:t> }   </a:t>
            </a:r>
          </a:p>
          <a:p>
            <a:r>
              <a:rPr lang="en-IN" sz="2400" dirty="0"/>
              <a:t>}  </a:t>
            </a:r>
          </a:p>
          <a:p>
            <a:r>
              <a:rPr lang="en-IN" sz="2400" dirty="0"/>
              <a:t>      </a:t>
            </a:r>
          </a:p>
          <a:p>
            <a:endParaRPr lang="en-IN" sz="2400" dirty="0"/>
          </a:p>
        </p:txBody>
      </p:sp>
    </p:spTree>
    <p:extLst>
      <p:ext uri="{BB962C8B-B14F-4D97-AF65-F5344CB8AC3E}">
        <p14:creationId xmlns:p14="http://schemas.microsoft.com/office/powerpoint/2010/main" val="330747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Auto unboxing Example</a:t>
            </a:r>
          </a:p>
          <a:p>
            <a:endParaRPr lang="en-IN" dirty="0"/>
          </a:p>
        </p:txBody>
      </p:sp>
      <p:sp>
        <p:nvSpPr>
          <p:cNvPr id="5" name="Text Placeholder 4"/>
          <p:cNvSpPr>
            <a:spLocks noGrp="1"/>
          </p:cNvSpPr>
          <p:nvPr>
            <p:ph type="body" sz="quarter" idx="14"/>
          </p:nvPr>
        </p:nvSpPr>
        <p:spPr>
          <a:xfrm>
            <a:off x="3681045" y="1946031"/>
            <a:ext cx="7790229" cy="4187477"/>
          </a:xfrm>
        </p:spPr>
        <p:txBody>
          <a:bodyPr/>
          <a:lstStyle/>
          <a:p>
            <a:r>
              <a:rPr lang="en-IN" sz="2400" b="1" dirty="0"/>
              <a:t>class</a:t>
            </a:r>
            <a:r>
              <a:rPr lang="en-IN" sz="2400" dirty="0"/>
              <a:t> UnboxingExample1{  </a:t>
            </a:r>
          </a:p>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Integer i=</a:t>
            </a:r>
            <a:r>
              <a:rPr lang="en-IN" sz="2400" b="1" dirty="0"/>
              <a:t>new</a:t>
            </a:r>
            <a:r>
              <a:rPr lang="en-IN" sz="2400" dirty="0"/>
              <a:t> Integer(50);  </a:t>
            </a:r>
          </a:p>
          <a:p>
            <a:r>
              <a:rPr lang="en-IN" sz="2400" dirty="0"/>
              <a:t>        </a:t>
            </a:r>
            <a:r>
              <a:rPr lang="en-IN" sz="2400" b="1" dirty="0"/>
              <a:t>int</a:t>
            </a:r>
            <a:r>
              <a:rPr lang="en-IN" sz="2400" dirty="0"/>
              <a:t> a=</a:t>
            </a:r>
            <a:r>
              <a:rPr lang="en-IN" sz="2400" dirty="0" err="1"/>
              <a:t>i</a:t>
            </a:r>
            <a:r>
              <a:rPr lang="en-IN" sz="2400" dirty="0"/>
              <a:t>;  </a:t>
            </a:r>
          </a:p>
          <a:p>
            <a:r>
              <a:rPr lang="en-IN" sz="2400" dirty="0"/>
              <a:t>        </a:t>
            </a:r>
            <a:r>
              <a:rPr lang="en-IN" sz="2400" dirty="0" err="1"/>
              <a:t>System.out.println</a:t>
            </a:r>
            <a:r>
              <a:rPr lang="en-IN" sz="2400" dirty="0"/>
              <a:t>(a);  </a:t>
            </a:r>
          </a:p>
          <a:p>
            <a:r>
              <a:rPr lang="en-IN" sz="2400" dirty="0"/>
              <a:t> }   </a:t>
            </a:r>
          </a:p>
          <a:p>
            <a:r>
              <a:rPr lang="en-IN" sz="2400" dirty="0"/>
              <a:t>}  </a:t>
            </a:r>
          </a:p>
          <a:p>
            <a:endParaRPr lang="en-IN" sz="2400" dirty="0"/>
          </a:p>
        </p:txBody>
      </p:sp>
    </p:spTree>
    <p:extLst>
      <p:ext uri="{BB962C8B-B14F-4D97-AF65-F5344CB8AC3E}">
        <p14:creationId xmlns:p14="http://schemas.microsoft.com/office/powerpoint/2010/main" val="100741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Enums</a:t>
            </a:r>
            <a:endParaRPr lang="en-IN" b="0" dirty="0"/>
          </a:p>
          <a:p>
            <a:br>
              <a:rPr lang="en-IN" dirty="0"/>
            </a:br>
            <a:endParaRPr lang="en-IN" dirty="0"/>
          </a:p>
        </p:txBody>
      </p:sp>
      <p:sp>
        <p:nvSpPr>
          <p:cNvPr id="5" name="Text Placeholder 4"/>
          <p:cNvSpPr>
            <a:spLocks noGrp="1"/>
          </p:cNvSpPr>
          <p:nvPr>
            <p:ph type="body" sz="quarter" idx="14"/>
          </p:nvPr>
        </p:nvSpPr>
        <p:spPr>
          <a:xfrm>
            <a:off x="3563815" y="1758462"/>
            <a:ext cx="7907460" cy="4375046"/>
          </a:xfrm>
        </p:spPr>
        <p:txBody>
          <a:bodyPr/>
          <a:lstStyle/>
          <a:p>
            <a:r>
              <a:rPr lang="en-IN" sz="2400" dirty="0"/>
              <a:t>The </a:t>
            </a:r>
            <a:r>
              <a:rPr lang="en-IN" sz="2400" b="1" dirty="0" err="1"/>
              <a:t>Enum</a:t>
            </a:r>
            <a:r>
              <a:rPr lang="en-IN" sz="2400" b="1" dirty="0"/>
              <a:t> in Java</a:t>
            </a:r>
            <a:r>
              <a:rPr lang="en-IN" sz="2400" dirty="0"/>
              <a:t> is a data type which contains a fixed set of constants.</a:t>
            </a:r>
          </a:p>
          <a:p>
            <a:r>
              <a:rPr lang="en-IN" sz="2400" dirty="0"/>
              <a:t>It can be used for days of the week (SUNDAY, MONDAY, TUESDAY, WEDNESDAY, THURSDAY, FRIDAY, and SATURDAY) , directions (NORTH, SOUTH, EAST, and WEST), season (SPRING, SUMMER, WINTER, and AUTUMN or FALL), </a:t>
            </a:r>
            <a:r>
              <a:rPr lang="en-IN" sz="2400" dirty="0" err="1"/>
              <a:t>colors</a:t>
            </a:r>
            <a:r>
              <a:rPr lang="en-IN" sz="2400" dirty="0"/>
              <a:t> (RED, YELLOW, BLUE, GREEN, WHITE, and BLACK) etc. According to the Java naming conventions, we should have all constants in capital letters. So, we have </a:t>
            </a:r>
            <a:r>
              <a:rPr lang="en-IN" sz="2400" dirty="0" err="1"/>
              <a:t>enum</a:t>
            </a:r>
            <a:r>
              <a:rPr lang="en-IN" sz="2400" dirty="0"/>
              <a:t> constants in capital letters.</a:t>
            </a:r>
          </a:p>
          <a:p>
            <a:br>
              <a:rPr lang="en-IN" sz="2400" dirty="0"/>
            </a:br>
            <a:br>
              <a:rPr lang="en-IN" sz="2400" dirty="0"/>
            </a:br>
            <a:endParaRPr lang="en-IN" sz="2400" dirty="0"/>
          </a:p>
        </p:txBody>
      </p:sp>
    </p:spTree>
    <p:extLst>
      <p:ext uri="{BB962C8B-B14F-4D97-AF65-F5344CB8AC3E}">
        <p14:creationId xmlns:p14="http://schemas.microsoft.com/office/powerpoint/2010/main" val="229771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Java </a:t>
            </a:r>
            <a:r>
              <a:rPr lang="en-IN" dirty="0" err="1"/>
              <a:t>Enums</a:t>
            </a:r>
            <a:endParaRPr lang="en-IN" dirty="0"/>
          </a:p>
        </p:txBody>
      </p:sp>
      <p:sp>
        <p:nvSpPr>
          <p:cNvPr id="5" name="Text Placeholder 4"/>
          <p:cNvSpPr>
            <a:spLocks noGrp="1"/>
          </p:cNvSpPr>
          <p:nvPr>
            <p:ph type="body" sz="quarter" idx="14"/>
          </p:nvPr>
        </p:nvSpPr>
        <p:spPr>
          <a:xfrm>
            <a:off x="3610709" y="1735015"/>
            <a:ext cx="7860566" cy="4398493"/>
          </a:xfrm>
        </p:spPr>
        <p:txBody>
          <a:bodyPr/>
          <a:lstStyle/>
          <a:p>
            <a:r>
              <a:rPr lang="en-IN" sz="2400" dirty="0"/>
              <a:t>Java </a:t>
            </a:r>
            <a:r>
              <a:rPr lang="en-IN" sz="2400" dirty="0" err="1"/>
              <a:t>Enums</a:t>
            </a:r>
            <a:r>
              <a:rPr lang="en-IN" sz="2400" dirty="0"/>
              <a:t> can be thought of as classes which have a fixed set of constants (a variable that does not change). The Java </a:t>
            </a:r>
            <a:r>
              <a:rPr lang="en-IN" sz="2400" dirty="0" err="1"/>
              <a:t>enum</a:t>
            </a:r>
            <a:r>
              <a:rPr lang="en-IN" sz="2400" dirty="0"/>
              <a:t> constants are static and final implicitly. It is available since JDK 1.5.</a:t>
            </a:r>
            <a:br>
              <a:rPr lang="en-IN" sz="2400" dirty="0"/>
            </a:br>
            <a:r>
              <a:rPr lang="en-IN" sz="2400" dirty="0" err="1"/>
              <a:t>Enums</a:t>
            </a:r>
            <a:r>
              <a:rPr lang="en-IN" sz="2400" dirty="0"/>
              <a:t> are used to create our own data type like classes. The </a:t>
            </a:r>
            <a:r>
              <a:rPr lang="en-IN" sz="2400" b="1" dirty="0" err="1"/>
              <a:t>enum</a:t>
            </a:r>
            <a:r>
              <a:rPr lang="en-IN" sz="2400" dirty="0"/>
              <a:t> data type (also known as Enumerated Data Type) is used to define an </a:t>
            </a:r>
            <a:r>
              <a:rPr lang="en-IN" sz="2400" dirty="0" err="1"/>
              <a:t>enum</a:t>
            </a:r>
            <a:r>
              <a:rPr lang="en-IN" sz="2400" dirty="0"/>
              <a:t> in Java. Unlike C/C++, </a:t>
            </a:r>
            <a:r>
              <a:rPr lang="en-IN" sz="2400" dirty="0" err="1"/>
              <a:t>enum</a:t>
            </a:r>
            <a:r>
              <a:rPr lang="en-IN" sz="2400" dirty="0"/>
              <a:t> in Java is more </a:t>
            </a:r>
            <a:r>
              <a:rPr lang="en-IN" sz="2400" i="1" dirty="0"/>
              <a:t>powerful</a:t>
            </a:r>
            <a:r>
              <a:rPr lang="en-IN" sz="2400" dirty="0"/>
              <a:t>. Here, we can define an </a:t>
            </a:r>
            <a:r>
              <a:rPr lang="en-IN" sz="2400" dirty="0" err="1"/>
              <a:t>enum</a:t>
            </a:r>
            <a:r>
              <a:rPr lang="en-IN" sz="2400" dirty="0"/>
              <a:t> either inside the class or outside the class.</a:t>
            </a:r>
          </a:p>
          <a:p>
            <a:r>
              <a:rPr lang="en-IN" sz="2400" dirty="0"/>
              <a:t>Java </a:t>
            </a:r>
            <a:r>
              <a:rPr lang="en-IN" sz="2400" dirty="0" err="1"/>
              <a:t>Enum</a:t>
            </a:r>
            <a:r>
              <a:rPr lang="en-IN" sz="2400" dirty="0"/>
              <a:t> internally inherits the </a:t>
            </a:r>
            <a:r>
              <a:rPr lang="en-IN" sz="2400" i="1" dirty="0" err="1"/>
              <a:t>Enum</a:t>
            </a:r>
            <a:r>
              <a:rPr lang="en-IN" sz="2400" i="1" dirty="0"/>
              <a:t> class</a:t>
            </a:r>
            <a:r>
              <a:rPr lang="en-IN" sz="2400" dirty="0"/>
              <a:t>, so it cannot inherit any other class, but it can implement many interfaces</a:t>
            </a:r>
            <a:br>
              <a:rPr lang="en-IN" sz="2400" dirty="0"/>
            </a:br>
            <a:br>
              <a:rPr lang="en-IN" sz="2400" dirty="0"/>
            </a:br>
            <a:endParaRPr lang="en-IN" sz="2400" dirty="0"/>
          </a:p>
        </p:txBody>
      </p:sp>
    </p:spTree>
    <p:extLst>
      <p:ext uri="{BB962C8B-B14F-4D97-AF65-F5344CB8AC3E}">
        <p14:creationId xmlns:p14="http://schemas.microsoft.com/office/powerpoint/2010/main" val="23765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err="1"/>
              <a:t>Enum</a:t>
            </a:r>
            <a:r>
              <a:rPr lang="en-IN" dirty="0"/>
              <a:t> example</a:t>
            </a:r>
          </a:p>
        </p:txBody>
      </p:sp>
      <p:sp>
        <p:nvSpPr>
          <p:cNvPr id="5" name="Text Placeholder 4"/>
          <p:cNvSpPr>
            <a:spLocks noGrp="1"/>
          </p:cNvSpPr>
          <p:nvPr>
            <p:ph type="body" sz="quarter" idx="14"/>
          </p:nvPr>
        </p:nvSpPr>
        <p:spPr>
          <a:xfrm>
            <a:off x="3563815" y="2086708"/>
            <a:ext cx="7907460" cy="4046800"/>
          </a:xfrm>
        </p:spPr>
        <p:txBody>
          <a:bodyPr/>
          <a:lstStyle/>
          <a:p>
            <a:r>
              <a:rPr lang="en-IN" sz="2400" b="1" dirty="0"/>
              <a:t>class</a:t>
            </a:r>
            <a:r>
              <a:rPr lang="en-IN" sz="2400" dirty="0"/>
              <a:t> EnumExample1{  </a:t>
            </a:r>
          </a:p>
          <a:p>
            <a:r>
              <a:rPr lang="en-IN" sz="2400" dirty="0"/>
              <a:t>//defining the </a:t>
            </a:r>
            <a:r>
              <a:rPr lang="en-IN" sz="2400" dirty="0" err="1"/>
              <a:t>enum</a:t>
            </a:r>
            <a:r>
              <a:rPr lang="en-IN" sz="2400" dirty="0"/>
              <a:t> inside the class  </a:t>
            </a:r>
          </a:p>
          <a:p>
            <a:r>
              <a:rPr lang="en-IN" sz="2400" b="1" dirty="0"/>
              <a:t>public</a:t>
            </a:r>
            <a:r>
              <a:rPr lang="en-IN" sz="2400" dirty="0"/>
              <a:t> </a:t>
            </a:r>
            <a:r>
              <a:rPr lang="en-IN" sz="2400" b="1" dirty="0" err="1"/>
              <a:t>enum</a:t>
            </a:r>
            <a:r>
              <a:rPr lang="en-IN" sz="2400" dirty="0"/>
              <a:t> Season { WINTER, SPRING, SUMMER, FALL }  </a:t>
            </a:r>
          </a:p>
          <a:p>
            <a:r>
              <a:rPr lang="en-IN" sz="2400" dirty="0"/>
              <a:t>//main method  </a:t>
            </a:r>
          </a:p>
          <a:p>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  </a:t>
            </a:r>
          </a:p>
          <a:p>
            <a:r>
              <a:rPr lang="en-IN" sz="2400" dirty="0"/>
              <a:t>//traversing the </a:t>
            </a:r>
            <a:r>
              <a:rPr lang="en-IN" sz="2400" dirty="0" err="1"/>
              <a:t>enum</a:t>
            </a:r>
            <a:r>
              <a:rPr lang="en-IN" sz="2400" dirty="0"/>
              <a:t>  </a:t>
            </a:r>
          </a:p>
          <a:p>
            <a:r>
              <a:rPr lang="en-IN" sz="2400" b="1" dirty="0"/>
              <a:t>for</a:t>
            </a:r>
            <a:r>
              <a:rPr lang="en-IN" sz="2400" dirty="0"/>
              <a:t> (Season s : </a:t>
            </a:r>
            <a:r>
              <a:rPr lang="en-IN" sz="2400" dirty="0" err="1"/>
              <a:t>Season.values</a:t>
            </a:r>
            <a:r>
              <a:rPr lang="en-IN" sz="2400" dirty="0"/>
              <a:t>())  </a:t>
            </a:r>
          </a:p>
          <a:p>
            <a:r>
              <a:rPr lang="en-IN" sz="2400" dirty="0" err="1"/>
              <a:t>System.out.println</a:t>
            </a:r>
            <a:r>
              <a:rPr lang="en-IN" sz="2400" dirty="0"/>
              <a:t>(s);  </a:t>
            </a:r>
          </a:p>
          <a:p>
            <a:r>
              <a:rPr lang="en-IN" sz="2400" dirty="0"/>
              <a:t>}}  </a:t>
            </a:r>
          </a:p>
          <a:p>
            <a:endParaRPr lang="en-IN" sz="2400" dirty="0"/>
          </a:p>
        </p:txBody>
      </p:sp>
    </p:spTree>
    <p:extLst>
      <p:ext uri="{BB962C8B-B14F-4D97-AF65-F5344CB8AC3E}">
        <p14:creationId xmlns:p14="http://schemas.microsoft.com/office/powerpoint/2010/main" val="352968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Generics in Java</a:t>
            </a:r>
          </a:p>
          <a:p>
            <a:br>
              <a:rPr lang="en-IN" dirty="0"/>
            </a:br>
            <a:endParaRPr lang="en-IN" dirty="0"/>
          </a:p>
        </p:txBody>
      </p:sp>
      <p:sp>
        <p:nvSpPr>
          <p:cNvPr id="5" name="Text Placeholder 4"/>
          <p:cNvSpPr>
            <a:spLocks noGrp="1"/>
          </p:cNvSpPr>
          <p:nvPr>
            <p:ph type="body" sz="quarter" idx="14"/>
          </p:nvPr>
        </p:nvSpPr>
        <p:spPr>
          <a:xfrm>
            <a:off x="3563815" y="2344615"/>
            <a:ext cx="7907460" cy="3788893"/>
          </a:xfrm>
        </p:spPr>
        <p:txBody>
          <a:bodyPr/>
          <a:lstStyle/>
          <a:p>
            <a:r>
              <a:rPr lang="en-IN" dirty="0"/>
              <a:t>The </a:t>
            </a:r>
            <a:r>
              <a:rPr lang="en-IN" b="1" dirty="0"/>
              <a:t>Java Generics</a:t>
            </a:r>
            <a:r>
              <a:rPr lang="en-IN" dirty="0"/>
              <a:t> programming is introduced in J2SE 5 to deal with type-safe objects. It makes the code stable by detecting the bugs at compile time.</a:t>
            </a:r>
          </a:p>
          <a:p>
            <a:r>
              <a:rPr lang="en-IN" dirty="0"/>
              <a:t>Before generics, we can store any type of objects in the collection, i.e., non-generic. Now generics force the java programmer to store a specific type of objects.</a:t>
            </a:r>
          </a:p>
          <a:p>
            <a:endParaRPr lang="en-IN" dirty="0"/>
          </a:p>
        </p:txBody>
      </p:sp>
    </p:spTree>
    <p:extLst>
      <p:ext uri="{BB962C8B-B14F-4D97-AF65-F5344CB8AC3E}">
        <p14:creationId xmlns:p14="http://schemas.microsoft.com/office/powerpoint/2010/main" val="134530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148863" y="724492"/>
            <a:ext cx="7544288" cy="705723"/>
          </a:xfrm>
        </p:spPr>
        <p:txBody>
          <a:bodyPr/>
          <a:lstStyle/>
          <a:p>
            <a:r>
              <a:rPr lang="en-IN" b="0" dirty="0"/>
              <a:t>Advantage of Java Generics</a:t>
            </a:r>
          </a:p>
          <a:p>
            <a:br>
              <a:rPr lang="en-IN" dirty="0"/>
            </a:br>
            <a:endParaRPr lang="en-IN" dirty="0"/>
          </a:p>
        </p:txBody>
      </p:sp>
      <p:sp>
        <p:nvSpPr>
          <p:cNvPr id="5" name="Text Placeholder 4"/>
          <p:cNvSpPr>
            <a:spLocks noGrp="1"/>
          </p:cNvSpPr>
          <p:nvPr>
            <p:ph type="body" sz="quarter" idx="14"/>
          </p:nvPr>
        </p:nvSpPr>
        <p:spPr>
          <a:xfrm>
            <a:off x="703385" y="1406769"/>
            <a:ext cx="10867292" cy="4407877"/>
          </a:xfrm>
        </p:spPr>
        <p:txBody>
          <a:bodyPr/>
          <a:lstStyle/>
          <a:p>
            <a:r>
              <a:rPr lang="en-IN" dirty="0"/>
              <a:t>There are mainly 3 advantages of generics. </a:t>
            </a:r>
          </a:p>
          <a:p>
            <a:r>
              <a:rPr lang="en-IN" b="1" dirty="0"/>
              <a:t>1) Type-safety:</a:t>
            </a:r>
            <a:r>
              <a:rPr lang="en-IN" dirty="0"/>
              <a:t> We can hold only a single type of objects in generics. It </a:t>
            </a:r>
            <a:r>
              <a:rPr lang="en-IN" dirty="0" err="1"/>
              <a:t>doesn?t</a:t>
            </a:r>
            <a:r>
              <a:rPr lang="en-IN" dirty="0"/>
              <a:t> allow to store other objects.</a:t>
            </a:r>
          </a:p>
          <a:p>
            <a:r>
              <a:rPr lang="en-IN" dirty="0"/>
              <a:t>Without Generics, we can store any type of objects.</a:t>
            </a:r>
          </a:p>
          <a:p>
            <a:r>
              <a:rPr lang="en-IN" dirty="0"/>
              <a:t>List </a:t>
            </a:r>
            <a:r>
              <a:rPr lang="en-IN" dirty="0" err="1"/>
              <a:t>list</a:t>
            </a:r>
            <a:r>
              <a:rPr lang="en-IN" dirty="0"/>
              <a:t> = </a:t>
            </a:r>
            <a:r>
              <a:rPr lang="en-IN" b="1" dirty="0"/>
              <a:t>new</a:t>
            </a:r>
            <a:r>
              <a:rPr lang="en-IN" dirty="0"/>
              <a:t> </a:t>
            </a:r>
            <a:r>
              <a:rPr lang="en-IN" dirty="0" err="1"/>
              <a:t>ArrayList</a:t>
            </a:r>
            <a:r>
              <a:rPr lang="en-IN" dirty="0"/>
              <a:t>();    </a:t>
            </a:r>
          </a:p>
          <a:p>
            <a:r>
              <a:rPr lang="en-IN" dirty="0" err="1"/>
              <a:t>list.add</a:t>
            </a:r>
            <a:r>
              <a:rPr lang="en-IN" dirty="0"/>
              <a:t>(10);  </a:t>
            </a:r>
          </a:p>
          <a:p>
            <a:r>
              <a:rPr lang="en-IN" dirty="0" err="1"/>
              <a:t>list.add</a:t>
            </a:r>
            <a:r>
              <a:rPr lang="en-IN" dirty="0"/>
              <a:t>("10");  </a:t>
            </a:r>
          </a:p>
          <a:p>
            <a:r>
              <a:rPr lang="en-IN" dirty="0"/>
              <a:t>With Generics, it is required to specify the type of object we need to store.  </a:t>
            </a:r>
          </a:p>
          <a:p>
            <a:r>
              <a:rPr lang="en-IN" dirty="0"/>
              <a:t>List&lt;Integer&gt; list = </a:t>
            </a:r>
            <a:r>
              <a:rPr lang="en-IN" b="1" dirty="0"/>
              <a:t>new</a:t>
            </a:r>
            <a:r>
              <a:rPr lang="en-IN" dirty="0"/>
              <a:t> </a:t>
            </a:r>
            <a:r>
              <a:rPr lang="en-IN" dirty="0" err="1"/>
              <a:t>ArrayList</a:t>
            </a:r>
            <a:r>
              <a:rPr lang="en-IN" dirty="0"/>
              <a:t>&lt;Integer&gt;();    </a:t>
            </a:r>
          </a:p>
          <a:p>
            <a:r>
              <a:rPr lang="en-IN" dirty="0" err="1"/>
              <a:t>list.add</a:t>
            </a:r>
            <a:r>
              <a:rPr lang="en-IN" dirty="0"/>
              <a:t>(10);  </a:t>
            </a:r>
          </a:p>
          <a:p>
            <a:r>
              <a:rPr lang="en-IN" dirty="0" err="1"/>
              <a:t>list.add</a:t>
            </a:r>
            <a:r>
              <a:rPr lang="en-IN" dirty="0"/>
              <a:t>("10");// compile-time error  </a:t>
            </a:r>
          </a:p>
          <a:p>
            <a:br>
              <a:rPr lang="en-IN" dirty="0"/>
            </a:br>
            <a:endParaRPr lang="en-IN" dirty="0"/>
          </a:p>
        </p:txBody>
      </p:sp>
    </p:spTree>
    <p:extLst>
      <p:ext uri="{BB962C8B-B14F-4D97-AF65-F5344CB8AC3E}">
        <p14:creationId xmlns:p14="http://schemas.microsoft.com/office/powerpoint/2010/main" val="73961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582615" y="724492"/>
            <a:ext cx="7110536" cy="901108"/>
          </a:xfrm>
        </p:spPr>
        <p:txBody>
          <a:bodyPr/>
          <a:lstStyle/>
          <a:p>
            <a:r>
              <a:rPr lang="en-IN" b="0" dirty="0"/>
              <a:t>Advantage of Java Generics</a:t>
            </a:r>
          </a:p>
          <a:p>
            <a:endParaRPr lang="en-IN" dirty="0"/>
          </a:p>
        </p:txBody>
      </p:sp>
      <p:sp>
        <p:nvSpPr>
          <p:cNvPr id="5" name="Text Placeholder 4"/>
          <p:cNvSpPr>
            <a:spLocks noGrp="1"/>
          </p:cNvSpPr>
          <p:nvPr>
            <p:ph type="body" sz="quarter" idx="14"/>
          </p:nvPr>
        </p:nvSpPr>
        <p:spPr>
          <a:xfrm>
            <a:off x="1043354" y="1981200"/>
            <a:ext cx="10427921" cy="4152308"/>
          </a:xfrm>
        </p:spPr>
        <p:txBody>
          <a:bodyPr/>
          <a:lstStyle/>
          <a:p>
            <a:r>
              <a:rPr lang="en-IN" b="1" dirty="0"/>
              <a:t>2) Type casting is not required:</a:t>
            </a:r>
            <a:r>
              <a:rPr lang="en-IN" dirty="0"/>
              <a:t> There is no need to typecast the object.</a:t>
            </a:r>
          </a:p>
          <a:p>
            <a:r>
              <a:rPr lang="en-IN" dirty="0"/>
              <a:t>Before Generics, we need to type cast.</a:t>
            </a:r>
          </a:p>
          <a:p>
            <a:r>
              <a:rPr lang="en-IN" dirty="0"/>
              <a:t>List </a:t>
            </a:r>
            <a:r>
              <a:rPr lang="en-IN" dirty="0" err="1"/>
              <a:t>list</a:t>
            </a:r>
            <a:r>
              <a:rPr lang="en-IN" dirty="0"/>
              <a:t> = </a:t>
            </a:r>
            <a:r>
              <a:rPr lang="en-IN" b="1" dirty="0"/>
              <a:t>new</a:t>
            </a:r>
            <a:r>
              <a:rPr lang="en-IN" dirty="0"/>
              <a:t> </a:t>
            </a:r>
            <a:r>
              <a:rPr lang="en-IN" dirty="0" err="1"/>
              <a:t>ArrayList</a:t>
            </a:r>
            <a:r>
              <a:rPr lang="en-IN" dirty="0"/>
              <a:t>();    </a:t>
            </a:r>
          </a:p>
          <a:p>
            <a:r>
              <a:rPr lang="en-IN" dirty="0" err="1"/>
              <a:t>list.add</a:t>
            </a:r>
            <a:r>
              <a:rPr lang="en-IN" dirty="0"/>
              <a:t>("hello");    </a:t>
            </a:r>
          </a:p>
          <a:p>
            <a:r>
              <a:rPr lang="en-IN" dirty="0"/>
              <a:t>String s = (String) </a:t>
            </a:r>
            <a:r>
              <a:rPr lang="en-IN" dirty="0" err="1"/>
              <a:t>list.get</a:t>
            </a:r>
            <a:r>
              <a:rPr lang="en-IN" dirty="0"/>
              <a:t>(0);//typecasting    </a:t>
            </a:r>
          </a:p>
          <a:p>
            <a:r>
              <a:rPr lang="en-IN" dirty="0"/>
              <a:t>After Generics, we don't need to typecast the object.  </a:t>
            </a:r>
          </a:p>
          <a:p>
            <a:r>
              <a:rPr lang="en-IN" dirty="0"/>
              <a:t>List&lt;String&gt; list = </a:t>
            </a:r>
            <a:r>
              <a:rPr lang="en-IN" b="1" dirty="0"/>
              <a:t>new</a:t>
            </a:r>
            <a:r>
              <a:rPr lang="en-IN" dirty="0"/>
              <a:t> </a:t>
            </a:r>
            <a:r>
              <a:rPr lang="en-IN" dirty="0" err="1"/>
              <a:t>ArrayList</a:t>
            </a:r>
            <a:r>
              <a:rPr lang="en-IN" dirty="0"/>
              <a:t>&lt;String&gt;();    </a:t>
            </a:r>
          </a:p>
          <a:p>
            <a:r>
              <a:rPr lang="en-IN" dirty="0" err="1"/>
              <a:t>list.add</a:t>
            </a:r>
            <a:r>
              <a:rPr lang="en-IN" dirty="0"/>
              <a:t>("hello");    </a:t>
            </a:r>
          </a:p>
          <a:p>
            <a:r>
              <a:rPr lang="en-IN" dirty="0"/>
              <a:t>String s = </a:t>
            </a:r>
            <a:r>
              <a:rPr lang="en-IN" dirty="0" err="1"/>
              <a:t>list.get</a:t>
            </a:r>
            <a:r>
              <a:rPr lang="en-IN" dirty="0"/>
              <a:t>(0);    </a:t>
            </a:r>
          </a:p>
          <a:p>
            <a:endParaRPr lang="en-IN" dirty="0"/>
          </a:p>
        </p:txBody>
      </p:sp>
    </p:spTree>
    <p:extLst>
      <p:ext uri="{BB962C8B-B14F-4D97-AF65-F5344CB8AC3E}">
        <p14:creationId xmlns:p14="http://schemas.microsoft.com/office/powerpoint/2010/main" val="38082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5" name="Text Placeholder 4"/>
          <p:cNvSpPr>
            <a:spLocks noGrp="1"/>
          </p:cNvSpPr>
          <p:nvPr>
            <p:ph type="body" sz="quarter" idx="14"/>
          </p:nvPr>
        </p:nvSpPr>
        <p:spPr/>
        <p:txBody>
          <a:bodyPr/>
          <a:lstStyle/>
          <a:p>
            <a:r>
              <a:rPr lang="en-IN" sz="4400" dirty="0"/>
              <a:t>Java 5 Features</a:t>
            </a:r>
          </a:p>
        </p:txBody>
      </p:sp>
    </p:spTree>
    <p:extLst>
      <p:ext uri="{BB962C8B-B14F-4D97-AF65-F5344CB8AC3E}">
        <p14:creationId xmlns:p14="http://schemas.microsoft.com/office/powerpoint/2010/main" val="313548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957755" y="724492"/>
            <a:ext cx="6735396" cy="901108"/>
          </a:xfrm>
        </p:spPr>
        <p:txBody>
          <a:bodyPr/>
          <a:lstStyle/>
          <a:p>
            <a:r>
              <a:rPr lang="en-IN" b="0" dirty="0"/>
              <a:t>Advantage of Java Generics</a:t>
            </a:r>
          </a:p>
          <a:p>
            <a:endParaRPr lang="en-IN" dirty="0"/>
          </a:p>
          <a:p>
            <a:endParaRPr lang="en-IN" dirty="0"/>
          </a:p>
        </p:txBody>
      </p:sp>
      <p:sp>
        <p:nvSpPr>
          <p:cNvPr id="5" name="Text Placeholder 4"/>
          <p:cNvSpPr>
            <a:spLocks noGrp="1"/>
          </p:cNvSpPr>
          <p:nvPr>
            <p:ph type="body" sz="quarter" idx="14"/>
          </p:nvPr>
        </p:nvSpPr>
        <p:spPr>
          <a:xfrm>
            <a:off x="1711569" y="1910862"/>
            <a:ext cx="9759706" cy="4222646"/>
          </a:xfrm>
        </p:spPr>
        <p:txBody>
          <a:bodyPr/>
          <a:lstStyle/>
          <a:p>
            <a:r>
              <a:rPr lang="en-IN" b="1" dirty="0"/>
              <a:t>3) Compile-Time Checking:</a:t>
            </a:r>
            <a:r>
              <a:rPr lang="en-IN" dirty="0"/>
              <a:t> It is checked at compile time so problem will not occur at runtime. The good programming strategy says it is far better to handle the problem at compile time than runtime.</a:t>
            </a:r>
          </a:p>
          <a:p>
            <a:r>
              <a:rPr lang="en-IN" dirty="0"/>
              <a:t>List&lt;String&gt; list = </a:t>
            </a:r>
            <a:r>
              <a:rPr lang="en-IN" b="1" dirty="0"/>
              <a:t>new</a:t>
            </a:r>
            <a:r>
              <a:rPr lang="en-IN" dirty="0"/>
              <a:t> </a:t>
            </a:r>
            <a:r>
              <a:rPr lang="en-IN" dirty="0" err="1"/>
              <a:t>ArrayList</a:t>
            </a:r>
            <a:r>
              <a:rPr lang="en-IN" dirty="0"/>
              <a:t>&lt;String&gt;();    </a:t>
            </a:r>
          </a:p>
          <a:p>
            <a:r>
              <a:rPr lang="en-IN" dirty="0" err="1"/>
              <a:t>list.add</a:t>
            </a:r>
            <a:r>
              <a:rPr lang="en-IN" dirty="0"/>
              <a:t>("hello");    </a:t>
            </a:r>
          </a:p>
          <a:p>
            <a:r>
              <a:rPr lang="en-IN" dirty="0" err="1"/>
              <a:t>list.add</a:t>
            </a:r>
            <a:r>
              <a:rPr lang="en-IN" dirty="0"/>
              <a:t>(32);//Compile Time Error    </a:t>
            </a:r>
          </a:p>
          <a:p>
            <a:r>
              <a:rPr lang="en-IN" b="1" dirty="0"/>
              <a:t>Syntax</a:t>
            </a:r>
            <a:r>
              <a:rPr lang="en-IN" dirty="0"/>
              <a:t> to use generic collection</a:t>
            </a:r>
          </a:p>
          <a:p>
            <a:r>
              <a:rPr lang="en-IN" dirty="0" err="1"/>
              <a:t>ClassOrInterface</a:t>
            </a:r>
            <a:r>
              <a:rPr lang="en-IN" dirty="0"/>
              <a:t>&lt;Type&gt;    </a:t>
            </a:r>
          </a:p>
          <a:p>
            <a:r>
              <a:rPr lang="en-IN" b="1" dirty="0"/>
              <a:t>Example</a:t>
            </a:r>
            <a:r>
              <a:rPr lang="en-IN" dirty="0"/>
              <a:t> to use Generics in java</a:t>
            </a:r>
          </a:p>
          <a:p>
            <a:r>
              <a:rPr lang="en-IN" dirty="0" err="1"/>
              <a:t>ArrayList</a:t>
            </a:r>
            <a:r>
              <a:rPr lang="en-IN" dirty="0"/>
              <a:t>&lt;String&gt;    </a:t>
            </a:r>
          </a:p>
          <a:p>
            <a:endParaRPr lang="en-IN" dirty="0"/>
          </a:p>
        </p:txBody>
      </p:sp>
    </p:spTree>
    <p:extLst>
      <p:ext uri="{BB962C8B-B14F-4D97-AF65-F5344CB8AC3E}">
        <p14:creationId xmlns:p14="http://schemas.microsoft.com/office/powerpoint/2010/main" val="177199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Java Generic Example</a:t>
            </a:r>
          </a:p>
        </p:txBody>
      </p:sp>
      <p:sp>
        <p:nvSpPr>
          <p:cNvPr id="5" name="Text Placeholder 4"/>
          <p:cNvSpPr>
            <a:spLocks noGrp="1"/>
          </p:cNvSpPr>
          <p:nvPr>
            <p:ph type="body" sz="quarter" idx="14"/>
          </p:nvPr>
        </p:nvSpPr>
        <p:spPr>
          <a:xfrm>
            <a:off x="668216" y="1855303"/>
            <a:ext cx="6434950" cy="4639281"/>
          </a:xfrm>
        </p:spPr>
        <p:txBody>
          <a:bodyPr/>
          <a:lstStyle/>
          <a:p>
            <a:r>
              <a:rPr lang="en-IN" sz="2400" b="1" dirty="0"/>
              <a:t>import</a:t>
            </a:r>
            <a:r>
              <a:rPr lang="en-IN" sz="2400" dirty="0"/>
              <a:t> </a:t>
            </a:r>
            <a:r>
              <a:rPr lang="en-IN" sz="2400" dirty="0" err="1"/>
              <a:t>java.util</a:t>
            </a:r>
            <a:r>
              <a:rPr lang="en-IN" sz="2400" dirty="0"/>
              <a:t>.*;  </a:t>
            </a:r>
          </a:p>
          <a:p>
            <a:r>
              <a:rPr lang="en-IN" sz="2400" b="1" dirty="0"/>
              <a:t>class</a:t>
            </a:r>
            <a:r>
              <a:rPr lang="en-IN" sz="2400" dirty="0"/>
              <a:t> TestGenerics1{  </a:t>
            </a:r>
          </a:p>
          <a:p>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err="1"/>
              <a:t>ArrayList</a:t>
            </a:r>
            <a:r>
              <a:rPr lang="en-IN" sz="2400" dirty="0"/>
              <a:t>&lt;String&gt; list=</a:t>
            </a:r>
            <a:r>
              <a:rPr lang="en-IN" sz="2400" b="1" dirty="0"/>
              <a:t>new</a:t>
            </a:r>
            <a:r>
              <a:rPr lang="en-IN" sz="2400" dirty="0"/>
              <a:t> </a:t>
            </a:r>
            <a:r>
              <a:rPr lang="en-IN" sz="2400" dirty="0" err="1"/>
              <a:t>ArrayList</a:t>
            </a:r>
            <a:r>
              <a:rPr lang="en-IN" sz="2400" dirty="0"/>
              <a:t>&lt;String&gt;();  </a:t>
            </a:r>
          </a:p>
          <a:p>
            <a:r>
              <a:rPr lang="en-IN" sz="2400" dirty="0" err="1"/>
              <a:t>list.add</a:t>
            </a:r>
            <a:r>
              <a:rPr lang="en-IN" sz="2400" dirty="0"/>
              <a:t>("</a:t>
            </a:r>
            <a:r>
              <a:rPr lang="en-IN" sz="2400" dirty="0" err="1"/>
              <a:t>rahul</a:t>
            </a:r>
            <a:r>
              <a:rPr lang="en-IN" sz="2400" dirty="0"/>
              <a:t>");  </a:t>
            </a:r>
          </a:p>
          <a:p>
            <a:r>
              <a:rPr lang="en-IN" sz="2400" dirty="0" err="1"/>
              <a:t>list.add</a:t>
            </a:r>
            <a:r>
              <a:rPr lang="en-IN" sz="2400" dirty="0"/>
              <a:t>("jai");  </a:t>
            </a:r>
          </a:p>
          <a:p>
            <a:r>
              <a:rPr lang="en-IN" sz="2400" dirty="0"/>
              <a:t>//</a:t>
            </a:r>
            <a:r>
              <a:rPr lang="en-IN" sz="2400" dirty="0" err="1"/>
              <a:t>list.add</a:t>
            </a:r>
            <a:r>
              <a:rPr lang="en-IN" sz="2400" dirty="0"/>
              <a:t>(32);//compile time error  </a:t>
            </a:r>
          </a:p>
          <a:p>
            <a:r>
              <a:rPr lang="en-IN" sz="2400" dirty="0"/>
              <a:t>String s=</a:t>
            </a:r>
            <a:r>
              <a:rPr lang="en-IN" sz="2400" dirty="0" err="1"/>
              <a:t>list.get</a:t>
            </a:r>
            <a:r>
              <a:rPr lang="en-IN" sz="2400" dirty="0"/>
              <a:t>(1);//type casting is not required </a:t>
            </a:r>
            <a:r>
              <a:rPr lang="en-IN" sz="1800" dirty="0"/>
              <a:t> </a:t>
            </a:r>
          </a:p>
        </p:txBody>
      </p:sp>
      <p:sp>
        <p:nvSpPr>
          <p:cNvPr id="6" name="Rectangle 5"/>
          <p:cNvSpPr/>
          <p:nvPr/>
        </p:nvSpPr>
        <p:spPr>
          <a:xfrm>
            <a:off x="7397262" y="3431739"/>
            <a:ext cx="6096000" cy="2585323"/>
          </a:xfrm>
          <a:prstGeom prst="rect">
            <a:avLst/>
          </a:prstGeom>
        </p:spPr>
        <p:txBody>
          <a:bodyPr>
            <a:spAutoFit/>
          </a:bodyPr>
          <a:lstStyle/>
          <a:p>
            <a:r>
              <a:rPr lang="en-IN" dirty="0" err="1"/>
              <a:t>System.out.println</a:t>
            </a:r>
            <a:r>
              <a:rPr lang="en-IN" dirty="0"/>
              <a:t>("element is: "+s);  </a:t>
            </a:r>
          </a:p>
          <a:p>
            <a:r>
              <a:rPr lang="en-IN" dirty="0"/>
              <a:t>  </a:t>
            </a:r>
          </a:p>
          <a:p>
            <a:r>
              <a:rPr lang="en-IN" dirty="0"/>
              <a:t>Iterator&lt;String&gt; </a:t>
            </a:r>
            <a:r>
              <a:rPr lang="en-IN" dirty="0" err="1"/>
              <a:t>itr</a:t>
            </a:r>
            <a:r>
              <a:rPr lang="en-IN" dirty="0"/>
              <a:t>=</a:t>
            </a:r>
            <a:r>
              <a:rPr lang="en-IN" dirty="0" err="1"/>
              <a:t>list.iterator</a:t>
            </a:r>
            <a:r>
              <a:rPr lang="en-IN" dirty="0"/>
              <a:t>();  </a:t>
            </a:r>
          </a:p>
          <a:p>
            <a:r>
              <a:rPr lang="en-IN" b="1" dirty="0"/>
              <a:t>while</a:t>
            </a:r>
            <a:r>
              <a:rPr lang="en-IN" dirty="0"/>
              <a:t>(</a:t>
            </a:r>
            <a:r>
              <a:rPr lang="en-IN" dirty="0" err="1"/>
              <a:t>itr.hasNext</a:t>
            </a:r>
            <a:r>
              <a:rPr lang="en-IN" dirty="0"/>
              <a:t>()){  </a:t>
            </a:r>
          </a:p>
          <a:p>
            <a:r>
              <a:rPr lang="en-IN" dirty="0" err="1"/>
              <a:t>System.out.println</a:t>
            </a:r>
            <a:r>
              <a:rPr lang="en-IN" dirty="0"/>
              <a:t>(</a:t>
            </a:r>
            <a:r>
              <a:rPr lang="en-IN" dirty="0" err="1"/>
              <a:t>itr.next</a:t>
            </a:r>
            <a:r>
              <a:rPr lang="en-IN" dirty="0"/>
              <a:t>());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202744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Java Generics</a:t>
            </a:r>
          </a:p>
        </p:txBody>
      </p:sp>
      <p:sp>
        <p:nvSpPr>
          <p:cNvPr id="5" name="Text Placeholder 4"/>
          <p:cNvSpPr>
            <a:spLocks noGrp="1"/>
          </p:cNvSpPr>
          <p:nvPr>
            <p:ph type="body" sz="quarter" idx="14"/>
          </p:nvPr>
        </p:nvSpPr>
        <p:spPr>
          <a:xfrm>
            <a:off x="1143000" y="1625600"/>
            <a:ext cx="4062046" cy="3956923"/>
          </a:xfrm>
        </p:spPr>
        <p:txBody>
          <a:bodyPr/>
          <a:lstStyle/>
          <a:p>
            <a:r>
              <a:rPr lang="en-IN" sz="2400" b="1" dirty="0"/>
              <a:t>import</a:t>
            </a:r>
            <a:r>
              <a:rPr lang="en-IN" sz="2400" dirty="0"/>
              <a:t> </a:t>
            </a:r>
            <a:r>
              <a:rPr lang="en-IN" sz="2400" dirty="0" err="1"/>
              <a:t>java.util</a:t>
            </a:r>
            <a:r>
              <a:rPr lang="en-IN" sz="2400" dirty="0"/>
              <a:t>.*;  </a:t>
            </a:r>
          </a:p>
          <a:p>
            <a:r>
              <a:rPr lang="en-IN" sz="2400" b="1" dirty="0"/>
              <a:t>class</a:t>
            </a:r>
            <a:r>
              <a:rPr lang="en-IN" sz="2400" dirty="0"/>
              <a:t> TestGenerics1{  </a:t>
            </a:r>
          </a:p>
          <a:p>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err="1"/>
              <a:t>ArrayList</a:t>
            </a:r>
            <a:r>
              <a:rPr lang="en-IN" sz="2400" dirty="0"/>
              <a:t>&lt;String&gt; list=</a:t>
            </a:r>
            <a:r>
              <a:rPr lang="en-IN" sz="2400" b="1" dirty="0"/>
              <a:t>new</a:t>
            </a:r>
            <a:r>
              <a:rPr lang="en-IN" sz="2400" dirty="0"/>
              <a:t> </a:t>
            </a:r>
            <a:r>
              <a:rPr lang="en-IN" sz="2400" dirty="0" err="1"/>
              <a:t>ArrayList</a:t>
            </a:r>
            <a:r>
              <a:rPr lang="en-IN" sz="2400" dirty="0"/>
              <a:t>&lt;String&gt;();  </a:t>
            </a:r>
          </a:p>
          <a:p>
            <a:r>
              <a:rPr lang="en-IN" sz="2400" dirty="0" err="1"/>
              <a:t>list.add</a:t>
            </a:r>
            <a:r>
              <a:rPr lang="en-IN" sz="2400" dirty="0"/>
              <a:t>("</a:t>
            </a:r>
            <a:r>
              <a:rPr lang="en-IN" sz="2400" dirty="0" err="1"/>
              <a:t>rahul</a:t>
            </a:r>
            <a:r>
              <a:rPr lang="en-IN" sz="2400" dirty="0"/>
              <a:t>");  </a:t>
            </a:r>
          </a:p>
          <a:p>
            <a:r>
              <a:rPr lang="en-IN" sz="2400" dirty="0" err="1"/>
              <a:t>list.add</a:t>
            </a:r>
            <a:r>
              <a:rPr lang="en-IN" sz="2400" dirty="0"/>
              <a:t>("jai");  </a:t>
            </a:r>
          </a:p>
          <a:p>
            <a:r>
              <a:rPr lang="en-IN" sz="2400" dirty="0"/>
              <a:t>//</a:t>
            </a:r>
            <a:r>
              <a:rPr lang="en-IN" sz="2400" dirty="0" err="1"/>
              <a:t>list.add</a:t>
            </a:r>
            <a:r>
              <a:rPr lang="en-IN" sz="2400" dirty="0"/>
              <a:t>(32);//compile time error  </a:t>
            </a:r>
          </a:p>
          <a:p>
            <a:r>
              <a:rPr lang="en-IN" dirty="0"/>
              <a:t>  </a:t>
            </a:r>
          </a:p>
        </p:txBody>
      </p:sp>
      <p:sp>
        <p:nvSpPr>
          <p:cNvPr id="6" name="Rectangle 5"/>
          <p:cNvSpPr/>
          <p:nvPr/>
        </p:nvSpPr>
        <p:spPr>
          <a:xfrm>
            <a:off x="6095999" y="2200275"/>
            <a:ext cx="5673969" cy="3416320"/>
          </a:xfrm>
          <a:prstGeom prst="rect">
            <a:avLst/>
          </a:prstGeom>
        </p:spPr>
        <p:txBody>
          <a:bodyPr wrap="square">
            <a:spAutoFit/>
          </a:bodyPr>
          <a:lstStyle/>
          <a:p>
            <a:endParaRPr lang="en-IN" sz="2000" dirty="0"/>
          </a:p>
          <a:p>
            <a:r>
              <a:rPr lang="en-IN" sz="2000" dirty="0"/>
              <a:t>String s=</a:t>
            </a:r>
            <a:r>
              <a:rPr lang="en-IN" sz="2000" dirty="0" err="1"/>
              <a:t>list.get</a:t>
            </a:r>
            <a:r>
              <a:rPr lang="en-IN" sz="2000" dirty="0"/>
              <a:t>(1);//type casting is not required  </a:t>
            </a:r>
          </a:p>
          <a:p>
            <a:r>
              <a:rPr lang="en-IN" sz="2000" dirty="0" err="1"/>
              <a:t>System.out.println</a:t>
            </a:r>
            <a:r>
              <a:rPr lang="en-IN" sz="2000" dirty="0"/>
              <a:t>("element is: "+s);  </a:t>
            </a:r>
          </a:p>
          <a:p>
            <a:r>
              <a:rPr lang="en-IN" sz="2000" dirty="0"/>
              <a:t>  </a:t>
            </a:r>
          </a:p>
          <a:p>
            <a:r>
              <a:rPr lang="en-IN" sz="2000" dirty="0"/>
              <a:t>Iterator&lt;String&gt; </a:t>
            </a:r>
            <a:r>
              <a:rPr lang="en-IN" sz="2000" dirty="0" err="1"/>
              <a:t>itr</a:t>
            </a:r>
            <a:r>
              <a:rPr lang="en-IN" sz="2000" dirty="0"/>
              <a:t>=</a:t>
            </a:r>
            <a:r>
              <a:rPr lang="en-IN" sz="2000" dirty="0" err="1"/>
              <a:t>list.iterator</a:t>
            </a:r>
            <a:r>
              <a:rPr lang="en-IN" sz="2000" dirty="0"/>
              <a:t>();  </a:t>
            </a:r>
          </a:p>
          <a:p>
            <a:r>
              <a:rPr lang="en-IN" sz="2000" b="1" dirty="0"/>
              <a:t>while</a:t>
            </a:r>
            <a:r>
              <a:rPr lang="en-IN" sz="2000" dirty="0"/>
              <a:t>(</a:t>
            </a:r>
            <a:r>
              <a:rPr lang="en-IN" sz="2000" dirty="0" err="1"/>
              <a:t>itr.hasNext</a:t>
            </a:r>
            <a:r>
              <a:rPr lang="en-IN" sz="2000" dirty="0"/>
              <a:t>()){  </a:t>
            </a:r>
          </a:p>
          <a:p>
            <a:r>
              <a:rPr lang="en-IN" sz="2000" dirty="0" err="1"/>
              <a:t>System.out.println</a:t>
            </a:r>
            <a:r>
              <a:rPr lang="en-IN" sz="2000" dirty="0"/>
              <a:t>(</a:t>
            </a:r>
            <a:r>
              <a:rPr lang="en-IN" sz="2000" dirty="0" err="1"/>
              <a:t>itr.next</a:t>
            </a:r>
            <a:r>
              <a:rPr lang="en-IN" sz="2000" dirty="0"/>
              <a:t>());  </a:t>
            </a:r>
          </a:p>
          <a:p>
            <a:r>
              <a:rPr lang="en-IN" sz="2000" dirty="0"/>
              <a:t>}  </a:t>
            </a:r>
          </a:p>
          <a:p>
            <a:r>
              <a:rPr lang="en-IN" sz="2000" dirty="0"/>
              <a:t>}  </a:t>
            </a:r>
          </a:p>
          <a:p>
            <a:r>
              <a:rPr lang="en-IN" sz="2000" dirty="0"/>
              <a:t>}  </a:t>
            </a:r>
          </a:p>
          <a:p>
            <a:endParaRPr lang="en-IN" dirty="0"/>
          </a:p>
        </p:txBody>
      </p:sp>
    </p:spTree>
    <p:extLst>
      <p:ext uri="{BB962C8B-B14F-4D97-AF65-F5344CB8AC3E}">
        <p14:creationId xmlns:p14="http://schemas.microsoft.com/office/powerpoint/2010/main" val="781322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Java Generics using Map</a:t>
            </a:r>
          </a:p>
        </p:txBody>
      </p:sp>
      <p:sp>
        <p:nvSpPr>
          <p:cNvPr id="5" name="Text Placeholder 4"/>
          <p:cNvSpPr>
            <a:spLocks noGrp="1"/>
          </p:cNvSpPr>
          <p:nvPr>
            <p:ph type="body" sz="quarter" idx="14"/>
          </p:nvPr>
        </p:nvSpPr>
        <p:spPr>
          <a:xfrm>
            <a:off x="715108" y="2368062"/>
            <a:ext cx="5345723" cy="3695108"/>
          </a:xfrm>
        </p:spPr>
        <p:txBody>
          <a:bodyPr/>
          <a:lstStyle/>
          <a:p>
            <a:r>
              <a:rPr lang="en-IN" b="1" dirty="0"/>
              <a:t>import</a:t>
            </a:r>
            <a:r>
              <a:rPr lang="en-IN" dirty="0"/>
              <a:t> </a:t>
            </a:r>
            <a:r>
              <a:rPr lang="en-IN" dirty="0" err="1"/>
              <a:t>java.util</a:t>
            </a:r>
            <a:r>
              <a:rPr lang="en-IN" dirty="0"/>
              <a:t>.*;  </a:t>
            </a:r>
          </a:p>
          <a:p>
            <a:r>
              <a:rPr lang="en-IN" b="1" dirty="0"/>
              <a:t>class</a:t>
            </a:r>
            <a:r>
              <a:rPr lang="en-IN" dirty="0"/>
              <a:t> TestGenerics2{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Map&lt;</a:t>
            </a:r>
            <a:r>
              <a:rPr lang="en-IN" dirty="0" err="1"/>
              <a:t>Integer,String</a:t>
            </a:r>
            <a:r>
              <a:rPr lang="en-IN" dirty="0"/>
              <a:t>&gt; map=</a:t>
            </a:r>
            <a:r>
              <a:rPr lang="en-IN" b="1" dirty="0"/>
              <a:t>new</a:t>
            </a:r>
            <a:r>
              <a:rPr lang="en-IN" dirty="0"/>
              <a:t> </a:t>
            </a:r>
            <a:r>
              <a:rPr lang="en-IN" dirty="0" err="1"/>
              <a:t>HashMap</a:t>
            </a:r>
            <a:r>
              <a:rPr lang="en-IN" dirty="0"/>
              <a:t>&lt;</a:t>
            </a:r>
            <a:r>
              <a:rPr lang="en-IN" dirty="0" err="1"/>
              <a:t>Integer,String</a:t>
            </a:r>
            <a:r>
              <a:rPr lang="en-IN" dirty="0"/>
              <a:t>&gt;();  </a:t>
            </a:r>
          </a:p>
          <a:p>
            <a:r>
              <a:rPr lang="en-IN" dirty="0" err="1"/>
              <a:t>map.put</a:t>
            </a:r>
            <a:r>
              <a:rPr lang="en-IN" dirty="0"/>
              <a:t>(1,"vijay");  </a:t>
            </a:r>
          </a:p>
          <a:p>
            <a:r>
              <a:rPr lang="en-IN" dirty="0" err="1"/>
              <a:t>map.put</a:t>
            </a:r>
            <a:r>
              <a:rPr lang="en-IN" dirty="0"/>
              <a:t>(4,"umesh");  </a:t>
            </a:r>
          </a:p>
          <a:p>
            <a:r>
              <a:rPr lang="en-IN" dirty="0" err="1"/>
              <a:t>map.put</a:t>
            </a:r>
            <a:r>
              <a:rPr lang="en-IN" dirty="0"/>
              <a:t>(2,"ankit");  </a:t>
            </a:r>
          </a:p>
          <a:p>
            <a:r>
              <a:rPr lang="en-IN" sz="1800" dirty="0"/>
              <a:t>  </a:t>
            </a:r>
          </a:p>
        </p:txBody>
      </p:sp>
      <p:sp>
        <p:nvSpPr>
          <p:cNvPr id="6" name="Rectangle 5"/>
          <p:cNvSpPr/>
          <p:nvPr/>
        </p:nvSpPr>
        <p:spPr>
          <a:xfrm>
            <a:off x="6283568" y="2274277"/>
            <a:ext cx="5216769" cy="2831544"/>
          </a:xfrm>
          <a:prstGeom prst="rect">
            <a:avLst/>
          </a:prstGeom>
        </p:spPr>
        <p:txBody>
          <a:bodyPr wrap="square">
            <a:spAutoFit/>
          </a:bodyPr>
          <a:lstStyle/>
          <a:p>
            <a:r>
              <a:rPr lang="en-IN" sz="1600" dirty="0"/>
              <a:t>//Now use </a:t>
            </a:r>
            <a:r>
              <a:rPr lang="en-IN" sz="1600" dirty="0" err="1"/>
              <a:t>Map.Entry</a:t>
            </a:r>
            <a:r>
              <a:rPr lang="en-IN" sz="1600" dirty="0"/>
              <a:t> for Set and Iterator  </a:t>
            </a:r>
          </a:p>
          <a:p>
            <a:r>
              <a:rPr lang="en-IN" sz="1600" dirty="0"/>
              <a:t>Set&lt;</a:t>
            </a:r>
            <a:r>
              <a:rPr lang="en-IN" sz="1600" dirty="0" err="1"/>
              <a:t>Map.Entry</a:t>
            </a:r>
            <a:r>
              <a:rPr lang="en-IN" sz="1600" dirty="0"/>
              <a:t>&lt;</a:t>
            </a:r>
            <a:r>
              <a:rPr lang="en-IN" sz="1600" dirty="0" err="1"/>
              <a:t>Integer,String</a:t>
            </a:r>
            <a:r>
              <a:rPr lang="en-IN" sz="1600" dirty="0"/>
              <a:t>&gt;&gt; set=</a:t>
            </a:r>
            <a:r>
              <a:rPr lang="en-IN" sz="1600" dirty="0" err="1"/>
              <a:t>map.entrySet</a:t>
            </a:r>
            <a:r>
              <a:rPr lang="en-IN" sz="1600" dirty="0"/>
              <a:t>();  </a:t>
            </a:r>
          </a:p>
          <a:p>
            <a:r>
              <a:rPr lang="en-IN" sz="1600" dirty="0"/>
              <a:t>  </a:t>
            </a:r>
          </a:p>
          <a:p>
            <a:r>
              <a:rPr lang="en-IN" sz="1600" dirty="0"/>
              <a:t>Iterator&lt;</a:t>
            </a:r>
            <a:r>
              <a:rPr lang="en-IN" sz="1600" dirty="0" err="1"/>
              <a:t>Map.Entry</a:t>
            </a:r>
            <a:r>
              <a:rPr lang="en-IN" sz="1600" dirty="0"/>
              <a:t>&lt;</a:t>
            </a:r>
            <a:r>
              <a:rPr lang="en-IN" sz="1600" dirty="0" err="1"/>
              <a:t>Integer,String</a:t>
            </a:r>
            <a:r>
              <a:rPr lang="en-IN" sz="1600" dirty="0"/>
              <a:t>&gt;&gt; </a:t>
            </a:r>
            <a:r>
              <a:rPr lang="en-IN" sz="1600" dirty="0" err="1"/>
              <a:t>itr</a:t>
            </a:r>
            <a:r>
              <a:rPr lang="en-IN" sz="1600" dirty="0"/>
              <a:t>=</a:t>
            </a:r>
            <a:r>
              <a:rPr lang="en-IN" sz="1600" dirty="0" err="1"/>
              <a:t>set.iterator</a:t>
            </a:r>
            <a:r>
              <a:rPr lang="en-IN" sz="1600" dirty="0"/>
              <a:t>();  </a:t>
            </a:r>
          </a:p>
          <a:p>
            <a:r>
              <a:rPr lang="en-IN" sz="1600" b="1" dirty="0"/>
              <a:t>while</a:t>
            </a:r>
            <a:r>
              <a:rPr lang="en-IN" sz="1600" dirty="0"/>
              <a:t>(</a:t>
            </a:r>
            <a:r>
              <a:rPr lang="en-IN" sz="1600" dirty="0" err="1"/>
              <a:t>itr.hasNext</a:t>
            </a:r>
            <a:r>
              <a:rPr lang="en-IN" sz="1600" dirty="0"/>
              <a:t>()){  </a:t>
            </a:r>
          </a:p>
          <a:p>
            <a:r>
              <a:rPr lang="en-IN" sz="1600" dirty="0" err="1"/>
              <a:t>Map.Entry</a:t>
            </a:r>
            <a:r>
              <a:rPr lang="en-IN" sz="1600" dirty="0"/>
              <a:t> e=</a:t>
            </a:r>
            <a:r>
              <a:rPr lang="en-IN" sz="1600" dirty="0" err="1"/>
              <a:t>itr.next</a:t>
            </a:r>
            <a:r>
              <a:rPr lang="en-IN" sz="1600" dirty="0"/>
              <a:t>();//no need to typecast  </a:t>
            </a:r>
          </a:p>
          <a:p>
            <a:r>
              <a:rPr lang="en-IN" sz="1600" dirty="0" err="1"/>
              <a:t>System.out.println</a:t>
            </a:r>
            <a:r>
              <a:rPr lang="en-IN" sz="1600" dirty="0"/>
              <a:t>(</a:t>
            </a:r>
            <a:r>
              <a:rPr lang="en-IN" sz="1600" dirty="0" err="1"/>
              <a:t>e.getKey</a:t>
            </a:r>
            <a:r>
              <a:rPr lang="en-IN" sz="1600" dirty="0"/>
              <a:t>()+" "+</a:t>
            </a:r>
            <a:r>
              <a:rPr lang="en-IN" sz="1600" dirty="0" err="1"/>
              <a:t>e.getValue</a:t>
            </a:r>
            <a:r>
              <a:rPr lang="en-IN" sz="1600" dirty="0"/>
              <a:t>());  </a:t>
            </a:r>
          </a:p>
          <a:p>
            <a:r>
              <a:rPr lang="en-IN" sz="1600" dirty="0"/>
              <a:t>}  </a:t>
            </a:r>
          </a:p>
          <a:p>
            <a:r>
              <a:rPr lang="en-IN" sz="1600" dirty="0"/>
              <a:t>  </a:t>
            </a:r>
          </a:p>
          <a:p>
            <a:r>
              <a:rPr lang="en-IN" sz="1600" dirty="0"/>
              <a:t>}}  </a:t>
            </a:r>
          </a:p>
          <a:p>
            <a:endParaRPr lang="en-IN" dirty="0"/>
          </a:p>
        </p:txBody>
      </p:sp>
    </p:spTree>
    <p:extLst>
      <p:ext uri="{BB962C8B-B14F-4D97-AF65-F5344CB8AC3E}">
        <p14:creationId xmlns:p14="http://schemas.microsoft.com/office/powerpoint/2010/main" val="299733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37292" y="572092"/>
            <a:ext cx="5181273" cy="901108"/>
          </a:xfrm>
        </p:spPr>
        <p:txBody>
          <a:bodyPr/>
          <a:lstStyle/>
          <a:p>
            <a:r>
              <a:rPr lang="en-IN" b="0" dirty="0"/>
              <a:t>Generic Method</a:t>
            </a:r>
          </a:p>
          <a:p>
            <a:br>
              <a:rPr lang="en-IN" dirty="0"/>
            </a:br>
            <a:endParaRPr lang="en-IN" dirty="0"/>
          </a:p>
        </p:txBody>
      </p:sp>
      <p:sp>
        <p:nvSpPr>
          <p:cNvPr id="5" name="Text Placeholder 4"/>
          <p:cNvSpPr>
            <a:spLocks noGrp="1"/>
          </p:cNvSpPr>
          <p:nvPr>
            <p:ph type="body" sz="quarter" idx="14"/>
          </p:nvPr>
        </p:nvSpPr>
        <p:spPr>
          <a:xfrm>
            <a:off x="422031" y="1219200"/>
            <a:ext cx="5732583" cy="4914308"/>
          </a:xfrm>
        </p:spPr>
        <p:txBody>
          <a:bodyPr/>
          <a:lstStyle/>
          <a:p>
            <a:r>
              <a:rPr lang="en-IN" dirty="0"/>
              <a:t>Like the generic class, we can create a generic method that can accept any type of arguments. Here, the scope of arguments is limited to the method where it is declared. It allows static as well as non-static methods.</a:t>
            </a:r>
          </a:p>
          <a:p>
            <a:r>
              <a:rPr lang="en-IN" dirty="0"/>
              <a:t>Let's see a simple example of java generic method to print array elements. We are using here </a:t>
            </a:r>
            <a:r>
              <a:rPr lang="en-IN" b="1" dirty="0"/>
              <a:t>E</a:t>
            </a:r>
            <a:r>
              <a:rPr lang="en-IN" dirty="0"/>
              <a:t> to denote the element.</a:t>
            </a:r>
          </a:p>
          <a:p>
            <a:r>
              <a:rPr lang="en-IN" b="1" dirty="0"/>
              <a:t>public</a:t>
            </a:r>
            <a:r>
              <a:rPr lang="en-IN" dirty="0"/>
              <a:t> </a:t>
            </a:r>
            <a:r>
              <a:rPr lang="en-IN" b="1" dirty="0"/>
              <a:t>class</a:t>
            </a:r>
            <a:r>
              <a:rPr lang="en-IN" dirty="0"/>
              <a:t> TestGenerics4{  </a:t>
            </a:r>
          </a:p>
          <a:p>
            <a:r>
              <a:rPr lang="en-IN" dirty="0"/>
              <a:t>   </a:t>
            </a:r>
            <a:r>
              <a:rPr lang="en-IN" b="1" dirty="0"/>
              <a:t>public</a:t>
            </a:r>
            <a:r>
              <a:rPr lang="en-IN" dirty="0"/>
              <a:t> </a:t>
            </a:r>
            <a:r>
              <a:rPr lang="en-IN" b="1" dirty="0"/>
              <a:t>static</a:t>
            </a:r>
            <a:r>
              <a:rPr lang="en-IN" dirty="0"/>
              <a:t> &lt; E &gt; </a:t>
            </a:r>
            <a:r>
              <a:rPr lang="en-IN" b="1" dirty="0"/>
              <a:t>void</a:t>
            </a:r>
            <a:r>
              <a:rPr lang="en-IN" dirty="0"/>
              <a:t> </a:t>
            </a:r>
            <a:r>
              <a:rPr lang="en-IN" dirty="0" err="1"/>
              <a:t>printArray</a:t>
            </a:r>
            <a:r>
              <a:rPr lang="en-IN" dirty="0"/>
              <a:t>(E[] elements) {  </a:t>
            </a:r>
          </a:p>
          <a:p>
            <a:r>
              <a:rPr lang="en-IN" dirty="0"/>
              <a:t>        </a:t>
            </a:r>
            <a:r>
              <a:rPr lang="en-IN" b="1" dirty="0"/>
              <a:t>for</a:t>
            </a:r>
            <a:r>
              <a:rPr lang="en-IN" dirty="0"/>
              <a:t> ( E element : elements){          </a:t>
            </a:r>
          </a:p>
          <a:p>
            <a:r>
              <a:rPr lang="en-IN" dirty="0"/>
              <a:t>            </a:t>
            </a:r>
            <a:r>
              <a:rPr lang="en-IN" dirty="0" err="1"/>
              <a:t>System.out.println</a:t>
            </a:r>
            <a:r>
              <a:rPr lang="en-IN" dirty="0"/>
              <a:t>(element );  </a:t>
            </a:r>
          </a:p>
          <a:p>
            <a:r>
              <a:rPr lang="en-IN" dirty="0"/>
              <a:t>         }    </a:t>
            </a:r>
            <a:r>
              <a:rPr lang="en-IN" dirty="0" err="1"/>
              <a:t>System.out.println</a:t>
            </a:r>
            <a:r>
              <a:rPr lang="en-IN" dirty="0"/>
              <a:t>();  </a:t>
            </a:r>
          </a:p>
          <a:p>
            <a:r>
              <a:rPr lang="en-IN" dirty="0"/>
              <a:t>    }  </a:t>
            </a:r>
          </a:p>
          <a:p>
            <a:r>
              <a:rPr lang="en-IN" dirty="0"/>
              <a:t>    </a:t>
            </a:r>
          </a:p>
        </p:txBody>
      </p:sp>
      <p:sp>
        <p:nvSpPr>
          <p:cNvPr id="6" name="Rectangle 5"/>
          <p:cNvSpPr/>
          <p:nvPr/>
        </p:nvSpPr>
        <p:spPr>
          <a:xfrm>
            <a:off x="6002215" y="2379236"/>
            <a:ext cx="6096000" cy="3170099"/>
          </a:xfrm>
          <a:prstGeom prst="rect">
            <a:avLst/>
          </a:prstGeom>
        </p:spPr>
        <p:txBody>
          <a:bodyPr>
            <a:spAutoFit/>
          </a:bodyPr>
          <a:lstStyle/>
          <a:p>
            <a:r>
              <a:rPr lang="en-IN" sz="1600" b="1" dirty="0"/>
              <a:t>public</a:t>
            </a:r>
            <a:r>
              <a:rPr lang="en-IN" sz="1600" dirty="0"/>
              <a:t> </a:t>
            </a:r>
            <a:r>
              <a:rPr lang="en-IN" sz="1600" b="1" dirty="0"/>
              <a:t>static</a:t>
            </a:r>
            <a:r>
              <a:rPr lang="en-IN" sz="1600" dirty="0"/>
              <a:t> </a:t>
            </a:r>
            <a:r>
              <a:rPr lang="en-IN" sz="1600" b="1" dirty="0"/>
              <a:t>void</a:t>
            </a:r>
            <a:r>
              <a:rPr lang="en-IN" sz="1600" dirty="0"/>
              <a:t> main( String </a:t>
            </a:r>
            <a:r>
              <a:rPr lang="en-IN" sz="1600" dirty="0" err="1"/>
              <a:t>args</a:t>
            </a:r>
            <a:r>
              <a:rPr lang="en-IN" sz="1600" dirty="0"/>
              <a:t>[] ) {  </a:t>
            </a:r>
          </a:p>
          <a:p>
            <a:r>
              <a:rPr lang="en-IN" sz="1600" dirty="0"/>
              <a:t>        Integer[] </a:t>
            </a:r>
            <a:r>
              <a:rPr lang="en-IN" sz="1600" dirty="0" err="1"/>
              <a:t>intArray</a:t>
            </a:r>
            <a:r>
              <a:rPr lang="en-IN" sz="1600" dirty="0"/>
              <a:t> = { 10, 20, 30, 40, 50 };  </a:t>
            </a:r>
          </a:p>
          <a:p>
            <a:r>
              <a:rPr lang="en-IN" sz="1600" dirty="0"/>
              <a:t>        Character[] </a:t>
            </a:r>
            <a:r>
              <a:rPr lang="en-IN" sz="1600" dirty="0" err="1"/>
              <a:t>charArray</a:t>
            </a:r>
            <a:r>
              <a:rPr lang="en-IN" sz="1600" dirty="0"/>
              <a:t> = { ’A’ ,’V’,’I’};  </a:t>
            </a:r>
          </a:p>
          <a:p>
            <a:r>
              <a:rPr lang="en-IN" sz="1600" dirty="0"/>
              <a:t>  </a:t>
            </a:r>
          </a:p>
          <a:p>
            <a:r>
              <a:rPr lang="en-IN" sz="1600" dirty="0"/>
              <a:t>        </a:t>
            </a:r>
            <a:r>
              <a:rPr lang="en-IN" sz="1600" dirty="0" err="1"/>
              <a:t>System.out.println</a:t>
            </a:r>
            <a:r>
              <a:rPr lang="en-IN" sz="1600" dirty="0"/>
              <a:t>( "Printing Integer Array" );  </a:t>
            </a:r>
          </a:p>
          <a:p>
            <a:r>
              <a:rPr lang="en-IN" sz="1600" dirty="0"/>
              <a:t>        </a:t>
            </a:r>
            <a:r>
              <a:rPr lang="en-IN" sz="1600" dirty="0" err="1"/>
              <a:t>printArray</a:t>
            </a:r>
            <a:r>
              <a:rPr lang="en-IN" sz="1600" dirty="0"/>
              <a:t>( </a:t>
            </a:r>
            <a:r>
              <a:rPr lang="en-IN" sz="1600" dirty="0" err="1"/>
              <a:t>intArray</a:t>
            </a:r>
            <a:r>
              <a:rPr lang="en-IN" sz="1600" dirty="0"/>
              <a:t>  );   </a:t>
            </a:r>
          </a:p>
          <a:p>
            <a:r>
              <a:rPr lang="en-IN" sz="1600" dirty="0"/>
              <a:t>  </a:t>
            </a:r>
          </a:p>
          <a:p>
            <a:r>
              <a:rPr lang="en-IN" sz="1600" dirty="0"/>
              <a:t>       </a:t>
            </a:r>
            <a:r>
              <a:rPr lang="en-IN" sz="1600" dirty="0" err="1"/>
              <a:t>System.out.println</a:t>
            </a:r>
            <a:r>
              <a:rPr lang="en-IN" sz="1600" dirty="0"/>
              <a:t>( "Printing Character Array" );  </a:t>
            </a:r>
          </a:p>
          <a:p>
            <a:r>
              <a:rPr lang="en-IN" sz="1600" dirty="0"/>
              <a:t>        </a:t>
            </a:r>
            <a:r>
              <a:rPr lang="en-IN" sz="1600" dirty="0" err="1"/>
              <a:t>printArray</a:t>
            </a:r>
            <a:r>
              <a:rPr lang="en-IN" sz="1600" dirty="0"/>
              <a:t>( </a:t>
            </a:r>
            <a:r>
              <a:rPr lang="en-IN" sz="1600" dirty="0" err="1"/>
              <a:t>charArray</a:t>
            </a:r>
            <a:r>
              <a:rPr lang="en-IN" sz="1600" dirty="0"/>
              <a:t> );   </a:t>
            </a:r>
          </a:p>
          <a:p>
            <a:r>
              <a:rPr lang="en-IN" sz="1600" dirty="0"/>
              <a:t>    }   </a:t>
            </a:r>
          </a:p>
          <a:p>
            <a:r>
              <a:rPr lang="en-IN" sz="1600" dirty="0"/>
              <a:t>}  </a:t>
            </a:r>
          </a:p>
          <a:p>
            <a:endParaRPr lang="en-IN" dirty="0"/>
          </a:p>
        </p:txBody>
      </p:sp>
    </p:spTree>
    <p:extLst>
      <p:ext uri="{BB962C8B-B14F-4D97-AF65-F5344CB8AC3E}">
        <p14:creationId xmlns:p14="http://schemas.microsoft.com/office/powerpoint/2010/main" val="137809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538862" y="733246"/>
            <a:ext cx="5181273" cy="901108"/>
          </a:xfrm>
        </p:spPr>
        <p:txBody>
          <a:bodyPr/>
          <a:lstStyle/>
          <a:p>
            <a:r>
              <a:rPr lang="en-IN" b="0" dirty="0"/>
              <a:t>Wildcard in Java Generics</a:t>
            </a:r>
          </a:p>
          <a:p>
            <a:br>
              <a:rPr lang="en-IN" dirty="0"/>
            </a:br>
            <a:endParaRPr lang="en-IN" dirty="0"/>
          </a:p>
        </p:txBody>
      </p:sp>
      <p:sp>
        <p:nvSpPr>
          <p:cNvPr id="5" name="Text Placeholder 4"/>
          <p:cNvSpPr>
            <a:spLocks noGrp="1"/>
          </p:cNvSpPr>
          <p:nvPr>
            <p:ph type="body" sz="quarter" idx="14"/>
          </p:nvPr>
        </p:nvSpPr>
        <p:spPr>
          <a:xfrm>
            <a:off x="1209675" y="2114550"/>
            <a:ext cx="10325100" cy="3124200"/>
          </a:xfrm>
        </p:spPr>
        <p:txBody>
          <a:bodyPr/>
          <a:lstStyle/>
          <a:p>
            <a:r>
              <a:rPr lang="en-IN" dirty="0"/>
              <a:t>The ? (question mark) symbol represents the wildcard element. It means any type. If we write &lt;? extends Number&gt;, it means any child class of Number, e.g., Integer, Float, and double. Now we can call the method of Number class through any child class object.</a:t>
            </a:r>
          </a:p>
          <a:p>
            <a:r>
              <a:rPr lang="en-IN" dirty="0"/>
              <a:t>We can use a wildcard as a </a:t>
            </a:r>
            <a:r>
              <a:rPr lang="en-IN" b="1" dirty="0"/>
              <a:t>type of a parameter, field, return type, or local variable. However, it is not allowed to use a wildcard as a type argument for a generic method invocation, a generic class instance creation, or a </a:t>
            </a:r>
            <a:r>
              <a:rPr lang="en-IN" b="1" dirty="0" err="1"/>
              <a:t>supertype</a:t>
            </a:r>
            <a:r>
              <a:rPr lang="en-IN" dirty="0"/>
              <a:t>.</a:t>
            </a:r>
          </a:p>
          <a:p>
            <a:endParaRPr lang="en-IN" dirty="0"/>
          </a:p>
        </p:txBody>
      </p:sp>
    </p:spTree>
    <p:extLst>
      <p:ext uri="{BB962C8B-B14F-4D97-AF65-F5344CB8AC3E}">
        <p14:creationId xmlns:p14="http://schemas.microsoft.com/office/powerpoint/2010/main" val="200346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D87C64-CD60-4B56-BE28-9E987D04AF87}"/>
              </a:ext>
            </a:extLst>
          </p:cNvPr>
          <p:cNvSpPr>
            <a:spLocks noGrp="1"/>
          </p:cNvSpPr>
          <p:nvPr>
            <p:ph type="body" sz="quarter" idx="13"/>
          </p:nvPr>
        </p:nvSpPr>
        <p:spPr/>
        <p:txBody>
          <a:bodyPr/>
          <a:lstStyle/>
          <a:p>
            <a:r>
              <a:rPr lang="en-IN" dirty="0" err="1"/>
              <a:t>WildCards</a:t>
            </a:r>
            <a:r>
              <a:rPr lang="en-IN" dirty="0"/>
              <a:t> in Generics</a:t>
            </a:r>
            <a:endParaRPr lang="en-US" dirty="0"/>
          </a:p>
        </p:txBody>
      </p:sp>
      <p:sp>
        <p:nvSpPr>
          <p:cNvPr id="7" name="TextBox 6">
            <a:extLst>
              <a:ext uri="{FF2B5EF4-FFF2-40B4-BE49-F238E27FC236}">
                <a16:creationId xmlns:a16="http://schemas.microsoft.com/office/drawing/2014/main" id="{FC0F9641-11DC-43E5-BEA4-04597F9F7DD0}"/>
              </a:ext>
            </a:extLst>
          </p:cNvPr>
          <p:cNvSpPr txBox="1"/>
          <p:nvPr/>
        </p:nvSpPr>
        <p:spPr>
          <a:xfrm>
            <a:off x="6496050" y="2085975"/>
            <a:ext cx="4953000" cy="3416320"/>
          </a:xfrm>
          <a:prstGeom prst="rect">
            <a:avLst/>
          </a:prstGeom>
          <a:noFill/>
        </p:spPr>
        <p:txBody>
          <a:bodyPr wrap="square">
            <a:spAutoFit/>
          </a:bodyPr>
          <a:lstStyle/>
          <a:p>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p>
          <a:p>
            <a:r>
              <a:rPr lang="en-IN" sz="1800" dirty="0"/>
              <a:t>List&lt;Rectangle&gt; list1=</a:t>
            </a:r>
            <a:r>
              <a:rPr lang="en-IN" sz="1800" b="1" dirty="0"/>
              <a:t>new</a:t>
            </a:r>
            <a:r>
              <a:rPr lang="en-IN" sz="1800" dirty="0"/>
              <a:t> </a:t>
            </a:r>
            <a:r>
              <a:rPr lang="en-IN" sz="1800" dirty="0" err="1"/>
              <a:t>ArrayList</a:t>
            </a:r>
            <a:r>
              <a:rPr lang="en-IN" sz="1800" dirty="0"/>
              <a:t>&lt;Rectangle&gt;();  </a:t>
            </a:r>
          </a:p>
          <a:p>
            <a:r>
              <a:rPr lang="en-IN" sz="1800" dirty="0"/>
              <a:t>list1.add(</a:t>
            </a:r>
            <a:r>
              <a:rPr lang="en-IN" sz="1800" b="1" dirty="0"/>
              <a:t>new</a:t>
            </a:r>
            <a:r>
              <a:rPr lang="en-IN" sz="1800" dirty="0"/>
              <a:t> Rectangle());  </a:t>
            </a:r>
          </a:p>
          <a:p>
            <a:r>
              <a:rPr lang="en-IN" sz="1800" dirty="0"/>
              <a:t>  </a:t>
            </a:r>
          </a:p>
          <a:p>
            <a:r>
              <a:rPr lang="en-IN" sz="1800" dirty="0"/>
              <a:t>List&lt;Circle&gt; list2=</a:t>
            </a:r>
            <a:r>
              <a:rPr lang="en-IN" sz="1800" b="1" dirty="0"/>
              <a:t>new</a:t>
            </a:r>
            <a:r>
              <a:rPr lang="en-IN" sz="1800" dirty="0"/>
              <a:t> </a:t>
            </a:r>
            <a:r>
              <a:rPr lang="en-IN" sz="1800" dirty="0" err="1"/>
              <a:t>ArrayList</a:t>
            </a:r>
            <a:r>
              <a:rPr lang="en-IN" sz="1800" dirty="0"/>
              <a:t>&lt;Circle&gt;();  </a:t>
            </a:r>
          </a:p>
          <a:p>
            <a:r>
              <a:rPr lang="en-IN" sz="1800" dirty="0"/>
              <a:t>list2.add(</a:t>
            </a:r>
            <a:r>
              <a:rPr lang="en-IN" sz="1800" b="1" dirty="0"/>
              <a:t>new</a:t>
            </a:r>
            <a:r>
              <a:rPr lang="en-IN" sz="1800" dirty="0"/>
              <a:t> Circle());  </a:t>
            </a:r>
          </a:p>
          <a:p>
            <a:r>
              <a:rPr lang="en-IN" sz="1800" dirty="0"/>
              <a:t>list2.add(</a:t>
            </a:r>
            <a:r>
              <a:rPr lang="en-IN" sz="1800" b="1" dirty="0"/>
              <a:t>new</a:t>
            </a:r>
            <a:r>
              <a:rPr lang="en-IN" sz="1800" dirty="0"/>
              <a:t> Circle());  </a:t>
            </a:r>
          </a:p>
          <a:p>
            <a:r>
              <a:rPr lang="en-IN" sz="1800" dirty="0"/>
              <a:t>  </a:t>
            </a:r>
          </a:p>
          <a:p>
            <a:r>
              <a:rPr lang="en-IN" sz="1800" dirty="0" err="1"/>
              <a:t>drawShapes</a:t>
            </a:r>
            <a:r>
              <a:rPr lang="en-IN" sz="1800" dirty="0"/>
              <a:t>(list1);  </a:t>
            </a:r>
          </a:p>
          <a:p>
            <a:r>
              <a:rPr lang="en-IN" sz="1800" dirty="0" err="1"/>
              <a:t>drawShapes</a:t>
            </a:r>
            <a:r>
              <a:rPr lang="en-IN" sz="1800" dirty="0"/>
              <a:t>(list2);  </a:t>
            </a:r>
          </a:p>
          <a:p>
            <a:r>
              <a:rPr lang="en-IN" sz="1800" dirty="0"/>
              <a:t>}}  </a:t>
            </a:r>
          </a:p>
        </p:txBody>
      </p:sp>
      <p:sp>
        <p:nvSpPr>
          <p:cNvPr id="9" name="TextBox 8">
            <a:extLst>
              <a:ext uri="{FF2B5EF4-FFF2-40B4-BE49-F238E27FC236}">
                <a16:creationId xmlns:a16="http://schemas.microsoft.com/office/drawing/2014/main" id="{AFB28FD8-2BA4-47E6-B80A-D7088B53464F}"/>
              </a:ext>
            </a:extLst>
          </p:cNvPr>
          <p:cNvSpPr txBox="1"/>
          <p:nvPr/>
        </p:nvSpPr>
        <p:spPr>
          <a:xfrm>
            <a:off x="609600" y="1247774"/>
            <a:ext cx="5715000" cy="5632311"/>
          </a:xfrm>
          <a:prstGeom prst="rect">
            <a:avLst/>
          </a:prstGeom>
          <a:noFill/>
        </p:spPr>
        <p:txBody>
          <a:bodyPr wrap="square">
            <a:spAutoFit/>
          </a:bodyPr>
          <a:lstStyle/>
          <a:p>
            <a:r>
              <a:rPr lang="en-IN" sz="1800" b="1" dirty="0"/>
              <a:t>import</a:t>
            </a:r>
            <a:r>
              <a:rPr lang="en-IN" sz="1800" dirty="0"/>
              <a:t> </a:t>
            </a:r>
            <a:r>
              <a:rPr lang="en-IN" sz="1800" dirty="0" err="1"/>
              <a:t>java.util</a:t>
            </a:r>
            <a:r>
              <a:rPr lang="en-IN" sz="1800" dirty="0"/>
              <a:t>.*;  </a:t>
            </a:r>
          </a:p>
          <a:p>
            <a:r>
              <a:rPr lang="en-IN" sz="1800" b="1" dirty="0"/>
              <a:t>abstract</a:t>
            </a:r>
            <a:r>
              <a:rPr lang="en-IN" sz="1800" dirty="0"/>
              <a:t> </a:t>
            </a:r>
            <a:r>
              <a:rPr lang="en-IN" sz="1800" b="1" dirty="0"/>
              <a:t>class</a:t>
            </a:r>
            <a:r>
              <a:rPr lang="en-IN" sz="1800" dirty="0"/>
              <a:t> Shape{  </a:t>
            </a:r>
          </a:p>
          <a:p>
            <a:r>
              <a:rPr lang="en-IN" sz="1800" b="1" dirty="0"/>
              <a:t>abstract</a:t>
            </a:r>
            <a:r>
              <a:rPr lang="en-IN" sz="1800" dirty="0"/>
              <a:t> </a:t>
            </a:r>
            <a:r>
              <a:rPr lang="en-IN" sz="1800" b="1" dirty="0"/>
              <a:t>void</a:t>
            </a:r>
            <a:r>
              <a:rPr lang="en-IN" sz="1800" dirty="0"/>
              <a:t> draw();  </a:t>
            </a:r>
          </a:p>
          <a:p>
            <a:r>
              <a:rPr lang="en-IN" sz="1800" dirty="0"/>
              <a:t>}  </a:t>
            </a:r>
          </a:p>
          <a:p>
            <a:r>
              <a:rPr lang="en-IN" sz="1800" b="1" dirty="0"/>
              <a:t>class</a:t>
            </a:r>
            <a:r>
              <a:rPr lang="en-IN" sz="1800" dirty="0"/>
              <a:t> Rectangle </a:t>
            </a:r>
            <a:r>
              <a:rPr lang="en-IN" sz="1800" b="1" dirty="0"/>
              <a:t>extends</a:t>
            </a:r>
            <a:r>
              <a:rPr lang="en-IN" sz="1800" dirty="0"/>
              <a:t> Shape{  </a:t>
            </a:r>
          </a:p>
          <a:p>
            <a:r>
              <a:rPr lang="en-IN" sz="1800" b="1" dirty="0"/>
              <a:t>void</a:t>
            </a:r>
            <a:r>
              <a:rPr lang="en-IN" sz="1800" dirty="0"/>
              <a:t> draw(){</a:t>
            </a:r>
            <a:r>
              <a:rPr lang="en-IN" sz="1800" dirty="0" err="1"/>
              <a:t>System.out.println</a:t>
            </a:r>
            <a:r>
              <a:rPr lang="en-IN" sz="1800" dirty="0"/>
              <a:t>("drawing rectangle");}  </a:t>
            </a:r>
          </a:p>
          <a:p>
            <a:r>
              <a:rPr lang="en-IN" sz="1800" dirty="0"/>
              <a:t>}  </a:t>
            </a:r>
          </a:p>
          <a:p>
            <a:r>
              <a:rPr lang="en-IN" sz="1800" b="1" dirty="0"/>
              <a:t>class</a:t>
            </a:r>
            <a:r>
              <a:rPr lang="en-IN" sz="1800" dirty="0"/>
              <a:t> Circle </a:t>
            </a:r>
            <a:r>
              <a:rPr lang="en-IN" sz="1800" b="1" dirty="0"/>
              <a:t>extends</a:t>
            </a:r>
            <a:r>
              <a:rPr lang="en-IN" sz="1800" dirty="0"/>
              <a:t> Shape{  </a:t>
            </a:r>
          </a:p>
          <a:p>
            <a:r>
              <a:rPr lang="en-IN" sz="1800" b="1" dirty="0"/>
              <a:t>void</a:t>
            </a:r>
            <a:r>
              <a:rPr lang="en-IN" sz="1800" dirty="0"/>
              <a:t> draw(){</a:t>
            </a:r>
            <a:r>
              <a:rPr lang="en-IN" sz="1800" dirty="0" err="1"/>
              <a:t>System.out.println</a:t>
            </a:r>
            <a:r>
              <a:rPr lang="en-IN" sz="1800" dirty="0"/>
              <a:t>("drawing circle");}  </a:t>
            </a:r>
          </a:p>
          <a:p>
            <a:r>
              <a:rPr lang="en-IN" sz="1800" dirty="0"/>
              <a:t>}  </a:t>
            </a:r>
          </a:p>
          <a:p>
            <a:r>
              <a:rPr lang="en-IN" sz="1800" b="1" dirty="0"/>
              <a:t>class</a:t>
            </a:r>
            <a:r>
              <a:rPr lang="en-IN" sz="1800" dirty="0"/>
              <a:t> </a:t>
            </a:r>
            <a:r>
              <a:rPr lang="en-IN" sz="1800" dirty="0" err="1"/>
              <a:t>GenericTest</a:t>
            </a:r>
            <a:r>
              <a:rPr lang="en-IN" sz="1800" dirty="0"/>
              <a:t>{  </a:t>
            </a:r>
          </a:p>
          <a:p>
            <a:r>
              <a:rPr lang="en-IN" sz="1800" dirty="0"/>
              <a:t>//creating a method that accepts only child class of Shape  </a:t>
            </a:r>
          </a:p>
          <a:p>
            <a:r>
              <a:rPr lang="en-IN" sz="1800" b="1" dirty="0"/>
              <a:t>public</a:t>
            </a:r>
            <a:r>
              <a:rPr lang="en-IN" sz="1800" dirty="0"/>
              <a:t> </a:t>
            </a:r>
            <a:r>
              <a:rPr lang="en-IN" sz="1800" b="1" dirty="0"/>
              <a:t>static</a:t>
            </a:r>
            <a:r>
              <a:rPr lang="en-IN" sz="1800" dirty="0"/>
              <a:t> </a:t>
            </a:r>
            <a:r>
              <a:rPr lang="en-IN" sz="1800" b="1" dirty="0"/>
              <a:t>void</a:t>
            </a:r>
            <a:r>
              <a:rPr lang="en-IN" sz="1800" dirty="0"/>
              <a:t> </a:t>
            </a:r>
            <a:r>
              <a:rPr lang="en-IN" sz="1800" dirty="0" err="1"/>
              <a:t>drawShapes</a:t>
            </a:r>
            <a:r>
              <a:rPr lang="en-IN" sz="1800" dirty="0"/>
              <a:t>(List&lt;? </a:t>
            </a:r>
            <a:r>
              <a:rPr lang="en-IN" sz="1800" b="1" dirty="0"/>
              <a:t>extends</a:t>
            </a:r>
            <a:r>
              <a:rPr lang="en-IN" sz="1800" dirty="0"/>
              <a:t> Shape&gt; lists){  </a:t>
            </a:r>
          </a:p>
          <a:p>
            <a:r>
              <a:rPr lang="en-IN" sz="1800" b="1" dirty="0"/>
              <a:t>for</a:t>
            </a:r>
            <a:r>
              <a:rPr lang="en-IN" sz="1800" dirty="0"/>
              <a:t>(Shape s:lists){  </a:t>
            </a:r>
          </a:p>
          <a:p>
            <a:r>
              <a:rPr lang="en-IN" sz="1800" dirty="0" err="1"/>
              <a:t>s.draw</a:t>
            </a:r>
            <a:r>
              <a:rPr lang="en-IN" sz="1800" dirty="0"/>
              <a:t>();//calling method of Shape class by child class instance  </a:t>
            </a:r>
          </a:p>
          <a:p>
            <a:r>
              <a:rPr lang="en-IN" sz="1800" dirty="0"/>
              <a:t>}  </a:t>
            </a:r>
          </a:p>
          <a:p>
            <a:r>
              <a:rPr lang="en-IN" sz="1800" dirty="0"/>
              <a:t>}  </a:t>
            </a:r>
          </a:p>
        </p:txBody>
      </p:sp>
    </p:spTree>
    <p:extLst>
      <p:ext uri="{BB962C8B-B14F-4D97-AF65-F5344CB8AC3E}">
        <p14:creationId xmlns:p14="http://schemas.microsoft.com/office/powerpoint/2010/main" val="368168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Lower Bound Wildcard</a:t>
            </a:r>
          </a:p>
          <a:p>
            <a:endParaRPr lang="en-IN" dirty="0"/>
          </a:p>
        </p:txBody>
      </p:sp>
      <p:sp>
        <p:nvSpPr>
          <p:cNvPr id="5" name="Text Placeholder 4"/>
          <p:cNvSpPr>
            <a:spLocks noGrp="1"/>
          </p:cNvSpPr>
          <p:nvPr>
            <p:ph type="body" sz="quarter" idx="14"/>
          </p:nvPr>
        </p:nvSpPr>
        <p:spPr>
          <a:xfrm>
            <a:off x="604554" y="2104215"/>
            <a:ext cx="5890031" cy="3909723"/>
          </a:xfrm>
        </p:spPr>
        <p:txBody>
          <a:bodyPr/>
          <a:lstStyle/>
          <a:p>
            <a:r>
              <a:rPr lang="en-IN" b="1" dirty="0"/>
              <a:t>import</a:t>
            </a:r>
            <a:r>
              <a:rPr lang="en-IN" dirty="0"/>
              <a:t> </a:t>
            </a:r>
            <a:r>
              <a:rPr lang="en-IN" dirty="0" err="1"/>
              <a:t>java.util.Arrays</a:t>
            </a:r>
            <a:r>
              <a:rPr lang="en-IN" dirty="0"/>
              <a:t>;  </a:t>
            </a:r>
          </a:p>
          <a:p>
            <a:r>
              <a:rPr lang="en-IN" b="1" dirty="0"/>
              <a:t>import</a:t>
            </a:r>
            <a:r>
              <a:rPr lang="en-IN" dirty="0"/>
              <a:t> </a:t>
            </a:r>
            <a:r>
              <a:rPr lang="en-IN" dirty="0" err="1"/>
              <a:t>java.util.List</a:t>
            </a:r>
            <a:r>
              <a:rPr lang="en-IN" dirty="0"/>
              <a:t>;  </a:t>
            </a:r>
          </a:p>
          <a:p>
            <a:r>
              <a:rPr lang="en-IN" b="1" dirty="0"/>
              <a:t>public</a:t>
            </a:r>
            <a:r>
              <a:rPr lang="en-IN" dirty="0"/>
              <a:t> </a:t>
            </a:r>
            <a:r>
              <a:rPr lang="en-IN" b="1" dirty="0"/>
              <a:t>class</a:t>
            </a:r>
            <a:r>
              <a:rPr lang="en-IN" dirty="0"/>
              <a:t> </a:t>
            </a:r>
            <a:r>
              <a:rPr lang="en-IN" dirty="0" err="1"/>
              <a:t>LowerBoundWildcard</a:t>
            </a:r>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a:t>
            </a:r>
            <a:r>
              <a:rPr lang="en-IN" dirty="0" err="1"/>
              <a:t>addNumbers</a:t>
            </a:r>
            <a:r>
              <a:rPr lang="en-IN" dirty="0"/>
              <a:t>(List&lt;? </a:t>
            </a:r>
            <a:r>
              <a:rPr lang="en-IN" b="1" dirty="0"/>
              <a:t>super</a:t>
            </a:r>
            <a:r>
              <a:rPr lang="en-IN" dirty="0"/>
              <a:t> Integer&gt; list) {  </a:t>
            </a:r>
          </a:p>
          <a:p>
            <a:r>
              <a:rPr lang="en-IN" dirty="0"/>
              <a:t>        </a:t>
            </a:r>
            <a:r>
              <a:rPr lang="en-IN" b="1" dirty="0"/>
              <a:t>for</a:t>
            </a:r>
            <a:r>
              <a:rPr lang="en-IN" dirty="0"/>
              <a:t>(Object n:list)  </a:t>
            </a:r>
          </a:p>
          <a:p>
            <a:r>
              <a:rPr lang="en-IN" dirty="0"/>
              <a:t>        {  </a:t>
            </a:r>
          </a:p>
          <a:p>
            <a:r>
              <a:rPr lang="en-IN" dirty="0"/>
              <a:t>              </a:t>
            </a:r>
            <a:r>
              <a:rPr lang="en-IN" dirty="0" err="1"/>
              <a:t>System.out.println</a:t>
            </a:r>
            <a:r>
              <a:rPr lang="en-IN" dirty="0"/>
              <a:t>(n);  </a:t>
            </a:r>
          </a:p>
          <a:p>
            <a:r>
              <a:rPr lang="en-IN" dirty="0"/>
              <a:t>        }</a:t>
            </a:r>
          </a:p>
          <a:p>
            <a:r>
              <a:rPr lang="en-IN" dirty="0"/>
              <a:t>    }  </a:t>
            </a:r>
          </a:p>
          <a:p>
            <a:endParaRPr lang="en-IN" dirty="0"/>
          </a:p>
        </p:txBody>
      </p:sp>
      <p:sp>
        <p:nvSpPr>
          <p:cNvPr id="6" name="Rectangle 5"/>
          <p:cNvSpPr/>
          <p:nvPr/>
        </p:nvSpPr>
        <p:spPr>
          <a:xfrm>
            <a:off x="6600092" y="2368062"/>
            <a:ext cx="5392616" cy="3046988"/>
          </a:xfrm>
          <a:prstGeom prst="rect">
            <a:avLst/>
          </a:prstGeom>
        </p:spPr>
        <p:txBody>
          <a:bodyPr wrap="square">
            <a:spAutoFit/>
          </a:bodyPr>
          <a:lstStyle/>
          <a:p>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  </a:t>
            </a:r>
          </a:p>
          <a:p>
            <a:r>
              <a:rPr lang="en-IN" sz="1600" dirty="0"/>
              <a:t>      </a:t>
            </a:r>
          </a:p>
          <a:p>
            <a:r>
              <a:rPr lang="en-IN" sz="1600" dirty="0"/>
              <a:t>    List&lt;Integer&gt; l1=</a:t>
            </a:r>
            <a:r>
              <a:rPr lang="en-IN" sz="1600" dirty="0" err="1"/>
              <a:t>Arrays.asList</a:t>
            </a:r>
            <a:r>
              <a:rPr lang="en-IN" sz="1600" dirty="0"/>
              <a:t>(1,2,3);  </a:t>
            </a:r>
          </a:p>
          <a:p>
            <a:r>
              <a:rPr lang="en-IN" sz="1600" dirty="0"/>
              <a:t>      </a:t>
            </a:r>
            <a:r>
              <a:rPr lang="en-IN" sz="1600" dirty="0" err="1"/>
              <a:t>System.out.println</a:t>
            </a:r>
            <a:r>
              <a:rPr lang="en-IN" sz="1600" dirty="0"/>
              <a:t>("displaying the Integer values");  </a:t>
            </a:r>
          </a:p>
          <a:p>
            <a:r>
              <a:rPr lang="en-IN" sz="1600" dirty="0"/>
              <a:t>    </a:t>
            </a:r>
            <a:r>
              <a:rPr lang="en-IN" sz="1600" dirty="0" err="1"/>
              <a:t>addNumbers</a:t>
            </a:r>
            <a:r>
              <a:rPr lang="en-IN" sz="1600" dirty="0"/>
              <a:t>(l1);  </a:t>
            </a:r>
          </a:p>
          <a:p>
            <a:r>
              <a:rPr lang="en-IN" sz="1600" dirty="0"/>
              <a:t>      </a:t>
            </a:r>
          </a:p>
          <a:p>
            <a:r>
              <a:rPr lang="en-IN" sz="1600" dirty="0"/>
              <a:t>    List&lt;Number&gt; l2=</a:t>
            </a:r>
            <a:r>
              <a:rPr lang="en-IN" sz="1600" dirty="0" err="1"/>
              <a:t>Arrays.asList</a:t>
            </a:r>
            <a:r>
              <a:rPr lang="en-IN" sz="1600" dirty="0"/>
              <a:t>(1.0,2.0,3.0);  </a:t>
            </a:r>
          </a:p>
          <a:p>
            <a:r>
              <a:rPr lang="en-IN" sz="1600" dirty="0"/>
              <a:t>      </a:t>
            </a:r>
            <a:r>
              <a:rPr lang="en-IN" sz="1600" dirty="0" err="1"/>
              <a:t>System.out.println</a:t>
            </a:r>
            <a:r>
              <a:rPr lang="en-IN" sz="1600" dirty="0"/>
              <a:t>("displaying the Number values");  </a:t>
            </a:r>
          </a:p>
          <a:p>
            <a:r>
              <a:rPr lang="en-IN" sz="1600" dirty="0"/>
              <a:t>    </a:t>
            </a:r>
            <a:r>
              <a:rPr lang="en-IN" sz="1600" dirty="0" err="1"/>
              <a:t>addNumbers</a:t>
            </a:r>
            <a:r>
              <a:rPr lang="en-IN" sz="1600" dirty="0"/>
              <a:t>(l2);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386884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5" name="Text Placeholder 4"/>
          <p:cNvSpPr>
            <a:spLocks noGrp="1"/>
          </p:cNvSpPr>
          <p:nvPr>
            <p:ph type="body" sz="quarter" idx="14"/>
          </p:nvPr>
        </p:nvSpPr>
        <p:spPr/>
        <p:txBody>
          <a:bodyPr/>
          <a:lstStyle/>
          <a:p>
            <a:r>
              <a:rPr lang="en-IN" sz="4400" dirty="0"/>
              <a:t>JAVA 7 FEATURES</a:t>
            </a:r>
          </a:p>
        </p:txBody>
      </p:sp>
    </p:spTree>
    <p:extLst>
      <p:ext uri="{BB962C8B-B14F-4D97-AF65-F5344CB8AC3E}">
        <p14:creationId xmlns:p14="http://schemas.microsoft.com/office/powerpoint/2010/main" val="3108762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Java Binary literal</a:t>
            </a:r>
          </a:p>
        </p:txBody>
      </p:sp>
      <p:sp>
        <p:nvSpPr>
          <p:cNvPr id="5" name="Text Placeholder 4"/>
          <p:cNvSpPr>
            <a:spLocks noGrp="1"/>
          </p:cNvSpPr>
          <p:nvPr>
            <p:ph type="body" sz="quarter" idx="14"/>
          </p:nvPr>
        </p:nvSpPr>
        <p:spPr>
          <a:xfrm>
            <a:off x="797169" y="1535723"/>
            <a:ext cx="10674106" cy="4597785"/>
          </a:xfrm>
        </p:spPr>
        <p:txBody>
          <a:bodyPr/>
          <a:lstStyle/>
          <a:p>
            <a:r>
              <a:rPr lang="en-IN" dirty="0"/>
              <a:t>Java added a new feature Binary Literal in Java 7. I allows you to express integral types (byte, short, </a:t>
            </a:r>
            <a:r>
              <a:rPr lang="en-IN" dirty="0" err="1"/>
              <a:t>int</a:t>
            </a:r>
            <a:r>
              <a:rPr lang="en-IN" dirty="0"/>
              <a:t>, and long) in binary number system. To specify a binary literal, add the prefix 0b or 0B to the integral value.</a:t>
            </a:r>
          </a:p>
          <a:p>
            <a:r>
              <a:rPr lang="en-IN" b="1" dirty="0"/>
              <a:t>public</a:t>
            </a:r>
            <a:r>
              <a:rPr lang="en-IN" dirty="0"/>
              <a:t> </a:t>
            </a:r>
            <a:r>
              <a:rPr lang="en-IN" b="1" dirty="0"/>
              <a:t>class</a:t>
            </a:r>
            <a:r>
              <a:rPr lang="en-IN" dirty="0"/>
              <a:t> </a:t>
            </a:r>
            <a:r>
              <a:rPr lang="en-IN" dirty="0" err="1"/>
              <a:t>BinaryLiteralsExample</a:t>
            </a:r>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r>
              <a:rPr lang="en-IN" dirty="0"/>
              <a:t>        // Binary literal in </a:t>
            </a:r>
            <a:r>
              <a:rPr lang="en-IN" dirty="0" err="1"/>
              <a:t>int</a:t>
            </a:r>
            <a:r>
              <a:rPr lang="en-IN" dirty="0"/>
              <a:t> type  </a:t>
            </a:r>
          </a:p>
          <a:p>
            <a:r>
              <a:rPr lang="en-IN" dirty="0"/>
              <a:t>        </a:t>
            </a:r>
            <a:r>
              <a:rPr lang="en-IN" b="1" dirty="0" err="1"/>
              <a:t>int</a:t>
            </a:r>
            <a:r>
              <a:rPr lang="en-IN" dirty="0"/>
              <a:t> i1 = 0b101;     // Using b0, The b can be lower or upper case  </a:t>
            </a:r>
          </a:p>
          <a:p>
            <a:r>
              <a:rPr lang="en-IN" dirty="0"/>
              <a:t>        </a:t>
            </a:r>
            <a:r>
              <a:rPr lang="en-IN" b="1" dirty="0" err="1"/>
              <a:t>int</a:t>
            </a:r>
            <a:r>
              <a:rPr lang="en-IN" dirty="0"/>
              <a:t> i2 = 0B101;     // Using B0  </a:t>
            </a:r>
          </a:p>
          <a:p>
            <a:r>
              <a:rPr lang="en-IN" dirty="0"/>
              <a:t>        </a:t>
            </a:r>
            <a:r>
              <a:rPr lang="en-IN" dirty="0" err="1"/>
              <a:t>System.out.println</a:t>
            </a:r>
            <a:r>
              <a:rPr lang="en-IN" dirty="0"/>
              <a:t>("----------Binary Literal in Integer----------------");  </a:t>
            </a:r>
          </a:p>
          <a:p>
            <a:r>
              <a:rPr lang="en-IN" dirty="0"/>
              <a:t>        </a:t>
            </a:r>
            <a:r>
              <a:rPr lang="en-IN" dirty="0" err="1"/>
              <a:t>System.out.println</a:t>
            </a:r>
            <a:r>
              <a:rPr lang="en-IN" dirty="0"/>
              <a:t>("i1 = "+i1);  </a:t>
            </a:r>
          </a:p>
          <a:p>
            <a:r>
              <a:rPr lang="en-IN" dirty="0"/>
              <a:t>        </a:t>
            </a:r>
            <a:r>
              <a:rPr lang="en-IN" dirty="0" err="1"/>
              <a:t>System.out.println</a:t>
            </a:r>
            <a:r>
              <a:rPr lang="en-IN" dirty="0"/>
              <a:t>("i2 = "+i2);  </a:t>
            </a:r>
          </a:p>
          <a:p>
            <a:r>
              <a:rPr lang="en-IN" dirty="0"/>
              <a:t>}</a:t>
            </a:r>
          </a:p>
          <a:p>
            <a:r>
              <a:rPr lang="en-IN" dirty="0"/>
              <a:t>}</a:t>
            </a:r>
          </a:p>
        </p:txBody>
      </p:sp>
    </p:spTree>
    <p:extLst>
      <p:ext uri="{BB962C8B-B14F-4D97-AF65-F5344CB8AC3E}">
        <p14:creationId xmlns:p14="http://schemas.microsoft.com/office/powerpoint/2010/main" val="219784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For-each Loop | Enhanced For Loop</a:t>
            </a:r>
          </a:p>
          <a:p>
            <a:endParaRPr lang="en-IN" dirty="0"/>
          </a:p>
        </p:txBody>
      </p:sp>
      <p:sp>
        <p:nvSpPr>
          <p:cNvPr id="5" name="Text Placeholder 4"/>
          <p:cNvSpPr>
            <a:spLocks noGrp="1"/>
          </p:cNvSpPr>
          <p:nvPr>
            <p:ph type="body" sz="quarter" idx="14"/>
          </p:nvPr>
        </p:nvSpPr>
        <p:spPr>
          <a:xfrm>
            <a:off x="3657599" y="2180492"/>
            <a:ext cx="7813675" cy="3953016"/>
          </a:xfrm>
        </p:spPr>
        <p:txBody>
          <a:bodyPr/>
          <a:lstStyle/>
          <a:p>
            <a:r>
              <a:rPr lang="en-IN" sz="2400" dirty="0"/>
              <a:t>The Java for-each loop or enhanced for loop is introduced since J2SE 5.0. It provides an alternative approach to traverse the array or collection in Java.</a:t>
            </a:r>
          </a:p>
          <a:p>
            <a:r>
              <a:rPr lang="en-IN" sz="2400" dirty="0"/>
              <a:t>It is mainly used to traverse the array or collection elements. The advantage of the for-each loop is that it eliminates the possibility of bugs and makes the code more readable. It is known as the for-each loop because it traverses each element one by one.</a:t>
            </a:r>
          </a:p>
        </p:txBody>
      </p:sp>
    </p:spTree>
    <p:extLst>
      <p:ext uri="{BB962C8B-B14F-4D97-AF65-F5344CB8AC3E}">
        <p14:creationId xmlns:p14="http://schemas.microsoft.com/office/powerpoint/2010/main" val="197400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String in Switch</a:t>
            </a:r>
          </a:p>
        </p:txBody>
      </p:sp>
      <p:sp>
        <p:nvSpPr>
          <p:cNvPr id="5" name="Text Placeholder 4"/>
          <p:cNvSpPr>
            <a:spLocks noGrp="1"/>
          </p:cNvSpPr>
          <p:nvPr>
            <p:ph type="body" sz="quarter" idx="14"/>
          </p:nvPr>
        </p:nvSpPr>
        <p:spPr>
          <a:xfrm>
            <a:off x="844061" y="1606062"/>
            <a:ext cx="5533292" cy="4527446"/>
          </a:xfrm>
        </p:spPr>
        <p:txBody>
          <a:bodyPr/>
          <a:lstStyle/>
          <a:p>
            <a:r>
              <a:rPr lang="en-IN" sz="2400" b="1" dirty="0"/>
              <a:t>public</a:t>
            </a:r>
            <a:r>
              <a:rPr lang="en-IN" sz="2400" dirty="0"/>
              <a:t> </a:t>
            </a:r>
            <a:r>
              <a:rPr lang="en-IN" sz="2400" b="1" dirty="0"/>
              <a:t>class</a:t>
            </a:r>
            <a:r>
              <a:rPr lang="en-IN" sz="2400" dirty="0"/>
              <a:t> </a:t>
            </a:r>
            <a:r>
              <a:rPr lang="en-IN" sz="2400" dirty="0" err="1"/>
              <a:t>StringInSwitchStatementExample</a:t>
            </a:r>
            <a:r>
              <a:rPr lang="en-IN" sz="2400" dirty="0"/>
              <a:t> {  </a:t>
            </a:r>
          </a:p>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  </a:t>
            </a:r>
          </a:p>
          <a:p>
            <a:r>
              <a:rPr lang="en-IN" sz="2400" dirty="0"/>
              <a:t>        String game = "Card-Games";  </a:t>
            </a:r>
          </a:p>
          <a:p>
            <a:r>
              <a:rPr lang="en-IN" sz="2400" dirty="0"/>
              <a:t>        </a:t>
            </a:r>
            <a:r>
              <a:rPr lang="en-IN" sz="2400" b="1" dirty="0"/>
              <a:t>switch</a:t>
            </a:r>
            <a:r>
              <a:rPr lang="en-IN" sz="2400" dirty="0"/>
              <a:t>(game){  </a:t>
            </a:r>
          </a:p>
          <a:p>
            <a:r>
              <a:rPr lang="en-IN" sz="2400" dirty="0"/>
              <a:t>        </a:t>
            </a:r>
            <a:r>
              <a:rPr lang="en-IN" sz="2400" b="1" dirty="0"/>
              <a:t>case</a:t>
            </a:r>
            <a:r>
              <a:rPr lang="en-IN" sz="2400" dirty="0"/>
              <a:t> "Hockey": </a:t>
            </a:r>
            <a:r>
              <a:rPr lang="en-IN" sz="2400" b="1" dirty="0" err="1"/>
              <a:t>case</a:t>
            </a:r>
            <a:r>
              <a:rPr lang="en-IN" sz="2400" dirty="0" err="1"/>
              <a:t>"Cricket</a:t>
            </a:r>
            <a:r>
              <a:rPr lang="en-IN" sz="2400" dirty="0"/>
              <a:t>": </a:t>
            </a:r>
            <a:r>
              <a:rPr lang="en-IN" sz="2400" b="1" dirty="0" err="1"/>
              <a:t>case</a:t>
            </a:r>
            <a:r>
              <a:rPr lang="en-IN" sz="2400" dirty="0" err="1"/>
              <a:t>"Football</a:t>
            </a:r>
            <a:r>
              <a:rPr lang="en-IN" sz="2400" dirty="0"/>
              <a:t>":  </a:t>
            </a:r>
          </a:p>
          <a:p>
            <a:r>
              <a:rPr lang="en-IN" sz="2400" dirty="0"/>
              <a:t>            </a:t>
            </a:r>
            <a:r>
              <a:rPr lang="en-IN" sz="2400" dirty="0" err="1"/>
              <a:t>System.out.println</a:t>
            </a:r>
            <a:r>
              <a:rPr lang="en-IN" sz="2400" dirty="0"/>
              <a:t>("This is a outdoor game");  </a:t>
            </a:r>
          </a:p>
          <a:p>
            <a:r>
              <a:rPr lang="en-IN" sz="2400" dirty="0"/>
              <a:t>            </a:t>
            </a:r>
            <a:r>
              <a:rPr lang="en-IN" sz="2400" b="1" dirty="0"/>
              <a:t>break</a:t>
            </a:r>
            <a:r>
              <a:rPr lang="en-IN" sz="2400" dirty="0"/>
              <a:t>;  </a:t>
            </a:r>
          </a:p>
          <a:p>
            <a:r>
              <a:rPr lang="en-IN" sz="2400" dirty="0"/>
              <a:t>       </a:t>
            </a:r>
            <a:endParaRPr lang="en-IN" dirty="0"/>
          </a:p>
        </p:txBody>
      </p:sp>
      <p:sp>
        <p:nvSpPr>
          <p:cNvPr id="6" name="Rectangle 5"/>
          <p:cNvSpPr/>
          <p:nvPr/>
        </p:nvSpPr>
        <p:spPr>
          <a:xfrm>
            <a:off x="6013937" y="1828801"/>
            <a:ext cx="5861539" cy="2585323"/>
          </a:xfrm>
          <a:prstGeom prst="rect">
            <a:avLst/>
          </a:prstGeom>
        </p:spPr>
        <p:txBody>
          <a:bodyPr wrap="square">
            <a:spAutoFit/>
          </a:bodyPr>
          <a:lstStyle/>
          <a:p>
            <a:r>
              <a:rPr lang="en-IN" sz="1600" dirty="0"/>
              <a:t> </a:t>
            </a:r>
            <a:r>
              <a:rPr lang="en-IN" sz="1600" b="1" dirty="0"/>
              <a:t>case</a:t>
            </a:r>
            <a:r>
              <a:rPr lang="en-IN" sz="1600" dirty="0"/>
              <a:t> "Chess": </a:t>
            </a:r>
            <a:r>
              <a:rPr lang="en-IN" sz="1600" b="1" dirty="0" err="1"/>
              <a:t>case</a:t>
            </a:r>
            <a:r>
              <a:rPr lang="en-IN" sz="1600" dirty="0" err="1"/>
              <a:t>"Card</a:t>
            </a:r>
            <a:r>
              <a:rPr lang="en-IN" sz="1600" dirty="0"/>
              <a:t>-Games": </a:t>
            </a:r>
            <a:r>
              <a:rPr lang="en-IN" sz="1600" b="1" dirty="0" err="1"/>
              <a:t>case</a:t>
            </a:r>
            <a:r>
              <a:rPr lang="en-IN" sz="1600" dirty="0" err="1"/>
              <a:t>"Puzzles</a:t>
            </a:r>
            <a:r>
              <a:rPr lang="en-IN" sz="1600" dirty="0"/>
              <a:t>": </a:t>
            </a:r>
            <a:r>
              <a:rPr lang="en-IN" sz="1600" b="1" dirty="0" err="1"/>
              <a:t>case</a:t>
            </a:r>
            <a:r>
              <a:rPr lang="en-IN" sz="1600" dirty="0" err="1"/>
              <a:t>"Indoor</a:t>
            </a:r>
            <a:r>
              <a:rPr lang="en-IN" sz="1600" dirty="0"/>
              <a:t> basketball":  </a:t>
            </a:r>
          </a:p>
          <a:p>
            <a:r>
              <a:rPr lang="en-IN" sz="1600" dirty="0"/>
              <a:t>            </a:t>
            </a:r>
            <a:r>
              <a:rPr lang="en-IN" sz="1600" dirty="0" err="1"/>
              <a:t>System.out.println</a:t>
            </a:r>
            <a:r>
              <a:rPr lang="en-IN" sz="1600" dirty="0"/>
              <a:t>("This is a indoor game");  </a:t>
            </a:r>
          </a:p>
          <a:p>
            <a:r>
              <a:rPr lang="en-IN" sz="1600" dirty="0"/>
              <a:t>            </a:t>
            </a:r>
            <a:r>
              <a:rPr lang="en-IN" sz="1600" b="1" dirty="0"/>
              <a:t>break</a:t>
            </a:r>
            <a:r>
              <a:rPr lang="en-IN" sz="1600" dirty="0"/>
              <a:t>;  </a:t>
            </a:r>
          </a:p>
          <a:p>
            <a:r>
              <a:rPr lang="en-IN" sz="1600" dirty="0"/>
              <a:t>        </a:t>
            </a:r>
            <a:r>
              <a:rPr lang="en-IN" sz="1600" b="1" dirty="0"/>
              <a:t>default</a:t>
            </a:r>
            <a:r>
              <a:rPr lang="en-IN" sz="1600" dirty="0"/>
              <a:t>:   </a:t>
            </a:r>
          </a:p>
          <a:p>
            <a:r>
              <a:rPr lang="en-IN" sz="1600" dirty="0"/>
              <a:t>            </a:t>
            </a:r>
            <a:r>
              <a:rPr lang="en-IN" sz="1600" dirty="0" err="1"/>
              <a:t>System.out.println</a:t>
            </a:r>
            <a:r>
              <a:rPr lang="en-IN" sz="1600" dirty="0"/>
              <a:t>("What game it is?");  </a:t>
            </a:r>
          </a:p>
          <a:p>
            <a:r>
              <a:rPr lang="en-IN" sz="1600" dirty="0"/>
              <a:t>        }  </a:t>
            </a:r>
          </a:p>
          <a:p>
            <a:r>
              <a:rPr lang="en-IN" sz="1600" dirty="0"/>
              <a:t>    }  </a:t>
            </a:r>
          </a:p>
          <a:p>
            <a:r>
              <a:rPr lang="en-IN" sz="1600" dirty="0"/>
              <a:t>}  </a:t>
            </a:r>
          </a:p>
          <a:p>
            <a:endParaRPr lang="en-IN" dirty="0"/>
          </a:p>
        </p:txBody>
      </p:sp>
    </p:spTree>
    <p:extLst>
      <p:ext uri="{BB962C8B-B14F-4D97-AF65-F5344CB8AC3E}">
        <p14:creationId xmlns:p14="http://schemas.microsoft.com/office/powerpoint/2010/main" val="1580148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7441873" cy="875708"/>
          </a:xfrm>
        </p:spPr>
        <p:txBody>
          <a:bodyPr/>
          <a:lstStyle/>
          <a:p>
            <a:r>
              <a:rPr lang="en-IN" b="0" dirty="0"/>
              <a:t>Java 7 Catch Multiple Exceptions</a:t>
            </a:r>
          </a:p>
          <a:p>
            <a:br>
              <a:rPr lang="en-IN" dirty="0"/>
            </a:br>
            <a:endParaRPr lang="en-IN" dirty="0"/>
          </a:p>
        </p:txBody>
      </p:sp>
      <p:sp>
        <p:nvSpPr>
          <p:cNvPr id="5" name="Text Placeholder 4"/>
          <p:cNvSpPr>
            <a:spLocks noGrp="1"/>
          </p:cNvSpPr>
          <p:nvPr>
            <p:ph type="body" sz="quarter" idx="14"/>
          </p:nvPr>
        </p:nvSpPr>
        <p:spPr>
          <a:xfrm>
            <a:off x="3429001" y="2105025"/>
            <a:ext cx="7973566" cy="4132037"/>
          </a:xfrm>
        </p:spPr>
        <p:txBody>
          <a:bodyPr/>
          <a:lstStyle/>
          <a:p>
            <a:r>
              <a:rPr lang="en-IN" b="1" dirty="0"/>
              <a:t>public</a:t>
            </a:r>
            <a:r>
              <a:rPr lang="en-IN" dirty="0"/>
              <a:t> </a:t>
            </a:r>
            <a:r>
              <a:rPr lang="en-IN" b="1" dirty="0"/>
              <a:t>class</a:t>
            </a:r>
            <a:r>
              <a:rPr lang="en-IN" dirty="0"/>
              <a:t> </a:t>
            </a:r>
            <a:r>
              <a:rPr lang="en-IN" dirty="0" err="1"/>
              <a:t>MultipleExceptionExample</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b="1" dirty="0" err="1"/>
              <a:t>int</a:t>
            </a:r>
            <a:r>
              <a:rPr lang="en-IN" dirty="0"/>
              <a:t> array[] = </a:t>
            </a:r>
            <a:r>
              <a:rPr lang="en-IN" dirty="0" err="1"/>
              <a:t>newint</a:t>
            </a:r>
            <a:r>
              <a:rPr lang="en-IN" dirty="0"/>
              <a:t>[10];    </a:t>
            </a:r>
          </a:p>
          <a:p>
            <a:r>
              <a:rPr lang="en-IN" dirty="0"/>
              <a:t>            array[10] = 30/0;    </a:t>
            </a:r>
          </a:p>
          <a:p>
            <a:r>
              <a:rPr lang="en-IN" dirty="0"/>
              <a:t>        }  </a:t>
            </a:r>
            <a:r>
              <a:rPr lang="en-IN" b="1" dirty="0"/>
              <a:t>catch</a:t>
            </a:r>
            <a:r>
              <a:rPr lang="en-IN" dirty="0"/>
              <a:t>( </a:t>
            </a:r>
            <a:r>
              <a:rPr lang="en-IN" dirty="0" err="1"/>
              <a:t>ArithmeticException</a:t>
            </a:r>
            <a:r>
              <a:rPr lang="en-IN" dirty="0"/>
              <a:t> | </a:t>
            </a:r>
            <a:r>
              <a:rPr lang="en-IN" dirty="0" err="1"/>
              <a:t>ArrayIndexOutOfBoundsException|Exception</a:t>
            </a:r>
            <a:r>
              <a:rPr lang="en-IN" dirty="0"/>
              <a:t> e){</a:t>
            </a:r>
          </a:p>
          <a:p>
            <a:r>
              <a:rPr lang="en-IN" dirty="0"/>
              <a:t>            </a:t>
            </a:r>
            <a:r>
              <a:rPr lang="en-IN" dirty="0" err="1"/>
              <a:t>System.out.println</a:t>
            </a:r>
            <a:r>
              <a:rPr lang="en-IN" dirty="0"/>
              <a:t>(</a:t>
            </a:r>
            <a:r>
              <a:rPr lang="en-IN" dirty="0" err="1"/>
              <a:t>e.getMessage</a:t>
            </a:r>
            <a:r>
              <a:rPr lang="en-IN" dirty="0"/>
              <a:t>());  </a:t>
            </a:r>
          </a:p>
          <a:p>
            <a:r>
              <a:rPr lang="en-IN" dirty="0"/>
              <a:t>        }    </a:t>
            </a:r>
          </a:p>
          <a:p>
            <a:r>
              <a:rPr lang="en-IN" dirty="0"/>
              <a:t>     }    </a:t>
            </a:r>
          </a:p>
          <a:p>
            <a:r>
              <a:rPr lang="en-IN" dirty="0"/>
              <a:t>}  </a:t>
            </a:r>
          </a:p>
          <a:p>
            <a:endParaRPr lang="en-IN" sz="2400" dirty="0"/>
          </a:p>
        </p:txBody>
      </p:sp>
    </p:spTree>
    <p:extLst>
      <p:ext uri="{BB962C8B-B14F-4D97-AF65-F5344CB8AC3E}">
        <p14:creationId xmlns:p14="http://schemas.microsoft.com/office/powerpoint/2010/main" val="34479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307938" y="443138"/>
            <a:ext cx="5181273" cy="901108"/>
          </a:xfrm>
        </p:spPr>
        <p:txBody>
          <a:bodyPr/>
          <a:lstStyle/>
          <a:p>
            <a:r>
              <a:rPr lang="en-IN" b="0" dirty="0"/>
              <a:t>The try-with-resources statement</a:t>
            </a:r>
          </a:p>
          <a:p>
            <a:br>
              <a:rPr lang="en-IN" dirty="0"/>
            </a:br>
            <a:endParaRPr lang="en-IN" dirty="0"/>
          </a:p>
        </p:txBody>
      </p:sp>
      <p:sp>
        <p:nvSpPr>
          <p:cNvPr id="5" name="Text Placeholder 4"/>
          <p:cNvSpPr>
            <a:spLocks noGrp="1"/>
          </p:cNvSpPr>
          <p:nvPr>
            <p:ph type="body" sz="quarter" idx="14"/>
          </p:nvPr>
        </p:nvSpPr>
        <p:spPr>
          <a:xfrm>
            <a:off x="1266092" y="1910862"/>
            <a:ext cx="9472245" cy="4222646"/>
          </a:xfrm>
        </p:spPr>
        <p:txBody>
          <a:bodyPr/>
          <a:lstStyle/>
          <a:p>
            <a:r>
              <a:rPr lang="en-IN" sz="2800" b="1" dirty="0"/>
              <a:t>try</a:t>
            </a:r>
            <a:r>
              <a:rPr lang="en-IN" sz="2800" dirty="0"/>
              <a:t>(    // Using multiple resources  </a:t>
            </a:r>
          </a:p>
          <a:p>
            <a:r>
              <a:rPr lang="en-IN" sz="2800" dirty="0"/>
              <a:t>        </a:t>
            </a:r>
            <a:r>
              <a:rPr lang="en-IN" sz="2800" dirty="0" err="1"/>
              <a:t>FileOutputStream</a:t>
            </a:r>
            <a:r>
              <a:rPr lang="en-IN" sz="2800" dirty="0"/>
              <a:t> </a:t>
            </a:r>
            <a:r>
              <a:rPr lang="en-IN" sz="2800" dirty="0" err="1"/>
              <a:t>fileOutputStream</a:t>
            </a:r>
            <a:r>
              <a:rPr lang="en-IN" sz="2800" dirty="0"/>
              <a:t> =</a:t>
            </a:r>
            <a:r>
              <a:rPr lang="en-IN" sz="2800" b="1" dirty="0"/>
              <a:t>new</a:t>
            </a:r>
            <a:r>
              <a:rPr lang="en-IN" sz="2800" dirty="0"/>
              <a:t> </a:t>
            </a:r>
            <a:r>
              <a:rPr lang="en-IN" sz="2800" dirty="0" err="1"/>
              <a:t>FileOutputStream</a:t>
            </a:r>
            <a:r>
              <a:rPr lang="en-IN" sz="2800" dirty="0"/>
              <a:t>("/java7-new-features/</a:t>
            </a:r>
            <a:r>
              <a:rPr lang="en-IN" sz="2800" dirty="0" err="1"/>
              <a:t>src</a:t>
            </a:r>
            <a:r>
              <a:rPr lang="en-IN" sz="2800" dirty="0"/>
              <a:t>/abc.txt");  </a:t>
            </a:r>
          </a:p>
          <a:p>
            <a:r>
              <a:rPr lang="en-IN" sz="2800" dirty="0"/>
              <a:t>        </a:t>
            </a:r>
            <a:r>
              <a:rPr lang="en-IN" sz="2800" dirty="0" err="1"/>
              <a:t>InputStream</a:t>
            </a:r>
            <a:r>
              <a:rPr lang="en-IN" sz="2800" dirty="0"/>
              <a:t> input = </a:t>
            </a:r>
            <a:r>
              <a:rPr lang="en-IN" sz="2800" b="1" dirty="0"/>
              <a:t>new</a:t>
            </a:r>
            <a:r>
              <a:rPr lang="en-IN" sz="2800" dirty="0"/>
              <a:t> </a:t>
            </a:r>
            <a:r>
              <a:rPr lang="en-IN" sz="2800" dirty="0" err="1"/>
              <a:t>FileInputStream</a:t>
            </a:r>
            <a:r>
              <a:rPr lang="en-IN" sz="2800" dirty="0"/>
              <a:t>("/java7-new-features/</a:t>
            </a:r>
            <a:r>
              <a:rPr lang="en-IN" sz="2800" dirty="0" err="1"/>
              <a:t>src</a:t>
            </a:r>
            <a:r>
              <a:rPr lang="en-IN" sz="2800" dirty="0"/>
              <a:t>/abc.txt"))</a:t>
            </a:r>
          </a:p>
          <a:p>
            <a:endParaRPr lang="en-IN" dirty="0"/>
          </a:p>
        </p:txBody>
      </p:sp>
    </p:spTree>
    <p:extLst>
      <p:ext uri="{BB962C8B-B14F-4D97-AF65-F5344CB8AC3E}">
        <p14:creationId xmlns:p14="http://schemas.microsoft.com/office/powerpoint/2010/main" val="907986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Type Inference for Generic Instance Creation</a:t>
            </a:r>
          </a:p>
          <a:p>
            <a:br>
              <a:rPr lang="en-IN" dirty="0"/>
            </a:br>
            <a:endParaRPr lang="en-IN" dirty="0"/>
          </a:p>
        </p:txBody>
      </p:sp>
      <p:sp>
        <p:nvSpPr>
          <p:cNvPr id="5" name="Text Placeholder 4"/>
          <p:cNvSpPr>
            <a:spLocks noGrp="1"/>
          </p:cNvSpPr>
          <p:nvPr>
            <p:ph type="body" sz="quarter" idx="14"/>
          </p:nvPr>
        </p:nvSpPr>
        <p:spPr>
          <a:xfrm>
            <a:off x="3446585" y="2485292"/>
            <a:ext cx="8024690" cy="3648216"/>
          </a:xfrm>
        </p:spPr>
        <p:txBody>
          <a:bodyPr/>
          <a:lstStyle/>
          <a:p>
            <a:r>
              <a:rPr lang="en-IN" sz="2800" dirty="0"/>
              <a:t>Following approach is used in Java 6 and prior version.</a:t>
            </a:r>
          </a:p>
          <a:p>
            <a:r>
              <a:rPr lang="en-IN" sz="2800" dirty="0"/>
              <a:t>List&lt;Integer&gt; list  = </a:t>
            </a:r>
            <a:r>
              <a:rPr lang="en-IN" sz="2800" b="1" dirty="0"/>
              <a:t>new</a:t>
            </a:r>
            <a:r>
              <a:rPr lang="en-IN" sz="2800" dirty="0"/>
              <a:t> </a:t>
            </a:r>
            <a:r>
              <a:rPr lang="en-IN" sz="2800" dirty="0" err="1"/>
              <a:t>ArrayList</a:t>
            </a:r>
            <a:r>
              <a:rPr lang="en-IN" sz="2800" dirty="0"/>
              <a:t>&lt;Integer&gt;();  </a:t>
            </a:r>
          </a:p>
          <a:p>
            <a:r>
              <a:rPr lang="en-IN" sz="2800" dirty="0"/>
              <a:t>following new approach introduced in Java 7.</a:t>
            </a:r>
          </a:p>
          <a:p>
            <a:r>
              <a:rPr lang="en-IN" sz="2800" dirty="0"/>
              <a:t> List&lt;Integer&gt; list = </a:t>
            </a:r>
            <a:r>
              <a:rPr lang="en-IN" sz="2800" b="1" dirty="0"/>
              <a:t>new</a:t>
            </a:r>
            <a:r>
              <a:rPr lang="en-IN" sz="2800" dirty="0"/>
              <a:t> List&lt;&gt;(); // Here, we just used diamond  </a:t>
            </a:r>
          </a:p>
        </p:txBody>
      </p:sp>
    </p:spTree>
    <p:extLst>
      <p:ext uri="{BB962C8B-B14F-4D97-AF65-F5344CB8AC3E}">
        <p14:creationId xmlns:p14="http://schemas.microsoft.com/office/powerpoint/2010/main" val="90527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Java Numeric Literals with Underscore</a:t>
            </a:r>
          </a:p>
          <a:p>
            <a:br>
              <a:rPr lang="en-IN" dirty="0"/>
            </a:br>
            <a:endParaRPr lang="en-IN" dirty="0"/>
          </a:p>
        </p:txBody>
      </p:sp>
      <p:sp>
        <p:nvSpPr>
          <p:cNvPr id="5" name="Text Placeholder 4"/>
          <p:cNvSpPr>
            <a:spLocks noGrp="1"/>
          </p:cNvSpPr>
          <p:nvPr>
            <p:ph type="body" sz="quarter" idx="14"/>
          </p:nvPr>
        </p:nvSpPr>
        <p:spPr>
          <a:xfrm>
            <a:off x="3616960" y="2641600"/>
            <a:ext cx="5011225" cy="3126154"/>
          </a:xfrm>
        </p:spPr>
        <p:txBody>
          <a:bodyPr/>
          <a:lstStyle/>
          <a:p>
            <a:r>
              <a:rPr lang="en-IN" sz="2400" dirty="0"/>
              <a:t>       </a:t>
            </a:r>
            <a:r>
              <a:rPr lang="en-IN" sz="2400" b="1" dirty="0"/>
              <a:t>int</a:t>
            </a:r>
            <a:r>
              <a:rPr lang="en-IN" sz="2400" dirty="0"/>
              <a:t> a = 10_00_000;  </a:t>
            </a:r>
          </a:p>
          <a:p>
            <a:r>
              <a:rPr lang="en-IN" sz="2400" b="1" dirty="0">
                <a:latin typeface="Axiforma"/>
              </a:rPr>
              <a:t>      float</a:t>
            </a:r>
            <a:r>
              <a:rPr lang="en-IN" sz="2400" dirty="0">
                <a:latin typeface="Axiforma"/>
              </a:rPr>
              <a:t> b = 10.5_000f;  </a:t>
            </a:r>
          </a:p>
          <a:p>
            <a:r>
              <a:rPr lang="en-IN" sz="2400" dirty="0">
                <a:latin typeface="Axiforma"/>
              </a:rPr>
              <a:t>      </a:t>
            </a:r>
            <a:r>
              <a:rPr lang="en-IN" sz="2400" b="1" dirty="0" err="1">
                <a:latin typeface="Axiforma"/>
              </a:rPr>
              <a:t>int</a:t>
            </a:r>
            <a:r>
              <a:rPr lang="en-IN" sz="2400" dirty="0">
                <a:latin typeface="Axiforma"/>
              </a:rPr>
              <a:t> c = 0B10_10;</a:t>
            </a:r>
          </a:p>
          <a:p>
            <a:endParaRPr lang="en-IN" sz="2400" dirty="0"/>
          </a:p>
        </p:txBody>
      </p:sp>
    </p:spTree>
    <p:extLst>
      <p:ext uri="{BB962C8B-B14F-4D97-AF65-F5344CB8AC3E}">
        <p14:creationId xmlns:p14="http://schemas.microsoft.com/office/powerpoint/2010/main" val="1176688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5" name="Text Placeholder 4"/>
          <p:cNvSpPr>
            <a:spLocks noGrp="1"/>
          </p:cNvSpPr>
          <p:nvPr>
            <p:ph type="body" sz="quarter" idx="14"/>
          </p:nvPr>
        </p:nvSpPr>
        <p:spPr>
          <a:xfrm>
            <a:off x="3488431" y="3159293"/>
            <a:ext cx="7959398" cy="2939046"/>
          </a:xfrm>
        </p:spPr>
        <p:txBody>
          <a:bodyPr/>
          <a:lstStyle/>
          <a:p>
            <a:r>
              <a:rPr lang="en-IN" sz="4800" dirty="0"/>
              <a:t>Java 8 Features</a:t>
            </a:r>
          </a:p>
        </p:txBody>
      </p:sp>
    </p:spTree>
    <p:extLst>
      <p:ext uri="{BB962C8B-B14F-4D97-AF65-F5344CB8AC3E}">
        <p14:creationId xmlns:p14="http://schemas.microsoft.com/office/powerpoint/2010/main" val="777703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5071046" y="806553"/>
            <a:ext cx="5181273" cy="901108"/>
          </a:xfrm>
        </p:spPr>
        <p:txBody>
          <a:bodyPr/>
          <a:lstStyle/>
          <a:p>
            <a:r>
              <a:rPr lang="en-IN" sz="4000" dirty="0"/>
              <a:t>Lambda expression</a:t>
            </a:r>
          </a:p>
        </p:txBody>
      </p:sp>
      <p:sp>
        <p:nvSpPr>
          <p:cNvPr id="5" name="Text Placeholder 4"/>
          <p:cNvSpPr>
            <a:spLocks noGrp="1"/>
          </p:cNvSpPr>
          <p:nvPr>
            <p:ph type="body" sz="quarter" idx="14"/>
          </p:nvPr>
        </p:nvSpPr>
        <p:spPr>
          <a:xfrm>
            <a:off x="3317631" y="2485292"/>
            <a:ext cx="8153644" cy="3648216"/>
          </a:xfrm>
        </p:spPr>
        <p:txBody>
          <a:bodyPr/>
          <a:lstStyle/>
          <a:p>
            <a:r>
              <a:rPr lang="en-IN" dirty="0"/>
              <a:t>Lambda expression is a new and important feature of Java which was included in Java SE 8. It </a:t>
            </a:r>
            <a:r>
              <a:rPr lang="en-IN" sz="1800" dirty="0"/>
              <a:t>provides</a:t>
            </a:r>
            <a:r>
              <a:rPr lang="en-IN" dirty="0"/>
              <a:t> a clear and concise way to represent one method interface using an expression. It is very useful in collection library. It helps to iterate, filter and extract data from collection.</a:t>
            </a:r>
          </a:p>
          <a:p>
            <a:r>
              <a:rPr lang="en-IN" dirty="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r>
              <a:rPr lang="en-IN" dirty="0"/>
              <a:t>Java lambda expression is treated as a function, so compiler does not create .class file.</a:t>
            </a:r>
          </a:p>
          <a:p>
            <a:endParaRPr lang="en-IN" dirty="0"/>
          </a:p>
        </p:txBody>
      </p:sp>
    </p:spTree>
    <p:extLst>
      <p:ext uri="{BB962C8B-B14F-4D97-AF65-F5344CB8AC3E}">
        <p14:creationId xmlns:p14="http://schemas.microsoft.com/office/powerpoint/2010/main" val="1216033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Functional Interface</a:t>
            </a:r>
          </a:p>
          <a:p>
            <a:br>
              <a:rPr lang="en-IN" dirty="0"/>
            </a:br>
            <a:endParaRPr lang="en-IN" dirty="0"/>
          </a:p>
        </p:txBody>
      </p:sp>
      <p:sp>
        <p:nvSpPr>
          <p:cNvPr id="5" name="Text Placeholder 4"/>
          <p:cNvSpPr>
            <a:spLocks noGrp="1"/>
          </p:cNvSpPr>
          <p:nvPr>
            <p:ph type="body" sz="quarter" idx="14"/>
          </p:nvPr>
        </p:nvSpPr>
        <p:spPr>
          <a:xfrm>
            <a:off x="3505200" y="1934308"/>
            <a:ext cx="7966075" cy="4199200"/>
          </a:xfrm>
        </p:spPr>
        <p:txBody>
          <a:bodyPr/>
          <a:lstStyle/>
          <a:p>
            <a:r>
              <a:rPr lang="en-IN" sz="3200" dirty="0"/>
              <a:t>Lambda expression provides implementation of </a:t>
            </a:r>
            <a:r>
              <a:rPr lang="en-IN" sz="3200" i="1" dirty="0"/>
              <a:t>functional interface</a:t>
            </a:r>
            <a:r>
              <a:rPr lang="en-IN" sz="3200" dirty="0"/>
              <a:t>. An interface which has only one abstract method is called functional interface. Java provides an annotation @</a:t>
            </a:r>
            <a:r>
              <a:rPr lang="en-IN" sz="3200" i="1" dirty="0"/>
              <a:t>FunctionalInterface</a:t>
            </a:r>
            <a:r>
              <a:rPr lang="en-IN" sz="3200" dirty="0"/>
              <a:t>, which is used to declare an interface as functional interface.</a:t>
            </a:r>
            <a:br>
              <a:rPr lang="en-IN" sz="3200" dirty="0"/>
            </a:br>
            <a:endParaRPr lang="en-IN" sz="3200" dirty="0"/>
          </a:p>
        </p:txBody>
      </p:sp>
    </p:spTree>
    <p:extLst>
      <p:ext uri="{BB962C8B-B14F-4D97-AF65-F5344CB8AC3E}">
        <p14:creationId xmlns:p14="http://schemas.microsoft.com/office/powerpoint/2010/main" val="852162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5" name="Text Placeholder 4"/>
          <p:cNvSpPr>
            <a:spLocks noGrp="1"/>
          </p:cNvSpPr>
          <p:nvPr>
            <p:ph type="body" sz="quarter" idx="14"/>
          </p:nvPr>
        </p:nvSpPr>
        <p:spPr>
          <a:xfrm>
            <a:off x="3587261" y="1043354"/>
            <a:ext cx="7884013" cy="4339877"/>
          </a:xfrm>
        </p:spPr>
        <p:txBody>
          <a:bodyPr/>
          <a:lstStyle/>
          <a:p>
            <a:r>
              <a:rPr lang="en-IN" b="1" dirty="0"/>
              <a:t>Why use Lambda Expression</a:t>
            </a:r>
          </a:p>
          <a:p>
            <a:r>
              <a:rPr lang="en-IN" dirty="0"/>
              <a:t>To provide the implementation of Functional interface.</a:t>
            </a:r>
          </a:p>
          <a:p>
            <a:r>
              <a:rPr lang="en-IN" dirty="0"/>
              <a:t>Less coding.</a:t>
            </a:r>
          </a:p>
          <a:p>
            <a:r>
              <a:rPr lang="en-IN" b="1" dirty="0"/>
              <a:t>Java Lambda Expression Syntax</a:t>
            </a:r>
          </a:p>
          <a:p>
            <a:r>
              <a:rPr lang="en-IN" dirty="0"/>
              <a:t>(argument-list) -&gt; {body}  </a:t>
            </a:r>
          </a:p>
          <a:p>
            <a:r>
              <a:rPr lang="en-IN" dirty="0"/>
              <a:t>Java lambda expression is consisted of three components.</a:t>
            </a:r>
          </a:p>
          <a:p>
            <a:r>
              <a:rPr lang="en-IN" b="1" dirty="0"/>
              <a:t>1) Argument-list:</a:t>
            </a:r>
            <a:r>
              <a:rPr lang="en-IN" dirty="0"/>
              <a:t> It can be empty or non-empty as well.</a:t>
            </a:r>
          </a:p>
          <a:p>
            <a:r>
              <a:rPr lang="en-IN" b="1" dirty="0"/>
              <a:t>2) Arrow-token:</a:t>
            </a:r>
            <a:r>
              <a:rPr lang="en-IN" dirty="0"/>
              <a:t> It is used to link arguments-list and body of expression.</a:t>
            </a:r>
          </a:p>
          <a:p>
            <a:r>
              <a:rPr lang="en-IN" b="1" dirty="0"/>
              <a:t>3) Body:</a:t>
            </a:r>
            <a:r>
              <a:rPr lang="en-IN" dirty="0"/>
              <a:t> It contains expressions and statements for lambda expression.</a:t>
            </a:r>
          </a:p>
          <a:p>
            <a:endParaRPr lang="en-IN" dirty="0"/>
          </a:p>
          <a:p>
            <a:endParaRPr lang="en-IN" dirty="0"/>
          </a:p>
        </p:txBody>
      </p:sp>
    </p:spTree>
    <p:extLst>
      <p:ext uri="{BB962C8B-B14F-4D97-AF65-F5344CB8AC3E}">
        <p14:creationId xmlns:p14="http://schemas.microsoft.com/office/powerpoint/2010/main" val="69879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Lambda Expression</a:t>
            </a:r>
          </a:p>
        </p:txBody>
      </p:sp>
      <p:sp>
        <p:nvSpPr>
          <p:cNvPr id="5" name="Text Placeholder 4"/>
          <p:cNvSpPr>
            <a:spLocks noGrp="1"/>
          </p:cNvSpPr>
          <p:nvPr>
            <p:ph type="body" sz="quarter" idx="14"/>
          </p:nvPr>
        </p:nvSpPr>
        <p:spPr>
          <a:xfrm>
            <a:off x="3634153" y="2157046"/>
            <a:ext cx="7837121" cy="3976462"/>
          </a:xfrm>
        </p:spPr>
        <p:txBody>
          <a:bodyPr/>
          <a:lstStyle/>
          <a:p>
            <a:r>
              <a:rPr lang="en-IN" dirty="0"/>
              <a:t>() -&gt; {  </a:t>
            </a:r>
          </a:p>
          <a:p>
            <a:r>
              <a:rPr lang="en-IN" dirty="0"/>
              <a:t>//Body of no parameter lambda  </a:t>
            </a:r>
          </a:p>
          <a:p>
            <a:r>
              <a:rPr lang="en-IN" dirty="0"/>
              <a:t>}  </a:t>
            </a:r>
          </a:p>
          <a:p>
            <a:r>
              <a:rPr lang="en-IN" dirty="0"/>
              <a:t>(p1) -&gt; {  </a:t>
            </a:r>
          </a:p>
          <a:p>
            <a:r>
              <a:rPr lang="en-IN" dirty="0"/>
              <a:t>//Body of single parameter lambda  </a:t>
            </a:r>
          </a:p>
          <a:p>
            <a:r>
              <a:rPr lang="en-IN" dirty="0"/>
              <a:t>}  </a:t>
            </a:r>
          </a:p>
          <a:p>
            <a:endParaRPr lang="en-IN" dirty="0"/>
          </a:p>
        </p:txBody>
      </p:sp>
    </p:spTree>
    <p:extLst>
      <p:ext uri="{BB962C8B-B14F-4D97-AF65-F5344CB8AC3E}">
        <p14:creationId xmlns:p14="http://schemas.microsoft.com/office/powerpoint/2010/main" val="377920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For-each Loop | Enhanced For Loop</a:t>
            </a:r>
          </a:p>
          <a:p>
            <a:endParaRPr lang="en-IN" dirty="0"/>
          </a:p>
          <a:p>
            <a:endParaRPr lang="en-IN" dirty="0"/>
          </a:p>
        </p:txBody>
      </p:sp>
      <p:sp>
        <p:nvSpPr>
          <p:cNvPr id="5" name="Text Placeholder 4"/>
          <p:cNvSpPr>
            <a:spLocks noGrp="1"/>
          </p:cNvSpPr>
          <p:nvPr>
            <p:ph type="body" sz="quarter" idx="14"/>
          </p:nvPr>
        </p:nvSpPr>
        <p:spPr>
          <a:xfrm>
            <a:off x="3563815" y="1910863"/>
            <a:ext cx="7907460" cy="4222646"/>
          </a:xfrm>
        </p:spPr>
        <p:txBody>
          <a:bodyPr/>
          <a:lstStyle/>
          <a:p>
            <a:r>
              <a:rPr lang="en-IN" dirty="0"/>
              <a:t>The drawback of the enhanced for loop is that it cannot traverse the elements in reverse order. Here, you do not have the option to skip any element because it does not work on an index basis. Moreover, you cannot traverse the odd or even elements only.</a:t>
            </a:r>
          </a:p>
          <a:p>
            <a:r>
              <a:rPr lang="en-IN" dirty="0"/>
              <a:t>But, it is recommended to use the Java for-each loop for traversing the elements of array and collection because it makes the code readable.</a:t>
            </a:r>
          </a:p>
          <a:p>
            <a:r>
              <a:rPr lang="en-IN" b="1" dirty="0"/>
              <a:t>Advantages</a:t>
            </a:r>
          </a:p>
          <a:p>
            <a:r>
              <a:rPr lang="en-IN" dirty="0"/>
              <a:t>It makes the code more readable.</a:t>
            </a:r>
          </a:p>
          <a:p>
            <a:r>
              <a:rPr lang="en-IN" dirty="0"/>
              <a:t>It eliminates the possibility of programming errors.</a:t>
            </a:r>
          </a:p>
          <a:p>
            <a:endParaRPr lang="en-IN" dirty="0"/>
          </a:p>
        </p:txBody>
      </p:sp>
    </p:spTree>
    <p:extLst>
      <p:ext uri="{BB962C8B-B14F-4D97-AF65-F5344CB8AC3E}">
        <p14:creationId xmlns:p14="http://schemas.microsoft.com/office/powerpoint/2010/main" val="936411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511877" y="724492"/>
            <a:ext cx="7378861" cy="901108"/>
          </a:xfrm>
        </p:spPr>
        <p:txBody>
          <a:bodyPr/>
          <a:lstStyle/>
          <a:p>
            <a:r>
              <a:rPr lang="en-IN" dirty="0"/>
              <a:t>Without lambda Expression</a:t>
            </a:r>
          </a:p>
        </p:txBody>
      </p:sp>
      <p:sp>
        <p:nvSpPr>
          <p:cNvPr id="5" name="Text Placeholder 4"/>
          <p:cNvSpPr>
            <a:spLocks noGrp="1"/>
          </p:cNvSpPr>
          <p:nvPr>
            <p:ph type="body" sz="quarter" idx="14"/>
          </p:nvPr>
        </p:nvSpPr>
        <p:spPr>
          <a:xfrm>
            <a:off x="679939" y="1922585"/>
            <a:ext cx="10791336" cy="4210923"/>
          </a:xfrm>
        </p:spPr>
        <p:txBody>
          <a:bodyPr/>
          <a:lstStyle/>
          <a:p>
            <a:r>
              <a:rPr lang="en-IN" sz="1600" b="1" dirty="0"/>
              <a:t>interface</a:t>
            </a:r>
            <a:r>
              <a:rPr lang="en-IN" sz="1600" dirty="0"/>
              <a:t> </a:t>
            </a:r>
            <a:r>
              <a:rPr lang="en-IN" sz="1600" dirty="0" err="1"/>
              <a:t>Drawable</a:t>
            </a:r>
            <a:r>
              <a:rPr lang="en-IN" sz="1600" dirty="0"/>
              <a:t>{  </a:t>
            </a:r>
          </a:p>
          <a:p>
            <a:r>
              <a:rPr lang="en-IN" sz="1600" dirty="0"/>
              <a:t>    </a:t>
            </a:r>
            <a:r>
              <a:rPr lang="en-IN" sz="1600" b="1" dirty="0"/>
              <a:t>public</a:t>
            </a:r>
            <a:r>
              <a:rPr lang="en-IN" sz="1600" dirty="0"/>
              <a:t> </a:t>
            </a:r>
            <a:r>
              <a:rPr lang="en-IN" sz="1600" b="1" dirty="0"/>
              <a:t>void</a:t>
            </a:r>
            <a:r>
              <a:rPr lang="en-IN" sz="1600" dirty="0"/>
              <a:t> draw();  </a:t>
            </a:r>
          </a:p>
          <a:p>
            <a:r>
              <a:rPr lang="en-IN" sz="1600" dirty="0"/>
              <a:t>}  </a:t>
            </a:r>
          </a:p>
          <a:p>
            <a:r>
              <a:rPr lang="en-IN" sz="1600" b="1" dirty="0"/>
              <a:t>public</a:t>
            </a:r>
            <a:r>
              <a:rPr lang="en-IN" sz="1600" dirty="0"/>
              <a:t> </a:t>
            </a:r>
            <a:r>
              <a:rPr lang="en-IN" sz="1600" b="1" dirty="0"/>
              <a:t>class</a:t>
            </a:r>
            <a:r>
              <a:rPr lang="en-IN" sz="1600" dirty="0"/>
              <a:t> </a:t>
            </a:r>
            <a:r>
              <a:rPr lang="en-IN" sz="1600" dirty="0" err="1"/>
              <a:t>LambdaExpressionExample</a:t>
            </a:r>
            <a:r>
              <a:rPr lang="en-IN" sz="1600" dirty="0"/>
              <a:t> {  </a:t>
            </a:r>
          </a:p>
          <a:p>
            <a:r>
              <a:rPr lang="en-IN" sz="1600" dirty="0"/>
              <a:t>    </a:t>
            </a:r>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  </a:t>
            </a:r>
          </a:p>
          <a:p>
            <a:r>
              <a:rPr lang="en-IN" sz="1600" dirty="0"/>
              <a:t>        </a:t>
            </a:r>
            <a:r>
              <a:rPr lang="en-IN" sz="1600" b="1" dirty="0" err="1"/>
              <a:t>int</a:t>
            </a:r>
            <a:r>
              <a:rPr lang="en-IN" sz="1600" dirty="0"/>
              <a:t> width=10;  </a:t>
            </a:r>
          </a:p>
          <a:p>
            <a:r>
              <a:rPr lang="en-IN" sz="1600" dirty="0"/>
              <a:t>        //without lambda, </a:t>
            </a:r>
            <a:r>
              <a:rPr lang="en-IN" sz="1600" dirty="0" err="1"/>
              <a:t>Drawable</a:t>
            </a:r>
            <a:r>
              <a:rPr lang="en-IN" sz="1600" dirty="0"/>
              <a:t> implementation using anonymous class  </a:t>
            </a:r>
          </a:p>
          <a:p>
            <a:r>
              <a:rPr lang="en-IN" sz="1600" dirty="0"/>
              <a:t>        Drawable d=</a:t>
            </a:r>
            <a:r>
              <a:rPr lang="en-IN" sz="1600" b="1" dirty="0"/>
              <a:t>new</a:t>
            </a:r>
            <a:r>
              <a:rPr lang="en-IN" sz="1600" dirty="0"/>
              <a:t> Drawable(){  </a:t>
            </a:r>
          </a:p>
          <a:p>
            <a:r>
              <a:rPr lang="en-IN" sz="1600" dirty="0"/>
              <a:t>            </a:t>
            </a:r>
            <a:r>
              <a:rPr lang="en-IN" sz="1600" b="1" dirty="0"/>
              <a:t>public</a:t>
            </a:r>
            <a:r>
              <a:rPr lang="en-IN" sz="1600" dirty="0"/>
              <a:t> </a:t>
            </a:r>
            <a:r>
              <a:rPr lang="en-IN" sz="1600" b="1" dirty="0"/>
              <a:t>void</a:t>
            </a:r>
            <a:r>
              <a:rPr lang="en-IN" sz="1600" dirty="0"/>
              <a:t> draw(){</a:t>
            </a:r>
            <a:r>
              <a:rPr lang="en-IN" sz="1600" dirty="0" err="1"/>
              <a:t>System.out.println</a:t>
            </a:r>
            <a:r>
              <a:rPr lang="en-IN" sz="1600" dirty="0"/>
              <a:t>("Drawing "+width);}  </a:t>
            </a:r>
          </a:p>
          <a:p>
            <a:r>
              <a:rPr lang="en-IN" sz="1600" dirty="0"/>
              <a:t>        };  </a:t>
            </a:r>
          </a:p>
          <a:p>
            <a:r>
              <a:rPr lang="en-IN" sz="1600" dirty="0"/>
              <a:t>        </a:t>
            </a:r>
            <a:r>
              <a:rPr lang="en-IN" sz="1600" dirty="0" err="1"/>
              <a:t>d.draw</a:t>
            </a:r>
            <a:r>
              <a:rPr lang="en-IN" sz="1600" dirty="0"/>
              <a:t>();  </a:t>
            </a:r>
          </a:p>
          <a:p>
            <a:r>
              <a:rPr lang="en-IN" sz="1600" dirty="0"/>
              <a:t>    }  </a:t>
            </a:r>
          </a:p>
          <a:p>
            <a:r>
              <a:rPr lang="en-IN" sz="1600" dirty="0"/>
              <a:t>}  </a:t>
            </a:r>
          </a:p>
          <a:p>
            <a:endParaRPr lang="en-IN" sz="1600" dirty="0"/>
          </a:p>
        </p:txBody>
      </p:sp>
    </p:spTree>
    <p:extLst>
      <p:ext uri="{BB962C8B-B14F-4D97-AF65-F5344CB8AC3E}">
        <p14:creationId xmlns:p14="http://schemas.microsoft.com/office/powerpoint/2010/main" val="1148558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Java Lambda Expression</a:t>
            </a:r>
          </a:p>
        </p:txBody>
      </p:sp>
      <p:sp>
        <p:nvSpPr>
          <p:cNvPr id="5" name="Text Placeholder 4"/>
          <p:cNvSpPr>
            <a:spLocks noGrp="1"/>
          </p:cNvSpPr>
          <p:nvPr>
            <p:ph type="body" sz="quarter" idx="14"/>
          </p:nvPr>
        </p:nvSpPr>
        <p:spPr>
          <a:xfrm>
            <a:off x="428706" y="2338677"/>
            <a:ext cx="6276893" cy="1764400"/>
          </a:xfrm>
        </p:spPr>
        <p:txBody>
          <a:bodyPr/>
          <a:lstStyle/>
          <a:p>
            <a:r>
              <a:rPr lang="en-IN" dirty="0"/>
              <a:t>@</a:t>
            </a:r>
            <a:r>
              <a:rPr lang="en-IN" dirty="0" err="1"/>
              <a:t>FunctionalInterface</a:t>
            </a:r>
            <a:r>
              <a:rPr lang="en-IN" dirty="0"/>
              <a:t>  //It is optional  </a:t>
            </a:r>
          </a:p>
          <a:p>
            <a:r>
              <a:rPr lang="en-IN" b="1" dirty="0"/>
              <a:t>interface</a:t>
            </a:r>
            <a:r>
              <a:rPr lang="en-IN" dirty="0"/>
              <a:t> </a:t>
            </a:r>
            <a:r>
              <a:rPr lang="en-IN" dirty="0" err="1"/>
              <a:t>Drawable</a:t>
            </a:r>
            <a:r>
              <a:rPr lang="en-IN" dirty="0"/>
              <a:t>{  </a:t>
            </a:r>
          </a:p>
          <a:p>
            <a:r>
              <a:rPr lang="en-IN" dirty="0"/>
              <a:t>    </a:t>
            </a:r>
            <a:r>
              <a:rPr lang="en-IN" b="1" dirty="0"/>
              <a:t>public</a:t>
            </a:r>
            <a:r>
              <a:rPr lang="en-IN" dirty="0"/>
              <a:t> </a:t>
            </a:r>
            <a:r>
              <a:rPr lang="en-IN" b="1" dirty="0"/>
              <a:t>void</a:t>
            </a:r>
            <a:r>
              <a:rPr lang="en-IN" dirty="0"/>
              <a:t> draw();  </a:t>
            </a:r>
          </a:p>
          <a:p>
            <a:r>
              <a:rPr lang="en-IN" dirty="0"/>
              <a:t>}  </a:t>
            </a:r>
          </a:p>
          <a:p>
            <a:r>
              <a:rPr lang="en-IN" dirty="0"/>
              <a:t>  </a:t>
            </a:r>
          </a:p>
          <a:p>
            <a:r>
              <a:rPr lang="en-IN" dirty="0"/>
              <a:t> </a:t>
            </a:r>
          </a:p>
          <a:p>
            <a:endParaRPr lang="en-IN" dirty="0"/>
          </a:p>
        </p:txBody>
      </p:sp>
      <p:sp>
        <p:nvSpPr>
          <p:cNvPr id="6" name="Rectangle 5"/>
          <p:cNvSpPr/>
          <p:nvPr/>
        </p:nvSpPr>
        <p:spPr>
          <a:xfrm>
            <a:off x="5524500" y="2000251"/>
            <a:ext cx="6116515" cy="3139321"/>
          </a:xfrm>
          <a:prstGeom prst="rect">
            <a:avLst/>
          </a:prstGeom>
        </p:spPr>
        <p:txBody>
          <a:bodyPr wrap="square">
            <a:spAutoFit/>
          </a:bodyPr>
          <a:lstStyle/>
          <a:p>
            <a:r>
              <a:rPr lang="en-IN" b="1" dirty="0"/>
              <a:t>public</a:t>
            </a:r>
            <a:r>
              <a:rPr lang="en-IN" dirty="0"/>
              <a:t> </a:t>
            </a:r>
            <a:r>
              <a:rPr lang="en-IN" b="1" dirty="0"/>
              <a:t>class</a:t>
            </a:r>
            <a:r>
              <a:rPr lang="en-IN" dirty="0"/>
              <a:t> LambdaExpressionExample2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r>
              <a:rPr lang="en-IN" dirty="0"/>
              <a:t>        </a:t>
            </a:r>
            <a:r>
              <a:rPr lang="en-IN" b="1" dirty="0" err="1"/>
              <a:t>int</a:t>
            </a:r>
            <a:r>
              <a:rPr lang="en-IN" dirty="0"/>
              <a:t> width=10;  </a:t>
            </a:r>
          </a:p>
          <a:p>
            <a:r>
              <a:rPr lang="en-IN" dirty="0"/>
              <a:t>          </a:t>
            </a:r>
          </a:p>
          <a:p>
            <a:r>
              <a:rPr lang="en-IN" dirty="0"/>
              <a:t>        //with lambda  </a:t>
            </a:r>
          </a:p>
          <a:p>
            <a:r>
              <a:rPr lang="en-IN" dirty="0"/>
              <a:t>        </a:t>
            </a:r>
            <a:r>
              <a:rPr lang="en-IN" dirty="0" err="1"/>
              <a:t>Drawable</a:t>
            </a:r>
            <a:r>
              <a:rPr lang="en-IN" dirty="0"/>
              <a:t> d2=()-&gt;{  </a:t>
            </a:r>
          </a:p>
          <a:p>
            <a:r>
              <a:rPr lang="en-IN" dirty="0"/>
              <a:t>            </a:t>
            </a:r>
            <a:r>
              <a:rPr lang="en-IN" dirty="0" err="1"/>
              <a:t>System.out.println</a:t>
            </a:r>
            <a:r>
              <a:rPr lang="en-IN" dirty="0"/>
              <a:t>("Drawing "+width);  </a:t>
            </a:r>
          </a:p>
          <a:p>
            <a:r>
              <a:rPr lang="en-IN" dirty="0"/>
              <a:t>        };  </a:t>
            </a:r>
          </a:p>
          <a:p>
            <a:r>
              <a:rPr lang="en-IN" dirty="0"/>
              <a:t>        d2.draw();  </a:t>
            </a:r>
          </a:p>
          <a:p>
            <a:r>
              <a:rPr lang="en-IN" dirty="0"/>
              <a:t>    }  </a:t>
            </a:r>
          </a:p>
          <a:p>
            <a:r>
              <a:rPr lang="en-IN" dirty="0"/>
              <a:t>} </a:t>
            </a:r>
          </a:p>
        </p:txBody>
      </p:sp>
    </p:spTree>
    <p:extLst>
      <p:ext uri="{BB962C8B-B14F-4D97-AF65-F5344CB8AC3E}">
        <p14:creationId xmlns:p14="http://schemas.microsoft.com/office/powerpoint/2010/main" val="2911970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7261631" cy="901108"/>
          </a:xfrm>
        </p:spPr>
        <p:txBody>
          <a:bodyPr/>
          <a:lstStyle/>
          <a:p>
            <a:r>
              <a:rPr lang="en-IN" dirty="0"/>
              <a:t>Java Lambda Expression</a:t>
            </a:r>
          </a:p>
        </p:txBody>
      </p:sp>
      <p:sp>
        <p:nvSpPr>
          <p:cNvPr id="5" name="Text Placeholder 4"/>
          <p:cNvSpPr>
            <a:spLocks noGrp="1"/>
          </p:cNvSpPr>
          <p:nvPr>
            <p:ph type="body" sz="quarter" idx="14"/>
          </p:nvPr>
        </p:nvSpPr>
        <p:spPr>
          <a:xfrm>
            <a:off x="3540369" y="2028092"/>
            <a:ext cx="7930906" cy="4105416"/>
          </a:xfrm>
        </p:spPr>
        <p:txBody>
          <a:bodyPr/>
          <a:lstStyle/>
          <a:p>
            <a:r>
              <a:rPr lang="en-IN" b="1" dirty="0"/>
              <a:t>interface</a:t>
            </a:r>
            <a:r>
              <a:rPr lang="en-IN" dirty="0"/>
              <a:t> </a:t>
            </a:r>
            <a:r>
              <a:rPr lang="en-IN" dirty="0" err="1"/>
              <a:t>Sayable</a:t>
            </a:r>
            <a:r>
              <a:rPr lang="en-IN" dirty="0"/>
              <a:t>{  </a:t>
            </a:r>
          </a:p>
          <a:p>
            <a:r>
              <a:rPr lang="en-IN" dirty="0"/>
              <a:t>    </a:t>
            </a:r>
            <a:r>
              <a:rPr lang="en-IN" b="1" dirty="0"/>
              <a:t>public</a:t>
            </a:r>
            <a:r>
              <a:rPr lang="en-IN" dirty="0"/>
              <a:t> String say();  </a:t>
            </a:r>
          </a:p>
          <a:p>
            <a:r>
              <a:rPr lang="en-IN" dirty="0"/>
              <a:t>}  </a:t>
            </a:r>
          </a:p>
          <a:p>
            <a:r>
              <a:rPr lang="en-IN" b="1" dirty="0"/>
              <a:t>public</a:t>
            </a:r>
            <a:r>
              <a:rPr lang="en-IN" dirty="0"/>
              <a:t> </a:t>
            </a:r>
            <a:r>
              <a:rPr lang="en-IN" b="1" dirty="0"/>
              <a:t>class</a:t>
            </a:r>
            <a:r>
              <a:rPr lang="en-IN" dirty="0"/>
              <a:t> LambdaExpressionExample3{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r>
              <a:rPr lang="en-IN" dirty="0"/>
              <a:t>    </a:t>
            </a:r>
            <a:r>
              <a:rPr lang="en-IN" dirty="0" err="1"/>
              <a:t>Sayable</a:t>
            </a:r>
            <a:r>
              <a:rPr lang="en-IN" dirty="0"/>
              <a:t> s=()-&gt;{  </a:t>
            </a:r>
          </a:p>
          <a:p>
            <a:r>
              <a:rPr lang="en-IN" dirty="0"/>
              <a:t>        </a:t>
            </a:r>
            <a:r>
              <a:rPr lang="en-IN" b="1" dirty="0"/>
              <a:t>return</a:t>
            </a:r>
            <a:r>
              <a:rPr lang="en-IN" dirty="0"/>
              <a:t> "I have nothing to say.";  </a:t>
            </a:r>
          </a:p>
          <a:p>
            <a:r>
              <a:rPr lang="en-IN" dirty="0"/>
              <a:t>    };  </a:t>
            </a:r>
          </a:p>
          <a:p>
            <a:r>
              <a:rPr lang="en-IN" dirty="0"/>
              <a:t>    </a:t>
            </a:r>
            <a:r>
              <a:rPr lang="en-IN" dirty="0" err="1"/>
              <a:t>System.out.println</a:t>
            </a:r>
            <a:r>
              <a:rPr lang="en-IN" dirty="0"/>
              <a:t>(</a:t>
            </a:r>
            <a:r>
              <a:rPr lang="en-IN" dirty="0" err="1"/>
              <a:t>s.say</a:t>
            </a:r>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1279842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Lambda Expressions</a:t>
            </a:r>
          </a:p>
        </p:txBody>
      </p:sp>
      <p:sp>
        <p:nvSpPr>
          <p:cNvPr id="5" name="Text Placeholder 4"/>
          <p:cNvSpPr>
            <a:spLocks noGrp="1"/>
          </p:cNvSpPr>
          <p:nvPr>
            <p:ph type="body" sz="quarter" idx="14"/>
          </p:nvPr>
        </p:nvSpPr>
        <p:spPr>
          <a:xfrm>
            <a:off x="668215" y="1735015"/>
            <a:ext cx="10803061" cy="4398493"/>
          </a:xfrm>
        </p:spPr>
        <p:txBody>
          <a:bodyPr/>
          <a:lstStyle/>
          <a:p>
            <a:r>
              <a:rPr lang="en-IN" sz="1600" b="1" dirty="0"/>
              <a:t>interface</a:t>
            </a:r>
            <a:r>
              <a:rPr lang="en-IN" sz="1600" dirty="0"/>
              <a:t> Addable{  </a:t>
            </a:r>
          </a:p>
          <a:p>
            <a:r>
              <a:rPr lang="en-IN" sz="1600" dirty="0"/>
              <a:t>    </a:t>
            </a:r>
            <a:r>
              <a:rPr lang="en-IN" sz="1600" b="1" dirty="0" err="1"/>
              <a:t>int</a:t>
            </a:r>
            <a:r>
              <a:rPr lang="en-IN" sz="1600" dirty="0"/>
              <a:t> add(</a:t>
            </a:r>
            <a:r>
              <a:rPr lang="en-IN" sz="1600" b="1" dirty="0" err="1"/>
              <a:t>int</a:t>
            </a:r>
            <a:r>
              <a:rPr lang="en-IN" sz="1600" dirty="0"/>
              <a:t> </a:t>
            </a:r>
            <a:r>
              <a:rPr lang="en-IN" sz="1600" dirty="0" err="1"/>
              <a:t>a,</a:t>
            </a:r>
            <a:r>
              <a:rPr lang="en-IN" sz="1600" b="1" dirty="0" err="1"/>
              <a:t>int</a:t>
            </a:r>
            <a:r>
              <a:rPr lang="en-IN" sz="1600" dirty="0"/>
              <a:t> b);  </a:t>
            </a:r>
          </a:p>
          <a:p>
            <a:r>
              <a:rPr lang="en-IN" sz="1600" dirty="0"/>
              <a:t>}  </a:t>
            </a:r>
          </a:p>
          <a:p>
            <a:r>
              <a:rPr lang="en-IN" sz="1600" b="1" dirty="0"/>
              <a:t>public</a:t>
            </a:r>
            <a:r>
              <a:rPr lang="en-IN" sz="1600" dirty="0"/>
              <a:t> </a:t>
            </a:r>
            <a:r>
              <a:rPr lang="en-IN" sz="1600" b="1" dirty="0"/>
              <a:t>class</a:t>
            </a:r>
            <a:r>
              <a:rPr lang="en-IN" sz="1600" dirty="0"/>
              <a:t> LambdaExpressionExample5{  </a:t>
            </a:r>
          </a:p>
          <a:p>
            <a:r>
              <a:rPr lang="en-IN" sz="1600" dirty="0"/>
              <a:t>    </a:t>
            </a:r>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  </a:t>
            </a:r>
          </a:p>
          <a:p>
            <a:r>
              <a:rPr lang="en-IN" sz="1600" dirty="0"/>
              <a:t>        // Multiple parameters in lambda expression</a:t>
            </a:r>
          </a:p>
          <a:p>
            <a:r>
              <a:rPr lang="en-IN" sz="1600" dirty="0"/>
              <a:t>        Addable ad1=(</a:t>
            </a:r>
            <a:r>
              <a:rPr lang="en-IN" sz="1600" dirty="0" err="1"/>
              <a:t>a,b</a:t>
            </a:r>
            <a:r>
              <a:rPr lang="en-IN" sz="1600" dirty="0"/>
              <a:t>)-&gt;(</a:t>
            </a:r>
            <a:r>
              <a:rPr lang="en-IN" sz="1600" dirty="0" err="1"/>
              <a:t>a+b</a:t>
            </a:r>
            <a:r>
              <a:rPr lang="en-IN" sz="1600" dirty="0"/>
              <a:t>);  </a:t>
            </a:r>
          </a:p>
          <a:p>
            <a:r>
              <a:rPr lang="en-IN" sz="1600" dirty="0"/>
              <a:t>        </a:t>
            </a:r>
            <a:r>
              <a:rPr lang="en-IN" sz="1600" dirty="0" err="1"/>
              <a:t>System.out.println</a:t>
            </a:r>
            <a:r>
              <a:rPr lang="en-IN" sz="1600" dirty="0"/>
              <a:t>(ad1.add(10,20));  </a:t>
            </a:r>
          </a:p>
          <a:p>
            <a:r>
              <a:rPr lang="en-IN" sz="1600" dirty="0"/>
              <a:t>        // Multiple parameters with data type in lambda expression  </a:t>
            </a:r>
          </a:p>
          <a:p>
            <a:r>
              <a:rPr lang="en-IN" sz="1600" dirty="0"/>
              <a:t>        Addable ad2=(</a:t>
            </a:r>
            <a:r>
              <a:rPr lang="en-IN" sz="1600" b="1" dirty="0" err="1"/>
              <a:t>int</a:t>
            </a:r>
            <a:r>
              <a:rPr lang="en-IN" sz="1600" dirty="0"/>
              <a:t> </a:t>
            </a:r>
            <a:r>
              <a:rPr lang="en-IN" sz="1600" dirty="0" err="1"/>
              <a:t>a,</a:t>
            </a:r>
            <a:r>
              <a:rPr lang="en-IN" sz="1600" b="1" dirty="0" err="1"/>
              <a:t>int</a:t>
            </a:r>
            <a:r>
              <a:rPr lang="en-IN" sz="1600" dirty="0"/>
              <a:t> b)-&gt;(</a:t>
            </a:r>
            <a:r>
              <a:rPr lang="en-IN" sz="1600" dirty="0" err="1"/>
              <a:t>a+b</a:t>
            </a:r>
            <a:r>
              <a:rPr lang="en-IN" sz="1600" dirty="0"/>
              <a:t>);  </a:t>
            </a:r>
          </a:p>
          <a:p>
            <a:r>
              <a:rPr lang="en-IN" sz="1600" dirty="0"/>
              <a:t>        </a:t>
            </a:r>
            <a:r>
              <a:rPr lang="en-IN" sz="1600" dirty="0" err="1"/>
              <a:t>System.out.println</a:t>
            </a:r>
            <a:r>
              <a:rPr lang="en-IN" sz="1600" dirty="0"/>
              <a:t>(ad2.add(100,200));  </a:t>
            </a:r>
          </a:p>
          <a:p>
            <a:r>
              <a:rPr lang="en-IN" sz="1600" dirty="0"/>
              <a:t>    }  </a:t>
            </a:r>
          </a:p>
          <a:p>
            <a:r>
              <a:rPr lang="en-IN" sz="1600" dirty="0"/>
              <a:t>} </a:t>
            </a:r>
          </a:p>
          <a:p>
            <a:endParaRPr lang="en-IN" sz="1600" dirty="0"/>
          </a:p>
        </p:txBody>
      </p:sp>
    </p:spTree>
    <p:extLst>
      <p:ext uri="{BB962C8B-B14F-4D97-AF65-F5344CB8AC3E}">
        <p14:creationId xmlns:p14="http://schemas.microsoft.com/office/powerpoint/2010/main" val="3050824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Functional Interfaces</a:t>
            </a:r>
          </a:p>
          <a:p>
            <a:br>
              <a:rPr lang="en-IN" dirty="0"/>
            </a:br>
            <a:endParaRPr lang="en-IN" dirty="0"/>
          </a:p>
        </p:txBody>
      </p:sp>
      <p:sp>
        <p:nvSpPr>
          <p:cNvPr id="5" name="Text Placeholder 4"/>
          <p:cNvSpPr>
            <a:spLocks noGrp="1"/>
          </p:cNvSpPr>
          <p:nvPr>
            <p:ph type="body" sz="quarter" idx="14"/>
          </p:nvPr>
        </p:nvSpPr>
        <p:spPr>
          <a:xfrm>
            <a:off x="3739661" y="2192215"/>
            <a:ext cx="7731613" cy="3941293"/>
          </a:xfrm>
        </p:spPr>
        <p:txBody>
          <a:bodyPr/>
          <a:lstStyle/>
          <a:p>
            <a:r>
              <a:rPr lang="en-IN" dirty="0"/>
              <a:t>An Interface that contains exactly one abstract method is known as functional interface. It can have any number of default, static methods but can contain only one abstract method. It can also declare methods of object class.</a:t>
            </a:r>
          </a:p>
          <a:p>
            <a:r>
              <a:rPr lang="en-IN" dirty="0"/>
              <a:t>Functional Interface is also known as Single Abstract Method Interfaces or SAM Interfaces. It is a new feature in Java, which helps to achieve functional programming approach.</a:t>
            </a:r>
          </a:p>
          <a:p>
            <a:endParaRPr lang="en-IN" dirty="0"/>
          </a:p>
        </p:txBody>
      </p:sp>
    </p:spTree>
    <p:extLst>
      <p:ext uri="{BB962C8B-B14F-4D97-AF65-F5344CB8AC3E}">
        <p14:creationId xmlns:p14="http://schemas.microsoft.com/office/powerpoint/2010/main" val="813881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Functional Interfaces</a:t>
            </a:r>
          </a:p>
        </p:txBody>
      </p:sp>
      <p:sp>
        <p:nvSpPr>
          <p:cNvPr id="5" name="Text Placeholder 4"/>
          <p:cNvSpPr>
            <a:spLocks noGrp="1"/>
          </p:cNvSpPr>
          <p:nvPr>
            <p:ph type="body" sz="quarter" idx="14"/>
          </p:nvPr>
        </p:nvSpPr>
        <p:spPr>
          <a:xfrm>
            <a:off x="386863" y="1711569"/>
            <a:ext cx="6154614" cy="4173416"/>
          </a:xfrm>
        </p:spPr>
        <p:txBody>
          <a:bodyPr/>
          <a:lstStyle/>
          <a:p>
            <a:r>
              <a:rPr lang="en-IN" dirty="0"/>
              <a:t>@</a:t>
            </a:r>
            <a:r>
              <a:rPr lang="en-IN" dirty="0" err="1"/>
              <a:t>FunctionalInterface</a:t>
            </a:r>
            <a:r>
              <a:rPr lang="en-IN" dirty="0"/>
              <a:t>  </a:t>
            </a:r>
          </a:p>
          <a:p>
            <a:r>
              <a:rPr lang="en-IN" b="1" dirty="0"/>
              <a:t>interface</a:t>
            </a:r>
            <a:r>
              <a:rPr lang="en-IN" dirty="0"/>
              <a:t> </a:t>
            </a:r>
            <a:r>
              <a:rPr lang="en-IN" dirty="0" err="1"/>
              <a:t>sayable</a:t>
            </a:r>
            <a:r>
              <a:rPr lang="en-IN" dirty="0"/>
              <a:t>{  </a:t>
            </a:r>
          </a:p>
          <a:p>
            <a:r>
              <a:rPr lang="en-IN" dirty="0"/>
              <a:t>    </a:t>
            </a:r>
            <a:r>
              <a:rPr lang="en-IN" b="1" dirty="0"/>
              <a:t>void</a:t>
            </a:r>
            <a:r>
              <a:rPr lang="en-IN" dirty="0"/>
              <a:t> say(String </a:t>
            </a:r>
            <a:r>
              <a:rPr lang="en-IN" dirty="0" err="1"/>
              <a:t>msg</a:t>
            </a:r>
            <a:r>
              <a:rPr lang="en-IN" dirty="0"/>
              <a:t>);  </a:t>
            </a:r>
          </a:p>
          <a:p>
            <a:r>
              <a:rPr lang="en-IN" dirty="0"/>
              <a:t>}  </a:t>
            </a:r>
          </a:p>
          <a:p>
            <a:r>
              <a:rPr lang="en-IN" b="1" dirty="0"/>
              <a:t>public</a:t>
            </a:r>
            <a:r>
              <a:rPr lang="en-IN" dirty="0"/>
              <a:t> </a:t>
            </a:r>
            <a:r>
              <a:rPr lang="en-IN" b="1" dirty="0"/>
              <a:t>class</a:t>
            </a:r>
            <a:r>
              <a:rPr lang="en-IN" dirty="0"/>
              <a:t> </a:t>
            </a:r>
            <a:r>
              <a:rPr lang="en-IN" dirty="0" err="1"/>
              <a:t>FunctionalInterfaceExample</a:t>
            </a:r>
            <a:r>
              <a:rPr lang="en-IN" dirty="0"/>
              <a:t> </a:t>
            </a:r>
            <a:r>
              <a:rPr lang="en-IN" b="1" dirty="0"/>
              <a:t>implements</a:t>
            </a:r>
            <a:r>
              <a:rPr lang="en-IN" dirty="0"/>
              <a:t> </a:t>
            </a:r>
            <a:r>
              <a:rPr lang="en-IN" dirty="0" err="1"/>
              <a:t>sayable</a:t>
            </a:r>
            <a:r>
              <a:rPr lang="en-IN" dirty="0"/>
              <a:t>{  </a:t>
            </a:r>
          </a:p>
          <a:p>
            <a:r>
              <a:rPr lang="en-IN" dirty="0"/>
              <a:t>    </a:t>
            </a:r>
            <a:r>
              <a:rPr lang="en-IN" b="1" dirty="0"/>
              <a:t>public</a:t>
            </a:r>
            <a:r>
              <a:rPr lang="en-IN" dirty="0"/>
              <a:t> </a:t>
            </a:r>
            <a:r>
              <a:rPr lang="en-IN" b="1" dirty="0"/>
              <a:t>void</a:t>
            </a:r>
            <a:r>
              <a:rPr lang="en-IN" dirty="0"/>
              <a:t> say(String </a:t>
            </a:r>
            <a:r>
              <a:rPr lang="en-IN" dirty="0" err="1"/>
              <a:t>msg</a:t>
            </a:r>
            <a:r>
              <a:rPr lang="en-IN" dirty="0"/>
              <a:t>){  </a:t>
            </a:r>
          </a:p>
          <a:p>
            <a:r>
              <a:rPr lang="en-IN" dirty="0"/>
              <a:t>        </a:t>
            </a:r>
            <a:r>
              <a:rPr lang="en-IN" dirty="0" err="1"/>
              <a:t>System.out.println</a:t>
            </a:r>
            <a:r>
              <a:rPr lang="en-IN" dirty="0"/>
              <a:t>(</a:t>
            </a:r>
            <a:r>
              <a:rPr lang="en-IN" dirty="0" err="1"/>
              <a:t>msg</a:t>
            </a:r>
            <a:r>
              <a:rPr lang="en-IN" dirty="0"/>
              <a:t>);  </a:t>
            </a:r>
          </a:p>
          <a:p>
            <a:r>
              <a:rPr lang="en-IN" dirty="0"/>
              <a:t>    }  </a:t>
            </a:r>
          </a:p>
          <a:p>
            <a:r>
              <a:rPr lang="en-IN" dirty="0"/>
              <a:t>    </a:t>
            </a:r>
          </a:p>
        </p:txBody>
      </p:sp>
      <p:sp>
        <p:nvSpPr>
          <p:cNvPr id="6" name="Rectangle 5"/>
          <p:cNvSpPr/>
          <p:nvPr/>
        </p:nvSpPr>
        <p:spPr>
          <a:xfrm>
            <a:off x="6848475" y="2095500"/>
            <a:ext cx="5730388" cy="2031325"/>
          </a:xfrm>
          <a:prstGeom prst="rect">
            <a:avLst/>
          </a:prstGeom>
        </p:spPr>
        <p:txBody>
          <a:bodyPr wrap="square">
            <a:spAutoFit/>
          </a:bodyPr>
          <a:lstStyle/>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r>
              <a:rPr lang="en-IN" dirty="0"/>
              <a:t>        </a:t>
            </a:r>
            <a:r>
              <a:rPr lang="en-IN" dirty="0" err="1"/>
              <a:t>FunctionalInterfaceExample</a:t>
            </a:r>
            <a:r>
              <a:rPr lang="en-IN" dirty="0"/>
              <a:t> fie =</a:t>
            </a:r>
          </a:p>
          <a:p>
            <a:r>
              <a:rPr lang="en-IN" dirty="0"/>
              <a:t> </a:t>
            </a:r>
            <a:r>
              <a:rPr lang="en-IN" b="1" dirty="0"/>
              <a:t>new</a:t>
            </a:r>
            <a:r>
              <a:rPr lang="en-IN" dirty="0"/>
              <a:t> </a:t>
            </a:r>
            <a:r>
              <a:rPr lang="en-IN" dirty="0" err="1"/>
              <a:t>FunctionalInterfaceExample</a:t>
            </a:r>
            <a:r>
              <a:rPr lang="en-IN" dirty="0"/>
              <a:t>();  </a:t>
            </a:r>
          </a:p>
          <a:p>
            <a:r>
              <a:rPr lang="en-IN" dirty="0"/>
              <a:t>        </a:t>
            </a:r>
            <a:r>
              <a:rPr lang="en-IN" dirty="0" err="1"/>
              <a:t>fie.say</a:t>
            </a:r>
            <a:r>
              <a:rPr lang="en-IN" dirty="0"/>
              <a:t>("Hello there");  </a:t>
            </a:r>
          </a:p>
          <a:p>
            <a:r>
              <a:rPr lang="en-IN" dirty="0"/>
              <a:t>    }  </a:t>
            </a:r>
          </a:p>
          <a:p>
            <a:r>
              <a:rPr lang="en-IN" dirty="0"/>
              <a:t>}  </a:t>
            </a:r>
          </a:p>
          <a:p>
            <a:endParaRPr lang="en-IN" dirty="0"/>
          </a:p>
        </p:txBody>
      </p:sp>
    </p:spTree>
    <p:extLst>
      <p:ext uri="{BB962C8B-B14F-4D97-AF65-F5344CB8AC3E}">
        <p14:creationId xmlns:p14="http://schemas.microsoft.com/office/powerpoint/2010/main" val="6010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Stream API</a:t>
            </a:r>
          </a:p>
        </p:txBody>
      </p:sp>
      <p:sp>
        <p:nvSpPr>
          <p:cNvPr id="5" name="Text Placeholder 4"/>
          <p:cNvSpPr>
            <a:spLocks noGrp="1"/>
          </p:cNvSpPr>
          <p:nvPr>
            <p:ph type="body" sz="quarter" idx="14"/>
          </p:nvPr>
        </p:nvSpPr>
        <p:spPr>
          <a:xfrm>
            <a:off x="3575537" y="1992923"/>
            <a:ext cx="7895737" cy="4140585"/>
          </a:xfrm>
        </p:spPr>
        <p:txBody>
          <a:bodyPr/>
          <a:lstStyle/>
          <a:p>
            <a:r>
              <a:rPr lang="en-IN" dirty="0"/>
              <a:t>Java provides a new additional package in Java 8 called </a:t>
            </a:r>
            <a:r>
              <a:rPr lang="en-IN" dirty="0" err="1"/>
              <a:t>java.util.stream</a:t>
            </a:r>
            <a:r>
              <a:rPr lang="en-IN" dirty="0"/>
              <a:t>. This package consists of classes, interfaces and </a:t>
            </a:r>
            <a:r>
              <a:rPr lang="en-IN" dirty="0" err="1"/>
              <a:t>enum</a:t>
            </a:r>
            <a:r>
              <a:rPr lang="en-IN" dirty="0"/>
              <a:t> to allows functional-style operations on the elements. You can use stream by importing </a:t>
            </a:r>
            <a:r>
              <a:rPr lang="en-IN" dirty="0" err="1"/>
              <a:t>java.util.stream</a:t>
            </a:r>
            <a:r>
              <a:rPr lang="en-IN" dirty="0"/>
              <a:t> package.</a:t>
            </a:r>
          </a:p>
          <a:p>
            <a:br>
              <a:rPr lang="en-IN" dirty="0"/>
            </a:br>
            <a:endParaRPr lang="en-IN" dirty="0"/>
          </a:p>
        </p:txBody>
      </p:sp>
    </p:spTree>
    <p:extLst>
      <p:ext uri="{BB962C8B-B14F-4D97-AF65-F5344CB8AC3E}">
        <p14:creationId xmlns:p14="http://schemas.microsoft.com/office/powerpoint/2010/main" val="4252551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Filter steam</a:t>
            </a:r>
          </a:p>
        </p:txBody>
      </p:sp>
      <p:sp>
        <p:nvSpPr>
          <p:cNvPr id="4" name="Text Placeholder 3"/>
          <p:cNvSpPr>
            <a:spLocks noGrp="1"/>
          </p:cNvSpPr>
          <p:nvPr>
            <p:ph type="body" sz="quarter" idx="13"/>
          </p:nvPr>
        </p:nvSpPr>
        <p:spPr/>
        <p:txBody>
          <a:bodyPr/>
          <a:lstStyle/>
          <a:p>
            <a:r>
              <a:rPr lang="en-IN" dirty="0"/>
              <a:t>Stream API</a:t>
            </a:r>
          </a:p>
        </p:txBody>
      </p:sp>
      <p:sp>
        <p:nvSpPr>
          <p:cNvPr id="5" name="Text Placeholder 4"/>
          <p:cNvSpPr>
            <a:spLocks noGrp="1"/>
          </p:cNvSpPr>
          <p:nvPr>
            <p:ph type="body" sz="quarter" idx="14"/>
          </p:nvPr>
        </p:nvSpPr>
        <p:spPr/>
        <p:txBody>
          <a:bodyPr/>
          <a:lstStyle/>
          <a:p>
            <a:r>
              <a:rPr lang="en-IN" dirty="0"/>
              <a:t>Java stream provides a method filter() to filter stream elements on the basis of given predicate. Suppose you want to get only even elements of your list then you can do this easily with the help of filter method.</a:t>
            </a:r>
          </a:p>
          <a:p>
            <a:br>
              <a:rPr lang="en-IN" dirty="0"/>
            </a:br>
            <a:endParaRPr lang="en-IN" dirty="0"/>
          </a:p>
        </p:txBody>
      </p:sp>
    </p:spTree>
    <p:extLst>
      <p:ext uri="{BB962C8B-B14F-4D97-AF65-F5344CB8AC3E}">
        <p14:creationId xmlns:p14="http://schemas.microsoft.com/office/powerpoint/2010/main" val="2516053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reduce() Method in Collection</a:t>
            </a:r>
          </a:p>
          <a:p>
            <a:endParaRPr lang="en-IN" dirty="0"/>
          </a:p>
        </p:txBody>
      </p:sp>
      <p:sp>
        <p:nvSpPr>
          <p:cNvPr id="4" name="Text Placeholder 3"/>
          <p:cNvSpPr>
            <a:spLocks noGrp="1"/>
          </p:cNvSpPr>
          <p:nvPr>
            <p:ph type="body" sz="quarter" idx="13"/>
          </p:nvPr>
        </p:nvSpPr>
        <p:spPr/>
        <p:txBody>
          <a:bodyPr/>
          <a:lstStyle/>
          <a:p>
            <a:r>
              <a:rPr lang="en-IN" dirty="0"/>
              <a:t>Stream API</a:t>
            </a:r>
          </a:p>
        </p:txBody>
      </p:sp>
      <p:sp>
        <p:nvSpPr>
          <p:cNvPr id="5" name="Text Placeholder 4"/>
          <p:cNvSpPr>
            <a:spLocks noGrp="1"/>
          </p:cNvSpPr>
          <p:nvPr>
            <p:ph type="body" sz="quarter" idx="14"/>
          </p:nvPr>
        </p:nvSpPr>
        <p:spPr/>
        <p:txBody>
          <a:bodyPr/>
          <a:lstStyle/>
          <a:p>
            <a:r>
              <a:rPr lang="en-IN" dirty="0"/>
              <a:t>This method takes a sequence of input elements and combines them into a single summary result by repeated operation. For example, finding the sum of numbers, or accumulating elements into a list.</a:t>
            </a:r>
          </a:p>
          <a:p>
            <a:endParaRPr lang="en-IN" dirty="0"/>
          </a:p>
        </p:txBody>
      </p:sp>
    </p:spTree>
    <p:extLst>
      <p:ext uri="{BB962C8B-B14F-4D97-AF65-F5344CB8AC3E}">
        <p14:creationId xmlns:p14="http://schemas.microsoft.com/office/powerpoint/2010/main" val="97540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Java Collectors</a:t>
            </a:r>
          </a:p>
        </p:txBody>
      </p:sp>
      <p:sp>
        <p:nvSpPr>
          <p:cNvPr id="5" name="Text Placeholder 4"/>
          <p:cNvSpPr>
            <a:spLocks noGrp="1"/>
          </p:cNvSpPr>
          <p:nvPr>
            <p:ph type="body" sz="quarter" idx="14"/>
          </p:nvPr>
        </p:nvSpPr>
        <p:spPr/>
        <p:txBody>
          <a:bodyPr/>
          <a:lstStyle/>
          <a:p>
            <a:r>
              <a:rPr lang="en-IN" dirty="0"/>
              <a:t>Collectors is a final class that extends Object class. It provides reduction operations, such as accumulating elements into collections, summarizing elements according to various criteria, etc.</a:t>
            </a:r>
          </a:p>
        </p:txBody>
      </p:sp>
    </p:spTree>
    <p:extLst>
      <p:ext uri="{BB962C8B-B14F-4D97-AF65-F5344CB8AC3E}">
        <p14:creationId xmlns:p14="http://schemas.microsoft.com/office/powerpoint/2010/main" val="70011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For-each Loop | Enhanced For Loop</a:t>
            </a:r>
          </a:p>
          <a:p>
            <a:endParaRPr lang="en-IN" dirty="0"/>
          </a:p>
          <a:p>
            <a:endParaRPr lang="en-IN" dirty="0"/>
          </a:p>
          <a:p>
            <a:endParaRPr lang="en-IN" dirty="0"/>
          </a:p>
        </p:txBody>
      </p:sp>
      <p:sp>
        <p:nvSpPr>
          <p:cNvPr id="5" name="Text Placeholder 4"/>
          <p:cNvSpPr>
            <a:spLocks noGrp="1"/>
          </p:cNvSpPr>
          <p:nvPr>
            <p:ph type="body" sz="quarter" idx="14"/>
          </p:nvPr>
        </p:nvSpPr>
        <p:spPr>
          <a:xfrm>
            <a:off x="3540369" y="2508738"/>
            <a:ext cx="7930906" cy="3624770"/>
          </a:xfrm>
        </p:spPr>
        <p:txBody>
          <a:bodyPr/>
          <a:lstStyle/>
          <a:p>
            <a:r>
              <a:rPr lang="en-IN" sz="2400" b="1" dirty="0"/>
              <a:t>for</a:t>
            </a:r>
            <a:r>
              <a:rPr lang="en-IN" sz="2400" dirty="0"/>
              <a:t>(</a:t>
            </a:r>
            <a:r>
              <a:rPr lang="en-IN" sz="2400" dirty="0" err="1"/>
              <a:t>data_type</a:t>
            </a:r>
            <a:r>
              <a:rPr lang="en-IN" sz="2400" dirty="0"/>
              <a:t> variable : array | collection){  </a:t>
            </a:r>
          </a:p>
          <a:p>
            <a:r>
              <a:rPr lang="en-IN" sz="2400" dirty="0"/>
              <a:t>//body of for-each loop  </a:t>
            </a:r>
          </a:p>
          <a:p>
            <a:r>
              <a:rPr lang="en-IN" sz="2400" dirty="0"/>
              <a:t>}  </a:t>
            </a:r>
          </a:p>
          <a:p>
            <a:r>
              <a:rPr lang="en-IN" sz="2400" dirty="0"/>
              <a:t>How it works?</a:t>
            </a:r>
          </a:p>
          <a:p>
            <a:r>
              <a:rPr lang="en-IN" sz="2400" dirty="0"/>
              <a:t>The Java for-each loop traverses the array or collection until the last element. For each element, it stores the element in the variable and executes the body of the for-each loop.</a:t>
            </a:r>
          </a:p>
          <a:p>
            <a:endParaRPr lang="en-IN" sz="2400" dirty="0"/>
          </a:p>
        </p:txBody>
      </p:sp>
    </p:spTree>
    <p:extLst>
      <p:ext uri="{BB962C8B-B14F-4D97-AF65-F5344CB8AC3E}">
        <p14:creationId xmlns:p14="http://schemas.microsoft.com/office/powerpoint/2010/main" val="1990742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8328431" cy="901108"/>
          </a:xfrm>
        </p:spPr>
        <p:txBody>
          <a:bodyPr/>
          <a:lstStyle/>
          <a:p>
            <a:r>
              <a:rPr lang="en-IN" b="0" dirty="0"/>
              <a:t>Internationalization in Java</a:t>
            </a:r>
            <a:br>
              <a:rPr lang="en-IN" b="0" dirty="0"/>
            </a:br>
            <a:endParaRPr lang="en-IN" dirty="0"/>
          </a:p>
        </p:txBody>
      </p:sp>
      <p:sp>
        <p:nvSpPr>
          <p:cNvPr id="5" name="Text Placeholder 4"/>
          <p:cNvSpPr>
            <a:spLocks noGrp="1"/>
          </p:cNvSpPr>
          <p:nvPr>
            <p:ph type="body" sz="quarter" idx="14"/>
          </p:nvPr>
        </p:nvSpPr>
        <p:spPr>
          <a:xfrm>
            <a:off x="3540369" y="2145323"/>
            <a:ext cx="7930906" cy="3988185"/>
          </a:xfrm>
        </p:spPr>
        <p:txBody>
          <a:bodyPr/>
          <a:lstStyle/>
          <a:p>
            <a:r>
              <a:rPr lang="en-IN" b="1" dirty="0"/>
              <a:t>Internationalization</a:t>
            </a:r>
            <a:r>
              <a:rPr lang="en-IN" dirty="0"/>
              <a:t> is also abbreviated as I18N because there are total 18 characters between the first letter 'I' and the last letter 'N'.</a:t>
            </a:r>
          </a:p>
          <a:p>
            <a:r>
              <a:rPr lang="en-IN" dirty="0"/>
              <a:t>Internationalization is a mechanism to create such an application that can be adapted to different languages and regions.</a:t>
            </a:r>
            <a:br>
              <a:rPr lang="en-IN" dirty="0"/>
            </a:br>
            <a:r>
              <a:rPr lang="en-IN" dirty="0"/>
              <a:t>Internationalization is one of the powerful concept of java if you are developing an application and want to display messages, currencies, date, time etc. according to the specific region or language.</a:t>
            </a:r>
          </a:p>
          <a:p>
            <a:br>
              <a:rPr lang="en-IN" dirty="0"/>
            </a:br>
            <a:endParaRPr lang="en-IN" dirty="0"/>
          </a:p>
        </p:txBody>
      </p:sp>
    </p:spTree>
    <p:extLst>
      <p:ext uri="{BB962C8B-B14F-4D97-AF65-F5344CB8AC3E}">
        <p14:creationId xmlns:p14="http://schemas.microsoft.com/office/powerpoint/2010/main" val="3437564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Localization in Java</a:t>
            </a:r>
          </a:p>
          <a:p>
            <a:endParaRPr lang="en-IN" dirty="0"/>
          </a:p>
        </p:txBody>
      </p:sp>
      <p:sp>
        <p:nvSpPr>
          <p:cNvPr id="5" name="Text Placeholder 4"/>
          <p:cNvSpPr>
            <a:spLocks noGrp="1"/>
          </p:cNvSpPr>
          <p:nvPr>
            <p:ph type="body" sz="quarter" idx="14"/>
          </p:nvPr>
        </p:nvSpPr>
        <p:spPr/>
        <p:txBody>
          <a:bodyPr/>
          <a:lstStyle/>
          <a:p>
            <a:r>
              <a:rPr lang="en-IN" b="1" dirty="0"/>
              <a:t>Localization</a:t>
            </a:r>
            <a:r>
              <a:rPr lang="en-IN" dirty="0"/>
              <a:t> is also abbreviated as I10N because there are total 10 characters between the first letter 'L' and last letter 'N'. Localization is the mechanism to create such an application that can be adapted to a specific language and region by adding locale-specific text and component.</a:t>
            </a:r>
            <a:br>
              <a:rPr lang="en-IN" dirty="0"/>
            </a:br>
            <a:endParaRPr lang="en-IN" dirty="0"/>
          </a:p>
        </p:txBody>
      </p:sp>
    </p:spTree>
    <p:extLst>
      <p:ext uri="{BB962C8B-B14F-4D97-AF65-F5344CB8AC3E}">
        <p14:creationId xmlns:p14="http://schemas.microsoft.com/office/powerpoint/2010/main" val="249054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8117415" cy="901108"/>
          </a:xfrm>
        </p:spPr>
        <p:txBody>
          <a:bodyPr/>
          <a:lstStyle/>
          <a:p>
            <a:r>
              <a:rPr lang="en-IN" b="0" dirty="0"/>
              <a:t>Importance of Locale class in Internationalization</a:t>
            </a:r>
          </a:p>
          <a:p>
            <a:br>
              <a:rPr lang="en-IN" dirty="0"/>
            </a:br>
            <a:endParaRPr lang="en-IN" dirty="0"/>
          </a:p>
        </p:txBody>
      </p:sp>
      <p:sp>
        <p:nvSpPr>
          <p:cNvPr id="5" name="Text Placeholder 4"/>
          <p:cNvSpPr>
            <a:spLocks noGrp="1"/>
          </p:cNvSpPr>
          <p:nvPr>
            <p:ph type="body" sz="quarter" idx="14"/>
          </p:nvPr>
        </p:nvSpPr>
        <p:spPr>
          <a:xfrm>
            <a:off x="3610707" y="2203938"/>
            <a:ext cx="7860567" cy="3929570"/>
          </a:xfrm>
        </p:spPr>
        <p:txBody>
          <a:bodyPr/>
          <a:lstStyle/>
          <a:p>
            <a:r>
              <a:rPr lang="en-IN" dirty="0"/>
              <a:t>An object of Locale class represents a geographical or cultural region. This object can be used to get the locale specific information such as country name, language, variant etc.</a:t>
            </a:r>
          </a:p>
          <a:p>
            <a:r>
              <a:rPr lang="en-IN" b="1" dirty="0"/>
              <a:t>Fields of Local Class</a:t>
            </a:r>
          </a:p>
          <a:p>
            <a:r>
              <a:rPr lang="en-IN" dirty="0"/>
              <a:t>public static final Locale ENGLISH</a:t>
            </a:r>
          </a:p>
          <a:p>
            <a:r>
              <a:rPr lang="en-IN" dirty="0"/>
              <a:t>public static final Locale FRENCH</a:t>
            </a:r>
          </a:p>
          <a:p>
            <a:r>
              <a:rPr lang="en-IN" dirty="0"/>
              <a:t>public static final Locale GERMAN</a:t>
            </a:r>
          </a:p>
          <a:p>
            <a:br>
              <a:rPr lang="en-IN" dirty="0"/>
            </a:br>
            <a:endParaRPr lang="en-IN" dirty="0"/>
          </a:p>
        </p:txBody>
      </p:sp>
    </p:spTree>
    <p:extLst>
      <p:ext uri="{BB962C8B-B14F-4D97-AF65-F5344CB8AC3E}">
        <p14:creationId xmlns:p14="http://schemas.microsoft.com/office/powerpoint/2010/main" val="1441738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738227" y="2798857"/>
            <a:ext cx="2097049" cy="584775"/>
          </a:xfrm>
          <a:prstGeom prst="rect">
            <a:avLst/>
          </a:prstGeom>
        </p:spPr>
        <p:txBody>
          <a:bodyPr wrap="none">
            <a:spAutoFit/>
          </a:bodyPr>
          <a:lstStyle/>
          <a:p>
            <a:r>
              <a:rPr lang="en-IN" sz="3200" dirty="0"/>
              <a:t>Thank you</a:t>
            </a:r>
          </a:p>
        </p:txBody>
      </p:sp>
    </p:spTree>
    <p:extLst>
      <p:ext uri="{BB962C8B-B14F-4D97-AF65-F5344CB8AC3E}">
        <p14:creationId xmlns:p14="http://schemas.microsoft.com/office/powerpoint/2010/main" val="274344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394647" y="466584"/>
            <a:ext cx="8680123" cy="998800"/>
          </a:xfrm>
        </p:spPr>
        <p:txBody>
          <a:bodyPr/>
          <a:lstStyle/>
          <a:p>
            <a:r>
              <a:rPr lang="en-IN" b="0" dirty="0"/>
              <a:t>For-each loop Example: Traversing the array elements</a:t>
            </a:r>
          </a:p>
          <a:p>
            <a:br>
              <a:rPr lang="en-IN" b="0" dirty="0"/>
            </a:br>
            <a:endParaRPr lang="en-IN" dirty="0"/>
          </a:p>
        </p:txBody>
      </p:sp>
      <p:sp>
        <p:nvSpPr>
          <p:cNvPr id="5" name="Text Placeholder 4"/>
          <p:cNvSpPr>
            <a:spLocks noGrp="1"/>
          </p:cNvSpPr>
          <p:nvPr>
            <p:ph type="body" sz="quarter" idx="14"/>
          </p:nvPr>
        </p:nvSpPr>
        <p:spPr>
          <a:xfrm>
            <a:off x="3540369" y="1828799"/>
            <a:ext cx="7467600" cy="3200401"/>
          </a:xfrm>
        </p:spPr>
        <p:txBody>
          <a:bodyPr/>
          <a:lstStyle/>
          <a:p>
            <a:r>
              <a:rPr lang="en-IN" dirty="0"/>
              <a:t>//An example of Java for-each loop  </a:t>
            </a:r>
          </a:p>
          <a:p>
            <a:r>
              <a:rPr lang="en-IN" b="1" dirty="0"/>
              <a:t>class</a:t>
            </a:r>
            <a:r>
              <a:rPr lang="en-IN" dirty="0"/>
              <a:t> ForEachExample1{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//declaring an array  </a:t>
            </a:r>
          </a:p>
          <a:p>
            <a:r>
              <a:rPr lang="en-IN" dirty="0"/>
              <a:t>   </a:t>
            </a:r>
            <a:r>
              <a:rPr lang="en-IN" b="1" dirty="0" err="1"/>
              <a:t>int</a:t>
            </a:r>
            <a:r>
              <a:rPr lang="en-IN" dirty="0"/>
              <a:t> </a:t>
            </a:r>
            <a:r>
              <a:rPr lang="en-IN" dirty="0" err="1"/>
              <a:t>arr</a:t>
            </a:r>
            <a:r>
              <a:rPr lang="en-IN" dirty="0"/>
              <a:t>[]={12,13,14,44};  </a:t>
            </a:r>
          </a:p>
          <a:p>
            <a:r>
              <a:rPr lang="en-IN" dirty="0"/>
              <a:t>   //traversing the array with for-each loop  </a:t>
            </a:r>
          </a:p>
          <a:p>
            <a:r>
              <a:rPr lang="en-IN" dirty="0"/>
              <a:t>   </a:t>
            </a:r>
            <a:r>
              <a:rPr lang="en-IN" b="1" dirty="0"/>
              <a:t>for</a:t>
            </a:r>
            <a:r>
              <a:rPr lang="en-IN" dirty="0"/>
              <a:t>(</a:t>
            </a:r>
            <a:r>
              <a:rPr lang="en-IN" b="1" dirty="0" err="1"/>
              <a:t>int</a:t>
            </a:r>
            <a:r>
              <a:rPr lang="en-IN" dirty="0"/>
              <a:t> i:arr){  </a:t>
            </a:r>
          </a:p>
          <a:p>
            <a:r>
              <a:rPr lang="en-IN" dirty="0"/>
              <a:t>     </a:t>
            </a:r>
            <a:r>
              <a:rPr lang="en-IN" dirty="0" err="1"/>
              <a:t>System.out.println</a:t>
            </a:r>
            <a:r>
              <a:rPr lang="en-IN" dirty="0"/>
              <a:t>(i);  </a:t>
            </a:r>
          </a:p>
          <a:p>
            <a:r>
              <a:rPr lang="en-IN" dirty="0"/>
              <a:t>   }  </a:t>
            </a:r>
          </a:p>
          <a:p>
            <a:r>
              <a:rPr lang="en-IN" dirty="0"/>
              <a:t> }   </a:t>
            </a:r>
          </a:p>
          <a:p>
            <a:r>
              <a:rPr lang="en-IN" dirty="0"/>
              <a:t>}  </a:t>
            </a:r>
          </a:p>
          <a:p>
            <a:r>
              <a:rPr lang="en-IN" dirty="0"/>
              <a:t>      </a:t>
            </a:r>
          </a:p>
          <a:p>
            <a:endParaRPr lang="en-IN" dirty="0"/>
          </a:p>
        </p:txBody>
      </p:sp>
    </p:spTree>
    <p:extLst>
      <p:ext uri="{BB962C8B-B14F-4D97-AF65-F5344CB8AC3E}">
        <p14:creationId xmlns:p14="http://schemas.microsoft.com/office/powerpoint/2010/main" val="95658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Variable Argument (</a:t>
            </a:r>
            <a:r>
              <a:rPr lang="en-IN" b="0" dirty="0" err="1"/>
              <a:t>Varargs</a:t>
            </a:r>
            <a:r>
              <a:rPr lang="en-IN" b="0" dirty="0"/>
              <a:t>):</a:t>
            </a:r>
          </a:p>
          <a:p>
            <a:br>
              <a:rPr lang="en-IN" dirty="0"/>
            </a:br>
            <a:endParaRPr lang="en-IN" dirty="0"/>
          </a:p>
        </p:txBody>
      </p:sp>
      <p:sp>
        <p:nvSpPr>
          <p:cNvPr id="5" name="Text Placeholder 4"/>
          <p:cNvSpPr>
            <a:spLocks noGrp="1"/>
          </p:cNvSpPr>
          <p:nvPr>
            <p:ph type="body" sz="quarter" idx="14"/>
          </p:nvPr>
        </p:nvSpPr>
        <p:spPr>
          <a:xfrm>
            <a:off x="3493477" y="2063262"/>
            <a:ext cx="7977798" cy="4070246"/>
          </a:xfrm>
        </p:spPr>
        <p:txBody>
          <a:bodyPr/>
          <a:lstStyle/>
          <a:p>
            <a:r>
              <a:rPr lang="en-IN" dirty="0"/>
              <a:t>The </a:t>
            </a:r>
            <a:r>
              <a:rPr lang="en-IN" dirty="0" err="1"/>
              <a:t>varrags</a:t>
            </a:r>
            <a:r>
              <a:rPr lang="en-IN" dirty="0"/>
              <a:t> allows the method to accept zero or </a:t>
            </a:r>
            <a:r>
              <a:rPr lang="en-IN" dirty="0" err="1"/>
              <a:t>muliple</a:t>
            </a:r>
            <a:r>
              <a:rPr lang="en-IN" dirty="0"/>
              <a:t> arguments. </a:t>
            </a:r>
          </a:p>
          <a:p>
            <a:r>
              <a:rPr lang="en-IN" dirty="0"/>
              <a:t>Before </a:t>
            </a:r>
            <a:r>
              <a:rPr lang="en-IN" dirty="0" err="1"/>
              <a:t>varargs</a:t>
            </a:r>
            <a:r>
              <a:rPr lang="en-IN" dirty="0"/>
              <a:t> either we use overloaded method or take an array as the method parameter but it was not considered good because it leads to the maintenance problem. </a:t>
            </a:r>
          </a:p>
          <a:p>
            <a:r>
              <a:rPr lang="en-IN" dirty="0"/>
              <a:t>If we don't know how many argument we will have to pass in the method, </a:t>
            </a:r>
            <a:r>
              <a:rPr lang="en-IN" dirty="0" err="1"/>
              <a:t>varargs</a:t>
            </a:r>
            <a:r>
              <a:rPr lang="en-IN" dirty="0"/>
              <a:t> is the better approach.</a:t>
            </a:r>
          </a:p>
          <a:p>
            <a:r>
              <a:rPr lang="en-IN" b="1" dirty="0"/>
              <a:t>Advantage of </a:t>
            </a:r>
            <a:r>
              <a:rPr lang="en-IN" b="1" dirty="0" err="1"/>
              <a:t>Varargs</a:t>
            </a:r>
            <a:r>
              <a:rPr lang="en-IN" b="1" dirty="0"/>
              <a:t>:</a:t>
            </a:r>
            <a:br>
              <a:rPr lang="en-IN" dirty="0"/>
            </a:br>
            <a:r>
              <a:rPr lang="en-IN" dirty="0"/>
              <a:t>We don't have to provide overloaded methods so less code.</a:t>
            </a:r>
          </a:p>
          <a:p>
            <a:br>
              <a:rPr lang="en-IN" dirty="0"/>
            </a:br>
            <a:endParaRPr lang="en-IN" dirty="0"/>
          </a:p>
        </p:txBody>
      </p:sp>
    </p:spTree>
    <p:extLst>
      <p:ext uri="{BB962C8B-B14F-4D97-AF65-F5344CB8AC3E}">
        <p14:creationId xmlns:p14="http://schemas.microsoft.com/office/powerpoint/2010/main" val="103655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8129138" cy="787785"/>
          </a:xfrm>
        </p:spPr>
        <p:txBody>
          <a:bodyPr/>
          <a:lstStyle/>
          <a:p>
            <a:r>
              <a:rPr lang="en-IN" b="0" dirty="0"/>
              <a:t>Simple Example of </a:t>
            </a:r>
            <a:r>
              <a:rPr lang="en-IN" b="0" dirty="0" err="1"/>
              <a:t>Varargs</a:t>
            </a:r>
            <a:r>
              <a:rPr lang="en-IN" b="0" dirty="0"/>
              <a:t> in java:</a:t>
            </a:r>
          </a:p>
          <a:p>
            <a:br>
              <a:rPr lang="en-IN" b="0" dirty="0"/>
            </a:br>
            <a:endParaRPr lang="en-IN" dirty="0"/>
          </a:p>
        </p:txBody>
      </p:sp>
      <p:sp>
        <p:nvSpPr>
          <p:cNvPr id="5" name="Text Placeholder 4"/>
          <p:cNvSpPr>
            <a:spLocks noGrp="1"/>
          </p:cNvSpPr>
          <p:nvPr>
            <p:ph type="body" sz="quarter" idx="14"/>
          </p:nvPr>
        </p:nvSpPr>
        <p:spPr>
          <a:xfrm>
            <a:off x="3563815" y="1852246"/>
            <a:ext cx="7907460" cy="4281262"/>
          </a:xfrm>
        </p:spPr>
        <p:txBody>
          <a:bodyPr/>
          <a:lstStyle/>
          <a:p>
            <a:r>
              <a:rPr lang="en-IN" sz="2400" b="1" dirty="0"/>
              <a:t>class</a:t>
            </a:r>
            <a:r>
              <a:rPr lang="en-IN" sz="2400" dirty="0"/>
              <a:t> VarargsExample1{  </a:t>
            </a:r>
          </a:p>
          <a:p>
            <a:r>
              <a:rPr lang="en-IN" sz="2400" dirty="0"/>
              <a:t> </a:t>
            </a:r>
            <a:r>
              <a:rPr lang="en-IN" sz="2400" b="1" dirty="0"/>
              <a:t>static</a:t>
            </a:r>
            <a:r>
              <a:rPr lang="en-IN" sz="2400" dirty="0"/>
              <a:t> </a:t>
            </a:r>
            <a:r>
              <a:rPr lang="en-IN" sz="2400" b="1" dirty="0"/>
              <a:t>void</a:t>
            </a:r>
            <a:r>
              <a:rPr lang="en-IN" sz="2400" dirty="0"/>
              <a:t> display(String… values){  </a:t>
            </a:r>
          </a:p>
          <a:p>
            <a:r>
              <a:rPr lang="en-IN" sz="2400" dirty="0"/>
              <a:t>  </a:t>
            </a:r>
            <a:r>
              <a:rPr lang="en-IN" sz="2400" dirty="0" err="1"/>
              <a:t>System.out.println</a:t>
            </a:r>
            <a:r>
              <a:rPr lang="en-IN" sz="2400" dirty="0"/>
              <a:t>("display method invoked ");  </a:t>
            </a:r>
          </a:p>
          <a:p>
            <a:r>
              <a:rPr lang="en-IN" sz="2400" dirty="0"/>
              <a:t> }  </a:t>
            </a:r>
          </a:p>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display();//zero argument   </a:t>
            </a:r>
          </a:p>
          <a:p>
            <a:r>
              <a:rPr lang="en-IN" sz="2400" dirty="0"/>
              <a:t> display("my","name","is","</a:t>
            </a:r>
            <a:r>
              <a:rPr lang="en-IN" sz="2400" dirty="0" err="1"/>
              <a:t>varargs</a:t>
            </a:r>
            <a:r>
              <a:rPr lang="en-IN" sz="2400" dirty="0"/>
              <a:t>");//four arguments  </a:t>
            </a:r>
          </a:p>
          <a:p>
            <a:r>
              <a:rPr lang="en-IN" sz="2400" dirty="0"/>
              <a:t> }   </a:t>
            </a:r>
          </a:p>
          <a:p>
            <a:r>
              <a:rPr lang="en-IN" sz="2400" dirty="0"/>
              <a:t>}  </a:t>
            </a:r>
          </a:p>
          <a:p>
            <a:r>
              <a:rPr lang="en-IN" sz="2400" dirty="0"/>
              <a:t>      </a:t>
            </a:r>
          </a:p>
          <a:p>
            <a:endParaRPr lang="en-IN" sz="2400" dirty="0"/>
          </a:p>
        </p:txBody>
      </p:sp>
    </p:spTree>
    <p:extLst>
      <p:ext uri="{BB962C8B-B14F-4D97-AF65-F5344CB8AC3E}">
        <p14:creationId xmlns:p14="http://schemas.microsoft.com/office/powerpoint/2010/main" val="1127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Rules for </a:t>
            </a:r>
            <a:r>
              <a:rPr lang="en-IN" b="0" dirty="0" err="1"/>
              <a:t>varargs</a:t>
            </a:r>
            <a:r>
              <a:rPr lang="en-IN" b="0" dirty="0"/>
              <a:t>:</a:t>
            </a:r>
          </a:p>
          <a:p>
            <a:br>
              <a:rPr lang="en-IN" dirty="0"/>
            </a:br>
            <a:endParaRPr lang="en-IN" dirty="0"/>
          </a:p>
        </p:txBody>
      </p:sp>
      <p:sp>
        <p:nvSpPr>
          <p:cNvPr id="5" name="Text Placeholder 4"/>
          <p:cNvSpPr>
            <a:spLocks noGrp="1"/>
          </p:cNvSpPr>
          <p:nvPr>
            <p:ph type="body" sz="quarter" idx="14"/>
          </p:nvPr>
        </p:nvSpPr>
        <p:spPr>
          <a:xfrm>
            <a:off x="3598985" y="1746738"/>
            <a:ext cx="7872290" cy="4386770"/>
          </a:xfrm>
        </p:spPr>
        <p:txBody>
          <a:bodyPr/>
          <a:lstStyle/>
          <a:p>
            <a:r>
              <a:rPr lang="en-IN" sz="2800" dirty="0"/>
              <a:t>While using the </a:t>
            </a:r>
            <a:r>
              <a:rPr lang="en-IN" sz="2800" dirty="0" err="1"/>
              <a:t>varargs</a:t>
            </a:r>
            <a:r>
              <a:rPr lang="en-IN" sz="2800" dirty="0"/>
              <a:t>, you must follow some rules otherwise program code won't compile. The rules are as follows:</a:t>
            </a:r>
            <a:br>
              <a:rPr lang="en-IN" sz="2800" dirty="0"/>
            </a:br>
            <a:r>
              <a:rPr lang="en-IN" sz="2800" dirty="0"/>
              <a:t>There can be only one variable argument in the method.</a:t>
            </a:r>
          </a:p>
          <a:p>
            <a:r>
              <a:rPr lang="en-IN" sz="2800" dirty="0"/>
              <a:t>Variable argument (</a:t>
            </a:r>
            <a:r>
              <a:rPr lang="en-IN" sz="2800" dirty="0" err="1"/>
              <a:t>varargs</a:t>
            </a:r>
            <a:r>
              <a:rPr lang="en-IN" sz="2800" dirty="0"/>
              <a:t>) must be the last argument.</a:t>
            </a:r>
          </a:p>
          <a:p>
            <a:endParaRPr lang="en-IN" sz="2800" dirty="0"/>
          </a:p>
        </p:txBody>
      </p:sp>
    </p:spTree>
    <p:extLst>
      <p:ext uri="{BB962C8B-B14F-4D97-AF65-F5344CB8AC3E}">
        <p14:creationId xmlns:p14="http://schemas.microsoft.com/office/powerpoint/2010/main" val="5912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6FEDBB12ECC49B6ECB57D32934649" ma:contentTypeVersion="13" ma:contentTypeDescription="Create a new document." ma:contentTypeScope="" ma:versionID="5e65878b3aa9adab2646509232051da7">
  <xsd:schema xmlns:xsd="http://www.w3.org/2001/XMLSchema" xmlns:xs="http://www.w3.org/2001/XMLSchema" xmlns:p="http://schemas.microsoft.com/office/2006/metadata/properties" xmlns:ns3="e0576ec3-677c-46e5-aa07-5baf1dcd8368" xmlns:ns4="a665cf91-fb69-4456-9c98-c772a4102e32" targetNamespace="http://schemas.microsoft.com/office/2006/metadata/properties" ma:root="true" ma:fieldsID="0f024bb8afee17974ef20069d9c05591" ns3:_="" ns4:_="">
    <xsd:import namespace="e0576ec3-677c-46e5-aa07-5baf1dcd8368"/>
    <xsd:import namespace="a665cf91-fb69-4456-9c98-c772a4102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76ec3-677c-46e5-aa07-5baf1dcd8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5cf91-fb69-4456-9c98-c772a4102e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6B460B-92F8-4C83-97B6-7FB17DCCC15A}">
  <ds:schemaRefs>
    <ds:schemaRef ds:uri="http://purl.org/dc/terms/"/>
    <ds:schemaRef ds:uri="http://schemas.openxmlformats.org/package/2006/metadata/core-properties"/>
    <ds:schemaRef ds:uri="e0576ec3-677c-46e5-aa07-5baf1dcd8368"/>
    <ds:schemaRef ds:uri="http://schemas.microsoft.com/office/2006/documentManagement/types"/>
    <ds:schemaRef ds:uri="a665cf91-fb69-4456-9c98-c772a4102e32"/>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ECFED759-237D-4DC3-9460-0AFBF9FD4CC5}">
  <ds:schemaRefs>
    <ds:schemaRef ds:uri="http://schemas.microsoft.com/sharepoint/v3/contenttype/forms"/>
  </ds:schemaRefs>
</ds:datastoreItem>
</file>

<file path=customXml/itemProps3.xml><?xml version="1.0" encoding="utf-8"?>
<ds:datastoreItem xmlns:ds="http://schemas.openxmlformats.org/officeDocument/2006/customXml" ds:itemID="{03E6F94F-CEE3-4FB8-8E97-000795623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76ec3-677c-46e5-aa07-5baf1dcd8368"/>
    <ds:schemaRef ds:uri="a665cf91-fb69-4456-9c98-c772a4102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1843</TotalTime>
  <Words>3889</Words>
  <Application>Microsoft Office PowerPoint</Application>
  <PresentationFormat>Widescreen</PresentationFormat>
  <Paragraphs>462</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Axiforma</vt:lpstr>
      <vt:lpstr>Calibri</vt:lpstr>
      <vt:lpstr>Raleway</vt:lpstr>
      <vt:lpstr>Wingdings 3</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Husain, Zuha -</dc:creator>
  <cp:lastModifiedBy>Avinash Reddy</cp:lastModifiedBy>
  <cp:revision>221</cp:revision>
  <dcterms:created xsi:type="dcterms:W3CDTF">2021-01-30T12:32:55Z</dcterms:created>
  <dcterms:modified xsi:type="dcterms:W3CDTF">2022-12-19T05:37:23Z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0x0101000626FEDBB12ECC49B6ECB57D32934649</vt:lpwstr>
  </property>
</Properties>
</file>