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4"/>
  </p:sldMasterIdLst>
  <p:notesMasterIdLst>
    <p:notesMasterId r:id="rId41"/>
  </p:notesMasterIdLst>
  <p:sldIdLst>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92" r:id="rId33"/>
    <p:sldId id="286" r:id="rId34"/>
    <p:sldId id="287" r:id="rId35"/>
    <p:sldId id="288" r:id="rId36"/>
    <p:sldId id="289" r:id="rId37"/>
    <p:sldId id="290" r:id="rId38"/>
    <p:sldId id="291" r:id="rId39"/>
    <p:sldId id="25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472C2F-C33F-4B89-80EE-73C68B918D89}" v="8" dt="2021-07-15T10:41:23.6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34" autoAdjust="0"/>
    <p:restoredTop sz="94660"/>
  </p:normalViewPr>
  <p:slideViewPr>
    <p:cSldViewPr snapToGrid="0">
      <p:cViewPr>
        <p:scale>
          <a:sx n="81" d="100"/>
          <a:sy n="81" d="100"/>
        </p:scale>
        <p:origin x="-264"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6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sain, Zuha" userId="5cc15c61-0333-41ba-96ef-505da48a94f4" providerId="ADAL" clId="{0D472C2F-C33F-4B89-80EE-73C68B918D89}"/>
    <pc:docChg chg="undo custSel modSld modMainMaster">
      <pc:chgData name="Husain, Zuha" userId="5cc15c61-0333-41ba-96ef-505da48a94f4" providerId="ADAL" clId="{0D472C2F-C33F-4B89-80EE-73C68B918D89}" dt="2021-07-22T07:02:07.077" v="60" actId="1076"/>
      <pc:docMkLst>
        <pc:docMk/>
      </pc:docMkLst>
      <pc:sldChg chg="addSp delSp modSp">
        <pc:chgData name="Husain, Zuha" userId="5cc15c61-0333-41ba-96ef-505da48a94f4" providerId="ADAL" clId="{0D472C2F-C33F-4B89-80EE-73C68B918D89}" dt="2021-07-22T07:02:07.077" v="60" actId="1076"/>
        <pc:sldMkLst>
          <pc:docMk/>
          <pc:sldMk cId="1308632359" sldId="257"/>
        </pc:sldMkLst>
        <pc:spChg chg="del">
          <ac:chgData name="Husain, Zuha" userId="5cc15c61-0333-41ba-96ef-505da48a94f4" providerId="ADAL" clId="{0D472C2F-C33F-4B89-80EE-73C68B918D89}" dt="2021-07-15T10:41:13.011" v="47" actId="931"/>
          <ac:spMkLst>
            <pc:docMk/>
            <pc:sldMk cId="1308632359" sldId="257"/>
            <ac:spMk id="2" creationId="{8F047178-7B6D-4921-81AE-FC8E74FDC5B4}"/>
          </ac:spMkLst>
        </pc:spChg>
        <pc:spChg chg="mod">
          <ac:chgData name="Husain, Zuha" userId="5cc15c61-0333-41ba-96ef-505da48a94f4" providerId="ADAL" clId="{0D472C2F-C33F-4B89-80EE-73C68B918D89}" dt="2021-07-15T10:36:29.916" v="14" actId="1076"/>
          <ac:spMkLst>
            <pc:docMk/>
            <pc:sldMk cId="1308632359" sldId="257"/>
            <ac:spMk id="4" creationId="{A27A15BC-6982-4671-8958-00D2D0FCBB0B}"/>
          </ac:spMkLst>
        </pc:spChg>
        <pc:picChg chg="mod">
          <ac:chgData name="Husain, Zuha" userId="5cc15c61-0333-41ba-96ef-505da48a94f4" providerId="ADAL" clId="{0D472C2F-C33F-4B89-80EE-73C68B918D89}" dt="2021-07-15T10:40:56.784" v="46" actId="14100"/>
          <ac:picMkLst>
            <pc:docMk/>
            <pc:sldMk cId="1308632359" sldId="257"/>
            <ac:picMk id="6" creationId="{2DBB87D4-301A-40BA-BFAF-8C7545EDF3E3}"/>
          </ac:picMkLst>
        </pc:picChg>
        <pc:picChg chg="add mod">
          <ac:chgData name="Husain, Zuha" userId="5cc15c61-0333-41ba-96ef-505da48a94f4" providerId="ADAL" clId="{0D472C2F-C33F-4B89-80EE-73C68B918D89}" dt="2021-07-15T10:41:13.404" v="49" actId="962"/>
          <ac:picMkLst>
            <pc:docMk/>
            <pc:sldMk cId="1308632359" sldId="257"/>
            <ac:picMk id="8" creationId="{F894F3DE-0165-4D3F-9649-BF1C9751EE40}"/>
          </ac:picMkLst>
        </pc:picChg>
        <pc:picChg chg="add del">
          <ac:chgData name="Husain, Zuha" userId="5cc15c61-0333-41ba-96ef-505da48a94f4" providerId="ADAL" clId="{0D472C2F-C33F-4B89-80EE-73C68B918D89}" dt="2021-07-15T10:41:18.757" v="51"/>
          <ac:picMkLst>
            <pc:docMk/>
            <pc:sldMk cId="1308632359" sldId="257"/>
            <ac:picMk id="11" creationId="{1AC42058-5505-4B2E-8A62-91B00119F70E}"/>
          </ac:picMkLst>
        </pc:picChg>
        <pc:picChg chg="del">
          <ac:chgData name="Husain, Zuha" userId="5cc15c61-0333-41ba-96ef-505da48a94f4" providerId="ADAL" clId="{0D472C2F-C33F-4B89-80EE-73C68B918D89}" dt="2021-07-15T10:36:16.710" v="13" actId="478"/>
          <ac:picMkLst>
            <pc:docMk/>
            <pc:sldMk cId="1308632359" sldId="257"/>
            <ac:picMk id="12" creationId="{4F8F947D-3A9C-4404-BEC3-1F209FECDD7F}"/>
          </ac:picMkLst>
        </pc:picChg>
        <pc:picChg chg="add mod modCrop">
          <ac:chgData name="Husain, Zuha" userId="5cc15c61-0333-41ba-96ef-505da48a94f4" providerId="ADAL" clId="{0D472C2F-C33F-4B89-80EE-73C68B918D89}" dt="2021-07-22T07:02:07.077" v="60" actId="1076"/>
          <ac:picMkLst>
            <pc:docMk/>
            <pc:sldMk cId="1308632359" sldId="257"/>
            <ac:picMk id="13" creationId="{E8C8864E-6CC1-4BF4-9AE7-414F71099034}"/>
          </ac:picMkLst>
        </pc:picChg>
      </pc:sldChg>
      <pc:sldChg chg="delSp">
        <pc:chgData name="Husain, Zuha" userId="5cc15c61-0333-41ba-96ef-505da48a94f4" providerId="ADAL" clId="{0D472C2F-C33F-4B89-80EE-73C68B918D89}" dt="2021-07-15T10:36:10.605" v="12" actId="478"/>
        <pc:sldMkLst>
          <pc:docMk/>
          <pc:sldMk cId="2743442396" sldId="258"/>
        </pc:sldMkLst>
        <pc:picChg chg="del">
          <ac:chgData name="Husain, Zuha" userId="5cc15c61-0333-41ba-96ef-505da48a94f4" providerId="ADAL" clId="{0D472C2F-C33F-4B89-80EE-73C68B918D89}" dt="2021-07-15T10:36:10.605" v="12" actId="478"/>
          <ac:picMkLst>
            <pc:docMk/>
            <pc:sldMk cId="2743442396" sldId="258"/>
            <ac:picMk id="3" creationId="{37A90D25-E92C-46EA-AFE4-86CD085F9411}"/>
          </ac:picMkLst>
        </pc:picChg>
      </pc:sldChg>
      <pc:sldMasterChg chg="addSp modSp modSldLayout">
        <pc:chgData name="Husain, Zuha" userId="5cc15c61-0333-41ba-96ef-505da48a94f4" providerId="ADAL" clId="{0D472C2F-C33F-4B89-80EE-73C68B918D89}" dt="2021-07-15T10:40:36.487" v="45" actId="1076"/>
        <pc:sldMasterMkLst>
          <pc:docMk/>
          <pc:sldMasterMk cId="3519097849" sldId="2147483782"/>
        </pc:sldMasterMkLst>
        <pc:picChg chg="add mod modCrop">
          <ac:chgData name="Husain, Zuha" userId="5cc15c61-0333-41ba-96ef-505da48a94f4" providerId="ADAL" clId="{0D472C2F-C33F-4B89-80EE-73C68B918D89}" dt="2021-07-15T10:40:31.617" v="44" actId="1076"/>
          <ac:picMkLst>
            <pc:docMk/>
            <pc:sldMasterMk cId="3519097849" sldId="2147483782"/>
            <ac:picMk id="2" creationId="{A7492E5E-4F82-4C52-BEE0-5D40C1859DC6}"/>
          </ac:picMkLst>
        </pc:picChg>
        <pc:picChg chg="add mod">
          <ac:chgData name="Husain, Zuha" userId="5cc15c61-0333-41ba-96ef-505da48a94f4" providerId="ADAL" clId="{0D472C2F-C33F-4B89-80EE-73C68B918D89}" dt="2021-07-15T10:40:36.487" v="45" actId="1076"/>
          <ac:picMkLst>
            <pc:docMk/>
            <pc:sldMasterMk cId="3519097849" sldId="2147483782"/>
            <ac:picMk id="3" creationId="{6853F66F-6382-4649-9256-8C56FE11FEF0}"/>
          </ac:picMkLst>
        </pc:picChg>
        <pc:sldLayoutChg chg="addSp delSp modSp">
          <pc:chgData name="Husain, Zuha" userId="5cc15c61-0333-41ba-96ef-505da48a94f4" providerId="ADAL" clId="{0D472C2F-C33F-4B89-80EE-73C68B918D89}" dt="2021-07-15T10:39:26.515" v="38" actId="478"/>
          <pc:sldLayoutMkLst>
            <pc:docMk/>
            <pc:sldMasterMk cId="3519097849" sldId="2147483782"/>
            <pc:sldLayoutMk cId="4025514998" sldId="2147483786"/>
          </pc:sldLayoutMkLst>
          <pc:spChg chg="mod">
            <ac:chgData name="Husain, Zuha" userId="5cc15c61-0333-41ba-96ef-505da48a94f4" providerId="ADAL" clId="{0D472C2F-C33F-4B89-80EE-73C68B918D89}" dt="2021-07-15T10:36:02.597" v="11" actId="1076"/>
            <ac:spMkLst>
              <pc:docMk/>
              <pc:sldMasterMk cId="3519097849" sldId="2147483782"/>
              <pc:sldLayoutMk cId="4025514998" sldId="2147483786"/>
              <ac:spMk id="11" creationId="{39975175-2508-B045-9D4F-3A2C091C13E3}"/>
            </ac:spMkLst>
          </pc:spChg>
          <pc:picChg chg="add del mod">
            <ac:chgData name="Husain, Zuha" userId="5cc15c61-0333-41ba-96ef-505da48a94f4" providerId="ADAL" clId="{0D472C2F-C33F-4B89-80EE-73C68B918D89}" dt="2021-07-15T10:39:23.554" v="37" actId="478"/>
            <ac:picMkLst>
              <pc:docMk/>
              <pc:sldMasterMk cId="3519097849" sldId="2147483782"/>
              <pc:sldLayoutMk cId="4025514998" sldId="2147483786"/>
              <ac:picMk id="3" creationId="{6D39ABF5-8A7D-41DD-84FA-0D8CB185E654}"/>
            </ac:picMkLst>
          </pc:picChg>
          <pc:picChg chg="del mod">
            <ac:chgData name="Husain, Zuha" userId="5cc15c61-0333-41ba-96ef-505da48a94f4" providerId="ADAL" clId="{0D472C2F-C33F-4B89-80EE-73C68B918D89}" dt="2021-07-15T10:39:26.515" v="38" actId="478"/>
            <ac:picMkLst>
              <pc:docMk/>
              <pc:sldMasterMk cId="3519097849" sldId="2147483782"/>
              <pc:sldLayoutMk cId="4025514998" sldId="2147483786"/>
              <ac:picMk id="6" creationId="{503458B3-A697-5948-A7B5-380FFEFD570A}"/>
            </ac:picMkLst>
          </pc:picChg>
        </pc:sldLayoutChg>
        <pc:sldLayoutChg chg="addSp delSp modSp">
          <pc:chgData name="Husain, Zuha" userId="5cc15c61-0333-41ba-96ef-505da48a94f4" providerId="ADAL" clId="{0D472C2F-C33F-4B89-80EE-73C68B918D89}" dt="2021-07-15T10:40:22.161" v="43" actId="14100"/>
          <pc:sldLayoutMkLst>
            <pc:docMk/>
            <pc:sldMasterMk cId="3519097849" sldId="2147483782"/>
            <pc:sldLayoutMk cId="1037590540" sldId="2147483792"/>
          </pc:sldLayoutMkLst>
          <pc:spChg chg="mod">
            <ac:chgData name="Husain, Zuha" userId="5cc15c61-0333-41ba-96ef-505da48a94f4" providerId="ADAL" clId="{0D472C2F-C33F-4B89-80EE-73C68B918D89}" dt="2021-07-15T10:40:02.645" v="40" actId="1076"/>
            <ac:spMkLst>
              <pc:docMk/>
              <pc:sldMasterMk cId="3519097849" sldId="2147483782"/>
              <pc:sldLayoutMk cId="1037590540" sldId="2147483792"/>
              <ac:spMk id="8" creationId="{2DF618F6-6FF7-4680-A625-A4E55C94CA3F}"/>
            </ac:spMkLst>
          </pc:spChg>
          <pc:picChg chg="del mod">
            <ac:chgData name="Husain, Zuha" userId="5cc15c61-0333-41ba-96ef-505da48a94f4" providerId="ADAL" clId="{0D472C2F-C33F-4B89-80EE-73C68B918D89}" dt="2021-07-15T10:39:57.082" v="39" actId="478"/>
            <ac:picMkLst>
              <pc:docMk/>
              <pc:sldMasterMk cId="3519097849" sldId="2147483782"/>
              <pc:sldLayoutMk cId="1037590540" sldId="2147483792"/>
              <ac:picMk id="7" creationId="{8674BAA5-6FC3-FC42-BA39-F309B296FFA2}"/>
            </ac:picMkLst>
          </pc:picChg>
          <pc:picChg chg="add mod">
            <ac:chgData name="Husain, Zuha" userId="5cc15c61-0333-41ba-96ef-505da48a94f4" providerId="ADAL" clId="{0D472C2F-C33F-4B89-80EE-73C68B918D89}" dt="2021-07-15T10:40:22.161" v="43" actId="14100"/>
            <ac:picMkLst>
              <pc:docMk/>
              <pc:sldMasterMk cId="3519097849" sldId="2147483782"/>
              <pc:sldLayoutMk cId="1037590540" sldId="2147483792"/>
              <ac:picMk id="9" creationId="{41ED6FEF-9277-4867-B11B-A677B9DE7858}"/>
            </ac:picMkLst>
          </pc:picChg>
        </pc:sldLayoutChg>
      </pc:sldMasterChg>
    </pc:docChg>
  </pc:docChgLst>
  <pc:docChgLst>
    <pc:chgData name="Husain, Zuha -" userId="5cc15c61-0333-41ba-96ef-505da48a94f4" providerId="ADAL" clId="{99C31D82-1EFB-4559-BBE9-3FB525333F5B}"/>
    <pc:docChg chg="modSld">
      <pc:chgData name="Husain, Zuha -" userId="5cc15c61-0333-41ba-96ef-505da48a94f4" providerId="ADAL" clId="{99C31D82-1EFB-4559-BBE9-3FB525333F5B}" dt="2021-03-02T14:14:24.055" v="25" actId="1076"/>
      <pc:docMkLst>
        <pc:docMk/>
      </pc:docMkLst>
      <pc:sldChg chg="modSp">
        <pc:chgData name="Husain, Zuha -" userId="5cc15c61-0333-41ba-96ef-505da48a94f4" providerId="ADAL" clId="{99C31D82-1EFB-4559-BBE9-3FB525333F5B}" dt="2021-03-02T14:14:24.055" v="25" actId="1076"/>
        <pc:sldMkLst>
          <pc:docMk/>
          <pc:sldMk cId="1308632359" sldId="257"/>
        </pc:sldMkLst>
        <pc:spChg chg="mod">
          <ac:chgData name="Husain, Zuha -" userId="5cc15c61-0333-41ba-96ef-505da48a94f4" providerId="ADAL" clId="{99C31D82-1EFB-4559-BBE9-3FB525333F5B}" dt="2021-03-02T14:14:24.055" v="25" actId="1076"/>
          <ac:spMkLst>
            <pc:docMk/>
            <pc:sldMk cId="1308632359" sldId="257"/>
            <ac:spMk id="4" creationId="{A27A15BC-6982-4671-8958-00D2D0FCBB0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570C42-4CE6-42E7-9865-0A007131E084}" type="datetimeFigureOut">
              <a:rPr lang="en-US" smtClean="0"/>
              <a:t>10/18/2021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533A99-F88A-481C-825D-97A6B6D3F055}" type="slidenum">
              <a:rPr lang="en-US" smtClean="0"/>
              <a:t>‹#›</a:t>
            </a:fld>
            <a:endParaRPr lang="en-US"/>
          </a:p>
        </p:txBody>
      </p:sp>
    </p:spTree>
    <p:extLst>
      <p:ext uri="{BB962C8B-B14F-4D97-AF65-F5344CB8AC3E}">
        <p14:creationId xmlns:p14="http://schemas.microsoft.com/office/powerpoint/2010/main" val="955175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lgn="r" defTabSz="966612">
              <a:buClrTx/>
              <a:defRPr/>
            </a:pPr>
            <a:fld id="{9FCEE7B9-9135-4EA5-91E4-CA23B51C180C}" type="slidenum">
              <a:rPr lang="en-US" sz="1300" kern="1200">
                <a:solidFill>
                  <a:prstClr val="black"/>
                </a:solidFill>
                <a:latin typeface="Calibri" panose="020F0502020204030204"/>
                <a:ea typeface="+mn-ea"/>
                <a:cs typeface="+mn-cs"/>
              </a:rPr>
              <a:pPr algn="r" defTabSz="966612">
                <a:buClrTx/>
                <a:defRPr/>
              </a:pPr>
              <a:t>1</a:t>
            </a:fld>
            <a:endParaRPr lang="en-US" sz="1300" kern="12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2112399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Trainer Notes</a:t>
            </a:r>
            <a:endParaRPr lang="en-US" dirty="0"/>
          </a:p>
          <a:p>
            <a:r>
              <a:rPr lang="en-US" dirty="0"/>
              <a:t>Brainstorm: what is equity trading? </a:t>
            </a:r>
          </a:p>
        </p:txBody>
      </p:sp>
      <p:sp>
        <p:nvSpPr>
          <p:cNvPr id="4" name="Slide Number Placeholder 3"/>
          <p:cNvSpPr>
            <a:spLocks noGrp="1"/>
          </p:cNvSpPr>
          <p:nvPr>
            <p:ph type="sldNum" sz="quarter" idx="5"/>
          </p:nvPr>
        </p:nvSpPr>
        <p:spPr/>
        <p:txBody>
          <a:bodyPr/>
          <a:lstStyle/>
          <a:p>
            <a:pPr algn="r" defTabSz="966612">
              <a:buClrTx/>
              <a:defRPr/>
            </a:pPr>
            <a:fld id="{9FCEE7B9-9135-4EA5-91E4-CA23B51C180C}" type="slidenum">
              <a:rPr lang="en-US" sz="1300" kern="1200">
                <a:solidFill>
                  <a:prstClr val="black"/>
                </a:solidFill>
                <a:latin typeface="Calibri" panose="020F0502020204030204"/>
                <a:ea typeface="+mn-ea"/>
                <a:cs typeface="+mn-cs"/>
              </a:rPr>
              <a:pPr algn="r" defTabSz="966612">
                <a:buClrTx/>
                <a:defRPr/>
              </a:pPr>
              <a:t>36</a:t>
            </a:fld>
            <a:endParaRPr lang="en-US" sz="1300" kern="12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2610109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02145E">
            <a:alpha val="20000"/>
          </a:srgbClr>
        </a:solidFill>
        <a:effectLst/>
      </p:bgPr>
    </p:bg>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xmlns="" id="{133CD5E7-68D3-584B-AB3B-B0A944F0CEF6}"/>
              </a:ext>
            </a:extLst>
          </p:cNvPr>
          <p:cNvSpPr>
            <a:spLocks noGrp="1"/>
          </p:cNvSpPr>
          <p:nvPr>
            <p:ph type="body" sz="quarter" idx="12"/>
          </p:nvPr>
        </p:nvSpPr>
        <p:spPr>
          <a:xfrm>
            <a:off x="720725" y="1982788"/>
            <a:ext cx="10750550" cy="990599"/>
          </a:xfrm>
          <a:prstGeom prst="rect">
            <a:avLst/>
          </a:prstGeom>
        </p:spPr>
        <p:txBody>
          <a:bodyPr lIns="0" tIns="0" rIns="0" bIns="0"/>
          <a:lstStyle>
            <a:lvl1pPr marL="0" indent="0">
              <a:lnSpc>
                <a:spcPct val="100000"/>
              </a:lnSpc>
              <a:spcBef>
                <a:spcPts val="0"/>
              </a:spcBef>
              <a:spcAft>
                <a:spcPts val="1089"/>
              </a:spcAft>
              <a:buNone/>
              <a:defRPr sz="28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32" name="Text Placeholder 13">
            <a:extLst>
              <a:ext uri="{FF2B5EF4-FFF2-40B4-BE49-F238E27FC236}">
                <a16:creationId xmlns:a16="http://schemas.microsoft.com/office/drawing/2014/main" xmlns="" id="{1CBE53DE-FF73-2F4A-BAB6-F010441A6CD7}"/>
              </a:ext>
            </a:extLst>
          </p:cNvPr>
          <p:cNvSpPr>
            <a:spLocks noGrp="1"/>
          </p:cNvSpPr>
          <p:nvPr>
            <p:ph type="body" sz="quarter" idx="14"/>
          </p:nvPr>
        </p:nvSpPr>
        <p:spPr>
          <a:xfrm>
            <a:off x="720725" y="3194462"/>
            <a:ext cx="10750550" cy="2939046"/>
          </a:xfrm>
          <a:prstGeom prst="rect">
            <a:avLst/>
          </a:prstGeom>
        </p:spPr>
        <p:txBody>
          <a:bodyPr lIns="0" tIns="0" rIns="0" bIns="0"/>
          <a:lstStyle>
            <a:lvl1pPr marL="0" indent="0">
              <a:lnSpc>
                <a:spcPct val="100000"/>
              </a:lnSpc>
              <a:spcBef>
                <a:spcPts val="0"/>
              </a:spcBef>
              <a:spcAft>
                <a:spcPts val="1089"/>
              </a:spcAft>
              <a:buNone/>
              <a:defRPr sz="20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11" name="Text Placeholder 15">
            <a:extLst>
              <a:ext uri="{FF2B5EF4-FFF2-40B4-BE49-F238E27FC236}">
                <a16:creationId xmlns:a16="http://schemas.microsoft.com/office/drawing/2014/main" xmlns="" id="{39975175-2508-B045-9D4F-3A2C091C13E3}"/>
              </a:ext>
            </a:extLst>
          </p:cNvPr>
          <p:cNvSpPr>
            <a:spLocks noGrp="1"/>
          </p:cNvSpPr>
          <p:nvPr>
            <p:ph type="body" sz="quarter" idx="13" hasCustomPrompt="1"/>
          </p:nvPr>
        </p:nvSpPr>
        <p:spPr>
          <a:xfrm>
            <a:off x="720725" y="860605"/>
            <a:ext cx="7972425" cy="901108"/>
          </a:xfrm>
          <a:prstGeom prst="rect">
            <a:avLst/>
          </a:prstGeom>
        </p:spPr>
        <p:txBody>
          <a:bodyPr lIns="0" tIns="0" rIns="0" bIns="0" anchor="t" anchorCtr="0"/>
          <a:lstStyle>
            <a:lvl1pPr marL="0" indent="0">
              <a:lnSpc>
                <a:spcPct val="100000"/>
              </a:lnSpc>
              <a:spcBef>
                <a:spcPts val="0"/>
              </a:spcBef>
              <a:spcAft>
                <a:spcPts val="1633"/>
              </a:spcAft>
              <a:buNone/>
              <a:defRPr sz="3200" b="1" i="0">
                <a:solidFill>
                  <a:srgbClr val="02145E"/>
                </a:solidFill>
                <a:latin typeface="Axiforma" pitchFamily="2" charset="77"/>
              </a:defRPr>
            </a:lvl1pPr>
          </a:lstStyle>
          <a:p>
            <a:pPr lvl="0"/>
            <a:r>
              <a:rPr lang="en-US" dirty="0"/>
              <a:t>CLICK TO EDIT</a:t>
            </a:r>
          </a:p>
        </p:txBody>
      </p:sp>
    </p:spTree>
    <p:extLst>
      <p:ext uri="{BB962C8B-B14F-4D97-AF65-F5344CB8AC3E}">
        <p14:creationId xmlns:p14="http://schemas.microsoft.com/office/powerpoint/2010/main" val="4025514998"/>
      </p:ext>
    </p:extLst>
  </p:cSld>
  <p:clrMapOvr>
    <a:masterClrMapping/>
  </p:clrMapOvr>
  <p:extLst>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DF618F6-6FF7-4680-A625-A4E55C94CA3F}"/>
              </a:ext>
            </a:extLst>
          </p:cNvPr>
          <p:cNvSpPr/>
          <p:nvPr userDrawn="1"/>
        </p:nvSpPr>
        <p:spPr>
          <a:xfrm>
            <a:off x="6513" y="0"/>
            <a:ext cx="12192000" cy="6858000"/>
          </a:xfrm>
          <a:prstGeom prst="rect">
            <a:avLst/>
          </a:prstGeom>
          <a:solidFill>
            <a:srgbClr val="0214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xiforma" panose="00000500000000000000" pitchFamily="50" charset="0"/>
            </a:endParaRPr>
          </a:p>
        </p:txBody>
      </p:sp>
      <p:sp>
        <p:nvSpPr>
          <p:cNvPr id="10" name="Picture Placeholder 8">
            <a:extLst>
              <a:ext uri="{FF2B5EF4-FFF2-40B4-BE49-F238E27FC236}">
                <a16:creationId xmlns:a16="http://schemas.microsoft.com/office/drawing/2014/main" xmlns="" id="{ACA0AC20-63C5-0441-821F-78412BDE7921}"/>
              </a:ext>
            </a:extLst>
          </p:cNvPr>
          <p:cNvSpPr>
            <a:spLocks noGrp="1"/>
          </p:cNvSpPr>
          <p:nvPr>
            <p:ph type="pic" sz="quarter" idx="11"/>
          </p:nvPr>
        </p:nvSpPr>
        <p:spPr>
          <a:xfrm>
            <a:off x="-1" y="0"/>
            <a:ext cx="3140075" cy="6858000"/>
          </a:xfrm>
          <a:prstGeom prst="rect">
            <a:avLst/>
          </a:prstGeom>
          <a:solidFill>
            <a:schemeClr val="bg1">
              <a:lumMod val="95000"/>
            </a:schemeClr>
          </a:solidFill>
        </p:spPr>
        <p:txBody>
          <a:bodyPr/>
          <a:lstStyle>
            <a:lvl1pPr>
              <a:defRPr>
                <a:latin typeface="Axiforma" panose="00000500000000000000" pitchFamily="50" charset="0"/>
              </a:defRPr>
            </a:lvl1pPr>
          </a:lstStyle>
          <a:p>
            <a:endParaRPr lang="en-US" dirty="0"/>
          </a:p>
        </p:txBody>
      </p:sp>
      <p:sp>
        <p:nvSpPr>
          <p:cNvPr id="14" name="Text Placeholder 13">
            <a:extLst>
              <a:ext uri="{FF2B5EF4-FFF2-40B4-BE49-F238E27FC236}">
                <a16:creationId xmlns:a16="http://schemas.microsoft.com/office/drawing/2014/main" xmlns="" id="{133CD5E7-68D3-584B-AB3B-B0A944F0CEF6}"/>
              </a:ext>
            </a:extLst>
          </p:cNvPr>
          <p:cNvSpPr>
            <a:spLocks noGrp="1"/>
          </p:cNvSpPr>
          <p:nvPr>
            <p:ph type="body" sz="quarter" idx="12"/>
          </p:nvPr>
        </p:nvSpPr>
        <p:spPr>
          <a:xfrm>
            <a:off x="3511877" y="1982788"/>
            <a:ext cx="7959398" cy="990599"/>
          </a:xfrm>
          <a:prstGeom prst="rect">
            <a:avLst/>
          </a:prstGeom>
        </p:spPr>
        <p:txBody>
          <a:bodyPr lIns="0" tIns="0" rIns="0" bIns="0"/>
          <a:lstStyle>
            <a:lvl1pPr marL="0" indent="0">
              <a:lnSpc>
                <a:spcPct val="100000"/>
              </a:lnSpc>
              <a:spcBef>
                <a:spcPts val="0"/>
              </a:spcBef>
              <a:spcAft>
                <a:spcPts val="1089"/>
              </a:spcAft>
              <a:buNone/>
              <a:defRPr sz="28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16" name="Text Placeholder 15">
            <a:extLst>
              <a:ext uri="{FF2B5EF4-FFF2-40B4-BE49-F238E27FC236}">
                <a16:creationId xmlns:a16="http://schemas.microsoft.com/office/drawing/2014/main" xmlns="" id="{65DA5E28-9EAC-0D49-9241-91EC8B1433DF}"/>
              </a:ext>
            </a:extLst>
          </p:cNvPr>
          <p:cNvSpPr>
            <a:spLocks noGrp="1"/>
          </p:cNvSpPr>
          <p:nvPr>
            <p:ph type="body" sz="quarter" idx="13" hasCustomPrompt="1"/>
          </p:nvPr>
        </p:nvSpPr>
        <p:spPr>
          <a:xfrm>
            <a:off x="3511877" y="724492"/>
            <a:ext cx="5181273" cy="901108"/>
          </a:xfrm>
          <a:prstGeom prst="rect">
            <a:avLst/>
          </a:prstGeom>
        </p:spPr>
        <p:txBody>
          <a:bodyPr lIns="0" tIns="0" rIns="0" bIns="0" anchor="t" anchorCtr="0"/>
          <a:lstStyle>
            <a:lvl1pPr marL="0" indent="0">
              <a:lnSpc>
                <a:spcPct val="100000"/>
              </a:lnSpc>
              <a:spcBef>
                <a:spcPts val="0"/>
              </a:spcBef>
              <a:spcAft>
                <a:spcPts val="1633"/>
              </a:spcAft>
              <a:buNone/>
              <a:defRPr sz="3200" b="1" i="0">
                <a:solidFill>
                  <a:srgbClr val="02145E"/>
                </a:solidFill>
                <a:latin typeface="Axiforma" pitchFamily="2" charset="77"/>
              </a:defRPr>
            </a:lvl1pPr>
          </a:lstStyle>
          <a:p>
            <a:pPr lvl="0"/>
            <a:r>
              <a:rPr lang="en-US" dirty="0"/>
              <a:t>CLICK TO EDIT</a:t>
            </a:r>
          </a:p>
        </p:txBody>
      </p:sp>
      <p:sp>
        <p:nvSpPr>
          <p:cNvPr id="32" name="Text Placeholder 13">
            <a:extLst>
              <a:ext uri="{FF2B5EF4-FFF2-40B4-BE49-F238E27FC236}">
                <a16:creationId xmlns:a16="http://schemas.microsoft.com/office/drawing/2014/main" xmlns="" id="{1CBE53DE-FF73-2F4A-BAB6-F010441A6CD7}"/>
              </a:ext>
            </a:extLst>
          </p:cNvPr>
          <p:cNvSpPr>
            <a:spLocks noGrp="1"/>
          </p:cNvSpPr>
          <p:nvPr>
            <p:ph type="body" sz="quarter" idx="14"/>
          </p:nvPr>
        </p:nvSpPr>
        <p:spPr>
          <a:xfrm>
            <a:off x="3511877" y="3194462"/>
            <a:ext cx="7959398" cy="2939046"/>
          </a:xfrm>
          <a:prstGeom prst="rect">
            <a:avLst/>
          </a:prstGeom>
        </p:spPr>
        <p:txBody>
          <a:bodyPr lIns="0" tIns="0" rIns="0" bIns="0"/>
          <a:lstStyle>
            <a:lvl1pPr marL="0" indent="0">
              <a:lnSpc>
                <a:spcPct val="100000"/>
              </a:lnSpc>
              <a:spcBef>
                <a:spcPts val="0"/>
              </a:spcBef>
              <a:spcAft>
                <a:spcPts val="1089"/>
              </a:spcAft>
              <a:buNone/>
              <a:defRPr sz="20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pic>
        <p:nvPicPr>
          <p:cNvPr id="9" name="Picture 8" descr="Text, logo&#10;&#10;Description automatically generated">
            <a:extLst>
              <a:ext uri="{FF2B5EF4-FFF2-40B4-BE49-F238E27FC236}">
                <a16:creationId xmlns:a16="http://schemas.microsoft.com/office/drawing/2014/main" xmlns="" id="{41ED6FEF-9277-4867-B11B-A677B9DE785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1950" y="-299840"/>
            <a:ext cx="1554489" cy="1474886"/>
          </a:xfrm>
          <a:prstGeom prst="rect">
            <a:avLst/>
          </a:prstGeom>
        </p:spPr>
      </p:pic>
    </p:spTree>
    <p:extLst>
      <p:ext uri="{BB962C8B-B14F-4D97-AF65-F5344CB8AC3E}">
        <p14:creationId xmlns:p14="http://schemas.microsoft.com/office/powerpoint/2010/main" val="1037590540"/>
      </p:ext>
    </p:extLst>
  </p:cSld>
  <p:clrMapOvr>
    <a:masterClrMapping/>
  </p:clrMapOvr>
  <p:extLst>
    <p:ext uri="{DCECCB84-F9BA-43D5-87BE-67443E8EF086}">
      <p15:sldGuideLst xmlns:p15="http://schemas.microsoft.com/office/powerpoint/2012/main" xmlns=""/>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descr="Text, logo&#10;&#10;Description automatically generated">
            <a:extLst>
              <a:ext uri="{FF2B5EF4-FFF2-40B4-BE49-F238E27FC236}">
                <a16:creationId xmlns:a16="http://schemas.microsoft.com/office/drawing/2014/main" xmlns="" id="{A7492E5E-4F82-4C52-BEE0-5D40C1859DC6}"/>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32373" b="42481"/>
          <a:stretch/>
        </p:blipFill>
        <p:spPr>
          <a:xfrm>
            <a:off x="561975" y="193128"/>
            <a:ext cx="1699609" cy="409575"/>
          </a:xfrm>
          <a:prstGeom prst="rect">
            <a:avLst/>
          </a:prstGeom>
        </p:spPr>
      </p:pic>
      <p:pic>
        <p:nvPicPr>
          <p:cNvPr id="3" name="Picture 2">
            <a:extLst>
              <a:ext uri="{FF2B5EF4-FFF2-40B4-BE49-F238E27FC236}">
                <a16:creationId xmlns:a16="http://schemas.microsoft.com/office/drawing/2014/main" xmlns="" id="{6853F66F-6382-4649-9256-8C56FE11FEF0}"/>
              </a:ext>
            </a:extLst>
          </p:cNvPr>
          <p:cNvPicPr>
            <a:picLocks noChangeAspect="1"/>
          </p:cNvPicPr>
          <p:nvPr userDrawn="1"/>
        </p:nvPicPr>
        <p:blipFill>
          <a:blip r:embed="rId5"/>
          <a:stretch>
            <a:fillRect/>
          </a:stretch>
        </p:blipFill>
        <p:spPr>
          <a:xfrm>
            <a:off x="10133013" y="200521"/>
            <a:ext cx="1497012" cy="402182"/>
          </a:xfrm>
          <a:prstGeom prst="rect">
            <a:avLst/>
          </a:prstGeom>
        </p:spPr>
      </p:pic>
    </p:spTree>
    <p:extLst>
      <p:ext uri="{BB962C8B-B14F-4D97-AF65-F5344CB8AC3E}">
        <p14:creationId xmlns:p14="http://schemas.microsoft.com/office/powerpoint/2010/main" val="3519097849"/>
      </p:ext>
    </p:extLst>
  </p:cSld>
  <p:clrMap bg1="lt1" tx1="dk1" bg2="lt2" tx2="dk2" accent1="accent1" accent2="accent2" accent3="accent3" accent4="accent4" accent5="accent5" accent6="accent6" hlink="hlink" folHlink="folHlink"/>
  <p:sldLayoutIdLst>
    <p:sldLayoutId id="2147483786" r:id="rId1"/>
    <p:sldLayoutId id="2147483792" r:id="rId2"/>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Arial" panose="020B0604020202020204" pitchFamily="34" charset="0"/>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Arial" panose="020B0604020202020204" pitchFamily="34" charset="0"/>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3866">
          <p15:clr>
            <a:srgbClr val="F26B43"/>
          </p15:clr>
        </p15:guide>
        <p15:guide id="2" pos="454">
          <p15:clr>
            <a:srgbClr val="F26B43"/>
          </p15:clr>
        </p15:guide>
        <p15:guide id="3" pos="7226">
          <p15:clr>
            <a:srgbClr val="F26B43"/>
          </p15:clr>
        </p15:guide>
        <p15:guide id="4" orient="horz" pos="454">
          <p15:clr>
            <a:srgbClr val="F26B43"/>
          </p15:clr>
        </p15:guide>
        <p15:guide id="5" pos="3726">
          <p15:clr>
            <a:srgbClr val="F26B43"/>
          </p15:clr>
        </p15:guide>
        <p15:guide id="6" pos="3951">
          <p15:clr>
            <a:srgbClr val="F26B43"/>
          </p15:clr>
        </p15:guide>
        <p15:guide id="7" pos="5701">
          <p15:clr>
            <a:srgbClr val="F26B43"/>
          </p15:clr>
        </p15:guide>
        <p15:guide id="8" pos="5476">
          <p15:clr>
            <a:srgbClr val="F26B43"/>
          </p15:clr>
        </p15:guide>
        <p15:guide id="9" pos="2204">
          <p15:clr>
            <a:srgbClr val="F26B43"/>
          </p15:clr>
        </p15:guide>
        <p15:guide id="10" pos="1978">
          <p15:clr>
            <a:srgbClr val="F26B43"/>
          </p15:clr>
        </p15:guide>
        <p15:guide id="11" pos="1619">
          <p15:clr>
            <a:srgbClr val="F26B43"/>
          </p15:clr>
        </p15:guide>
        <p15:guide id="12" pos="1394">
          <p15:clr>
            <a:srgbClr val="F26B43"/>
          </p15:clr>
        </p15:guide>
        <p15:guide id="13" pos="2559">
          <p15:clr>
            <a:srgbClr val="F26B43"/>
          </p15:clr>
        </p15:guide>
        <p15:guide id="14" pos="2784">
          <p15:clr>
            <a:srgbClr val="F26B43"/>
          </p15:clr>
        </p15:guide>
        <p15:guide id="15" pos="4893">
          <p15:clr>
            <a:srgbClr val="F26B43"/>
          </p15:clr>
        </p15:guide>
        <p15:guide id="16" pos="5118">
          <p15:clr>
            <a:srgbClr val="F26B43"/>
          </p15:clr>
        </p15:guide>
        <p15:guide id="17" pos="6061">
          <p15:clr>
            <a:srgbClr val="F26B43"/>
          </p15:clr>
        </p15:guide>
        <p15:guide id="18" pos="6283">
          <p15:clr>
            <a:srgbClr val="F26B43"/>
          </p15:clr>
        </p15:guide>
        <p15:guide id="19" orient="horz" pos="1024">
          <p15:clr>
            <a:srgbClr val="F26B43"/>
          </p15:clr>
        </p15:guide>
        <p15:guide id="20" orient="horz" pos="1249">
          <p15:clr>
            <a:srgbClr val="F26B43"/>
          </p15:clr>
        </p15:guide>
        <p15:guide id="21" orient="horz" pos="3640">
          <p15:clr>
            <a:srgbClr val="F26B43"/>
          </p15:clr>
        </p15:guide>
        <p15:guide id="22" orient="horz" pos="341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javatpoint.com/java-linkedhashmap" TargetMode="External"/><Relationship Id="rId2" Type="http://schemas.openxmlformats.org/officeDocument/2006/relationships/hyperlink" Target="https://www.javatpoint.com/java-hashmap" TargetMode="External"/><Relationship Id="rId1" Type="http://schemas.openxmlformats.org/officeDocument/2006/relationships/slideLayout" Target="../slideLayouts/slideLayout2.xml"/><Relationship Id="rId4" Type="http://schemas.openxmlformats.org/officeDocument/2006/relationships/hyperlink" Target="https://www.javatpoint.com/java-treema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javatpoint.com/java-list" TargetMode="External"/><Relationship Id="rId2" Type="http://schemas.openxmlformats.org/officeDocument/2006/relationships/hyperlink" Target="https://www.javatpoint.com/array-in-jav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javatpoint.com/synchronization-in-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Placeholder 7" descr="Text, logo&#10;&#10;Description automatically generated">
            <a:extLst>
              <a:ext uri="{FF2B5EF4-FFF2-40B4-BE49-F238E27FC236}">
                <a16:creationId xmlns:a16="http://schemas.microsoft.com/office/drawing/2014/main" xmlns="" id="{F894F3DE-0165-4D3F-9649-BF1C9751EE40}"/>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30756" r="30756"/>
          <a:stretch>
            <a:fillRect/>
          </a:stretch>
        </p:blipFill>
        <p:spPr>
          <a:xfrm>
            <a:off x="0" y="0"/>
            <a:ext cx="2754313" cy="6858000"/>
          </a:xfrm>
        </p:spPr>
      </p:pic>
      <p:sp>
        <p:nvSpPr>
          <p:cNvPr id="3" name="Text Placeholder 2">
            <a:extLst>
              <a:ext uri="{FF2B5EF4-FFF2-40B4-BE49-F238E27FC236}">
                <a16:creationId xmlns:a16="http://schemas.microsoft.com/office/drawing/2014/main" xmlns="" id="{F85C5346-9556-4394-82CB-8C00BAC5C6B9}"/>
              </a:ext>
            </a:extLst>
          </p:cNvPr>
          <p:cNvSpPr>
            <a:spLocks noGrp="1"/>
          </p:cNvSpPr>
          <p:nvPr>
            <p:ph type="body" sz="quarter" idx="12"/>
          </p:nvPr>
        </p:nvSpPr>
        <p:spPr>
          <a:xfrm>
            <a:off x="3348591" y="2315025"/>
            <a:ext cx="7959398" cy="990599"/>
          </a:xfrm>
        </p:spPr>
        <p:txBody>
          <a:bodyPr/>
          <a:lstStyle/>
          <a:p>
            <a:r>
              <a:rPr lang="en-US" dirty="0" smtClean="0"/>
              <a:t>Java Collections</a:t>
            </a:r>
            <a:endParaRPr lang="en-US" noProof="0" dirty="0"/>
          </a:p>
        </p:txBody>
      </p:sp>
      <p:pic>
        <p:nvPicPr>
          <p:cNvPr id="6" name="Picture Placeholder 6" descr="A close up of a logo&#10;&#10;Description automatically generated">
            <a:extLst>
              <a:ext uri="{FF2B5EF4-FFF2-40B4-BE49-F238E27FC236}">
                <a16:creationId xmlns:a16="http://schemas.microsoft.com/office/drawing/2014/main" xmlns="" id="{2DBB87D4-301A-40BA-BFAF-8C7545EDF3E3}"/>
              </a:ext>
            </a:extLst>
          </p:cNvPr>
          <p:cNvPicPr>
            <a:picLocks noChangeAspect="1"/>
          </p:cNvPicPr>
          <p:nvPr/>
        </p:nvPicPr>
        <p:blipFill rotWithShape="1">
          <a:blip r:embed="rId4"/>
          <a:srcRect l="37129" r="37129"/>
          <a:stretch/>
        </p:blipFill>
        <p:spPr>
          <a:xfrm>
            <a:off x="1" y="0"/>
            <a:ext cx="2754085" cy="6858000"/>
          </a:xfrm>
          <a:prstGeom prst="rect">
            <a:avLst/>
          </a:prstGeom>
          <a:solidFill>
            <a:schemeClr val="bg1">
              <a:lumMod val="95000"/>
            </a:schemeClr>
          </a:solidFill>
        </p:spPr>
      </p:pic>
    </p:spTree>
    <p:extLst>
      <p:ext uri="{BB962C8B-B14F-4D97-AF65-F5344CB8AC3E}">
        <p14:creationId xmlns:p14="http://schemas.microsoft.com/office/powerpoint/2010/main" val="13086323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err="1" smtClean="0"/>
              <a:t>HashSet</a:t>
            </a:r>
            <a:endParaRPr lang="en-IN" dirty="0"/>
          </a:p>
        </p:txBody>
      </p:sp>
      <p:sp>
        <p:nvSpPr>
          <p:cNvPr id="5" name="Text Placeholder 4"/>
          <p:cNvSpPr>
            <a:spLocks noGrp="1"/>
          </p:cNvSpPr>
          <p:nvPr>
            <p:ph type="body" sz="quarter" idx="14"/>
          </p:nvPr>
        </p:nvSpPr>
        <p:spPr>
          <a:xfrm>
            <a:off x="3563815" y="1922585"/>
            <a:ext cx="7907460" cy="4210923"/>
          </a:xfrm>
        </p:spPr>
        <p:txBody>
          <a:bodyPr/>
          <a:lstStyle/>
          <a:p>
            <a:r>
              <a:rPr lang="en-IN" sz="2400" dirty="0"/>
              <a:t>Java </a:t>
            </a:r>
            <a:r>
              <a:rPr lang="en-IN" sz="2400" dirty="0" err="1"/>
              <a:t>HashSet</a:t>
            </a:r>
            <a:r>
              <a:rPr lang="en-IN" sz="2400" dirty="0"/>
              <a:t> class is used to create a collection that uses a hash table for storage. It inherits the </a:t>
            </a:r>
            <a:r>
              <a:rPr lang="en-IN" sz="2400" dirty="0" err="1"/>
              <a:t>AbstractSet</a:t>
            </a:r>
            <a:r>
              <a:rPr lang="en-IN" sz="2400" dirty="0"/>
              <a:t> class and implements Set interface.</a:t>
            </a:r>
          </a:p>
          <a:p>
            <a:r>
              <a:rPr lang="en-IN" sz="2400" dirty="0" err="1" smtClean="0"/>
              <a:t>HashSet</a:t>
            </a:r>
            <a:r>
              <a:rPr lang="en-IN" sz="2400" dirty="0" smtClean="0"/>
              <a:t> </a:t>
            </a:r>
            <a:r>
              <a:rPr lang="en-IN" sz="2400" dirty="0"/>
              <a:t>stores the elements by using a mechanism called </a:t>
            </a:r>
            <a:r>
              <a:rPr lang="en-IN" sz="2400" b="1" dirty="0"/>
              <a:t>hashing.</a:t>
            </a:r>
            <a:endParaRPr lang="en-IN" sz="2400" dirty="0"/>
          </a:p>
          <a:p>
            <a:r>
              <a:rPr lang="en-IN" sz="2400" dirty="0" err="1"/>
              <a:t>HashSet</a:t>
            </a:r>
            <a:r>
              <a:rPr lang="en-IN" sz="2400" dirty="0"/>
              <a:t> contains unique elements only.</a:t>
            </a:r>
          </a:p>
          <a:p>
            <a:r>
              <a:rPr lang="en-IN" sz="2400" dirty="0" err="1"/>
              <a:t>HashSet</a:t>
            </a:r>
            <a:r>
              <a:rPr lang="en-IN" sz="2400" dirty="0"/>
              <a:t> allows null value.</a:t>
            </a:r>
          </a:p>
          <a:p>
            <a:r>
              <a:rPr lang="en-IN" sz="2400" dirty="0" err="1"/>
              <a:t>HashSet</a:t>
            </a:r>
            <a:r>
              <a:rPr lang="en-IN" sz="2400" dirty="0"/>
              <a:t> class is non synchronized.</a:t>
            </a:r>
          </a:p>
          <a:p>
            <a:r>
              <a:rPr lang="en-IN" sz="2400" dirty="0" err="1"/>
              <a:t>HashSet</a:t>
            </a:r>
            <a:r>
              <a:rPr lang="en-IN" sz="2400" dirty="0"/>
              <a:t> doesn't maintain the insertion order. Here, elements are inserted on the basis of their </a:t>
            </a:r>
            <a:r>
              <a:rPr lang="en-IN" sz="2400" dirty="0" err="1"/>
              <a:t>hashcode</a:t>
            </a:r>
            <a:r>
              <a:rPr lang="en-IN" sz="2400" dirty="0"/>
              <a:t>.</a:t>
            </a:r>
          </a:p>
          <a:p>
            <a:r>
              <a:rPr lang="en-IN" sz="2400" dirty="0" err="1"/>
              <a:t>HashSet</a:t>
            </a:r>
            <a:r>
              <a:rPr lang="en-IN" sz="2400" dirty="0"/>
              <a:t> is the best approach for search operations.</a:t>
            </a:r>
          </a:p>
          <a:p>
            <a:endParaRPr lang="en-IN" sz="2400" dirty="0"/>
          </a:p>
        </p:txBody>
      </p:sp>
    </p:spTree>
    <p:extLst>
      <p:ext uri="{BB962C8B-B14F-4D97-AF65-F5344CB8AC3E}">
        <p14:creationId xmlns:p14="http://schemas.microsoft.com/office/powerpoint/2010/main" val="24712348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Java </a:t>
            </a:r>
            <a:r>
              <a:rPr lang="en-IN" b="0" dirty="0" err="1"/>
              <a:t>LinkedHashSet</a:t>
            </a:r>
            <a:r>
              <a:rPr lang="en-IN" b="0" dirty="0"/>
              <a:t> class</a:t>
            </a:r>
          </a:p>
          <a:p>
            <a:r>
              <a:rPr lang="en-IN" dirty="0"/>
              <a:t/>
            </a:r>
            <a:br>
              <a:rPr lang="en-IN" dirty="0"/>
            </a:br>
            <a:endParaRPr lang="en-IN" dirty="0"/>
          </a:p>
        </p:txBody>
      </p:sp>
      <p:sp>
        <p:nvSpPr>
          <p:cNvPr id="5" name="Text Placeholder 4"/>
          <p:cNvSpPr>
            <a:spLocks noGrp="1"/>
          </p:cNvSpPr>
          <p:nvPr>
            <p:ph type="body" sz="quarter" idx="14"/>
          </p:nvPr>
        </p:nvSpPr>
        <p:spPr>
          <a:xfrm>
            <a:off x="3300862" y="2069047"/>
            <a:ext cx="7959398" cy="2939046"/>
          </a:xfrm>
        </p:spPr>
        <p:txBody>
          <a:bodyPr/>
          <a:lstStyle/>
          <a:p>
            <a:r>
              <a:rPr lang="en-IN" sz="2400" dirty="0"/>
              <a:t>Java </a:t>
            </a:r>
            <a:r>
              <a:rPr lang="en-IN" sz="2400" dirty="0" err="1"/>
              <a:t>LinkedHashSet</a:t>
            </a:r>
            <a:r>
              <a:rPr lang="en-IN" sz="2400" dirty="0"/>
              <a:t> class is a </a:t>
            </a:r>
            <a:r>
              <a:rPr lang="en-IN" sz="2400" dirty="0" err="1"/>
              <a:t>Hashtable</a:t>
            </a:r>
            <a:r>
              <a:rPr lang="en-IN" sz="2400" dirty="0"/>
              <a:t> and Linked list implementation of the set interface. It inherits </a:t>
            </a:r>
            <a:r>
              <a:rPr lang="en-IN" sz="2400" dirty="0" err="1"/>
              <a:t>HashSet</a:t>
            </a:r>
            <a:r>
              <a:rPr lang="en-IN" sz="2400" dirty="0"/>
              <a:t> class and implements Set interface.</a:t>
            </a:r>
          </a:p>
          <a:p>
            <a:r>
              <a:rPr lang="en-IN" sz="2400" dirty="0"/>
              <a:t/>
            </a:r>
            <a:br>
              <a:rPr lang="en-IN" sz="2400" dirty="0"/>
            </a:br>
            <a:r>
              <a:rPr lang="en-IN" sz="2400" dirty="0"/>
              <a:t>Java </a:t>
            </a:r>
            <a:r>
              <a:rPr lang="en-IN" sz="2400" dirty="0" err="1"/>
              <a:t>LinkedHashSet</a:t>
            </a:r>
            <a:r>
              <a:rPr lang="en-IN" sz="2400" dirty="0"/>
              <a:t> class contains unique elements only like </a:t>
            </a:r>
            <a:r>
              <a:rPr lang="en-IN" sz="2400" dirty="0" err="1"/>
              <a:t>HashSet</a:t>
            </a:r>
            <a:r>
              <a:rPr lang="en-IN" sz="2400" dirty="0"/>
              <a:t>.</a:t>
            </a:r>
          </a:p>
          <a:p>
            <a:r>
              <a:rPr lang="en-IN" sz="2400" dirty="0"/>
              <a:t>Java </a:t>
            </a:r>
            <a:r>
              <a:rPr lang="en-IN" sz="2400" dirty="0" err="1"/>
              <a:t>LinkedHashSet</a:t>
            </a:r>
            <a:r>
              <a:rPr lang="en-IN" sz="2400" dirty="0"/>
              <a:t> class provides all optional set operation and permits null elements.</a:t>
            </a:r>
          </a:p>
          <a:p>
            <a:r>
              <a:rPr lang="en-IN" sz="2400" dirty="0"/>
              <a:t>Java </a:t>
            </a:r>
            <a:r>
              <a:rPr lang="en-IN" sz="2400" dirty="0" err="1"/>
              <a:t>LinkedHashSet</a:t>
            </a:r>
            <a:r>
              <a:rPr lang="en-IN" sz="2400" dirty="0"/>
              <a:t> class is non synchronized.</a:t>
            </a:r>
          </a:p>
          <a:p>
            <a:r>
              <a:rPr lang="en-IN" sz="2400" dirty="0"/>
              <a:t>Java </a:t>
            </a:r>
            <a:r>
              <a:rPr lang="en-IN" sz="2400" dirty="0" err="1"/>
              <a:t>LinkedHashSet</a:t>
            </a:r>
            <a:r>
              <a:rPr lang="en-IN" sz="2400" dirty="0"/>
              <a:t> class maintains insertion order.</a:t>
            </a:r>
          </a:p>
          <a:p>
            <a:endParaRPr lang="en-IN" sz="2400" dirty="0"/>
          </a:p>
        </p:txBody>
      </p:sp>
    </p:spTree>
    <p:extLst>
      <p:ext uri="{BB962C8B-B14F-4D97-AF65-F5344CB8AC3E}">
        <p14:creationId xmlns:p14="http://schemas.microsoft.com/office/powerpoint/2010/main" val="41673585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Java </a:t>
            </a:r>
            <a:r>
              <a:rPr lang="en-IN" b="0" dirty="0" err="1"/>
              <a:t>TreeSet</a:t>
            </a:r>
            <a:r>
              <a:rPr lang="en-IN" b="0" dirty="0"/>
              <a:t> class</a:t>
            </a:r>
          </a:p>
          <a:p>
            <a:r>
              <a:rPr lang="en-IN" dirty="0"/>
              <a:t/>
            </a:r>
            <a:br>
              <a:rPr lang="en-IN" dirty="0"/>
            </a:br>
            <a:endParaRPr lang="en-IN" dirty="0"/>
          </a:p>
        </p:txBody>
      </p:sp>
      <p:sp>
        <p:nvSpPr>
          <p:cNvPr id="5" name="Text Placeholder 4"/>
          <p:cNvSpPr>
            <a:spLocks noGrp="1"/>
          </p:cNvSpPr>
          <p:nvPr>
            <p:ph type="body" sz="quarter" idx="14"/>
          </p:nvPr>
        </p:nvSpPr>
        <p:spPr>
          <a:xfrm>
            <a:off x="3453261" y="2127662"/>
            <a:ext cx="7959398" cy="2939046"/>
          </a:xfrm>
        </p:spPr>
        <p:txBody>
          <a:bodyPr/>
          <a:lstStyle/>
          <a:p>
            <a:r>
              <a:rPr lang="en-IN" sz="2400" dirty="0"/>
              <a:t>Java </a:t>
            </a:r>
            <a:r>
              <a:rPr lang="en-IN" sz="2400" dirty="0" err="1"/>
              <a:t>TreeSet</a:t>
            </a:r>
            <a:r>
              <a:rPr lang="en-IN" sz="2400" dirty="0"/>
              <a:t> class implements the Set interface that uses a tree for storage. It inherits </a:t>
            </a:r>
            <a:r>
              <a:rPr lang="en-IN" sz="2400" dirty="0" err="1"/>
              <a:t>AbstractSet</a:t>
            </a:r>
            <a:r>
              <a:rPr lang="en-IN" sz="2400" dirty="0"/>
              <a:t> class and implements the </a:t>
            </a:r>
            <a:r>
              <a:rPr lang="en-IN" sz="2400" dirty="0" err="1"/>
              <a:t>NavigableSet</a:t>
            </a:r>
            <a:r>
              <a:rPr lang="en-IN" sz="2400" dirty="0"/>
              <a:t> interface. The objects of the </a:t>
            </a:r>
            <a:r>
              <a:rPr lang="en-IN" sz="2400" dirty="0" err="1"/>
              <a:t>TreeSet</a:t>
            </a:r>
            <a:r>
              <a:rPr lang="en-IN" sz="2400" dirty="0"/>
              <a:t> class are stored in ascending order</a:t>
            </a:r>
            <a:r>
              <a:rPr lang="en-IN" sz="2400" dirty="0" smtClean="0"/>
              <a:t>.</a:t>
            </a:r>
          </a:p>
          <a:p>
            <a:r>
              <a:rPr lang="en-IN" sz="2400" dirty="0"/>
              <a:t>Java </a:t>
            </a:r>
            <a:r>
              <a:rPr lang="en-IN" sz="2400" dirty="0" err="1"/>
              <a:t>TreeSet</a:t>
            </a:r>
            <a:r>
              <a:rPr lang="en-IN" sz="2400" dirty="0"/>
              <a:t> class contains unique elements only like </a:t>
            </a:r>
            <a:r>
              <a:rPr lang="en-IN" sz="2400" dirty="0" err="1"/>
              <a:t>HashSet</a:t>
            </a:r>
            <a:r>
              <a:rPr lang="en-IN" sz="2400" dirty="0"/>
              <a:t>.</a:t>
            </a:r>
          </a:p>
          <a:p>
            <a:r>
              <a:rPr lang="en-IN" sz="2400" dirty="0"/>
              <a:t>Java </a:t>
            </a:r>
            <a:r>
              <a:rPr lang="en-IN" sz="2400" dirty="0" err="1"/>
              <a:t>TreeSet</a:t>
            </a:r>
            <a:r>
              <a:rPr lang="en-IN" sz="2400" dirty="0"/>
              <a:t> class access and retrieval times are quiet fast.</a:t>
            </a:r>
          </a:p>
          <a:p>
            <a:r>
              <a:rPr lang="en-IN" sz="2400" dirty="0"/>
              <a:t>Java </a:t>
            </a:r>
            <a:r>
              <a:rPr lang="en-IN" sz="2400" dirty="0" err="1"/>
              <a:t>TreeSet</a:t>
            </a:r>
            <a:r>
              <a:rPr lang="en-IN" sz="2400" dirty="0"/>
              <a:t> class doesn't allow null element.</a:t>
            </a:r>
          </a:p>
          <a:p>
            <a:r>
              <a:rPr lang="en-IN" sz="2400" dirty="0"/>
              <a:t>Java </a:t>
            </a:r>
            <a:r>
              <a:rPr lang="en-IN" sz="2400" dirty="0" err="1"/>
              <a:t>TreeSet</a:t>
            </a:r>
            <a:r>
              <a:rPr lang="en-IN" sz="2400" dirty="0"/>
              <a:t> class is non synchronized.</a:t>
            </a:r>
          </a:p>
          <a:p>
            <a:r>
              <a:rPr lang="en-IN" sz="2400" dirty="0"/>
              <a:t>Java </a:t>
            </a:r>
            <a:r>
              <a:rPr lang="en-IN" sz="2400" dirty="0" err="1"/>
              <a:t>TreeSet</a:t>
            </a:r>
            <a:r>
              <a:rPr lang="en-IN" sz="2400" dirty="0"/>
              <a:t> class maintains ascending order.</a:t>
            </a:r>
          </a:p>
          <a:p>
            <a:endParaRPr lang="en-IN" sz="2400" dirty="0"/>
          </a:p>
        </p:txBody>
      </p:sp>
    </p:spTree>
    <p:extLst>
      <p:ext uri="{BB962C8B-B14F-4D97-AF65-F5344CB8AC3E}">
        <p14:creationId xmlns:p14="http://schemas.microsoft.com/office/powerpoint/2010/main" val="2859561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Java Queue Interface</a:t>
            </a:r>
          </a:p>
          <a:p>
            <a:r>
              <a:rPr lang="en-IN" dirty="0"/>
              <a:t/>
            </a:r>
            <a:br>
              <a:rPr lang="en-IN" dirty="0"/>
            </a:br>
            <a:endParaRPr lang="en-IN" dirty="0"/>
          </a:p>
        </p:txBody>
      </p:sp>
      <p:sp>
        <p:nvSpPr>
          <p:cNvPr id="5" name="Text Placeholder 4"/>
          <p:cNvSpPr>
            <a:spLocks noGrp="1"/>
          </p:cNvSpPr>
          <p:nvPr>
            <p:ph type="body" sz="quarter" idx="14"/>
          </p:nvPr>
        </p:nvSpPr>
        <p:spPr>
          <a:xfrm>
            <a:off x="3516923" y="2344615"/>
            <a:ext cx="7954352" cy="3788893"/>
          </a:xfrm>
        </p:spPr>
        <p:txBody>
          <a:bodyPr/>
          <a:lstStyle/>
          <a:p>
            <a:r>
              <a:rPr lang="en-IN" sz="2400" dirty="0"/>
              <a:t>Java Queue interface orders the element in FIFO(First In First Out) manner. In FIFO, first element is removed first and last element is removed at last</a:t>
            </a:r>
            <a:r>
              <a:rPr lang="en-IN" sz="2400" dirty="0" smtClean="0"/>
              <a:t>.</a:t>
            </a:r>
          </a:p>
          <a:p>
            <a:r>
              <a:rPr lang="en-IN" sz="2400" dirty="0"/>
              <a:t>The </a:t>
            </a:r>
            <a:r>
              <a:rPr lang="en-IN" sz="2400" dirty="0" err="1"/>
              <a:t>PriorityQueue</a:t>
            </a:r>
            <a:r>
              <a:rPr lang="en-IN" sz="2400" dirty="0"/>
              <a:t> class provides the facility of using queue. But it does not orders the elements in FIFO manner. It inherits </a:t>
            </a:r>
            <a:r>
              <a:rPr lang="en-IN" sz="2400" dirty="0" err="1"/>
              <a:t>AbstractQueue</a:t>
            </a:r>
            <a:r>
              <a:rPr lang="en-IN" sz="2400" dirty="0"/>
              <a:t> class.</a:t>
            </a:r>
          </a:p>
          <a:p>
            <a:r>
              <a:rPr lang="en-IN" dirty="0"/>
              <a:t/>
            </a:r>
            <a:br>
              <a:rPr lang="en-IN" dirty="0"/>
            </a:br>
            <a:endParaRPr lang="en-IN" dirty="0"/>
          </a:p>
        </p:txBody>
      </p:sp>
    </p:spTree>
    <p:extLst>
      <p:ext uri="{BB962C8B-B14F-4D97-AF65-F5344CB8AC3E}">
        <p14:creationId xmlns:p14="http://schemas.microsoft.com/office/powerpoint/2010/main" val="21422852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Java </a:t>
            </a:r>
            <a:r>
              <a:rPr lang="en-IN" b="0" dirty="0" err="1"/>
              <a:t>Deque</a:t>
            </a:r>
            <a:r>
              <a:rPr lang="en-IN" b="0" dirty="0"/>
              <a:t> Interface</a:t>
            </a:r>
          </a:p>
          <a:p>
            <a:r>
              <a:rPr lang="en-IN" dirty="0"/>
              <a:t/>
            </a:r>
            <a:br>
              <a:rPr lang="en-IN" dirty="0"/>
            </a:br>
            <a:endParaRPr lang="en-IN" dirty="0"/>
          </a:p>
        </p:txBody>
      </p:sp>
      <p:sp>
        <p:nvSpPr>
          <p:cNvPr id="5" name="Text Placeholder 4"/>
          <p:cNvSpPr>
            <a:spLocks noGrp="1"/>
          </p:cNvSpPr>
          <p:nvPr>
            <p:ph type="body" sz="quarter" idx="14"/>
          </p:nvPr>
        </p:nvSpPr>
        <p:spPr>
          <a:xfrm>
            <a:off x="3446585" y="1875692"/>
            <a:ext cx="8024690" cy="4257816"/>
          </a:xfrm>
        </p:spPr>
        <p:txBody>
          <a:bodyPr/>
          <a:lstStyle/>
          <a:p>
            <a:r>
              <a:rPr lang="en-IN" dirty="0"/>
              <a:t>Java </a:t>
            </a:r>
            <a:r>
              <a:rPr lang="en-IN" dirty="0" err="1"/>
              <a:t>Deque</a:t>
            </a:r>
            <a:r>
              <a:rPr lang="en-IN" dirty="0"/>
              <a:t> Interface is a linear collection that supports element insertion and removal at both ends. </a:t>
            </a:r>
            <a:r>
              <a:rPr lang="en-IN" dirty="0" err="1"/>
              <a:t>Deque</a:t>
            </a:r>
            <a:r>
              <a:rPr lang="en-IN" dirty="0"/>
              <a:t> is an acronym for </a:t>
            </a:r>
            <a:r>
              <a:rPr lang="en-IN" b="1" dirty="0"/>
              <a:t>"double ended queue".</a:t>
            </a:r>
            <a:endParaRPr lang="en-IN" dirty="0"/>
          </a:p>
          <a:p>
            <a:r>
              <a:rPr lang="en-IN" dirty="0"/>
              <a:t>The </a:t>
            </a:r>
            <a:r>
              <a:rPr lang="en-IN" dirty="0" err="1"/>
              <a:t>ArrayDeque</a:t>
            </a:r>
            <a:r>
              <a:rPr lang="en-IN" dirty="0"/>
              <a:t> class provides the facility of using </a:t>
            </a:r>
            <a:r>
              <a:rPr lang="en-IN" dirty="0" err="1"/>
              <a:t>deque</a:t>
            </a:r>
            <a:r>
              <a:rPr lang="en-IN" dirty="0"/>
              <a:t> and resizable-array. It inherits </a:t>
            </a:r>
            <a:r>
              <a:rPr lang="en-IN" dirty="0" err="1"/>
              <a:t>AbstractCollection</a:t>
            </a:r>
            <a:r>
              <a:rPr lang="en-IN" dirty="0"/>
              <a:t> class and implements the </a:t>
            </a:r>
            <a:r>
              <a:rPr lang="en-IN" dirty="0" err="1"/>
              <a:t>Deque</a:t>
            </a:r>
            <a:r>
              <a:rPr lang="en-IN" dirty="0"/>
              <a:t> interface.</a:t>
            </a:r>
          </a:p>
          <a:p>
            <a:r>
              <a:rPr lang="en-IN" dirty="0" smtClean="0"/>
              <a:t>Unlike </a:t>
            </a:r>
            <a:r>
              <a:rPr lang="en-IN" dirty="0"/>
              <a:t>Queue, we can add or remove elements from both sides.</a:t>
            </a:r>
          </a:p>
          <a:p>
            <a:r>
              <a:rPr lang="en-IN" dirty="0"/>
              <a:t>Null elements are not allowed in the </a:t>
            </a:r>
            <a:r>
              <a:rPr lang="en-IN" dirty="0" err="1"/>
              <a:t>ArrayDeque</a:t>
            </a:r>
            <a:r>
              <a:rPr lang="en-IN" dirty="0"/>
              <a:t>.</a:t>
            </a:r>
          </a:p>
          <a:p>
            <a:r>
              <a:rPr lang="en-IN" dirty="0" err="1"/>
              <a:t>ArrayDeque</a:t>
            </a:r>
            <a:r>
              <a:rPr lang="en-IN" dirty="0"/>
              <a:t> is not thread safe, in the absence of external synchronization.</a:t>
            </a:r>
          </a:p>
          <a:p>
            <a:r>
              <a:rPr lang="en-IN" dirty="0" err="1"/>
              <a:t>ArrayDeque</a:t>
            </a:r>
            <a:r>
              <a:rPr lang="en-IN" dirty="0"/>
              <a:t> has no capacity restrictions.</a:t>
            </a:r>
          </a:p>
          <a:p>
            <a:r>
              <a:rPr lang="en-IN" dirty="0" err="1"/>
              <a:t>ArrayDeque</a:t>
            </a:r>
            <a:r>
              <a:rPr lang="en-IN" dirty="0"/>
              <a:t> is faster than </a:t>
            </a:r>
            <a:r>
              <a:rPr lang="en-IN" dirty="0" err="1"/>
              <a:t>LinkedList</a:t>
            </a:r>
            <a:r>
              <a:rPr lang="en-IN" dirty="0"/>
              <a:t> and Stack.</a:t>
            </a:r>
          </a:p>
          <a:p>
            <a:r>
              <a:rPr lang="en-IN" dirty="0"/>
              <a:t/>
            </a:r>
            <a:br>
              <a:rPr lang="en-IN" dirty="0"/>
            </a:br>
            <a:endParaRPr lang="en-IN" dirty="0"/>
          </a:p>
        </p:txBody>
      </p:sp>
    </p:spTree>
    <p:extLst>
      <p:ext uri="{BB962C8B-B14F-4D97-AF65-F5344CB8AC3E}">
        <p14:creationId xmlns:p14="http://schemas.microsoft.com/office/powerpoint/2010/main" val="4683342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Java Map Interface</a:t>
            </a:r>
          </a:p>
          <a:p>
            <a:r>
              <a:rPr lang="en-IN" dirty="0"/>
              <a:t/>
            </a:r>
            <a:br>
              <a:rPr lang="en-IN" dirty="0"/>
            </a:br>
            <a:endParaRPr lang="en-IN" dirty="0"/>
          </a:p>
        </p:txBody>
      </p:sp>
      <p:sp>
        <p:nvSpPr>
          <p:cNvPr id="5" name="Text Placeholder 4"/>
          <p:cNvSpPr>
            <a:spLocks noGrp="1"/>
          </p:cNvSpPr>
          <p:nvPr>
            <p:ph type="body" sz="quarter" idx="14"/>
          </p:nvPr>
        </p:nvSpPr>
        <p:spPr>
          <a:xfrm>
            <a:off x="3481754" y="2098431"/>
            <a:ext cx="7989521" cy="4035077"/>
          </a:xfrm>
        </p:spPr>
        <p:txBody>
          <a:bodyPr/>
          <a:lstStyle/>
          <a:p>
            <a:r>
              <a:rPr lang="en-IN" sz="2400" dirty="0"/>
              <a:t>A map contains values on the basis of key, i.e. key and value pair. Each key and value pair is known as an entry. A Map contains unique keys.</a:t>
            </a:r>
          </a:p>
          <a:p>
            <a:r>
              <a:rPr lang="en-IN" sz="2400" dirty="0"/>
              <a:t>A Map is useful if you have to search, update or delete elements on the basis of a key</a:t>
            </a:r>
            <a:r>
              <a:rPr lang="en-IN" sz="2400" dirty="0" smtClean="0"/>
              <a:t>.</a:t>
            </a:r>
            <a:r>
              <a:rPr lang="en-IN" sz="2400" dirty="0"/>
              <a:t> A Map doesn't allow duplicate keys, but you can have duplicate values. </a:t>
            </a:r>
            <a:r>
              <a:rPr lang="en-IN" sz="2400" dirty="0" err="1"/>
              <a:t>HashMap</a:t>
            </a:r>
            <a:r>
              <a:rPr lang="en-IN" sz="2400" dirty="0"/>
              <a:t> and </a:t>
            </a:r>
            <a:r>
              <a:rPr lang="en-IN" sz="2400" dirty="0" err="1"/>
              <a:t>LinkedHashMap</a:t>
            </a:r>
            <a:r>
              <a:rPr lang="en-IN" sz="2400" dirty="0"/>
              <a:t> allow null keys and values, but </a:t>
            </a:r>
            <a:r>
              <a:rPr lang="en-IN" sz="2400" dirty="0" err="1"/>
              <a:t>TreeMap</a:t>
            </a:r>
            <a:r>
              <a:rPr lang="en-IN" sz="2400" dirty="0"/>
              <a:t> doesn't allow any null key or value.</a:t>
            </a:r>
          </a:p>
          <a:p>
            <a:endParaRPr lang="en-IN" sz="2400" dirty="0"/>
          </a:p>
        </p:txBody>
      </p:sp>
    </p:spTree>
    <p:extLst>
      <p:ext uri="{BB962C8B-B14F-4D97-AF65-F5344CB8AC3E}">
        <p14:creationId xmlns:p14="http://schemas.microsoft.com/office/powerpoint/2010/main" val="13828932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dirty="0" smtClean="0"/>
              <a:t>Map Interface</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7878" y="1732534"/>
            <a:ext cx="4578960" cy="4601591"/>
          </a:xfrm>
          <a:prstGeom prst="rect">
            <a:avLst/>
          </a:prstGeom>
        </p:spPr>
      </p:pic>
    </p:spTree>
    <p:extLst>
      <p:ext uri="{BB962C8B-B14F-4D97-AF65-F5344CB8AC3E}">
        <p14:creationId xmlns:p14="http://schemas.microsoft.com/office/powerpoint/2010/main" val="12930453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Picture Placeholder 5"/>
          <p:cNvGraphicFramePr>
            <a:graphicFrameLocks noGrp="1"/>
          </p:cNvGraphicFramePr>
          <p:nvPr>
            <p:ph type="pic" sz="quarter" idx="11"/>
            <p:extLst>
              <p:ext uri="{D42A27DB-BD31-4B8C-83A1-F6EECF244321}">
                <p14:modId xmlns:p14="http://schemas.microsoft.com/office/powerpoint/2010/main" val="498369857"/>
              </p:ext>
            </p:extLst>
          </p:nvPr>
        </p:nvGraphicFramePr>
        <p:xfrm>
          <a:off x="3059724" y="2920548"/>
          <a:ext cx="8065477" cy="2225788"/>
        </p:xfrm>
        <a:graphic>
          <a:graphicData uri="http://schemas.openxmlformats.org/drawingml/2006/table">
            <a:tbl>
              <a:tblPr/>
              <a:tblGrid>
                <a:gridCol w="2730622"/>
                <a:gridCol w="5334855"/>
              </a:tblGrid>
              <a:tr h="224067">
                <a:tc>
                  <a:txBody>
                    <a:bodyPr/>
                    <a:lstStyle/>
                    <a:p>
                      <a:pPr algn="l" fontAlgn="t"/>
                      <a:r>
                        <a:rPr lang="en-IN" sz="1800" dirty="0">
                          <a:solidFill>
                            <a:srgbClr val="000000"/>
                          </a:solidFill>
                          <a:effectLst/>
                          <a:latin typeface="times new roman"/>
                        </a:rPr>
                        <a:t>Class</a:t>
                      </a:r>
                    </a:p>
                  </a:txBody>
                  <a:tcPr marL="50924" marR="50924" marT="50924" marB="50924">
                    <a:lnL w="9525" cap="flat" cmpd="sng" algn="ctr">
                      <a:solidFill>
                        <a:srgbClr val="A05EEF"/>
                      </a:solidFill>
                      <a:prstDash val="solid"/>
                      <a:round/>
                      <a:headEnd type="none" w="med" len="med"/>
                      <a:tailEnd type="none" w="med" len="med"/>
                    </a:lnL>
                    <a:lnR w="9525" cap="flat" cmpd="sng" algn="ctr">
                      <a:solidFill>
                        <a:srgbClr val="A05EEF"/>
                      </a:solidFill>
                      <a:prstDash val="solid"/>
                      <a:round/>
                      <a:headEnd type="none" w="med" len="med"/>
                      <a:tailEnd type="none" w="med" len="med"/>
                    </a:lnR>
                    <a:lnT w="9525" cap="flat" cmpd="sng" algn="ctr">
                      <a:solidFill>
                        <a:srgbClr val="A05EE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a:rPr>
                        <a:t>Description</a:t>
                      </a:r>
                    </a:p>
                  </a:txBody>
                  <a:tcPr marL="50924" marR="50924" marT="50924" marB="50924">
                    <a:lnL w="9525" cap="flat" cmpd="sng" algn="ctr">
                      <a:solidFill>
                        <a:srgbClr val="A05EEF"/>
                      </a:solidFill>
                      <a:prstDash val="solid"/>
                      <a:round/>
                      <a:headEnd type="none" w="med" len="med"/>
                      <a:tailEnd type="none" w="med" len="med"/>
                    </a:lnL>
                    <a:lnR w="9525" cap="flat" cmpd="sng" algn="ctr">
                      <a:solidFill>
                        <a:srgbClr val="A05EEF"/>
                      </a:solidFill>
                      <a:prstDash val="solid"/>
                      <a:round/>
                      <a:headEnd type="none" w="med" len="med"/>
                      <a:tailEnd type="none" w="med" len="med"/>
                    </a:lnR>
                    <a:lnT w="9525" cap="flat" cmpd="sng" algn="ctr">
                      <a:solidFill>
                        <a:srgbClr val="A05EE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434555">
                <a:tc>
                  <a:txBody>
                    <a:bodyPr/>
                    <a:lstStyle/>
                    <a:p>
                      <a:pPr algn="just" fontAlgn="t"/>
                      <a:r>
                        <a:rPr lang="en-IN" sz="1800" u="none" strike="noStrike">
                          <a:solidFill>
                            <a:srgbClr val="008000"/>
                          </a:solidFill>
                          <a:effectLst/>
                          <a:latin typeface="inter-regular"/>
                          <a:hlinkClick r:id="rId2"/>
                        </a:rPr>
                        <a:t>HashMap</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dirty="0" err="1">
                          <a:solidFill>
                            <a:srgbClr val="333333"/>
                          </a:solidFill>
                          <a:effectLst/>
                          <a:latin typeface="inter-regular"/>
                        </a:rPr>
                        <a:t>HashMap</a:t>
                      </a:r>
                      <a:r>
                        <a:rPr lang="en-IN" sz="1800" dirty="0">
                          <a:solidFill>
                            <a:srgbClr val="333333"/>
                          </a:solidFill>
                          <a:effectLst/>
                          <a:latin typeface="inter-regular"/>
                        </a:rPr>
                        <a:t> is the implementation of Map, but it doesn't maintain any order.</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56773">
                <a:tc>
                  <a:txBody>
                    <a:bodyPr/>
                    <a:lstStyle/>
                    <a:p>
                      <a:pPr algn="just" fontAlgn="t"/>
                      <a:r>
                        <a:rPr lang="en-IN" sz="1800" u="none" strike="noStrike" dirty="0" err="1">
                          <a:solidFill>
                            <a:srgbClr val="008000"/>
                          </a:solidFill>
                          <a:effectLst/>
                          <a:latin typeface="inter-regular"/>
                          <a:hlinkClick r:id="rId3"/>
                        </a:rPr>
                        <a:t>LinkedHashMap</a:t>
                      </a:r>
                      <a:endParaRPr lang="en-IN" sz="1800" u="none" strike="noStrike" dirty="0">
                        <a:solidFill>
                          <a:srgbClr val="008000"/>
                        </a:solidFill>
                        <a:effectLst/>
                        <a:latin typeface="inter-regular"/>
                        <a:hlinkClick r:id="rId3"/>
                      </a:endParaRP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dirty="0" err="1">
                          <a:solidFill>
                            <a:srgbClr val="333333"/>
                          </a:solidFill>
                          <a:effectLst/>
                          <a:latin typeface="inter-regular"/>
                        </a:rPr>
                        <a:t>LinkedHashMap</a:t>
                      </a:r>
                      <a:r>
                        <a:rPr lang="en-IN" sz="1800" dirty="0">
                          <a:solidFill>
                            <a:srgbClr val="333333"/>
                          </a:solidFill>
                          <a:effectLst/>
                          <a:latin typeface="inter-regular"/>
                        </a:rPr>
                        <a:t> is the implementation of Map. It inherits </a:t>
                      </a:r>
                      <a:r>
                        <a:rPr lang="en-IN" sz="1800" dirty="0" err="1">
                          <a:solidFill>
                            <a:srgbClr val="333333"/>
                          </a:solidFill>
                          <a:effectLst/>
                          <a:latin typeface="inter-regular"/>
                        </a:rPr>
                        <a:t>HashMap</a:t>
                      </a:r>
                      <a:r>
                        <a:rPr lang="en-IN" sz="1800" dirty="0">
                          <a:solidFill>
                            <a:srgbClr val="333333"/>
                          </a:solidFill>
                          <a:effectLst/>
                          <a:latin typeface="inter-regular"/>
                        </a:rPr>
                        <a:t> class. It maintains insertion order.</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34555">
                <a:tc>
                  <a:txBody>
                    <a:bodyPr/>
                    <a:lstStyle/>
                    <a:p>
                      <a:pPr algn="just" fontAlgn="t"/>
                      <a:r>
                        <a:rPr lang="en-IN" sz="1800" u="none" strike="noStrike">
                          <a:solidFill>
                            <a:srgbClr val="008000"/>
                          </a:solidFill>
                          <a:effectLst/>
                          <a:latin typeface="inter-regular"/>
                          <a:hlinkClick r:id="rId4"/>
                        </a:rPr>
                        <a:t>TreeMap</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dirty="0" err="1">
                          <a:solidFill>
                            <a:srgbClr val="333333"/>
                          </a:solidFill>
                          <a:effectLst/>
                          <a:latin typeface="inter-regular"/>
                        </a:rPr>
                        <a:t>TreeMap</a:t>
                      </a:r>
                      <a:r>
                        <a:rPr lang="en-IN" sz="1800" dirty="0">
                          <a:solidFill>
                            <a:srgbClr val="333333"/>
                          </a:solidFill>
                          <a:effectLst/>
                          <a:latin typeface="inter-regular"/>
                        </a:rPr>
                        <a:t> is the implementation of Map and </a:t>
                      </a:r>
                      <a:r>
                        <a:rPr lang="en-IN" sz="1800" dirty="0" err="1">
                          <a:solidFill>
                            <a:srgbClr val="333333"/>
                          </a:solidFill>
                          <a:effectLst/>
                          <a:latin typeface="inter-regular"/>
                        </a:rPr>
                        <a:t>SortedMap</a:t>
                      </a:r>
                      <a:r>
                        <a:rPr lang="en-IN" sz="1800" dirty="0">
                          <a:solidFill>
                            <a:srgbClr val="333333"/>
                          </a:solidFill>
                          <a:effectLst/>
                          <a:latin typeface="inter-regular"/>
                        </a:rPr>
                        <a:t>. It maintains ascending order.</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4" name="Text Placeholder 3"/>
          <p:cNvSpPr>
            <a:spLocks noGrp="1"/>
          </p:cNvSpPr>
          <p:nvPr>
            <p:ph type="body" sz="quarter" idx="13"/>
          </p:nvPr>
        </p:nvSpPr>
        <p:spPr/>
        <p:txBody>
          <a:bodyPr/>
          <a:lstStyle/>
          <a:p>
            <a:r>
              <a:rPr lang="en-IN" dirty="0" smtClean="0"/>
              <a:t>Map </a:t>
            </a:r>
            <a:endParaRPr lang="en-IN" dirty="0"/>
          </a:p>
        </p:txBody>
      </p:sp>
    </p:spTree>
    <p:extLst>
      <p:ext uri="{BB962C8B-B14F-4D97-AF65-F5344CB8AC3E}">
        <p14:creationId xmlns:p14="http://schemas.microsoft.com/office/powerpoint/2010/main" val="702187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Java </a:t>
            </a:r>
            <a:r>
              <a:rPr lang="en-IN" b="0" dirty="0" err="1"/>
              <a:t>HashMap</a:t>
            </a:r>
            <a:endParaRPr lang="en-IN" b="0" dirty="0"/>
          </a:p>
          <a:p>
            <a:r>
              <a:rPr lang="en-IN" dirty="0"/>
              <a:t/>
            </a:r>
            <a:br>
              <a:rPr lang="en-IN" dirty="0"/>
            </a:br>
            <a:endParaRPr lang="en-IN" dirty="0"/>
          </a:p>
        </p:txBody>
      </p:sp>
      <p:sp>
        <p:nvSpPr>
          <p:cNvPr id="5" name="Text Placeholder 4"/>
          <p:cNvSpPr>
            <a:spLocks noGrp="1"/>
          </p:cNvSpPr>
          <p:nvPr>
            <p:ph type="body" sz="quarter" idx="14"/>
          </p:nvPr>
        </p:nvSpPr>
        <p:spPr>
          <a:xfrm>
            <a:off x="3493477" y="2110154"/>
            <a:ext cx="7977798" cy="4023354"/>
          </a:xfrm>
        </p:spPr>
        <p:txBody>
          <a:bodyPr/>
          <a:lstStyle/>
          <a:p>
            <a:r>
              <a:rPr lang="en-IN" sz="2400" dirty="0"/>
              <a:t>Java </a:t>
            </a:r>
            <a:r>
              <a:rPr lang="en-IN" sz="2400" b="1" dirty="0" err="1"/>
              <a:t>HashMap</a:t>
            </a:r>
            <a:r>
              <a:rPr lang="en-IN" sz="2400" dirty="0"/>
              <a:t> class implements the Map interface which allows us </a:t>
            </a:r>
            <a:r>
              <a:rPr lang="en-IN" sz="2400" i="1" dirty="0"/>
              <a:t>to store key and value pair</a:t>
            </a:r>
            <a:r>
              <a:rPr lang="en-IN" sz="2400" dirty="0"/>
              <a:t>, where keys should be unique. If you try to insert the duplicate key, it will replace the element of the corresponding key. It is easy to perform operations using the key index like </a:t>
            </a:r>
            <a:r>
              <a:rPr lang="en-IN" sz="2400" dirty="0" err="1"/>
              <a:t>updation</a:t>
            </a:r>
            <a:r>
              <a:rPr lang="en-IN" sz="2400" dirty="0"/>
              <a:t>, deletion, etc. </a:t>
            </a:r>
            <a:r>
              <a:rPr lang="en-IN" sz="2400" dirty="0" err="1"/>
              <a:t>HashMap</a:t>
            </a:r>
            <a:r>
              <a:rPr lang="en-IN" sz="2400" dirty="0"/>
              <a:t> class is found in the </a:t>
            </a:r>
            <a:r>
              <a:rPr lang="en-IN" sz="2400" dirty="0" err="1"/>
              <a:t>java.util</a:t>
            </a:r>
            <a:r>
              <a:rPr lang="en-IN" sz="2400" dirty="0"/>
              <a:t> package</a:t>
            </a:r>
            <a:r>
              <a:rPr lang="en-IN" sz="2400" dirty="0" smtClean="0"/>
              <a:t>.</a:t>
            </a:r>
          </a:p>
          <a:p>
            <a:r>
              <a:rPr lang="en-IN" sz="2400" dirty="0" err="1"/>
              <a:t>HashMap</a:t>
            </a:r>
            <a:r>
              <a:rPr lang="en-IN" sz="2400" dirty="0"/>
              <a:t> in Java is like the legacy </a:t>
            </a:r>
            <a:r>
              <a:rPr lang="en-IN" sz="2400" dirty="0" err="1"/>
              <a:t>Hashtable</a:t>
            </a:r>
            <a:r>
              <a:rPr lang="en-IN" sz="2400" dirty="0"/>
              <a:t> class, but it is not synchronized. It allows us to store the null elements as well, but there should be only one null key. Since Java 5, it is denoted as </a:t>
            </a:r>
            <a:r>
              <a:rPr lang="en-IN" sz="2400" dirty="0" err="1"/>
              <a:t>HashMap</a:t>
            </a:r>
            <a:r>
              <a:rPr lang="en-IN" sz="2400" dirty="0"/>
              <a:t>&lt;K,V&gt;, where K stands for key and V for value. It inherits the </a:t>
            </a:r>
            <a:r>
              <a:rPr lang="en-IN" sz="2400" dirty="0" err="1"/>
              <a:t>AbstractMap</a:t>
            </a:r>
            <a:r>
              <a:rPr lang="en-IN" sz="2400" dirty="0"/>
              <a:t> class and implements the Map interface.</a:t>
            </a:r>
          </a:p>
        </p:txBody>
      </p:sp>
    </p:spTree>
    <p:extLst>
      <p:ext uri="{BB962C8B-B14F-4D97-AF65-F5344CB8AC3E}">
        <p14:creationId xmlns:p14="http://schemas.microsoft.com/office/powerpoint/2010/main" val="3655977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smtClean="0"/>
              <a:t>Java </a:t>
            </a:r>
            <a:r>
              <a:rPr lang="en-IN" dirty="0" err="1" smtClean="0"/>
              <a:t>HashMap</a:t>
            </a:r>
            <a:endParaRPr lang="en-IN" dirty="0"/>
          </a:p>
        </p:txBody>
      </p:sp>
      <p:sp>
        <p:nvSpPr>
          <p:cNvPr id="5" name="Text Placeholder 4"/>
          <p:cNvSpPr>
            <a:spLocks noGrp="1"/>
          </p:cNvSpPr>
          <p:nvPr>
            <p:ph type="body" sz="quarter" idx="14"/>
          </p:nvPr>
        </p:nvSpPr>
        <p:spPr>
          <a:xfrm>
            <a:off x="3458308" y="2051538"/>
            <a:ext cx="8012967" cy="4081970"/>
          </a:xfrm>
        </p:spPr>
        <p:txBody>
          <a:bodyPr/>
          <a:lstStyle/>
          <a:p>
            <a:r>
              <a:rPr lang="en-IN" sz="2400" dirty="0"/>
              <a:t>Java </a:t>
            </a:r>
            <a:r>
              <a:rPr lang="en-IN" sz="2400" dirty="0" err="1"/>
              <a:t>HashMap</a:t>
            </a:r>
            <a:r>
              <a:rPr lang="en-IN" sz="2400" dirty="0"/>
              <a:t> contains values based on the key.</a:t>
            </a:r>
          </a:p>
          <a:p>
            <a:r>
              <a:rPr lang="en-IN" sz="2400" dirty="0"/>
              <a:t>Java </a:t>
            </a:r>
            <a:r>
              <a:rPr lang="en-IN" sz="2400" dirty="0" err="1"/>
              <a:t>HashMap</a:t>
            </a:r>
            <a:r>
              <a:rPr lang="en-IN" sz="2400" dirty="0"/>
              <a:t> contains only unique keys.</a:t>
            </a:r>
          </a:p>
          <a:p>
            <a:r>
              <a:rPr lang="en-IN" sz="2400" dirty="0"/>
              <a:t>Java </a:t>
            </a:r>
            <a:r>
              <a:rPr lang="en-IN" sz="2400" dirty="0" err="1"/>
              <a:t>HashMap</a:t>
            </a:r>
            <a:r>
              <a:rPr lang="en-IN" sz="2400" dirty="0"/>
              <a:t> may have one null key and multiple null values.</a:t>
            </a:r>
          </a:p>
          <a:p>
            <a:r>
              <a:rPr lang="en-IN" sz="2400" dirty="0"/>
              <a:t>Java </a:t>
            </a:r>
            <a:r>
              <a:rPr lang="en-IN" sz="2400" dirty="0" err="1"/>
              <a:t>HashMap</a:t>
            </a:r>
            <a:r>
              <a:rPr lang="en-IN" sz="2400" dirty="0"/>
              <a:t> is non synchronized.</a:t>
            </a:r>
          </a:p>
          <a:p>
            <a:r>
              <a:rPr lang="en-IN" sz="2400" dirty="0"/>
              <a:t>Java </a:t>
            </a:r>
            <a:r>
              <a:rPr lang="en-IN" sz="2400" dirty="0" err="1"/>
              <a:t>HashMap</a:t>
            </a:r>
            <a:r>
              <a:rPr lang="en-IN" sz="2400" dirty="0"/>
              <a:t> maintains no order.</a:t>
            </a:r>
          </a:p>
          <a:p>
            <a:endParaRPr lang="en-IN" sz="2400" dirty="0"/>
          </a:p>
        </p:txBody>
      </p:sp>
    </p:spTree>
    <p:extLst>
      <p:ext uri="{BB962C8B-B14F-4D97-AF65-F5344CB8AC3E}">
        <p14:creationId xmlns:p14="http://schemas.microsoft.com/office/powerpoint/2010/main" val="3660871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smtClean="0"/>
              <a:t>Collections</a:t>
            </a:r>
            <a:endParaRPr lang="en-IN" dirty="0"/>
          </a:p>
        </p:txBody>
      </p:sp>
      <p:sp>
        <p:nvSpPr>
          <p:cNvPr id="5" name="Text Placeholder 4"/>
          <p:cNvSpPr>
            <a:spLocks noGrp="1"/>
          </p:cNvSpPr>
          <p:nvPr>
            <p:ph type="body" sz="quarter" idx="14"/>
          </p:nvPr>
        </p:nvSpPr>
        <p:spPr>
          <a:xfrm>
            <a:off x="3505200" y="2497015"/>
            <a:ext cx="7966075" cy="3636493"/>
          </a:xfrm>
        </p:spPr>
        <p:txBody>
          <a:bodyPr/>
          <a:lstStyle/>
          <a:p>
            <a:r>
              <a:rPr lang="en-IN" sz="2400" dirty="0"/>
              <a:t> </a:t>
            </a:r>
            <a:r>
              <a:rPr lang="en-IN" sz="2400" b="1" dirty="0"/>
              <a:t>Collection in Java</a:t>
            </a:r>
            <a:r>
              <a:rPr lang="en-IN" sz="2400" dirty="0"/>
              <a:t> is a framework that provides an architecture to store and manipulate the group of objects.</a:t>
            </a:r>
          </a:p>
          <a:p>
            <a:r>
              <a:rPr lang="en-IN" sz="2400" dirty="0"/>
              <a:t>Java Collections can achieve all the operations that you perform on a data such as searching, sorting, insertion, manipulation, and deletion.</a:t>
            </a:r>
          </a:p>
          <a:p>
            <a:endParaRPr lang="en-IN" sz="2400" dirty="0"/>
          </a:p>
        </p:txBody>
      </p:sp>
    </p:spTree>
    <p:extLst>
      <p:ext uri="{BB962C8B-B14F-4D97-AF65-F5344CB8AC3E}">
        <p14:creationId xmlns:p14="http://schemas.microsoft.com/office/powerpoint/2010/main" val="30689246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dirty="0" smtClean="0"/>
              <a:t>Working of </a:t>
            </a:r>
            <a:r>
              <a:rPr lang="en-IN" dirty="0" err="1" smtClean="0"/>
              <a:t>HashMap</a:t>
            </a:r>
            <a:endParaRPr lang="en-IN" dirty="0"/>
          </a:p>
        </p:txBody>
      </p:sp>
      <p:sp>
        <p:nvSpPr>
          <p:cNvPr id="5" name="Text Placeholder 4"/>
          <p:cNvSpPr>
            <a:spLocks noGrp="1"/>
          </p:cNvSpPr>
          <p:nvPr>
            <p:ph type="body" sz="quarter" idx="14"/>
          </p:nvPr>
        </p:nvSpPr>
        <p:spPr>
          <a:xfrm>
            <a:off x="3446585" y="1863969"/>
            <a:ext cx="8024690" cy="4269539"/>
          </a:xfrm>
        </p:spPr>
        <p:txBody>
          <a:bodyPr/>
          <a:lstStyle/>
          <a:p>
            <a:r>
              <a:rPr lang="en-IN" sz="2400" b="1" dirty="0" smtClean="0"/>
              <a:t>Hashing</a:t>
            </a:r>
          </a:p>
          <a:p>
            <a:r>
              <a:rPr lang="en-IN" sz="2400" dirty="0" smtClean="0"/>
              <a:t>It </a:t>
            </a:r>
            <a:r>
              <a:rPr lang="en-IN" sz="2400" dirty="0"/>
              <a:t>is the process of converting an object into an integer value. The integer value helps in indexing and faster searches.</a:t>
            </a:r>
            <a:br>
              <a:rPr lang="en-IN" sz="2400" dirty="0"/>
            </a:br>
            <a:r>
              <a:rPr lang="en-IN" sz="2400" dirty="0" err="1"/>
              <a:t>HashMap</a:t>
            </a:r>
            <a:r>
              <a:rPr lang="en-IN" sz="2400" dirty="0"/>
              <a:t> is a part of the Java collection framework. It uses a technique called Hashing. It implements the map interface. It stores the data in the pair of Key and Value. </a:t>
            </a:r>
            <a:r>
              <a:rPr lang="en-IN" sz="2400" dirty="0" err="1"/>
              <a:t>HashMap</a:t>
            </a:r>
            <a:r>
              <a:rPr lang="en-IN" sz="2400" dirty="0"/>
              <a:t> contains an array of the nodes, and the node is represented as a class. It uses an array and </a:t>
            </a:r>
            <a:r>
              <a:rPr lang="en-IN" sz="2400" dirty="0" err="1"/>
              <a:t>LinkedList</a:t>
            </a:r>
            <a:r>
              <a:rPr lang="en-IN" sz="2400" dirty="0"/>
              <a:t> data structure internally for storing Key and Value. There are four fields in </a:t>
            </a:r>
            <a:r>
              <a:rPr lang="en-IN" sz="2400" dirty="0" err="1"/>
              <a:t>HashMap</a:t>
            </a:r>
            <a:r>
              <a:rPr lang="en-IN" sz="2400" dirty="0"/>
              <a:t>.</a:t>
            </a:r>
          </a:p>
          <a:p>
            <a:r>
              <a:rPr lang="en-IN" sz="2400" dirty="0"/>
              <a:t/>
            </a:r>
            <a:br>
              <a:rPr lang="en-IN" sz="2400" dirty="0"/>
            </a:br>
            <a:endParaRPr lang="en-IN" sz="2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454" y="2405062"/>
            <a:ext cx="2362200" cy="1438275"/>
          </a:xfrm>
          <a:prstGeom prst="rect">
            <a:avLst/>
          </a:prstGeom>
        </p:spPr>
      </p:pic>
    </p:spTree>
    <p:extLst>
      <p:ext uri="{BB962C8B-B14F-4D97-AF65-F5344CB8AC3E}">
        <p14:creationId xmlns:p14="http://schemas.microsoft.com/office/powerpoint/2010/main" val="1054560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Working of </a:t>
            </a:r>
            <a:r>
              <a:rPr lang="en-IN" dirty="0" err="1"/>
              <a:t>HashMap</a:t>
            </a:r>
            <a:endParaRPr lang="en-IN" dirty="0"/>
          </a:p>
          <a:p>
            <a:endParaRPr lang="en-IN" dirty="0"/>
          </a:p>
        </p:txBody>
      </p:sp>
      <p:sp>
        <p:nvSpPr>
          <p:cNvPr id="5" name="Text Placeholder 4"/>
          <p:cNvSpPr>
            <a:spLocks noGrp="1"/>
          </p:cNvSpPr>
          <p:nvPr>
            <p:ph type="body" sz="quarter" idx="14"/>
          </p:nvPr>
        </p:nvSpPr>
        <p:spPr>
          <a:xfrm>
            <a:off x="3464985" y="2256616"/>
            <a:ext cx="7959398" cy="2939046"/>
          </a:xfrm>
        </p:spPr>
        <p:txBody>
          <a:bodyPr/>
          <a:lstStyle/>
          <a:p>
            <a:r>
              <a:rPr lang="en-IN" sz="1800" b="1" dirty="0"/>
              <a:t>equals():</a:t>
            </a:r>
            <a:r>
              <a:rPr lang="en-IN" sz="1800" dirty="0"/>
              <a:t> It checks the equality of two objects. It compares the Key, whether they are equal or not. It is a method of the Object class. It can be overridden. If you override the equals() method, then it is mandatory to override the </a:t>
            </a:r>
            <a:r>
              <a:rPr lang="en-IN" sz="1800" dirty="0" err="1"/>
              <a:t>hashCode</a:t>
            </a:r>
            <a:r>
              <a:rPr lang="en-IN" sz="1800" dirty="0"/>
              <a:t>() method.</a:t>
            </a:r>
          </a:p>
          <a:p>
            <a:r>
              <a:rPr lang="en-IN" sz="1800" b="1" dirty="0" err="1"/>
              <a:t>hashCode</a:t>
            </a:r>
            <a:r>
              <a:rPr lang="en-IN" sz="1800" b="1" dirty="0"/>
              <a:t>():</a:t>
            </a:r>
            <a:r>
              <a:rPr lang="en-IN" sz="1800" dirty="0"/>
              <a:t> This is the method of the object class. It returns the memory reference of the object in integer form. The value received from the method is used as the bucket number. The bucket number is the address of the element inside the map. Hash code of null Key is 0.</a:t>
            </a:r>
          </a:p>
          <a:p>
            <a:r>
              <a:rPr lang="en-IN" sz="1800" b="1" dirty="0"/>
              <a:t>Buckets:</a:t>
            </a:r>
            <a:r>
              <a:rPr lang="en-IN" sz="1800" dirty="0"/>
              <a:t> Array of the node is called buckets. Each node has a data structure like a </a:t>
            </a:r>
            <a:r>
              <a:rPr lang="en-IN" sz="1800" dirty="0" err="1"/>
              <a:t>LinkedList</a:t>
            </a:r>
            <a:r>
              <a:rPr lang="en-IN" sz="1800" dirty="0"/>
              <a:t>. More than one node can share the same bucket. It may be different in capacity.</a:t>
            </a:r>
          </a:p>
          <a:p>
            <a:endParaRPr lang="en-IN" sz="1800" dirty="0"/>
          </a:p>
        </p:txBody>
      </p:sp>
    </p:spTree>
    <p:extLst>
      <p:ext uri="{BB962C8B-B14F-4D97-AF65-F5344CB8AC3E}">
        <p14:creationId xmlns:p14="http://schemas.microsoft.com/office/powerpoint/2010/main" val="1596799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dirty="0" smtClean="0"/>
              <a:t>Working of </a:t>
            </a:r>
            <a:r>
              <a:rPr lang="en-IN" dirty="0" err="1" smtClean="0"/>
              <a:t>HashMap</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0937" y="2137996"/>
            <a:ext cx="4810125" cy="4152900"/>
          </a:xfrm>
          <a:prstGeom prst="rect">
            <a:avLst/>
          </a:prstGeom>
        </p:spPr>
      </p:pic>
    </p:spTree>
    <p:extLst>
      <p:ext uri="{BB962C8B-B14F-4D97-AF65-F5344CB8AC3E}">
        <p14:creationId xmlns:p14="http://schemas.microsoft.com/office/powerpoint/2010/main" val="3411830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Insert Key, Value pair in </a:t>
            </a:r>
            <a:r>
              <a:rPr lang="en-IN" b="0" dirty="0" err="1"/>
              <a:t>HashMap</a:t>
            </a:r>
            <a:endParaRPr lang="en-IN" b="0" dirty="0"/>
          </a:p>
          <a:p>
            <a:r>
              <a:rPr lang="en-IN" dirty="0"/>
              <a:t/>
            </a:r>
            <a:br>
              <a:rPr lang="en-IN" dirty="0"/>
            </a:br>
            <a:endParaRPr lang="en-IN" dirty="0"/>
          </a:p>
        </p:txBody>
      </p:sp>
      <p:sp>
        <p:nvSpPr>
          <p:cNvPr id="5" name="Text Placeholder 4"/>
          <p:cNvSpPr>
            <a:spLocks noGrp="1"/>
          </p:cNvSpPr>
          <p:nvPr>
            <p:ph type="body" sz="quarter" idx="14"/>
          </p:nvPr>
        </p:nvSpPr>
        <p:spPr>
          <a:xfrm>
            <a:off x="3505200" y="2098431"/>
            <a:ext cx="7966075" cy="4035077"/>
          </a:xfrm>
        </p:spPr>
        <p:txBody>
          <a:bodyPr/>
          <a:lstStyle/>
          <a:p>
            <a:r>
              <a:rPr lang="en-IN" sz="2400" dirty="0"/>
              <a:t>We use put() method to insert the Key and Value pair in the </a:t>
            </a:r>
            <a:r>
              <a:rPr lang="en-IN" sz="2400" dirty="0" err="1"/>
              <a:t>HashMap</a:t>
            </a:r>
            <a:r>
              <a:rPr lang="en-IN" sz="2400" dirty="0"/>
              <a:t>. The default size of </a:t>
            </a:r>
            <a:r>
              <a:rPr lang="en-IN" sz="2400" dirty="0" err="1"/>
              <a:t>HashMap</a:t>
            </a:r>
            <a:r>
              <a:rPr lang="en-IN" sz="2400" dirty="0"/>
              <a:t> is 16 (0 to 15).</a:t>
            </a:r>
            <a:br>
              <a:rPr lang="en-IN" sz="2400" dirty="0"/>
            </a:br>
            <a:endParaRPr lang="en-IN" sz="2400" dirty="0" smtClean="0"/>
          </a:p>
          <a:p>
            <a:r>
              <a:rPr lang="en-IN" sz="2400" dirty="0" err="1"/>
              <a:t>HashMap</a:t>
            </a:r>
            <a:r>
              <a:rPr lang="en-IN" sz="2400" dirty="0"/>
              <a:t>&lt;String, Integer&gt; map = </a:t>
            </a:r>
            <a:r>
              <a:rPr lang="en-IN" sz="2400" b="1" dirty="0"/>
              <a:t>new</a:t>
            </a:r>
            <a:r>
              <a:rPr lang="en-IN" sz="2400" dirty="0"/>
              <a:t> </a:t>
            </a:r>
            <a:r>
              <a:rPr lang="en-IN" sz="2400" dirty="0" err="1"/>
              <a:t>HashMap</a:t>
            </a:r>
            <a:r>
              <a:rPr lang="en-IN" sz="2400" dirty="0"/>
              <a:t>&lt;&gt;();  </a:t>
            </a:r>
          </a:p>
          <a:p>
            <a:r>
              <a:rPr lang="en-IN" sz="2400" dirty="0" err="1"/>
              <a:t>map.put</a:t>
            </a:r>
            <a:r>
              <a:rPr lang="en-IN" sz="2400" dirty="0"/>
              <a:t>("</a:t>
            </a:r>
            <a:r>
              <a:rPr lang="en-IN" sz="2400" dirty="0" err="1"/>
              <a:t>Aman</a:t>
            </a:r>
            <a:r>
              <a:rPr lang="en-IN" sz="2400" dirty="0"/>
              <a:t>", 19);  </a:t>
            </a:r>
          </a:p>
          <a:p>
            <a:r>
              <a:rPr lang="en-IN" sz="2400" dirty="0" err="1"/>
              <a:t>map.put</a:t>
            </a:r>
            <a:r>
              <a:rPr lang="en-IN" sz="2400" dirty="0"/>
              <a:t>("Sunny", 29);  </a:t>
            </a:r>
          </a:p>
          <a:p>
            <a:r>
              <a:rPr lang="en-IN" sz="2400" dirty="0" err="1"/>
              <a:t>map.put</a:t>
            </a:r>
            <a:r>
              <a:rPr lang="en-IN" sz="2400" dirty="0"/>
              <a:t>("</a:t>
            </a:r>
            <a:r>
              <a:rPr lang="en-IN" sz="2400" dirty="0" err="1"/>
              <a:t>Ritesh</a:t>
            </a:r>
            <a:r>
              <a:rPr lang="en-IN" sz="2400" dirty="0"/>
              <a:t>", 39);  </a:t>
            </a:r>
          </a:p>
          <a:p>
            <a:endParaRPr lang="en-IN" sz="2400" dirty="0"/>
          </a:p>
        </p:txBody>
      </p:sp>
    </p:spTree>
    <p:extLst>
      <p:ext uri="{BB962C8B-B14F-4D97-AF65-F5344CB8AC3E}">
        <p14:creationId xmlns:p14="http://schemas.microsoft.com/office/powerpoint/2010/main" val="291114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b="0" dirty="0"/>
              <a:t>Calculating Index</a:t>
            </a:r>
          </a:p>
          <a:p>
            <a:r>
              <a:rPr lang="en-IN" dirty="0"/>
              <a:t/>
            </a:r>
            <a:br>
              <a:rPr lang="en-IN" dirty="0"/>
            </a:br>
            <a:endParaRPr lang="en-IN" dirty="0"/>
          </a:p>
        </p:txBody>
      </p:sp>
      <p:sp>
        <p:nvSpPr>
          <p:cNvPr id="5" name="Text Placeholder 4"/>
          <p:cNvSpPr>
            <a:spLocks noGrp="1"/>
          </p:cNvSpPr>
          <p:nvPr>
            <p:ph type="body" sz="quarter" idx="14"/>
          </p:nvPr>
        </p:nvSpPr>
        <p:spPr>
          <a:xfrm>
            <a:off x="3516923" y="2074985"/>
            <a:ext cx="7954352" cy="4058523"/>
          </a:xfrm>
        </p:spPr>
        <p:txBody>
          <a:bodyPr/>
          <a:lstStyle/>
          <a:p>
            <a:r>
              <a:rPr lang="en-IN" dirty="0"/>
              <a:t>Index = </a:t>
            </a:r>
            <a:r>
              <a:rPr lang="en-IN" dirty="0" err="1"/>
              <a:t>hashcode</a:t>
            </a:r>
            <a:r>
              <a:rPr lang="en-IN" dirty="0"/>
              <a:t>(Key) &amp; (n-1)  </a:t>
            </a:r>
            <a:endParaRPr lang="en-IN" dirty="0" smtClean="0"/>
          </a:p>
          <a:p>
            <a:r>
              <a:rPr lang="en-IN" dirty="0"/>
              <a:t>Index = 2657860 &amp; (16-1) = 4  </a:t>
            </a:r>
          </a:p>
          <a:p>
            <a:endParaRPr lang="en-IN" dirty="0"/>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269" y="3191607"/>
            <a:ext cx="5019675" cy="1905000"/>
          </a:xfrm>
          <a:prstGeom prst="rect">
            <a:avLst/>
          </a:prstGeom>
        </p:spPr>
      </p:pic>
    </p:spTree>
    <p:extLst>
      <p:ext uri="{BB962C8B-B14F-4D97-AF65-F5344CB8AC3E}">
        <p14:creationId xmlns:p14="http://schemas.microsoft.com/office/powerpoint/2010/main" val="1491831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IN" b="0" dirty="0"/>
              <a:t>Index=63281940 &amp; (16-1) = 4  </a:t>
            </a:r>
          </a:p>
          <a:p>
            <a:endParaRPr lang="en-IN" dirty="0"/>
          </a:p>
        </p:txBody>
      </p:sp>
      <p:sp>
        <p:nvSpPr>
          <p:cNvPr id="4" name="Text Placeholder 3"/>
          <p:cNvSpPr>
            <a:spLocks noGrp="1"/>
          </p:cNvSpPr>
          <p:nvPr>
            <p:ph type="body" sz="quarter" idx="13"/>
          </p:nvPr>
        </p:nvSpPr>
        <p:spPr/>
        <p:txBody>
          <a:bodyPr/>
          <a:lstStyle/>
          <a:p>
            <a:r>
              <a:rPr lang="en-IN" b="0" dirty="0"/>
              <a:t>Hash Collision</a:t>
            </a:r>
          </a:p>
          <a:p>
            <a:r>
              <a:rPr lang="en-IN" dirty="0"/>
              <a:t/>
            </a:r>
            <a:br>
              <a:rPr lang="en-IN" dirty="0"/>
            </a:b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918" y="2495916"/>
            <a:ext cx="4933950" cy="24288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2818301"/>
            <a:ext cx="5076825" cy="2276475"/>
          </a:xfrm>
          <a:prstGeom prst="rect">
            <a:avLst/>
          </a:prstGeom>
        </p:spPr>
      </p:pic>
    </p:spTree>
    <p:extLst>
      <p:ext uri="{BB962C8B-B14F-4D97-AF65-F5344CB8AC3E}">
        <p14:creationId xmlns:p14="http://schemas.microsoft.com/office/powerpoint/2010/main" val="3666917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Java </a:t>
            </a:r>
            <a:r>
              <a:rPr lang="en-IN" b="0" dirty="0" err="1"/>
              <a:t>LinkedHashMap</a:t>
            </a:r>
            <a:r>
              <a:rPr lang="en-IN" b="0" dirty="0"/>
              <a:t> class</a:t>
            </a:r>
          </a:p>
          <a:p>
            <a:r>
              <a:rPr lang="en-IN" dirty="0"/>
              <a:t/>
            </a:r>
            <a:br>
              <a:rPr lang="en-IN" dirty="0"/>
            </a:br>
            <a:endParaRPr lang="en-IN" dirty="0"/>
          </a:p>
        </p:txBody>
      </p:sp>
      <p:sp>
        <p:nvSpPr>
          <p:cNvPr id="5" name="Text Placeholder 4"/>
          <p:cNvSpPr>
            <a:spLocks noGrp="1"/>
          </p:cNvSpPr>
          <p:nvPr>
            <p:ph type="body" sz="quarter" idx="14"/>
          </p:nvPr>
        </p:nvSpPr>
        <p:spPr>
          <a:xfrm>
            <a:off x="3563815" y="2157046"/>
            <a:ext cx="7907460" cy="3976462"/>
          </a:xfrm>
        </p:spPr>
        <p:txBody>
          <a:bodyPr/>
          <a:lstStyle/>
          <a:p>
            <a:r>
              <a:rPr lang="en-IN" dirty="0"/>
              <a:t>Java </a:t>
            </a:r>
            <a:r>
              <a:rPr lang="en-IN" dirty="0" err="1"/>
              <a:t>LinkedHashMap</a:t>
            </a:r>
            <a:r>
              <a:rPr lang="en-IN" dirty="0"/>
              <a:t> class is </a:t>
            </a:r>
            <a:r>
              <a:rPr lang="en-IN" dirty="0" err="1"/>
              <a:t>Hashtable</a:t>
            </a:r>
            <a:r>
              <a:rPr lang="en-IN" dirty="0"/>
              <a:t> and Linked list implementation of the Map interface, with predictable iteration order. It inherits </a:t>
            </a:r>
            <a:r>
              <a:rPr lang="en-IN" dirty="0" err="1"/>
              <a:t>HashMap</a:t>
            </a:r>
            <a:r>
              <a:rPr lang="en-IN" dirty="0"/>
              <a:t> class and implements the Map interface</a:t>
            </a:r>
            <a:r>
              <a:rPr lang="en-IN" dirty="0" smtClean="0"/>
              <a:t>.</a:t>
            </a:r>
          </a:p>
          <a:p>
            <a:r>
              <a:rPr lang="en-IN" dirty="0"/>
              <a:t>Java </a:t>
            </a:r>
            <a:r>
              <a:rPr lang="en-IN" dirty="0" err="1"/>
              <a:t>LinkedHashMap</a:t>
            </a:r>
            <a:r>
              <a:rPr lang="en-IN" dirty="0"/>
              <a:t> contains values based on the key.</a:t>
            </a:r>
          </a:p>
          <a:p>
            <a:r>
              <a:rPr lang="en-IN" dirty="0"/>
              <a:t>Java </a:t>
            </a:r>
            <a:r>
              <a:rPr lang="en-IN" dirty="0" err="1"/>
              <a:t>LinkedHashMap</a:t>
            </a:r>
            <a:r>
              <a:rPr lang="en-IN" dirty="0"/>
              <a:t> contains unique elements.</a:t>
            </a:r>
          </a:p>
          <a:p>
            <a:r>
              <a:rPr lang="en-IN" dirty="0"/>
              <a:t>Java </a:t>
            </a:r>
            <a:r>
              <a:rPr lang="en-IN" dirty="0" err="1"/>
              <a:t>LinkedHashMap</a:t>
            </a:r>
            <a:r>
              <a:rPr lang="en-IN" dirty="0"/>
              <a:t> may have one null key and multiple null values.</a:t>
            </a:r>
          </a:p>
          <a:p>
            <a:r>
              <a:rPr lang="en-IN" dirty="0"/>
              <a:t>Java </a:t>
            </a:r>
            <a:r>
              <a:rPr lang="en-IN" dirty="0" err="1"/>
              <a:t>LinkedHashMap</a:t>
            </a:r>
            <a:r>
              <a:rPr lang="en-IN" dirty="0"/>
              <a:t> is non synchronized.</a:t>
            </a:r>
          </a:p>
          <a:p>
            <a:r>
              <a:rPr lang="en-IN" dirty="0"/>
              <a:t>Java </a:t>
            </a:r>
            <a:r>
              <a:rPr lang="en-IN" dirty="0" err="1"/>
              <a:t>LinkedHashMap</a:t>
            </a:r>
            <a:r>
              <a:rPr lang="en-IN" dirty="0"/>
              <a:t> maintains insertion order.</a:t>
            </a:r>
          </a:p>
          <a:p>
            <a:endParaRPr lang="en-IN" dirty="0"/>
          </a:p>
        </p:txBody>
      </p:sp>
    </p:spTree>
    <p:extLst>
      <p:ext uri="{BB962C8B-B14F-4D97-AF65-F5344CB8AC3E}">
        <p14:creationId xmlns:p14="http://schemas.microsoft.com/office/powerpoint/2010/main" val="2197988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Java </a:t>
            </a:r>
            <a:r>
              <a:rPr lang="en-IN" b="0" dirty="0" err="1"/>
              <a:t>TreeMap</a:t>
            </a:r>
            <a:r>
              <a:rPr lang="en-IN" b="0" dirty="0"/>
              <a:t> class</a:t>
            </a:r>
          </a:p>
          <a:p>
            <a:r>
              <a:rPr lang="en-IN" dirty="0"/>
              <a:t/>
            </a:r>
            <a:br>
              <a:rPr lang="en-IN" dirty="0"/>
            </a:br>
            <a:endParaRPr lang="en-IN" dirty="0"/>
          </a:p>
        </p:txBody>
      </p:sp>
      <p:sp>
        <p:nvSpPr>
          <p:cNvPr id="5" name="Text Placeholder 4"/>
          <p:cNvSpPr>
            <a:spLocks noGrp="1"/>
          </p:cNvSpPr>
          <p:nvPr>
            <p:ph type="body" sz="quarter" idx="14"/>
          </p:nvPr>
        </p:nvSpPr>
        <p:spPr>
          <a:xfrm>
            <a:off x="3493477" y="1781908"/>
            <a:ext cx="7977798" cy="4351600"/>
          </a:xfrm>
        </p:spPr>
        <p:txBody>
          <a:bodyPr/>
          <a:lstStyle/>
          <a:p>
            <a:r>
              <a:rPr lang="en-IN" sz="2400" dirty="0"/>
              <a:t>Java </a:t>
            </a:r>
            <a:r>
              <a:rPr lang="en-IN" sz="2400" dirty="0" err="1"/>
              <a:t>TreeMap</a:t>
            </a:r>
            <a:r>
              <a:rPr lang="en-IN" sz="2400" dirty="0"/>
              <a:t> class is a red-black tree based implementation. It provides an efficient means of storing key-value pairs in sorted order.</a:t>
            </a:r>
          </a:p>
          <a:p>
            <a:r>
              <a:rPr lang="en-IN" dirty="0"/>
              <a:t>Java </a:t>
            </a:r>
            <a:r>
              <a:rPr lang="en-IN" dirty="0" err="1"/>
              <a:t>TreeMap</a:t>
            </a:r>
            <a:r>
              <a:rPr lang="en-IN" dirty="0"/>
              <a:t> contains values based on the key. It implements the </a:t>
            </a:r>
            <a:r>
              <a:rPr lang="en-IN" dirty="0" err="1"/>
              <a:t>NavigableMap</a:t>
            </a:r>
            <a:r>
              <a:rPr lang="en-IN" dirty="0"/>
              <a:t> interface and extends </a:t>
            </a:r>
            <a:r>
              <a:rPr lang="en-IN" dirty="0" err="1"/>
              <a:t>AbstractMap</a:t>
            </a:r>
            <a:r>
              <a:rPr lang="en-IN" dirty="0"/>
              <a:t> class.</a:t>
            </a:r>
          </a:p>
          <a:p>
            <a:r>
              <a:rPr lang="en-IN" dirty="0"/>
              <a:t>Java </a:t>
            </a:r>
            <a:r>
              <a:rPr lang="en-IN" dirty="0" err="1"/>
              <a:t>TreeMap</a:t>
            </a:r>
            <a:r>
              <a:rPr lang="en-IN" dirty="0"/>
              <a:t> contains only unique elements.</a:t>
            </a:r>
          </a:p>
          <a:p>
            <a:r>
              <a:rPr lang="en-IN" dirty="0"/>
              <a:t>Java </a:t>
            </a:r>
            <a:r>
              <a:rPr lang="en-IN" dirty="0" err="1"/>
              <a:t>TreeMap</a:t>
            </a:r>
            <a:r>
              <a:rPr lang="en-IN" dirty="0"/>
              <a:t> cannot have a null key but can have multiple null values.</a:t>
            </a:r>
          </a:p>
          <a:p>
            <a:r>
              <a:rPr lang="en-IN" dirty="0"/>
              <a:t>Java </a:t>
            </a:r>
            <a:r>
              <a:rPr lang="en-IN" dirty="0" err="1"/>
              <a:t>TreeMap</a:t>
            </a:r>
            <a:r>
              <a:rPr lang="en-IN" dirty="0"/>
              <a:t> is non synchronized.</a:t>
            </a:r>
          </a:p>
          <a:p>
            <a:r>
              <a:rPr lang="en-IN" dirty="0"/>
              <a:t>Java </a:t>
            </a:r>
            <a:r>
              <a:rPr lang="en-IN" dirty="0" err="1"/>
              <a:t>TreeMap</a:t>
            </a:r>
            <a:r>
              <a:rPr lang="en-IN" dirty="0"/>
              <a:t> maintains ascending order.</a:t>
            </a:r>
          </a:p>
          <a:p>
            <a:r>
              <a:rPr lang="en-IN" dirty="0"/>
              <a:t/>
            </a:r>
            <a:br>
              <a:rPr lang="en-IN" dirty="0"/>
            </a:br>
            <a:endParaRPr lang="en-IN" dirty="0"/>
          </a:p>
        </p:txBody>
      </p:sp>
    </p:spTree>
    <p:extLst>
      <p:ext uri="{BB962C8B-B14F-4D97-AF65-F5344CB8AC3E}">
        <p14:creationId xmlns:p14="http://schemas.microsoft.com/office/powerpoint/2010/main" val="2735233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Java </a:t>
            </a:r>
            <a:r>
              <a:rPr lang="en-IN" b="0" dirty="0" err="1"/>
              <a:t>Hashtable</a:t>
            </a:r>
            <a:r>
              <a:rPr lang="en-IN" b="0" dirty="0"/>
              <a:t> class</a:t>
            </a:r>
          </a:p>
          <a:p>
            <a:r>
              <a:rPr lang="en-IN" dirty="0"/>
              <a:t/>
            </a:r>
            <a:br>
              <a:rPr lang="en-IN" dirty="0"/>
            </a:br>
            <a:endParaRPr lang="en-IN" dirty="0"/>
          </a:p>
        </p:txBody>
      </p:sp>
      <p:sp>
        <p:nvSpPr>
          <p:cNvPr id="5" name="Text Placeholder 4"/>
          <p:cNvSpPr>
            <a:spLocks noGrp="1"/>
          </p:cNvSpPr>
          <p:nvPr>
            <p:ph type="body" sz="quarter" idx="14"/>
          </p:nvPr>
        </p:nvSpPr>
        <p:spPr>
          <a:xfrm>
            <a:off x="3458308" y="2168769"/>
            <a:ext cx="8012967" cy="3964739"/>
          </a:xfrm>
        </p:spPr>
        <p:txBody>
          <a:bodyPr/>
          <a:lstStyle/>
          <a:p>
            <a:r>
              <a:rPr lang="en-IN" dirty="0"/>
              <a:t>Java </a:t>
            </a:r>
            <a:r>
              <a:rPr lang="en-IN" dirty="0" err="1"/>
              <a:t>Hashtable</a:t>
            </a:r>
            <a:r>
              <a:rPr lang="en-IN" dirty="0"/>
              <a:t> class implements a </a:t>
            </a:r>
            <a:r>
              <a:rPr lang="en-IN" dirty="0" err="1"/>
              <a:t>hashtable</a:t>
            </a:r>
            <a:r>
              <a:rPr lang="en-IN" dirty="0"/>
              <a:t>, which maps keys to values. It inherits Dictionary class and implements the Map interface</a:t>
            </a:r>
            <a:r>
              <a:rPr lang="en-IN" dirty="0" smtClean="0"/>
              <a:t>.</a:t>
            </a:r>
          </a:p>
          <a:p>
            <a:r>
              <a:rPr lang="en-IN" dirty="0"/>
              <a:t>A </a:t>
            </a:r>
            <a:r>
              <a:rPr lang="en-IN" dirty="0" err="1"/>
              <a:t>Hashtable</a:t>
            </a:r>
            <a:r>
              <a:rPr lang="en-IN" dirty="0"/>
              <a:t> is an array of a list. Each list is known as a bucket. The position of the bucket is identified by calling the </a:t>
            </a:r>
            <a:r>
              <a:rPr lang="en-IN" dirty="0" err="1"/>
              <a:t>hashcode</a:t>
            </a:r>
            <a:r>
              <a:rPr lang="en-IN" dirty="0"/>
              <a:t>() method. A </a:t>
            </a:r>
            <a:r>
              <a:rPr lang="en-IN" dirty="0" err="1"/>
              <a:t>Hashtable</a:t>
            </a:r>
            <a:r>
              <a:rPr lang="en-IN" dirty="0"/>
              <a:t> contains values based on the key.</a:t>
            </a:r>
          </a:p>
          <a:p>
            <a:r>
              <a:rPr lang="en-IN" dirty="0"/>
              <a:t>Java </a:t>
            </a:r>
            <a:r>
              <a:rPr lang="en-IN" dirty="0" err="1"/>
              <a:t>Hashtable</a:t>
            </a:r>
            <a:r>
              <a:rPr lang="en-IN" dirty="0"/>
              <a:t> class contains unique elements.</a:t>
            </a:r>
          </a:p>
          <a:p>
            <a:r>
              <a:rPr lang="en-IN" dirty="0"/>
              <a:t>Java </a:t>
            </a:r>
            <a:r>
              <a:rPr lang="en-IN" dirty="0" err="1"/>
              <a:t>Hashtable</a:t>
            </a:r>
            <a:r>
              <a:rPr lang="en-IN" dirty="0"/>
              <a:t> class doesn't allow null key or value.</a:t>
            </a:r>
          </a:p>
          <a:p>
            <a:r>
              <a:rPr lang="en-IN" dirty="0"/>
              <a:t>Java </a:t>
            </a:r>
            <a:r>
              <a:rPr lang="en-IN" dirty="0" err="1"/>
              <a:t>Hashtable</a:t>
            </a:r>
            <a:r>
              <a:rPr lang="en-IN" dirty="0"/>
              <a:t> class is synchronized.</a:t>
            </a:r>
          </a:p>
          <a:p>
            <a:endParaRPr lang="en-IN" dirty="0"/>
          </a:p>
          <a:p>
            <a:r>
              <a:rPr lang="en-IN" sz="1800" dirty="0"/>
              <a:t/>
            </a:r>
            <a:br>
              <a:rPr lang="en-IN" sz="1800" dirty="0"/>
            </a:br>
            <a:endParaRPr lang="en-IN" sz="1800" dirty="0"/>
          </a:p>
        </p:txBody>
      </p:sp>
    </p:spTree>
    <p:extLst>
      <p:ext uri="{BB962C8B-B14F-4D97-AF65-F5344CB8AC3E}">
        <p14:creationId xmlns:p14="http://schemas.microsoft.com/office/powerpoint/2010/main" val="1454555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Picture Placeholder 5"/>
          <p:cNvGraphicFramePr>
            <a:graphicFrameLocks noGrp="1"/>
          </p:cNvGraphicFramePr>
          <p:nvPr>
            <p:ph type="pic" sz="quarter" idx="11"/>
            <p:extLst>
              <p:ext uri="{D42A27DB-BD31-4B8C-83A1-F6EECF244321}">
                <p14:modId xmlns:p14="http://schemas.microsoft.com/office/powerpoint/2010/main" val="239429937"/>
              </p:ext>
            </p:extLst>
          </p:nvPr>
        </p:nvGraphicFramePr>
        <p:xfrm>
          <a:off x="937846" y="1253285"/>
          <a:ext cx="10539045" cy="5407680"/>
        </p:xfrm>
        <a:graphic>
          <a:graphicData uri="http://schemas.openxmlformats.org/drawingml/2006/table">
            <a:tbl>
              <a:tblPr/>
              <a:tblGrid>
                <a:gridCol w="3513015"/>
                <a:gridCol w="3513015"/>
                <a:gridCol w="3513015"/>
              </a:tblGrid>
              <a:tr h="348861">
                <a:tc>
                  <a:txBody>
                    <a:bodyPr/>
                    <a:lstStyle/>
                    <a:p>
                      <a:pPr algn="ctr" fontAlgn="t"/>
                      <a:r>
                        <a:rPr lang="en-IN" sz="2000" dirty="0">
                          <a:effectLst/>
                        </a:rPr>
                        <a:t> </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dirty="0" err="1">
                          <a:effectLst/>
                        </a:rPr>
                        <a:t>HashMap</a:t>
                      </a:r>
                      <a:endParaRPr lang="en-IN" sz="2000" dirty="0">
                        <a:effectLst/>
                      </a:endParaRP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dirty="0" err="1">
                          <a:effectLst/>
                        </a:rPr>
                        <a:t>ConcurrentHashMap</a:t>
                      </a:r>
                      <a:endParaRPr lang="en-IN" sz="2000" dirty="0">
                        <a:effectLst/>
                      </a:endParaRP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485372">
                <a:tc>
                  <a:txBody>
                    <a:bodyPr/>
                    <a:lstStyle/>
                    <a:p>
                      <a:pPr fontAlgn="t"/>
                      <a:r>
                        <a:rPr lang="en-IN" sz="2000">
                          <a:effectLst/>
                        </a:rPr>
                        <a:t>Synchronized</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dirty="0" err="1">
                          <a:effectLst/>
                        </a:rPr>
                        <a:t>HashMap</a:t>
                      </a:r>
                      <a:r>
                        <a:rPr lang="en-IN" sz="2000" dirty="0">
                          <a:effectLst/>
                        </a:rPr>
                        <a:t> is not synchronized.</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dirty="0" err="1">
                          <a:effectLst/>
                        </a:rPr>
                        <a:t>ConcurrentHashMap</a:t>
                      </a:r>
                      <a:r>
                        <a:rPr lang="en-IN" sz="2000" dirty="0">
                          <a:effectLst/>
                        </a:rPr>
                        <a:t> is synchronized.</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48861">
                <a:tc>
                  <a:txBody>
                    <a:bodyPr/>
                    <a:lstStyle/>
                    <a:p>
                      <a:pPr fontAlgn="t"/>
                      <a:r>
                        <a:rPr lang="en-IN" sz="2000">
                          <a:effectLst/>
                        </a:rPr>
                        <a:t>Thread Safe</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dirty="0" err="1">
                          <a:effectLst/>
                        </a:rPr>
                        <a:t>HashMap</a:t>
                      </a:r>
                      <a:r>
                        <a:rPr lang="en-IN" sz="2000" dirty="0">
                          <a:effectLst/>
                        </a:rPr>
                        <a:t> is not thread safe.</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dirty="0" err="1">
                          <a:effectLst/>
                        </a:rPr>
                        <a:t>ConcurrentHashMap</a:t>
                      </a:r>
                      <a:r>
                        <a:rPr lang="en-IN" sz="2000" dirty="0">
                          <a:effectLst/>
                        </a:rPr>
                        <a:t> is thread safe.</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304436">
                <a:tc>
                  <a:txBody>
                    <a:bodyPr/>
                    <a:lstStyle/>
                    <a:p>
                      <a:pPr fontAlgn="t"/>
                      <a:r>
                        <a:rPr lang="en-IN" sz="2000">
                          <a:effectLst/>
                        </a:rPr>
                        <a:t>Iterator type</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dirty="0" err="1">
                          <a:effectLst/>
                        </a:rPr>
                        <a:t>HashMap</a:t>
                      </a:r>
                      <a:r>
                        <a:rPr lang="en-IN" sz="2000" dirty="0">
                          <a:effectLst/>
                        </a:rPr>
                        <a:t> iterator is fail-fast and </a:t>
                      </a:r>
                      <a:r>
                        <a:rPr lang="en-IN" sz="2000" dirty="0" err="1">
                          <a:effectLst/>
                        </a:rPr>
                        <a:t>ArrayList</a:t>
                      </a:r>
                      <a:r>
                        <a:rPr lang="en-IN" sz="2000" dirty="0">
                          <a:effectLst/>
                        </a:rPr>
                        <a:t> throws </a:t>
                      </a:r>
                      <a:r>
                        <a:rPr lang="en-IN" sz="2000" dirty="0" err="1">
                          <a:effectLst/>
                        </a:rPr>
                        <a:t>ConcurrentModificationException</a:t>
                      </a:r>
                      <a:r>
                        <a:rPr lang="en-IN" sz="2000" dirty="0">
                          <a:effectLst/>
                        </a:rPr>
                        <a:t> if concurrent modification happens during iteration.</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dirty="0" err="1">
                          <a:effectLst/>
                        </a:rPr>
                        <a:t>ConcurrentHashMap</a:t>
                      </a:r>
                      <a:r>
                        <a:rPr lang="en-IN" sz="2000" dirty="0">
                          <a:effectLst/>
                        </a:rPr>
                        <a:t> is fail-safe and it will never throw </a:t>
                      </a:r>
                      <a:r>
                        <a:rPr lang="en-IN" sz="2000" dirty="0" err="1">
                          <a:effectLst/>
                        </a:rPr>
                        <a:t>ConcurrentModificationException</a:t>
                      </a:r>
                      <a:r>
                        <a:rPr lang="en-IN" sz="2000" dirty="0">
                          <a:effectLst/>
                        </a:rPr>
                        <a:t> during iteration.</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94904">
                <a:tc>
                  <a:txBody>
                    <a:bodyPr/>
                    <a:lstStyle/>
                    <a:p>
                      <a:pPr fontAlgn="t"/>
                      <a:r>
                        <a:rPr lang="en-IN" sz="2000">
                          <a:effectLst/>
                        </a:rPr>
                        <a:t>Null values</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dirty="0" err="1">
                          <a:effectLst/>
                        </a:rPr>
                        <a:t>HashMap</a:t>
                      </a:r>
                      <a:r>
                        <a:rPr lang="en-IN" sz="2000" dirty="0">
                          <a:effectLst/>
                        </a:rPr>
                        <a:t> allows key and value to be null.</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dirty="0" err="1">
                          <a:effectLst/>
                        </a:rPr>
                        <a:t>ConcurrentHashMap</a:t>
                      </a:r>
                      <a:r>
                        <a:rPr lang="en-IN" sz="2000" dirty="0">
                          <a:effectLst/>
                        </a:rPr>
                        <a:t> does not allow null key/value. It will throw </a:t>
                      </a:r>
                      <a:r>
                        <a:rPr lang="en-IN" sz="2000" dirty="0" err="1">
                          <a:effectLst/>
                        </a:rPr>
                        <a:t>NullPointerException</a:t>
                      </a:r>
                      <a:r>
                        <a:rPr lang="en-IN" sz="2000" dirty="0">
                          <a:effectLst/>
                        </a:rPr>
                        <a:t>.</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85372">
                <a:tc>
                  <a:txBody>
                    <a:bodyPr/>
                    <a:lstStyle/>
                    <a:p>
                      <a:pPr fontAlgn="t"/>
                      <a:r>
                        <a:rPr lang="en-IN" sz="2000">
                          <a:effectLst/>
                        </a:rPr>
                        <a:t>Performance</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dirty="0" err="1">
                          <a:effectLst/>
                        </a:rPr>
                        <a:t>HashMap</a:t>
                      </a:r>
                      <a:r>
                        <a:rPr lang="en-IN" sz="2000" dirty="0">
                          <a:effectLst/>
                        </a:rPr>
                        <a:t> is faster.</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dirty="0" err="1">
                          <a:effectLst/>
                        </a:rPr>
                        <a:t>ConcurrentHashMap</a:t>
                      </a:r>
                      <a:r>
                        <a:rPr lang="en-IN" sz="2000" dirty="0">
                          <a:effectLst/>
                        </a:rPr>
                        <a:t> is slower than </a:t>
                      </a:r>
                      <a:r>
                        <a:rPr lang="en-IN" sz="2000" dirty="0" err="1">
                          <a:effectLst/>
                        </a:rPr>
                        <a:t>HashMap</a:t>
                      </a:r>
                      <a:r>
                        <a:rPr lang="en-IN" sz="2000" dirty="0">
                          <a:effectLst/>
                        </a:rPr>
                        <a:t>.</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12350">
                <a:tc>
                  <a:txBody>
                    <a:bodyPr/>
                    <a:lstStyle/>
                    <a:p>
                      <a:pPr fontAlgn="t"/>
                      <a:r>
                        <a:rPr lang="en-IN" sz="2000">
                          <a:effectLst/>
                        </a:rPr>
                        <a:t>Since Java Version</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dirty="0" smtClean="0">
                          <a:effectLst/>
                        </a:rPr>
                        <a:t>1.1</a:t>
                      </a:r>
                      <a:endParaRPr lang="en-IN" sz="2000" dirty="0">
                        <a:effectLst/>
                      </a:endParaRP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dirty="0">
                          <a:effectLst/>
                        </a:rPr>
                        <a:t>1.5</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4" name="Text Placeholder 3"/>
          <p:cNvSpPr>
            <a:spLocks noGrp="1"/>
          </p:cNvSpPr>
          <p:nvPr>
            <p:ph type="body" sz="quarter" idx="13"/>
          </p:nvPr>
        </p:nvSpPr>
        <p:spPr/>
        <p:txBody>
          <a:bodyPr/>
          <a:lstStyle/>
          <a:p>
            <a:r>
              <a:rPr lang="en-IN" dirty="0" smtClean="0"/>
              <a:t>Differences</a:t>
            </a:r>
            <a:endParaRPr lang="en-IN" dirty="0"/>
          </a:p>
        </p:txBody>
      </p:sp>
    </p:spTree>
    <p:extLst>
      <p:ext uri="{BB962C8B-B14F-4D97-AF65-F5344CB8AC3E}">
        <p14:creationId xmlns:p14="http://schemas.microsoft.com/office/powerpoint/2010/main" val="539093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dirty="0" smtClean="0"/>
              <a:t>Collections</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7717" y="1239186"/>
            <a:ext cx="5954590" cy="4985400"/>
          </a:xfrm>
          <a:prstGeom prst="rect">
            <a:avLst/>
          </a:prstGeom>
        </p:spPr>
      </p:pic>
    </p:spTree>
    <p:extLst>
      <p:ext uri="{BB962C8B-B14F-4D97-AF65-F5344CB8AC3E}">
        <p14:creationId xmlns:p14="http://schemas.microsoft.com/office/powerpoint/2010/main" val="35366968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Java Comparable interface</a:t>
            </a:r>
          </a:p>
          <a:p>
            <a:r>
              <a:rPr lang="en-IN" dirty="0"/>
              <a:t/>
            </a:r>
            <a:br>
              <a:rPr lang="en-IN" dirty="0"/>
            </a:br>
            <a:endParaRPr lang="en-IN" dirty="0"/>
          </a:p>
        </p:txBody>
      </p:sp>
      <p:sp>
        <p:nvSpPr>
          <p:cNvPr id="5" name="Text Placeholder 4"/>
          <p:cNvSpPr>
            <a:spLocks noGrp="1"/>
          </p:cNvSpPr>
          <p:nvPr>
            <p:ph type="body" sz="quarter" idx="14"/>
          </p:nvPr>
        </p:nvSpPr>
        <p:spPr>
          <a:xfrm>
            <a:off x="3505200" y="2497015"/>
            <a:ext cx="7966075" cy="3636493"/>
          </a:xfrm>
        </p:spPr>
        <p:txBody>
          <a:bodyPr/>
          <a:lstStyle/>
          <a:p>
            <a:r>
              <a:rPr lang="en-IN" sz="2400" dirty="0"/>
              <a:t>Java Comparable interface is used to order the objects of the user-defined class. This interface is found in </a:t>
            </a:r>
            <a:r>
              <a:rPr lang="en-IN" sz="2400" dirty="0" err="1"/>
              <a:t>java.lang</a:t>
            </a:r>
            <a:r>
              <a:rPr lang="en-IN" sz="2400" dirty="0"/>
              <a:t> package and contains only one method named </a:t>
            </a:r>
            <a:r>
              <a:rPr lang="en-IN" sz="2400" dirty="0" err="1"/>
              <a:t>compareTo</a:t>
            </a:r>
            <a:r>
              <a:rPr lang="en-IN" sz="2400" dirty="0"/>
              <a:t>(Object). </a:t>
            </a:r>
            <a:endParaRPr lang="en-IN" sz="2400" dirty="0" smtClean="0"/>
          </a:p>
          <a:p>
            <a:r>
              <a:rPr lang="en-IN" sz="2400" dirty="0" smtClean="0"/>
              <a:t>It </a:t>
            </a:r>
            <a:r>
              <a:rPr lang="en-IN" sz="2400" dirty="0"/>
              <a:t>provides a single sorting sequence only, i.e., you can sort the elements on the basis of single data member only. </a:t>
            </a:r>
            <a:endParaRPr lang="en-IN" sz="2400" dirty="0" smtClean="0"/>
          </a:p>
          <a:p>
            <a:r>
              <a:rPr lang="en-IN" sz="2400" dirty="0" smtClean="0"/>
              <a:t>For </a:t>
            </a:r>
            <a:r>
              <a:rPr lang="en-IN" sz="2400" dirty="0"/>
              <a:t>example, it may be </a:t>
            </a:r>
            <a:r>
              <a:rPr lang="en-IN" sz="2400" dirty="0" err="1"/>
              <a:t>rollno</a:t>
            </a:r>
            <a:r>
              <a:rPr lang="en-IN" sz="2400" dirty="0"/>
              <a:t>, name, age or anything else.</a:t>
            </a:r>
          </a:p>
          <a:p>
            <a:r>
              <a:rPr lang="en-IN" sz="2400" dirty="0"/>
              <a:t/>
            </a:r>
            <a:br>
              <a:rPr lang="en-IN" sz="2400" dirty="0"/>
            </a:br>
            <a:endParaRPr lang="en-IN" sz="2400" dirty="0"/>
          </a:p>
        </p:txBody>
      </p:sp>
    </p:spTree>
    <p:extLst>
      <p:ext uri="{BB962C8B-B14F-4D97-AF65-F5344CB8AC3E}">
        <p14:creationId xmlns:p14="http://schemas.microsoft.com/office/powerpoint/2010/main" val="35777976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err="1"/>
              <a:t>compareTo</a:t>
            </a:r>
            <a:r>
              <a:rPr lang="en-IN" b="0" dirty="0"/>
              <a:t>(Object </a:t>
            </a:r>
            <a:r>
              <a:rPr lang="en-IN" b="0" dirty="0" err="1"/>
              <a:t>obj</a:t>
            </a:r>
            <a:r>
              <a:rPr lang="en-IN" b="0" dirty="0"/>
              <a:t>) method</a:t>
            </a:r>
          </a:p>
          <a:p>
            <a:r>
              <a:rPr lang="en-IN" dirty="0"/>
              <a:t/>
            </a:r>
            <a:br>
              <a:rPr lang="en-IN" dirty="0"/>
            </a:br>
            <a:endParaRPr lang="en-IN" dirty="0"/>
          </a:p>
        </p:txBody>
      </p:sp>
      <p:sp>
        <p:nvSpPr>
          <p:cNvPr id="5" name="Text Placeholder 4"/>
          <p:cNvSpPr>
            <a:spLocks noGrp="1"/>
          </p:cNvSpPr>
          <p:nvPr>
            <p:ph type="body" sz="quarter" idx="14"/>
          </p:nvPr>
        </p:nvSpPr>
        <p:spPr>
          <a:xfrm>
            <a:off x="3423138" y="2309446"/>
            <a:ext cx="8048137" cy="3824062"/>
          </a:xfrm>
        </p:spPr>
        <p:txBody>
          <a:bodyPr/>
          <a:lstStyle/>
          <a:p>
            <a:r>
              <a:rPr lang="en-IN" sz="2400" b="1" dirty="0"/>
              <a:t>public </a:t>
            </a:r>
            <a:r>
              <a:rPr lang="en-IN" sz="2400" b="1" dirty="0" err="1"/>
              <a:t>int</a:t>
            </a:r>
            <a:r>
              <a:rPr lang="en-IN" sz="2400" b="1" dirty="0"/>
              <a:t> </a:t>
            </a:r>
            <a:r>
              <a:rPr lang="en-IN" sz="2400" b="1" dirty="0" err="1"/>
              <a:t>compareTo</a:t>
            </a:r>
            <a:r>
              <a:rPr lang="en-IN" sz="2400" b="1" dirty="0"/>
              <a:t>(Object </a:t>
            </a:r>
            <a:r>
              <a:rPr lang="en-IN" sz="2400" b="1" dirty="0" err="1"/>
              <a:t>obj</a:t>
            </a:r>
            <a:r>
              <a:rPr lang="en-IN" sz="2400" b="1" dirty="0"/>
              <a:t>):</a:t>
            </a:r>
            <a:r>
              <a:rPr lang="en-IN" sz="2400" dirty="0"/>
              <a:t> It is used to compare the current object with the specified object. It returns</a:t>
            </a:r>
          </a:p>
          <a:p>
            <a:r>
              <a:rPr lang="en-IN" sz="2400" dirty="0"/>
              <a:t>positive integer, if the current object is greater than the specified object.</a:t>
            </a:r>
          </a:p>
          <a:p>
            <a:r>
              <a:rPr lang="en-IN" sz="2400" dirty="0"/>
              <a:t>negative integer, if the current object is less than the specified object.</a:t>
            </a:r>
          </a:p>
          <a:p>
            <a:r>
              <a:rPr lang="en-IN" sz="2400" dirty="0"/>
              <a:t>zero, if the current object is equal to the specified object.</a:t>
            </a:r>
          </a:p>
          <a:p>
            <a:endParaRPr lang="en-IN" sz="2400" dirty="0"/>
          </a:p>
        </p:txBody>
      </p:sp>
    </p:spTree>
    <p:extLst>
      <p:ext uri="{BB962C8B-B14F-4D97-AF65-F5344CB8AC3E}">
        <p14:creationId xmlns:p14="http://schemas.microsoft.com/office/powerpoint/2010/main" val="416426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Java Comparator interface</a:t>
            </a:r>
          </a:p>
          <a:p>
            <a:r>
              <a:rPr lang="en-IN" dirty="0"/>
              <a:t/>
            </a:r>
            <a:br>
              <a:rPr lang="en-IN" dirty="0"/>
            </a:br>
            <a:endParaRPr lang="en-IN" dirty="0"/>
          </a:p>
        </p:txBody>
      </p:sp>
      <p:sp>
        <p:nvSpPr>
          <p:cNvPr id="5" name="Text Placeholder 4"/>
          <p:cNvSpPr>
            <a:spLocks noGrp="1"/>
          </p:cNvSpPr>
          <p:nvPr>
            <p:ph type="body" sz="quarter" idx="14"/>
          </p:nvPr>
        </p:nvSpPr>
        <p:spPr>
          <a:xfrm>
            <a:off x="3364523" y="2098431"/>
            <a:ext cx="8106752" cy="4035077"/>
          </a:xfrm>
        </p:spPr>
        <p:txBody>
          <a:bodyPr/>
          <a:lstStyle/>
          <a:p>
            <a:r>
              <a:rPr lang="en-IN" sz="2400" b="1" dirty="0"/>
              <a:t>Java Comparator interface</a:t>
            </a:r>
            <a:r>
              <a:rPr lang="en-IN" sz="2400" dirty="0"/>
              <a:t> is used to order the objects of a user-defined class.</a:t>
            </a:r>
          </a:p>
          <a:p>
            <a:r>
              <a:rPr lang="en-IN" sz="2400" dirty="0"/>
              <a:t>This interface is found in </a:t>
            </a:r>
            <a:r>
              <a:rPr lang="en-IN" sz="2400" dirty="0" err="1"/>
              <a:t>java.util</a:t>
            </a:r>
            <a:r>
              <a:rPr lang="en-IN" sz="2400" dirty="0"/>
              <a:t> package and contains 2 methods compare(Object obj1,Object obj2) and equals(Object element).</a:t>
            </a:r>
          </a:p>
          <a:p>
            <a:r>
              <a:rPr lang="en-IN" sz="2400" dirty="0"/>
              <a:t>It provides multiple sorting sequences, i.e., you can sort the elements on the basis of any data member, for example, </a:t>
            </a:r>
            <a:r>
              <a:rPr lang="en-IN" sz="2400" dirty="0" err="1"/>
              <a:t>rollno</a:t>
            </a:r>
            <a:r>
              <a:rPr lang="en-IN" sz="2400" dirty="0"/>
              <a:t>, name, age or anything else.</a:t>
            </a:r>
          </a:p>
          <a:p>
            <a:r>
              <a:rPr lang="en-IN" dirty="0"/>
              <a:t/>
            </a:r>
            <a:br>
              <a:rPr lang="en-IN" dirty="0"/>
            </a:br>
            <a:endParaRPr lang="en-IN" dirty="0"/>
          </a:p>
        </p:txBody>
      </p:sp>
    </p:spTree>
    <p:extLst>
      <p:ext uri="{BB962C8B-B14F-4D97-AF65-F5344CB8AC3E}">
        <p14:creationId xmlns:p14="http://schemas.microsoft.com/office/powerpoint/2010/main" val="2619882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Picture Placeholder 5"/>
          <p:cNvGraphicFramePr>
            <a:graphicFrameLocks noGrp="1"/>
          </p:cNvGraphicFramePr>
          <p:nvPr>
            <p:ph type="pic" sz="quarter" idx="11"/>
            <p:extLst>
              <p:ext uri="{D42A27DB-BD31-4B8C-83A1-F6EECF244321}">
                <p14:modId xmlns:p14="http://schemas.microsoft.com/office/powerpoint/2010/main" val="3577882074"/>
              </p:ext>
            </p:extLst>
          </p:nvPr>
        </p:nvGraphicFramePr>
        <p:xfrm>
          <a:off x="2168769" y="2269991"/>
          <a:ext cx="8018584" cy="3094897"/>
        </p:xfrm>
        <a:graphic>
          <a:graphicData uri="http://schemas.openxmlformats.org/drawingml/2006/table">
            <a:tbl>
              <a:tblPr/>
              <a:tblGrid>
                <a:gridCol w="4009292"/>
                <a:gridCol w="4009292"/>
              </a:tblGrid>
              <a:tr h="224067">
                <a:tc>
                  <a:txBody>
                    <a:bodyPr/>
                    <a:lstStyle/>
                    <a:p>
                      <a:pPr algn="l" fontAlgn="t"/>
                      <a:r>
                        <a:rPr lang="en-IN" sz="1400" dirty="0">
                          <a:solidFill>
                            <a:srgbClr val="000000"/>
                          </a:solidFill>
                          <a:effectLst/>
                          <a:latin typeface="times new roman"/>
                        </a:rPr>
                        <a:t>Comparable</a:t>
                      </a:r>
                    </a:p>
                  </a:txBody>
                  <a:tcPr marL="50924" marR="50924" marT="50924" marB="50924">
                    <a:lnL w="9525" cap="flat" cmpd="sng" algn="ctr">
                      <a:solidFill>
                        <a:srgbClr val="D0FF49"/>
                      </a:solidFill>
                      <a:prstDash val="solid"/>
                      <a:round/>
                      <a:headEnd type="none" w="med" len="med"/>
                      <a:tailEnd type="none" w="med" len="med"/>
                    </a:lnL>
                    <a:lnR w="9525" cap="flat" cmpd="sng" algn="ctr">
                      <a:solidFill>
                        <a:srgbClr val="D0FF49"/>
                      </a:solidFill>
                      <a:prstDash val="solid"/>
                      <a:round/>
                      <a:headEnd type="none" w="med" len="med"/>
                      <a:tailEnd type="none" w="med" len="med"/>
                    </a:lnR>
                    <a:lnT w="9525" cap="flat" cmpd="sng" algn="ctr">
                      <a:solidFill>
                        <a:srgbClr val="D0FF4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a:rPr>
                        <a:t>Comparator</a:t>
                      </a:r>
                    </a:p>
                  </a:txBody>
                  <a:tcPr marL="50924" marR="50924" marT="50924" marB="50924">
                    <a:lnL w="9525" cap="flat" cmpd="sng" algn="ctr">
                      <a:solidFill>
                        <a:srgbClr val="D0FF49"/>
                      </a:solidFill>
                      <a:prstDash val="solid"/>
                      <a:round/>
                      <a:headEnd type="none" w="med" len="med"/>
                      <a:tailEnd type="none" w="med" len="med"/>
                    </a:lnL>
                    <a:lnR w="9525" cap="flat" cmpd="sng" algn="ctr">
                      <a:solidFill>
                        <a:srgbClr val="D0FF49"/>
                      </a:solidFill>
                      <a:prstDash val="solid"/>
                      <a:round/>
                      <a:headEnd type="none" w="med" len="med"/>
                      <a:tailEnd type="none" w="med" len="med"/>
                    </a:lnR>
                    <a:lnT w="9525" cap="flat" cmpd="sng" algn="ctr">
                      <a:solidFill>
                        <a:srgbClr val="D0FF4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801210">
                <a:tc>
                  <a:txBody>
                    <a:bodyPr/>
                    <a:lstStyle/>
                    <a:p>
                      <a:pPr algn="just" fontAlgn="t"/>
                      <a:r>
                        <a:rPr lang="en-IN" sz="1400" dirty="0">
                          <a:solidFill>
                            <a:srgbClr val="333333"/>
                          </a:solidFill>
                          <a:effectLst/>
                          <a:latin typeface="inter-regular"/>
                        </a:rPr>
                        <a:t>1) Comparable provides a </a:t>
                      </a:r>
                      <a:r>
                        <a:rPr lang="en-IN" sz="1400" b="1" dirty="0">
                          <a:solidFill>
                            <a:srgbClr val="333333"/>
                          </a:solidFill>
                          <a:effectLst/>
                          <a:latin typeface="inter-bold"/>
                        </a:rPr>
                        <a:t>single sorting sequence</a:t>
                      </a:r>
                      <a:r>
                        <a:rPr lang="en-IN" sz="1400" dirty="0">
                          <a:solidFill>
                            <a:srgbClr val="333333"/>
                          </a:solidFill>
                          <a:effectLst/>
                          <a:latin typeface="inter-regular"/>
                        </a:rPr>
                        <a:t>. In other words, we can sort the collection on the basis of a single element such as id, name, and price.</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dirty="0">
                          <a:solidFill>
                            <a:srgbClr val="333333"/>
                          </a:solidFill>
                          <a:effectLst/>
                          <a:latin typeface="inter-regular"/>
                        </a:rPr>
                        <a:t>The Comparator provides </a:t>
                      </a:r>
                      <a:r>
                        <a:rPr lang="en-IN" sz="1400" b="1" dirty="0">
                          <a:solidFill>
                            <a:srgbClr val="333333"/>
                          </a:solidFill>
                          <a:effectLst/>
                          <a:latin typeface="inter-bold"/>
                        </a:rPr>
                        <a:t>multiple sorting sequences</a:t>
                      </a:r>
                      <a:r>
                        <a:rPr lang="en-IN" sz="1400" dirty="0">
                          <a:solidFill>
                            <a:srgbClr val="333333"/>
                          </a:solidFill>
                          <a:effectLst/>
                          <a:latin typeface="inter-regular"/>
                        </a:rPr>
                        <a:t>. In other words, we can sort the collection on the basis of multiple elements such as id, name, and price etc.</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34555">
                <a:tc>
                  <a:txBody>
                    <a:bodyPr/>
                    <a:lstStyle/>
                    <a:p>
                      <a:pPr algn="just" fontAlgn="t"/>
                      <a:r>
                        <a:rPr lang="en-IN" sz="1400" dirty="0">
                          <a:solidFill>
                            <a:srgbClr val="333333"/>
                          </a:solidFill>
                          <a:effectLst/>
                          <a:latin typeface="inter-regular"/>
                        </a:rPr>
                        <a:t>2) Comparable </a:t>
                      </a:r>
                      <a:r>
                        <a:rPr lang="en-IN" sz="1400" b="1" dirty="0">
                          <a:solidFill>
                            <a:srgbClr val="333333"/>
                          </a:solidFill>
                          <a:effectLst/>
                          <a:latin typeface="inter-bold"/>
                        </a:rPr>
                        <a:t>affects the original class</a:t>
                      </a:r>
                      <a:r>
                        <a:rPr lang="en-IN" sz="1400" dirty="0">
                          <a:solidFill>
                            <a:srgbClr val="333333"/>
                          </a:solidFill>
                          <a:effectLst/>
                          <a:latin typeface="inter-regular"/>
                        </a:rPr>
                        <a:t>, i.e., the actual class is modified.</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Comparator </a:t>
                      </a:r>
                      <a:r>
                        <a:rPr lang="en-IN" sz="1400" b="1">
                          <a:solidFill>
                            <a:srgbClr val="333333"/>
                          </a:solidFill>
                          <a:effectLst/>
                          <a:latin typeface="inter-bold"/>
                        </a:rPr>
                        <a:t>doesn't affect the original class</a:t>
                      </a:r>
                      <a:r>
                        <a:rPr lang="en-IN" sz="1400">
                          <a:solidFill>
                            <a:srgbClr val="333333"/>
                          </a:solidFill>
                          <a:effectLst/>
                          <a:latin typeface="inter-regular"/>
                        </a:rPr>
                        <a:t>, i.e., the actual class is not modified.</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34555">
                <a:tc>
                  <a:txBody>
                    <a:bodyPr/>
                    <a:lstStyle/>
                    <a:p>
                      <a:pPr algn="just" fontAlgn="t"/>
                      <a:r>
                        <a:rPr lang="en-IN" sz="1400" dirty="0">
                          <a:solidFill>
                            <a:srgbClr val="333333"/>
                          </a:solidFill>
                          <a:effectLst/>
                          <a:latin typeface="inter-regular"/>
                        </a:rPr>
                        <a:t>3) Comparable provides </a:t>
                      </a:r>
                      <a:r>
                        <a:rPr lang="en-IN" sz="1400" b="1" dirty="0" err="1">
                          <a:solidFill>
                            <a:srgbClr val="333333"/>
                          </a:solidFill>
                          <a:effectLst/>
                          <a:latin typeface="inter-bold"/>
                        </a:rPr>
                        <a:t>compareTo</a:t>
                      </a:r>
                      <a:r>
                        <a:rPr lang="en-IN" sz="1400" b="1" dirty="0">
                          <a:solidFill>
                            <a:srgbClr val="333333"/>
                          </a:solidFill>
                          <a:effectLst/>
                          <a:latin typeface="inter-bold"/>
                        </a:rPr>
                        <a:t>() method</a:t>
                      </a:r>
                      <a:r>
                        <a:rPr lang="en-IN" sz="1400" dirty="0">
                          <a:solidFill>
                            <a:srgbClr val="333333"/>
                          </a:solidFill>
                          <a:effectLst/>
                          <a:latin typeface="inter-regular"/>
                        </a:rPr>
                        <a:t> to sort elements.</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dirty="0">
                          <a:solidFill>
                            <a:srgbClr val="333333"/>
                          </a:solidFill>
                          <a:effectLst/>
                          <a:latin typeface="inter-regular"/>
                        </a:rPr>
                        <a:t>Comparator provides </a:t>
                      </a:r>
                      <a:r>
                        <a:rPr lang="en-IN" sz="1400" b="1" dirty="0">
                          <a:solidFill>
                            <a:srgbClr val="333333"/>
                          </a:solidFill>
                          <a:effectLst/>
                          <a:latin typeface="inter-bold"/>
                        </a:rPr>
                        <a:t>compare() method</a:t>
                      </a:r>
                      <a:r>
                        <a:rPr lang="en-IN" sz="1400" dirty="0">
                          <a:solidFill>
                            <a:srgbClr val="333333"/>
                          </a:solidFill>
                          <a:effectLst/>
                          <a:latin typeface="inter-regular"/>
                        </a:rPr>
                        <a:t> to sort elements.</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12336">
                <a:tc>
                  <a:txBody>
                    <a:bodyPr/>
                    <a:lstStyle/>
                    <a:p>
                      <a:pPr algn="just" fontAlgn="t"/>
                      <a:r>
                        <a:rPr lang="en-IN" sz="1400" dirty="0">
                          <a:solidFill>
                            <a:srgbClr val="333333"/>
                          </a:solidFill>
                          <a:effectLst/>
                          <a:latin typeface="inter-regular"/>
                        </a:rPr>
                        <a:t>4) Comparable is present in </a:t>
                      </a:r>
                      <a:r>
                        <a:rPr lang="en-IN" sz="1400" b="1" dirty="0" err="1">
                          <a:solidFill>
                            <a:srgbClr val="333333"/>
                          </a:solidFill>
                          <a:effectLst/>
                          <a:latin typeface="inter-bold"/>
                        </a:rPr>
                        <a:t>java.lang</a:t>
                      </a:r>
                      <a:r>
                        <a:rPr lang="en-IN" sz="1400" dirty="0">
                          <a:solidFill>
                            <a:srgbClr val="333333"/>
                          </a:solidFill>
                          <a:effectLst/>
                          <a:latin typeface="inter-regular"/>
                        </a:rPr>
                        <a:t> package.</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dirty="0">
                          <a:solidFill>
                            <a:srgbClr val="333333"/>
                          </a:solidFill>
                          <a:effectLst/>
                          <a:latin typeface="inter-regular"/>
                        </a:rPr>
                        <a:t>A Comparator is present in the </a:t>
                      </a:r>
                      <a:r>
                        <a:rPr lang="en-IN" sz="1400" b="1" dirty="0" err="1">
                          <a:solidFill>
                            <a:srgbClr val="333333"/>
                          </a:solidFill>
                          <a:effectLst/>
                          <a:latin typeface="inter-bold"/>
                        </a:rPr>
                        <a:t>java.util</a:t>
                      </a:r>
                      <a:r>
                        <a:rPr lang="en-IN" sz="1400" dirty="0">
                          <a:solidFill>
                            <a:srgbClr val="333333"/>
                          </a:solidFill>
                          <a:effectLst/>
                          <a:latin typeface="inter-regular"/>
                        </a:rPr>
                        <a:t> package.</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56773">
                <a:tc>
                  <a:txBody>
                    <a:bodyPr/>
                    <a:lstStyle/>
                    <a:p>
                      <a:pPr algn="just" fontAlgn="t"/>
                      <a:r>
                        <a:rPr lang="en-IN" sz="1400" dirty="0">
                          <a:solidFill>
                            <a:srgbClr val="333333"/>
                          </a:solidFill>
                          <a:effectLst/>
                          <a:latin typeface="inter-regular"/>
                        </a:rPr>
                        <a:t>5) We can sort the list elements of Comparable type by </a:t>
                      </a:r>
                      <a:r>
                        <a:rPr lang="en-IN" sz="1400" b="1" dirty="0" err="1">
                          <a:solidFill>
                            <a:srgbClr val="333333"/>
                          </a:solidFill>
                          <a:effectLst/>
                          <a:latin typeface="inter-bold"/>
                        </a:rPr>
                        <a:t>Collections.sort</a:t>
                      </a:r>
                      <a:r>
                        <a:rPr lang="en-IN" sz="1400" b="1" dirty="0">
                          <a:solidFill>
                            <a:srgbClr val="333333"/>
                          </a:solidFill>
                          <a:effectLst/>
                          <a:latin typeface="inter-bold"/>
                        </a:rPr>
                        <a:t>(List)</a:t>
                      </a:r>
                      <a:r>
                        <a:rPr lang="en-IN" sz="1400" dirty="0">
                          <a:solidFill>
                            <a:srgbClr val="333333"/>
                          </a:solidFill>
                          <a:effectLst/>
                          <a:latin typeface="inter-regular"/>
                        </a:rPr>
                        <a:t> method.</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dirty="0">
                          <a:solidFill>
                            <a:srgbClr val="333333"/>
                          </a:solidFill>
                          <a:effectLst/>
                          <a:latin typeface="inter-regular"/>
                        </a:rPr>
                        <a:t>We can sort the list elements of Comparator type by </a:t>
                      </a:r>
                      <a:r>
                        <a:rPr lang="en-IN" sz="1400" b="1" dirty="0" err="1">
                          <a:solidFill>
                            <a:srgbClr val="333333"/>
                          </a:solidFill>
                          <a:effectLst/>
                          <a:latin typeface="inter-bold"/>
                        </a:rPr>
                        <a:t>Collections.sort</a:t>
                      </a:r>
                      <a:r>
                        <a:rPr lang="en-IN" sz="1400" b="1" dirty="0">
                          <a:solidFill>
                            <a:srgbClr val="333333"/>
                          </a:solidFill>
                          <a:effectLst/>
                          <a:latin typeface="inter-bold"/>
                        </a:rPr>
                        <a:t>(List, Comparator)</a:t>
                      </a:r>
                      <a:r>
                        <a:rPr lang="en-IN" sz="1400" dirty="0">
                          <a:solidFill>
                            <a:srgbClr val="333333"/>
                          </a:solidFill>
                          <a:effectLst/>
                          <a:latin typeface="inter-regular"/>
                        </a:rPr>
                        <a:t> method.</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4" name="Text Placeholder 3"/>
          <p:cNvSpPr>
            <a:spLocks noGrp="1"/>
          </p:cNvSpPr>
          <p:nvPr>
            <p:ph type="body" sz="quarter" idx="13"/>
          </p:nvPr>
        </p:nvSpPr>
        <p:spPr/>
        <p:txBody>
          <a:bodyPr/>
          <a:lstStyle/>
          <a:p>
            <a:r>
              <a:rPr lang="en-IN" dirty="0" smtClean="0"/>
              <a:t>Comparator</a:t>
            </a:r>
            <a:endParaRPr lang="en-IN" dirty="0"/>
          </a:p>
        </p:txBody>
      </p:sp>
    </p:spTree>
    <p:extLst>
      <p:ext uri="{BB962C8B-B14F-4D97-AF65-F5344CB8AC3E}">
        <p14:creationId xmlns:p14="http://schemas.microsoft.com/office/powerpoint/2010/main" val="1625740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sz="4000" b="0" dirty="0"/>
              <a:t>Java Vector</a:t>
            </a:r>
          </a:p>
          <a:p>
            <a:r>
              <a:rPr lang="en-IN" sz="4000" dirty="0"/>
              <a:t/>
            </a:r>
            <a:br>
              <a:rPr lang="en-IN" sz="4000" dirty="0"/>
            </a:br>
            <a:endParaRPr lang="en-IN" sz="4000" dirty="0"/>
          </a:p>
        </p:txBody>
      </p:sp>
      <p:sp>
        <p:nvSpPr>
          <p:cNvPr id="5" name="Text Placeholder 4"/>
          <p:cNvSpPr>
            <a:spLocks noGrp="1"/>
          </p:cNvSpPr>
          <p:nvPr>
            <p:ph type="body" sz="quarter" idx="14"/>
          </p:nvPr>
        </p:nvSpPr>
        <p:spPr>
          <a:xfrm>
            <a:off x="3587261" y="2332892"/>
            <a:ext cx="7884013" cy="3800616"/>
          </a:xfrm>
        </p:spPr>
        <p:txBody>
          <a:bodyPr/>
          <a:lstStyle/>
          <a:p>
            <a:r>
              <a:rPr lang="en-IN" sz="2400" b="1" dirty="0"/>
              <a:t>Vector</a:t>
            </a:r>
            <a:r>
              <a:rPr lang="en-IN" sz="2400" dirty="0"/>
              <a:t> is like the </a:t>
            </a:r>
            <a:r>
              <a:rPr lang="en-IN" sz="2400" i="1" dirty="0"/>
              <a:t>dynamic array</a:t>
            </a:r>
            <a:r>
              <a:rPr lang="en-IN" sz="2400" dirty="0"/>
              <a:t> which can grow or shrink its size. Unlike array, we can store n-number of elements in it as there is no size limit. It is a part of Java Collection framework since Java 1.2. It is found in the </a:t>
            </a:r>
            <a:r>
              <a:rPr lang="en-IN" sz="2400" dirty="0" err="1"/>
              <a:t>java.util</a:t>
            </a:r>
            <a:r>
              <a:rPr lang="en-IN" sz="2400" dirty="0"/>
              <a:t> package and implements the </a:t>
            </a:r>
            <a:r>
              <a:rPr lang="en-IN" sz="2400" i="1" dirty="0"/>
              <a:t>List</a:t>
            </a:r>
            <a:r>
              <a:rPr lang="en-IN" sz="2400" dirty="0"/>
              <a:t> interface, so we can use all the methods of List interface here.</a:t>
            </a:r>
          </a:p>
          <a:p>
            <a:r>
              <a:rPr lang="en-IN" sz="2400" dirty="0"/>
              <a:t>It is recommended to use the Vector class in the thread-safe implementation only. If you don't need to use the thread-safe implementation, you should use the </a:t>
            </a:r>
            <a:r>
              <a:rPr lang="en-IN" sz="2400" dirty="0" err="1"/>
              <a:t>ArrayList</a:t>
            </a:r>
            <a:r>
              <a:rPr lang="en-IN" sz="2400" dirty="0"/>
              <a:t>, the </a:t>
            </a:r>
            <a:r>
              <a:rPr lang="en-IN" sz="2400" dirty="0" err="1"/>
              <a:t>ArrayList</a:t>
            </a:r>
            <a:r>
              <a:rPr lang="en-IN" sz="2400" dirty="0"/>
              <a:t> will perform better in such case.</a:t>
            </a:r>
          </a:p>
          <a:p>
            <a:endParaRPr lang="en-IN" sz="2400" dirty="0"/>
          </a:p>
        </p:txBody>
      </p:sp>
    </p:spTree>
    <p:extLst>
      <p:ext uri="{BB962C8B-B14F-4D97-AF65-F5344CB8AC3E}">
        <p14:creationId xmlns:p14="http://schemas.microsoft.com/office/powerpoint/2010/main" val="426395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b="0" dirty="0" smtClean="0"/>
              <a:t>Java Stack</a:t>
            </a:r>
            <a:endParaRPr lang="en-IN" dirty="0"/>
          </a:p>
        </p:txBody>
      </p:sp>
      <p:sp>
        <p:nvSpPr>
          <p:cNvPr id="5" name="Text Placeholder 4"/>
          <p:cNvSpPr>
            <a:spLocks noGrp="1"/>
          </p:cNvSpPr>
          <p:nvPr>
            <p:ph type="body" sz="quarter" idx="14"/>
          </p:nvPr>
        </p:nvSpPr>
        <p:spPr>
          <a:xfrm>
            <a:off x="3411415" y="1969477"/>
            <a:ext cx="8059860" cy="4164031"/>
          </a:xfrm>
        </p:spPr>
        <p:txBody>
          <a:bodyPr/>
          <a:lstStyle/>
          <a:p>
            <a:r>
              <a:rPr lang="en-IN" sz="2400" dirty="0"/>
              <a:t>The </a:t>
            </a:r>
            <a:r>
              <a:rPr lang="en-IN" sz="2400" b="1" dirty="0"/>
              <a:t>stack</a:t>
            </a:r>
            <a:r>
              <a:rPr lang="en-IN" sz="2400" dirty="0"/>
              <a:t> is a linear data structure that is used to store the collection of objects. It is based on </a:t>
            </a:r>
            <a:r>
              <a:rPr lang="en-IN" sz="2400" b="1" dirty="0"/>
              <a:t>Last-In-First-Out</a:t>
            </a:r>
            <a:r>
              <a:rPr lang="en-IN" sz="2400" dirty="0"/>
              <a:t> (LIFO)</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74985"/>
            <a:ext cx="3587262" cy="38100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8630" y="3024551"/>
            <a:ext cx="5943600" cy="2181225"/>
          </a:xfrm>
          <a:prstGeom prst="rect">
            <a:avLst/>
          </a:prstGeom>
        </p:spPr>
      </p:pic>
    </p:spTree>
    <p:extLst>
      <p:ext uri="{BB962C8B-B14F-4D97-AF65-F5344CB8AC3E}">
        <p14:creationId xmlns:p14="http://schemas.microsoft.com/office/powerpoint/2010/main" val="706266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bg1">
            <a:alpha val="20000"/>
          </a:schemeClr>
        </a:solidFill>
        <a:effectLst/>
      </p:bgPr>
    </p:bg>
    <p:spTree>
      <p:nvGrpSpPr>
        <p:cNvPr id="1" name=""/>
        <p:cNvGrpSpPr/>
        <p:nvPr/>
      </p:nvGrpSpPr>
      <p:grpSpPr>
        <a:xfrm>
          <a:off x="0" y="0"/>
          <a:ext cx="0" cy="0"/>
          <a:chOff x="0" y="0"/>
          <a:chExt cx="0" cy="0"/>
        </a:xfrm>
      </p:grpSpPr>
      <p:sp>
        <p:nvSpPr>
          <p:cNvPr id="2" name="Rectangle 1"/>
          <p:cNvSpPr/>
          <p:nvPr/>
        </p:nvSpPr>
        <p:spPr>
          <a:xfrm>
            <a:off x="4738227" y="2798857"/>
            <a:ext cx="2097049" cy="584775"/>
          </a:xfrm>
          <a:prstGeom prst="rect">
            <a:avLst/>
          </a:prstGeom>
        </p:spPr>
        <p:txBody>
          <a:bodyPr wrap="none">
            <a:spAutoFit/>
          </a:bodyPr>
          <a:lstStyle/>
          <a:p>
            <a:r>
              <a:rPr lang="en-IN" sz="3200" dirty="0"/>
              <a:t>Thank you</a:t>
            </a:r>
          </a:p>
        </p:txBody>
      </p:sp>
    </p:spTree>
    <p:extLst>
      <p:ext uri="{BB962C8B-B14F-4D97-AF65-F5344CB8AC3E}">
        <p14:creationId xmlns:p14="http://schemas.microsoft.com/office/powerpoint/2010/main" val="2743442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Java </a:t>
            </a:r>
            <a:r>
              <a:rPr lang="en-IN" dirty="0" err="1"/>
              <a:t>ArrayList</a:t>
            </a:r>
            <a:endParaRPr lang="en-IN" dirty="0"/>
          </a:p>
          <a:p>
            <a:r>
              <a:rPr lang="en-IN" dirty="0"/>
              <a:t/>
            </a:r>
            <a:br>
              <a:rPr lang="en-IN" dirty="0"/>
            </a:br>
            <a:endParaRPr lang="en-IN" dirty="0"/>
          </a:p>
        </p:txBody>
      </p:sp>
      <p:sp>
        <p:nvSpPr>
          <p:cNvPr id="5" name="Text Placeholder 4"/>
          <p:cNvSpPr>
            <a:spLocks noGrp="1"/>
          </p:cNvSpPr>
          <p:nvPr>
            <p:ph type="body" sz="quarter" idx="14"/>
          </p:nvPr>
        </p:nvSpPr>
        <p:spPr>
          <a:xfrm>
            <a:off x="3434862" y="2262554"/>
            <a:ext cx="8036413" cy="3870954"/>
          </a:xfrm>
        </p:spPr>
        <p:txBody>
          <a:bodyPr/>
          <a:lstStyle/>
          <a:p>
            <a:r>
              <a:rPr lang="en-IN" sz="2400" dirty="0"/>
              <a:t>Java </a:t>
            </a:r>
            <a:r>
              <a:rPr lang="en-IN" sz="2400" b="1" dirty="0" err="1"/>
              <a:t>ArrayList</a:t>
            </a:r>
            <a:r>
              <a:rPr lang="en-IN" sz="2400" dirty="0"/>
              <a:t> class uses a </a:t>
            </a:r>
            <a:r>
              <a:rPr lang="en-IN" sz="2400" i="1" dirty="0"/>
              <a:t>dynamic </a:t>
            </a:r>
            <a:r>
              <a:rPr lang="en-IN" sz="2400" i="1" dirty="0">
                <a:hlinkClick r:id="rId2"/>
              </a:rPr>
              <a:t>array</a:t>
            </a:r>
          </a:p>
          <a:p>
            <a:r>
              <a:rPr lang="en-IN" sz="2400" dirty="0"/>
              <a:t>for storing the elements. It is like an array, but there is </a:t>
            </a:r>
            <a:r>
              <a:rPr lang="en-IN" sz="2400" i="1" dirty="0"/>
              <a:t>no size limit</a:t>
            </a:r>
            <a:r>
              <a:rPr lang="en-IN" sz="2400" dirty="0"/>
              <a:t>. We can add or remove elements anytime. So, it is much more flexible than the traditional array. It is found in the </a:t>
            </a:r>
            <a:r>
              <a:rPr lang="en-IN" sz="2400" i="1" dirty="0" err="1"/>
              <a:t>java.util</a:t>
            </a:r>
            <a:r>
              <a:rPr lang="en-IN" sz="2400" dirty="0"/>
              <a:t> package. It is like the Vector in C++.</a:t>
            </a:r>
          </a:p>
          <a:p>
            <a:r>
              <a:rPr lang="en-IN" sz="2400" dirty="0"/>
              <a:t>The </a:t>
            </a:r>
            <a:r>
              <a:rPr lang="en-IN" sz="2400" dirty="0" err="1"/>
              <a:t>ArrayList</a:t>
            </a:r>
            <a:r>
              <a:rPr lang="en-IN" sz="2400" dirty="0"/>
              <a:t> in Java can have the duplicate elements also. It implements the List interface so we can use all the methods of List interface here. The </a:t>
            </a:r>
            <a:r>
              <a:rPr lang="en-IN" sz="2400" dirty="0" err="1"/>
              <a:t>ArrayList</a:t>
            </a:r>
            <a:r>
              <a:rPr lang="en-IN" sz="2400" dirty="0"/>
              <a:t> maintains the insertion order internally.</a:t>
            </a:r>
          </a:p>
          <a:p>
            <a:r>
              <a:rPr lang="en-IN" sz="2400" dirty="0"/>
              <a:t>It inherits the </a:t>
            </a:r>
            <a:r>
              <a:rPr lang="en-IN" sz="2400" dirty="0" err="1"/>
              <a:t>AbstractList</a:t>
            </a:r>
            <a:r>
              <a:rPr lang="en-IN" sz="2400" dirty="0"/>
              <a:t> class and implements </a:t>
            </a:r>
            <a:r>
              <a:rPr lang="en-IN" sz="2400" dirty="0">
                <a:hlinkClick r:id="rId3"/>
              </a:rPr>
              <a:t>List interface</a:t>
            </a:r>
          </a:p>
          <a:p>
            <a:r>
              <a:rPr lang="en-IN" sz="2400" dirty="0"/>
              <a:t>.</a:t>
            </a:r>
          </a:p>
          <a:p>
            <a:endParaRPr lang="en-IN" sz="2400" dirty="0"/>
          </a:p>
        </p:txBody>
      </p:sp>
    </p:spTree>
    <p:extLst>
      <p:ext uri="{BB962C8B-B14F-4D97-AF65-F5344CB8AC3E}">
        <p14:creationId xmlns:p14="http://schemas.microsoft.com/office/powerpoint/2010/main" val="992249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a:xfrm>
            <a:off x="3500154" y="1041015"/>
            <a:ext cx="5181273" cy="901108"/>
          </a:xfrm>
        </p:spPr>
        <p:txBody>
          <a:bodyPr/>
          <a:lstStyle/>
          <a:p>
            <a:r>
              <a:rPr lang="en-IN" dirty="0" err="1" smtClean="0"/>
              <a:t>ArrayList</a:t>
            </a:r>
            <a:endParaRPr lang="en-IN" dirty="0"/>
          </a:p>
        </p:txBody>
      </p:sp>
      <p:sp>
        <p:nvSpPr>
          <p:cNvPr id="5" name="Text Placeholder 4"/>
          <p:cNvSpPr>
            <a:spLocks noGrp="1"/>
          </p:cNvSpPr>
          <p:nvPr>
            <p:ph type="body" sz="quarter" idx="14"/>
          </p:nvPr>
        </p:nvSpPr>
        <p:spPr>
          <a:xfrm>
            <a:off x="3434862" y="2438400"/>
            <a:ext cx="8036413" cy="3695108"/>
          </a:xfrm>
        </p:spPr>
        <p:txBody>
          <a:bodyPr/>
          <a:lstStyle/>
          <a:p>
            <a:r>
              <a:rPr lang="en-IN" sz="2400" dirty="0"/>
              <a:t>Java </a:t>
            </a:r>
            <a:r>
              <a:rPr lang="en-IN" sz="2400" dirty="0" err="1"/>
              <a:t>ArrayList</a:t>
            </a:r>
            <a:r>
              <a:rPr lang="en-IN" sz="2400" dirty="0"/>
              <a:t> class can contain duplicate elements.</a:t>
            </a:r>
          </a:p>
          <a:p>
            <a:r>
              <a:rPr lang="en-IN" sz="2400" dirty="0"/>
              <a:t>Java </a:t>
            </a:r>
            <a:r>
              <a:rPr lang="en-IN" sz="2400" dirty="0" err="1"/>
              <a:t>ArrayList</a:t>
            </a:r>
            <a:r>
              <a:rPr lang="en-IN" sz="2400" dirty="0"/>
              <a:t> class maintains insertion order.</a:t>
            </a:r>
          </a:p>
          <a:p>
            <a:r>
              <a:rPr lang="en-IN" sz="2400" dirty="0"/>
              <a:t>Java </a:t>
            </a:r>
            <a:r>
              <a:rPr lang="en-IN" sz="2400" dirty="0" err="1"/>
              <a:t>ArrayList</a:t>
            </a:r>
            <a:r>
              <a:rPr lang="en-IN" sz="2400" dirty="0"/>
              <a:t> class is non </a:t>
            </a:r>
            <a:r>
              <a:rPr lang="en-IN" sz="2400" dirty="0">
                <a:hlinkClick r:id="rId2"/>
              </a:rPr>
              <a:t>synchronized</a:t>
            </a:r>
          </a:p>
          <a:p>
            <a:r>
              <a:rPr lang="en-IN" sz="2400" dirty="0"/>
              <a:t>.</a:t>
            </a:r>
          </a:p>
          <a:p>
            <a:r>
              <a:rPr lang="en-IN" sz="2400" dirty="0"/>
              <a:t>Java </a:t>
            </a:r>
            <a:r>
              <a:rPr lang="en-IN" sz="2400" dirty="0" err="1"/>
              <a:t>ArrayList</a:t>
            </a:r>
            <a:r>
              <a:rPr lang="en-IN" sz="2400" dirty="0"/>
              <a:t> allows random access because array works at the index basis.</a:t>
            </a:r>
          </a:p>
          <a:p>
            <a:r>
              <a:rPr lang="en-IN" sz="2400" dirty="0"/>
              <a:t>In </a:t>
            </a:r>
            <a:r>
              <a:rPr lang="en-IN" sz="2400" dirty="0" err="1"/>
              <a:t>ArrayList</a:t>
            </a:r>
            <a:r>
              <a:rPr lang="en-IN" sz="2400" dirty="0"/>
              <a:t>, manipulation is little bit slower than the </a:t>
            </a:r>
            <a:r>
              <a:rPr lang="en-IN" sz="2400" dirty="0" err="1"/>
              <a:t>LinkedList</a:t>
            </a:r>
            <a:r>
              <a:rPr lang="en-IN" sz="2400" dirty="0"/>
              <a:t> in Java because a lot of shifting needs to occur if any element is removed from the array list.</a:t>
            </a:r>
          </a:p>
          <a:p>
            <a:endParaRPr lang="en-IN" sz="2400" dirty="0"/>
          </a:p>
        </p:txBody>
      </p:sp>
    </p:spTree>
    <p:extLst>
      <p:ext uri="{BB962C8B-B14F-4D97-AF65-F5344CB8AC3E}">
        <p14:creationId xmlns:p14="http://schemas.microsoft.com/office/powerpoint/2010/main" val="532310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smtClean="0"/>
              <a:t>Iterating Elements in Collections</a:t>
            </a:r>
            <a:endParaRPr lang="en-IN" dirty="0"/>
          </a:p>
        </p:txBody>
      </p:sp>
      <p:sp>
        <p:nvSpPr>
          <p:cNvPr id="5" name="Text Placeholder 4"/>
          <p:cNvSpPr>
            <a:spLocks noGrp="1"/>
          </p:cNvSpPr>
          <p:nvPr>
            <p:ph type="body" sz="quarter" idx="14"/>
          </p:nvPr>
        </p:nvSpPr>
        <p:spPr>
          <a:xfrm>
            <a:off x="3516923" y="2356338"/>
            <a:ext cx="7954352" cy="3777170"/>
          </a:xfrm>
        </p:spPr>
        <p:txBody>
          <a:bodyPr/>
          <a:lstStyle/>
          <a:p>
            <a:r>
              <a:rPr lang="en-IN" sz="2400" dirty="0"/>
              <a:t>By Iterator interface.</a:t>
            </a:r>
          </a:p>
          <a:p>
            <a:r>
              <a:rPr lang="en-IN" sz="2400" dirty="0"/>
              <a:t>By for-each loop.</a:t>
            </a:r>
          </a:p>
          <a:p>
            <a:r>
              <a:rPr lang="en-IN" sz="2400" dirty="0"/>
              <a:t>By </a:t>
            </a:r>
            <a:r>
              <a:rPr lang="en-IN" sz="2400" dirty="0" err="1"/>
              <a:t>ListIterator</a:t>
            </a:r>
            <a:r>
              <a:rPr lang="en-IN" sz="2400" dirty="0"/>
              <a:t> interface.</a:t>
            </a:r>
          </a:p>
          <a:p>
            <a:r>
              <a:rPr lang="en-IN" sz="2400" dirty="0"/>
              <a:t>By for loop.</a:t>
            </a:r>
          </a:p>
          <a:p>
            <a:r>
              <a:rPr lang="en-IN" sz="2400" dirty="0"/>
              <a:t>By </a:t>
            </a:r>
            <a:r>
              <a:rPr lang="en-IN" sz="2400" dirty="0" err="1"/>
              <a:t>forEach</a:t>
            </a:r>
            <a:r>
              <a:rPr lang="en-IN" sz="2400" dirty="0"/>
              <a:t>() method.</a:t>
            </a:r>
          </a:p>
          <a:p>
            <a:r>
              <a:rPr lang="en-IN" sz="2400" dirty="0"/>
              <a:t>By </a:t>
            </a:r>
            <a:r>
              <a:rPr lang="en-IN" sz="2400" dirty="0" err="1"/>
              <a:t>forEachRemaining</a:t>
            </a:r>
            <a:r>
              <a:rPr lang="en-IN" sz="2400" dirty="0"/>
              <a:t>() method.</a:t>
            </a:r>
          </a:p>
          <a:p>
            <a:endParaRPr lang="en-IN" sz="2400" dirty="0"/>
          </a:p>
        </p:txBody>
      </p:sp>
    </p:spTree>
    <p:extLst>
      <p:ext uri="{BB962C8B-B14F-4D97-AF65-F5344CB8AC3E}">
        <p14:creationId xmlns:p14="http://schemas.microsoft.com/office/powerpoint/2010/main" val="3072032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Java </a:t>
            </a:r>
            <a:r>
              <a:rPr lang="en-IN" b="0" dirty="0" err="1"/>
              <a:t>LinkedList</a:t>
            </a:r>
            <a:r>
              <a:rPr lang="en-IN" b="0" dirty="0"/>
              <a:t> class</a:t>
            </a:r>
          </a:p>
          <a:p>
            <a:r>
              <a:rPr lang="en-IN" dirty="0"/>
              <a:t/>
            </a:r>
            <a:br>
              <a:rPr lang="en-IN" dirty="0"/>
            </a:br>
            <a:endParaRPr lang="en-IN" dirty="0"/>
          </a:p>
        </p:txBody>
      </p:sp>
      <p:sp>
        <p:nvSpPr>
          <p:cNvPr id="5" name="Text Placeholder 4"/>
          <p:cNvSpPr>
            <a:spLocks noGrp="1"/>
          </p:cNvSpPr>
          <p:nvPr>
            <p:ph type="body" sz="quarter" idx="14"/>
          </p:nvPr>
        </p:nvSpPr>
        <p:spPr>
          <a:xfrm>
            <a:off x="3434861" y="1910862"/>
            <a:ext cx="7954351" cy="3144123"/>
          </a:xfrm>
        </p:spPr>
        <p:txBody>
          <a:bodyPr/>
          <a:lstStyle/>
          <a:p>
            <a:r>
              <a:rPr lang="en-IN" sz="2400" dirty="0"/>
              <a:t>Java </a:t>
            </a:r>
            <a:r>
              <a:rPr lang="en-IN" sz="2400" dirty="0" err="1"/>
              <a:t>LinkedList</a:t>
            </a:r>
            <a:r>
              <a:rPr lang="en-IN" sz="2400" dirty="0"/>
              <a:t> class uses a doubly linked list to store the elements. It provides a linked-list data structure. It inherits the </a:t>
            </a:r>
            <a:r>
              <a:rPr lang="en-IN" sz="2400" dirty="0" err="1"/>
              <a:t>AbstractList</a:t>
            </a:r>
            <a:r>
              <a:rPr lang="en-IN" sz="2400" dirty="0"/>
              <a:t> class and implements List and </a:t>
            </a:r>
            <a:r>
              <a:rPr lang="en-IN" sz="2400" dirty="0" err="1"/>
              <a:t>Deque</a:t>
            </a:r>
            <a:r>
              <a:rPr lang="en-IN" sz="2400" dirty="0"/>
              <a:t> interfaces</a:t>
            </a:r>
            <a:r>
              <a:rPr lang="en-IN" sz="2400" dirty="0" smtClean="0"/>
              <a:t>.</a:t>
            </a:r>
          </a:p>
          <a:p>
            <a:r>
              <a:rPr lang="en-IN" sz="2400" dirty="0"/>
              <a:t>Java </a:t>
            </a:r>
            <a:r>
              <a:rPr lang="en-IN" sz="2400" dirty="0" err="1"/>
              <a:t>LinkedList</a:t>
            </a:r>
            <a:r>
              <a:rPr lang="en-IN" sz="2400" dirty="0"/>
              <a:t> class can contain duplicate elements.</a:t>
            </a:r>
          </a:p>
          <a:p>
            <a:r>
              <a:rPr lang="en-IN" sz="2400" dirty="0"/>
              <a:t>Java </a:t>
            </a:r>
            <a:r>
              <a:rPr lang="en-IN" sz="2400" dirty="0" err="1"/>
              <a:t>LinkedList</a:t>
            </a:r>
            <a:r>
              <a:rPr lang="en-IN" sz="2400" dirty="0"/>
              <a:t> class maintains insertion order.</a:t>
            </a:r>
          </a:p>
          <a:p>
            <a:r>
              <a:rPr lang="en-IN" sz="2400" dirty="0"/>
              <a:t>Java </a:t>
            </a:r>
            <a:r>
              <a:rPr lang="en-IN" sz="2400" dirty="0" err="1"/>
              <a:t>LinkedList</a:t>
            </a:r>
            <a:r>
              <a:rPr lang="en-IN" sz="2400" dirty="0"/>
              <a:t> class is non synchronized.</a:t>
            </a:r>
          </a:p>
          <a:p>
            <a:r>
              <a:rPr lang="en-IN" sz="2400" dirty="0"/>
              <a:t>In Java </a:t>
            </a:r>
            <a:r>
              <a:rPr lang="en-IN" sz="2400" dirty="0" err="1"/>
              <a:t>LinkedList</a:t>
            </a:r>
            <a:r>
              <a:rPr lang="en-IN" sz="2400" dirty="0"/>
              <a:t> class, manipulation is fast because no shifting needs to occur.</a:t>
            </a:r>
          </a:p>
          <a:p>
            <a:r>
              <a:rPr lang="en-IN" sz="2400" dirty="0"/>
              <a:t>Java </a:t>
            </a:r>
            <a:r>
              <a:rPr lang="en-IN" sz="2400" dirty="0" err="1"/>
              <a:t>LinkedList</a:t>
            </a:r>
            <a:r>
              <a:rPr lang="en-IN" sz="2400" dirty="0"/>
              <a:t> class can be used as a list, stack or queue.</a:t>
            </a:r>
          </a:p>
          <a:p>
            <a:endParaRPr lang="en-IN" sz="2400" dirty="0"/>
          </a:p>
        </p:txBody>
      </p:sp>
    </p:spTree>
    <p:extLst>
      <p:ext uri="{BB962C8B-B14F-4D97-AF65-F5344CB8AC3E}">
        <p14:creationId xmlns:p14="http://schemas.microsoft.com/office/powerpoint/2010/main" val="1253691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Picture Placeholder 5"/>
          <p:cNvGraphicFramePr>
            <a:graphicFrameLocks noGrp="1"/>
          </p:cNvGraphicFramePr>
          <p:nvPr>
            <p:ph type="pic" sz="quarter" idx="11"/>
            <p:extLst>
              <p:ext uri="{D42A27DB-BD31-4B8C-83A1-F6EECF244321}">
                <p14:modId xmlns:p14="http://schemas.microsoft.com/office/powerpoint/2010/main" val="1617823256"/>
              </p:ext>
            </p:extLst>
          </p:nvPr>
        </p:nvGraphicFramePr>
        <p:xfrm>
          <a:off x="2426678" y="2712499"/>
          <a:ext cx="8335108" cy="2252144"/>
        </p:xfrm>
        <a:graphic>
          <a:graphicData uri="http://schemas.openxmlformats.org/drawingml/2006/table">
            <a:tbl>
              <a:tblPr/>
              <a:tblGrid>
                <a:gridCol w="3738806"/>
                <a:gridCol w="4596302"/>
              </a:tblGrid>
              <a:tr h="224067">
                <a:tc>
                  <a:txBody>
                    <a:bodyPr/>
                    <a:lstStyle/>
                    <a:p>
                      <a:pPr algn="l" fontAlgn="t"/>
                      <a:r>
                        <a:rPr lang="en-IN" sz="1100">
                          <a:solidFill>
                            <a:srgbClr val="000000"/>
                          </a:solidFill>
                          <a:effectLst/>
                          <a:latin typeface="times new roman"/>
                        </a:rPr>
                        <a:t>ArrayList</a:t>
                      </a:r>
                    </a:p>
                  </a:txBody>
                  <a:tcPr marL="50924" marR="50924" marT="50924" marB="50924">
                    <a:lnL w="9525" cap="flat" cmpd="sng" algn="ctr">
                      <a:solidFill>
                        <a:srgbClr val="704C01"/>
                      </a:solidFill>
                      <a:prstDash val="solid"/>
                      <a:round/>
                      <a:headEnd type="none" w="med" len="med"/>
                      <a:tailEnd type="none" w="med" len="med"/>
                    </a:lnL>
                    <a:lnR w="9525" cap="flat" cmpd="sng" algn="ctr">
                      <a:solidFill>
                        <a:srgbClr val="704C01"/>
                      </a:solidFill>
                      <a:prstDash val="solid"/>
                      <a:round/>
                      <a:headEnd type="none" w="med" len="med"/>
                      <a:tailEnd type="none" w="med" len="med"/>
                    </a:lnR>
                    <a:lnT w="9525" cap="flat" cmpd="sng" algn="ctr">
                      <a:solidFill>
                        <a:srgbClr val="704C0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100">
                          <a:solidFill>
                            <a:srgbClr val="000000"/>
                          </a:solidFill>
                          <a:effectLst/>
                          <a:latin typeface="times new roman"/>
                        </a:rPr>
                        <a:t>LinkedList</a:t>
                      </a:r>
                    </a:p>
                  </a:txBody>
                  <a:tcPr marL="50924" marR="50924" marT="50924" marB="50924">
                    <a:lnL w="9525" cap="flat" cmpd="sng" algn="ctr">
                      <a:solidFill>
                        <a:srgbClr val="704C01"/>
                      </a:solidFill>
                      <a:prstDash val="solid"/>
                      <a:round/>
                      <a:headEnd type="none" w="med" len="med"/>
                      <a:tailEnd type="none" w="med" len="med"/>
                    </a:lnL>
                    <a:lnR w="9525" cap="flat" cmpd="sng" algn="ctr">
                      <a:solidFill>
                        <a:srgbClr val="704C01"/>
                      </a:solidFill>
                      <a:prstDash val="solid"/>
                      <a:round/>
                      <a:headEnd type="none" w="med" len="med"/>
                      <a:tailEnd type="none" w="med" len="med"/>
                    </a:lnR>
                    <a:lnT w="9525" cap="flat" cmpd="sng" algn="ctr">
                      <a:solidFill>
                        <a:srgbClr val="704C0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434555">
                <a:tc>
                  <a:txBody>
                    <a:bodyPr/>
                    <a:lstStyle/>
                    <a:p>
                      <a:pPr algn="just" fontAlgn="t"/>
                      <a:r>
                        <a:rPr lang="en-IN" sz="1100">
                          <a:solidFill>
                            <a:srgbClr val="333333"/>
                          </a:solidFill>
                          <a:effectLst/>
                          <a:latin typeface="inter-regular"/>
                        </a:rPr>
                        <a:t>1) ArrayList internally uses a </a:t>
                      </a:r>
                      <a:r>
                        <a:rPr lang="en-IN" sz="1100" b="1">
                          <a:solidFill>
                            <a:srgbClr val="333333"/>
                          </a:solidFill>
                          <a:effectLst/>
                          <a:latin typeface="inter-bold"/>
                        </a:rPr>
                        <a:t>dynamic array</a:t>
                      </a:r>
                      <a:r>
                        <a:rPr lang="en-IN" sz="1100">
                          <a:solidFill>
                            <a:srgbClr val="333333"/>
                          </a:solidFill>
                          <a:effectLst/>
                          <a:latin typeface="inter-regular"/>
                        </a:rPr>
                        <a:t> to store the elements.</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100">
                          <a:solidFill>
                            <a:srgbClr val="333333"/>
                          </a:solidFill>
                          <a:effectLst/>
                          <a:latin typeface="inter-regular"/>
                        </a:rPr>
                        <a:t>LinkedList internally uses a </a:t>
                      </a:r>
                      <a:r>
                        <a:rPr lang="en-IN" sz="1100" b="1">
                          <a:solidFill>
                            <a:srgbClr val="333333"/>
                          </a:solidFill>
                          <a:effectLst/>
                          <a:latin typeface="inter-bold"/>
                        </a:rPr>
                        <a:t>doubly linked list</a:t>
                      </a:r>
                      <a:r>
                        <a:rPr lang="en-IN" sz="1100">
                          <a:solidFill>
                            <a:srgbClr val="333333"/>
                          </a:solidFill>
                          <a:effectLst/>
                          <a:latin typeface="inter-regular"/>
                        </a:rPr>
                        <a:t> to store the elements.</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78992">
                <a:tc>
                  <a:txBody>
                    <a:bodyPr/>
                    <a:lstStyle/>
                    <a:p>
                      <a:pPr algn="just" fontAlgn="t"/>
                      <a:r>
                        <a:rPr lang="en-IN" sz="1100" dirty="0">
                          <a:solidFill>
                            <a:srgbClr val="333333"/>
                          </a:solidFill>
                          <a:effectLst/>
                          <a:latin typeface="inter-regular"/>
                        </a:rPr>
                        <a:t>2) Manipulation with </a:t>
                      </a:r>
                      <a:r>
                        <a:rPr lang="en-IN" sz="1100" dirty="0" err="1">
                          <a:solidFill>
                            <a:srgbClr val="333333"/>
                          </a:solidFill>
                          <a:effectLst/>
                          <a:latin typeface="inter-regular"/>
                        </a:rPr>
                        <a:t>ArrayList</a:t>
                      </a:r>
                      <a:r>
                        <a:rPr lang="en-IN" sz="1100" dirty="0">
                          <a:solidFill>
                            <a:srgbClr val="333333"/>
                          </a:solidFill>
                          <a:effectLst/>
                          <a:latin typeface="inter-regular"/>
                        </a:rPr>
                        <a:t> is </a:t>
                      </a:r>
                      <a:r>
                        <a:rPr lang="en-IN" sz="1100" b="1" dirty="0">
                          <a:solidFill>
                            <a:srgbClr val="333333"/>
                          </a:solidFill>
                          <a:effectLst/>
                          <a:latin typeface="inter-bold"/>
                        </a:rPr>
                        <a:t>slow</a:t>
                      </a:r>
                      <a:r>
                        <a:rPr lang="en-IN" sz="1100" dirty="0">
                          <a:solidFill>
                            <a:srgbClr val="333333"/>
                          </a:solidFill>
                          <a:effectLst/>
                          <a:latin typeface="inter-regular"/>
                        </a:rPr>
                        <a:t> because it internally uses an array. If any element is removed from the array, all the bits are shifted in memory.</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100" dirty="0">
                          <a:solidFill>
                            <a:srgbClr val="333333"/>
                          </a:solidFill>
                          <a:effectLst/>
                          <a:latin typeface="inter-regular"/>
                        </a:rPr>
                        <a:t>Manipulation with </a:t>
                      </a:r>
                      <a:r>
                        <a:rPr lang="en-IN" sz="1100" dirty="0" err="1">
                          <a:solidFill>
                            <a:srgbClr val="333333"/>
                          </a:solidFill>
                          <a:effectLst/>
                          <a:latin typeface="inter-regular"/>
                        </a:rPr>
                        <a:t>LinkedList</a:t>
                      </a:r>
                      <a:r>
                        <a:rPr lang="en-IN" sz="1100" dirty="0">
                          <a:solidFill>
                            <a:srgbClr val="333333"/>
                          </a:solidFill>
                          <a:effectLst/>
                          <a:latin typeface="inter-regular"/>
                        </a:rPr>
                        <a:t> is </a:t>
                      </a:r>
                      <a:r>
                        <a:rPr lang="en-IN" sz="1100" b="1" dirty="0">
                          <a:solidFill>
                            <a:srgbClr val="333333"/>
                          </a:solidFill>
                          <a:effectLst/>
                          <a:latin typeface="inter-bold"/>
                        </a:rPr>
                        <a:t>faster</a:t>
                      </a:r>
                      <a:r>
                        <a:rPr lang="en-IN" sz="1100" dirty="0">
                          <a:solidFill>
                            <a:srgbClr val="333333"/>
                          </a:solidFill>
                          <a:effectLst/>
                          <a:latin typeface="inter-regular"/>
                        </a:rPr>
                        <a:t> than </a:t>
                      </a:r>
                      <a:r>
                        <a:rPr lang="en-IN" sz="1100" dirty="0" err="1">
                          <a:solidFill>
                            <a:srgbClr val="333333"/>
                          </a:solidFill>
                          <a:effectLst/>
                          <a:latin typeface="inter-regular"/>
                        </a:rPr>
                        <a:t>ArrayList</a:t>
                      </a:r>
                      <a:r>
                        <a:rPr lang="en-IN" sz="1100" dirty="0">
                          <a:solidFill>
                            <a:srgbClr val="333333"/>
                          </a:solidFill>
                          <a:effectLst/>
                          <a:latin typeface="inter-regular"/>
                        </a:rPr>
                        <a:t> because it uses a doubly linked list, so no bit shifting is required in memory.</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56773">
                <a:tc>
                  <a:txBody>
                    <a:bodyPr/>
                    <a:lstStyle/>
                    <a:p>
                      <a:pPr algn="just" fontAlgn="t"/>
                      <a:r>
                        <a:rPr lang="en-IN" sz="1100">
                          <a:solidFill>
                            <a:srgbClr val="333333"/>
                          </a:solidFill>
                          <a:effectLst/>
                          <a:latin typeface="inter-regular"/>
                        </a:rPr>
                        <a:t>3) An ArrayList class can </a:t>
                      </a:r>
                      <a:r>
                        <a:rPr lang="en-IN" sz="1100" b="1">
                          <a:solidFill>
                            <a:srgbClr val="333333"/>
                          </a:solidFill>
                          <a:effectLst/>
                          <a:latin typeface="inter-bold"/>
                        </a:rPr>
                        <a:t>act as a list</a:t>
                      </a:r>
                      <a:r>
                        <a:rPr lang="en-IN" sz="1100">
                          <a:solidFill>
                            <a:srgbClr val="333333"/>
                          </a:solidFill>
                          <a:effectLst/>
                          <a:latin typeface="inter-regular"/>
                        </a:rPr>
                        <a:t> only because it implements List only.</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100">
                          <a:solidFill>
                            <a:srgbClr val="333333"/>
                          </a:solidFill>
                          <a:effectLst/>
                          <a:latin typeface="inter-regular"/>
                        </a:rPr>
                        <a:t>LinkedList class can </a:t>
                      </a:r>
                      <a:r>
                        <a:rPr lang="en-IN" sz="1100" b="1">
                          <a:solidFill>
                            <a:srgbClr val="333333"/>
                          </a:solidFill>
                          <a:effectLst/>
                          <a:latin typeface="inter-bold"/>
                        </a:rPr>
                        <a:t>act as a list and queue</a:t>
                      </a:r>
                      <a:r>
                        <a:rPr lang="en-IN" sz="1100">
                          <a:solidFill>
                            <a:srgbClr val="333333"/>
                          </a:solidFill>
                          <a:effectLst/>
                          <a:latin typeface="inter-regular"/>
                        </a:rPr>
                        <a:t> both because it implements List and Deque interfaces.</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12336">
                <a:tc>
                  <a:txBody>
                    <a:bodyPr/>
                    <a:lstStyle/>
                    <a:p>
                      <a:pPr algn="just" fontAlgn="t"/>
                      <a:r>
                        <a:rPr lang="en-IN" sz="1100">
                          <a:solidFill>
                            <a:srgbClr val="333333"/>
                          </a:solidFill>
                          <a:effectLst/>
                          <a:latin typeface="inter-regular"/>
                        </a:rPr>
                        <a:t>4) ArrayList is </a:t>
                      </a:r>
                      <a:r>
                        <a:rPr lang="en-IN" sz="1100" b="1">
                          <a:solidFill>
                            <a:srgbClr val="333333"/>
                          </a:solidFill>
                          <a:effectLst/>
                          <a:latin typeface="inter-bold"/>
                        </a:rPr>
                        <a:t>better for storing and accessing</a:t>
                      </a:r>
                      <a:r>
                        <a:rPr lang="en-IN" sz="1100">
                          <a:solidFill>
                            <a:srgbClr val="333333"/>
                          </a:solidFill>
                          <a:effectLst/>
                          <a:latin typeface="inter-regular"/>
                        </a:rPr>
                        <a:t> data.</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100" dirty="0" err="1">
                          <a:solidFill>
                            <a:srgbClr val="333333"/>
                          </a:solidFill>
                          <a:effectLst/>
                          <a:latin typeface="inter-regular"/>
                        </a:rPr>
                        <a:t>LinkedList</a:t>
                      </a:r>
                      <a:r>
                        <a:rPr lang="en-IN" sz="1100" dirty="0">
                          <a:solidFill>
                            <a:srgbClr val="333333"/>
                          </a:solidFill>
                          <a:effectLst/>
                          <a:latin typeface="inter-regular"/>
                        </a:rPr>
                        <a:t> is </a:t>
                      </a:r>
                      <a:r>
                        <a:rPr lang="en-IN" sz="1100" b="1" dirty="0">
                          <a:solidFill>
                            <a:srgbClr val="333333"/>
                          </a:solidFill>
                          <a:effectLst/>
                          <a:latin typeface="inter-bold"/>
                        </a:rPr>
                        <a:t>better for manipulating</a:t>
                      </a:r>
                      <a:r>
                        <a:rPr lang="en-IN" sz="1100" dirty="0">
                          <a:solidFill>
                            <a:srgbClr val="333333"/>
                          </a:solidFill>
                          <a:effectLst/>
                          <a:latin typeface="inter-regular"/>
                        </a:rPr>
                        <a:t> data.</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
        <p:nvSpPr>
          <p:cNvPr id="4" name="Text Placeholder 3"/>
          <p:cNvSpPr>
            <a:spLocks noGrp="1"/>
          </p:cNvSpPr>
          <p:nvPr>
            <p:ph type="body" sz="quarter" idx="13"/>
          </p:nvPr>
        </p:nvSpPr>
        <p:spPr/>
        <p:txBody>
          <a:bodyPr/>
          <a:lstStyle/>
          <a:p>
            <a:r>
              <a:rPr lang="en-IN" dirty="0" err="1" smtClean="0"/>
              <a:t>ArrayList</a:t>
            </a:r>
            <a:r>
              <a:rPr lang="en-IN" dirty="0" smtClean="0"/>
              <a:t> </a:t>
            </a:r>
            <a:r>
              <a:rPr lang="en-IN" dirty="0" err="1" smtClean="0"/>
              <a:t>vs</a:t>
            </a:r>
            <a:r>
              <a:rPr lang="en-IN" dirty="0" smtClean="0"/>
              <a:t> </a:t>
            </a:r>
            <a:r>
              <a:rPr lang="en-IN" dirty="0" err="1" smtClean="0"/>
              <a:t>LinkedList</a:t>
            </a:r>
            <a:endParaRPr lang="en-IN" dirty="0"/>
          </a:p>
        </p:txBody>
      </p:sp>
    </p:spTree>
    <p:extLst>
      <p:ext uri="{BB962C8B-B14F-4D97-AF65-F5344CB8AC3E}">
        <p14:creationId xmlns:p14="http://schemas.microsoft.com/office/powerpoint/2010/main" val="9718967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Java List</a:t>
            </a:r>
          </a:p>
          <a:p>
            <a:r>
              <a:rPr lang="en-IN" dirty="0"/>
              <a:t/>
            </a:r>
            <a:br>
              <a:rPr lang="en-IN" dirty="0"/>
            </a:br>
            <a:endParaRPr lang="en-IN" dirty="0"/>
          </a:p>
        </p:txBody>
      </p:sp>
      <p:sp>
        <p:nvSpPr>
          <p:cNvPr id="5" name="Text Placeholder 4"/>
          <p:cNvSpPr>
            <a:spLocks noGrp="1"/>
          </p:cNvSpPr>
          <p:nvPr>
            <p:ph type="body" sz="quarter" idx="14"/>
          </p:nvPr>
        </p:nvSpPr>
        <p:spPr>
          <a:xfrm>
            <a:off x="3470031" y="1910862"/>
            <a:ext cx="8001244" cy="4222646"/>
          </a:xfrm>
        </p:spPr>
        <p:txBody>
          <a:bodyPr/>
          <a:lstStyle/>
          <a:p>
            <a:r>
              <a:rPr lang="en-IN" sz="2400" b="1" dirty="0"/>
              <a:t>List</a:t>
            </a:r>
            <a:r>
              <a:rPr lang="en-IN" sz="2400" dirty="0"/>
              <a:t> in Java provides the facility to maintain the </a:t>
            </a:r>
            <a:r>
              <a:rPr lang="en-IN" sz="2400" i="1" dirty="0"/>
              <a:t>ordered collection</a:t>
            </a:r>
            <a:r>
              <a:rPr lang="en-IN" sz="2400" dirty="0"/>
              <a:t>. It contains the index-based methods to insert, update, delete and search the elements. It can have the duplicate elements also. We can also store the null elements in the list.</a:t>
            </a:r>
            <a:br>
              <a:rPr lang="en-IN" sz="2400" dirty="0"/>
            </a:br>
            <a:r>
              <a:rPr lang="en-IN" sz="2400" dirty="0"/>
              <a:t>The List interface is found in the </a:t>
            </a:r>
            <a:r>
              <a:rPr lang="en-IN" sz="2400" dirty="0" err="1"/>
              <a:t>java.util</a:t>
            </a:r>
            <a:r>
              <a:rPr lang="en-IN" sz="2400" dirty="0"/>
              <a:t> package and inherits the Collection interface. It is a factory of </a:t>
            </a:r>
            <a:r>
              <a:rPr lang="en-IN" sz="2400" dirty="0" err="1"/>
              <a:t>ListIterator</a:t>
            </a:r>
            <a:r>
              <a:rPr lang="en-IN" sz="2400" dirty="0"/>
              <a:t> interface. Through the </a:t>
            </a:r>
            <a:r>
              <a:rPr lang="en-IN" sz="2400" dirty="0" err="1"/>
              <a:t>ListIterator</a:t>
            </a:r>
            <a:r>
              <a:rPr lang="en-IN" sz="2400" dirty="0"/>
              <a:t>, we can iterate the list in forward and backward directions. The implementation classes of List interface are </a:t>
            </a:r>
            <a:r>
              <a:rPr lang="en-IN" sz="2400" dirty="0" err="1"/>
              <a:t>ArrayList</a:t>
            </a:r>
            <a:r>
              <a:rPr lang="en-IN" sz="2400" dirty="0"/>
              <a:t>, </a:t>
            </a:r>
            <a:r>
              <a:rPr lang="en-IN" sz="2400" dirty="0" err="1"/>
              <a:t>LinkedList</a:t>
            </a:r>
            <a:r>
              <a:rPr lang="en-IN" sz="2400" dirty="0"/>
              <a:t>, Stack and Vector. The </a:t>
            </a:r>
            <a:r>
              <a:rPr lang="en-IN" sz="2400" dirty="0" err="1"/>
              <a:t>ArrayList</a:t>
            </a:r>
            <a:r>
              <a:rPr lang="en-IN" sz="2400" dirty="0"/>
              <a:t> and </a:t>
            </a:r>
            <a:r>
              <a:rPr lang="en-IN" sz="2400" dirty="0" err="1"/>
              <a:t>LinkedList</a:t>
            </a:r>
            <a:r>
              <a:rPr lang="en-IN" sz="2400" dirty="0"/>
              <a:t> are widely used in Java programming. The Vector class is deprecated since Java 5.</a:t>
            </a:r>
          </a:p>
        </p:txBody>
      </p:sp>
    </p:spTree>
    <p:extLst>
      <p:ext uri="{BB962C8B-B14F-4D97-AF65-F5344CB8AC3E}">
        <p14:creationId xmlns:p14="http://schemas.microsoft.com/office/powerpoint/2010/main" val="20130962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Ion Boardroom">
  <a:themeElements>
    <a:clrScheme name="Custom 1">
      <a:dk1>
        <a:srgbClr val="001261"/>
      </a:dk1>
      <a:lt1>
        <a:srgbClr val="FFFFFF"/>
      </a:lt1>
      <a:dk2>
        <a:srgbClr val="001261"/>
      </a:dk2>
      <a:lt2>
        <a:srgbClr val="FFFFFF"/>
      </a:lt2>
      <a:accent1>
        <a:srgbClr val="00B2E3"/>
      </a:accent1>
      <a:accent2>
        <a:srgbClr val="A31A75"/>
      </a:accent2>
      <a:accent3>
        <a:srgbClr val="FF6359"/>
      </a:accent3>
      <a:accent4>
        <a:srgbClr val="00EBBF"/>
      </a:accent4>
      <a:accent5>
        <a:srgbClr val="B636E9"/>
      </a:accent5>
      <a:accent6>
        <a:srgbClr val="57D6FF"/>
      </a:accent6>
      <a:hlink>
        <a:srgbClr val="00B2E3"/>
      </a:hlink>
      <a:folHlink>
        <a:srgbClr val="2D89A9"/>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626FEDBB12ECC49B6ECB57D32934649" ma:contentTypeVersion="13" ma:contentTypeDescription="Create a new document." ma:contentTypeScope="" ma:versionID="5e65878b3aa9adab2646509232051da7">
  <xsd:schema xmlns:xsd="http://www.w3.org/2001/XMLSchema" xmlns:xs="http://www.w3.org/2001/XMLSchema" xmlns:p="http://schemas.microsoft.com/office/2006/metadata/properties" xmlns:ns3="e0576ec3-677c-46e5-aa07-5baf1dcd8368" xmlns:ns4="a665cf91-fb69-4456-9c98-c772a4102e32" targetNamespace="http://schemas.microsoft.com/office/2006/metadata/properties" ma:root="true" ma:fieldsID="0f024bb8afee17974ef20069d9c05591" ns3:_="" ns4:_="">
    <xsd:import namespace="e0576ec3-677c-46e5-aa07-5baf1dcd8368"/>
    <xsd:import namespace="a665cf91-fb69-4456-9c98-c772a4102e3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576ec3-677c-46e5-aa07-5baf1dcd83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665cf91-fb69-4456-9c98-c772a4102e3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CFED759-237D-4DC3-9460-0AFBF9FD4CC5}">
  <ds:schemaRefs>
    <ds:schemaRef ds:uri="http://schemas.microsoft.com/sharepoint/v3/contenttype/forms"/>
  </ds:schemaRefs>
</ds:datastoreItem>
</file>

<file path=customXml/itemProps2.xml><?xml version="1.0" encoding="utf-8"?>
<ds:datastoreItem xmlns:ds="http://schemas.openxmlformats.org/officeDocument/2006/customXml" ds:itemID="{03E6F94F-CEE3-4FB8-8E97-0007956238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576ec3-677c-46e5-aa07-5baf1dcd8368"/>
    <ds:schemaRef ds:uri="a665cf91-fb69-4456-9c98-c772a4102e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66B460B-92F8-4C83-97B6-7FB17DCCC15A}">
  <ds:schemaRefs>
    <ds:schemaRef ds:uri="http://purl.org/dc/terms/"/>
    <ds:schemaRef ds:uri="http://schemas.openxmlformats.org/package/2006/metadata/core-properties"/>
    <ds:schemaRef ds:uri="e0576ec3-677c-46e5-aa07-5baf1dcd8368"/>
    <ds:schemaRef ds:uri="http://schemas.microsoft.com/office/2006/documentManagement/types"/>
    <ds:schemaRef ds:uri="a665cf91-fb69-4456-9c98-c772a4102e32"/>
    <ds:schemaRef ds:uri="http://www.w3.org/XML/1998/namespace"/>
    <ds:schemaRef ds:uri="http://schemas.microsoft.com/office/infopath/2007/PartnerControls"/>
    <ds:schemaRef ds:uri="http://schemas.microsoft.com/office/2006/metadata/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1617</TotalTime>
  <Words>1174</Words>
  <Application>Microsoft Office PowerPoint</Application>
  <PresentationFormat>Custom</PresentationFormat>
  <Paragraphs>223</Paragraphs>
  <Slides>36</Slides>
  <Notes>2</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1_Ion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Husain, Zuha -</dc:creator>
  <cp:lastModifiedBy>DELL</cp:lastModifiedBy>
  <cp:revision>142</cp:revision>
  <dcterms:created xsi:type="dcterms:W3CDTF">2021-01-30T12:32:55Z</dcterms:created>
  <dcterms:modified xsi:type="dcterms:W3CDTF">2021-10-18T05:08:30Z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0x0101000626FEDBB12ECC49B6ECB57D32934649</vt:lpwstr>
  </property>
</Properties>
</file>