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6" r:id="rId4"/>
    <p:sldId id="287" r:id="rId5"/>
    <p:sldId id="259" r:id="rId6"/>
    <p:sldId id="288" r:id="rId7"/>
    <p:sldId id="289" r:id="rId8"/>
    <p:sldId id="290" r:id="rId9"/>
    <p:sldId id="258" r:id="rId10"/>
    <p:sldId id="291" r:id="rId11"/>
    <p:sldId id="292" r:id="rId12"/>
    <p:sldId id="260" r:id="rId13"/>
    <p:sldId id="262" r:id="rId14"/>
    <p:sldId id="261" r:id="rId15"/>
    <p:sldId id="263" r:id="rId16"/>
    <p:sldId id="264" r:id="rId17"/>
    <p:sldId id="265" r:id="rId18"/>
    <p:sldId id="266" r:id="rId19"/>
    <p:sldId id="267" r:id="rId20"/>
    <p:sldId id="268" r:id="rId21"/>
    <p:sldId id="269" r:id="rId22"/>
    <p:sldId id="270" r:id="rId23"/>
    <p:sldId id="276" r:id="rId24"/>
    <p:sldId id="277" r:id="rId25"/>
    <p:sldId id="278" r:id="rId26"/>
    <p:sldId id="271" r:id="rId27"/>
    <p:sldId id="272" r:id="rId28"/>
    <p:sldId id="273" r:id="rId29"/>
    <p:sldId id="274" r:id="rId30"/>
    <p:sldId id="275" r:id="rId31"/>
    <p:sldId id="279" r:id="rId32"/>
    <p:sldId id="280" r:id="rId33"/>
    <p:sldId id="281" r:id="rId34"/>
    <p:sldId id="282" r:id="rId35"/>
    <p:sldId id="283" r:id="rId36"/>
    <p:sldId id="284" r:id="rId37"/>
    <p:sldId id="28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18-Jan-24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18-Jan-24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18-Jan-24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18-Jan-24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18-Jan-24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18-Jan-24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BE00C-12CD-1FE5-313F-7BA893D3888F}"/>
              </a:ext>
            </a:extLst>
          </p:cNvPr>
          <p:cNvSpPr>
            <a:spLocks noGrp="1"/>
          </p:cNvSpPr>
          <p:nvPr>
            <p:ph type="ctrTitle"/>
          </p:nvPr>
        </p:nvSpPr>
        <p:spPr/>
        <p:txBody>
          <a:bodyPr/>
          <a:lstStyle/>
          <a:p>
            <a:r>
              <a:rPr lang="en-US" dirty="0"/>
              <a:t>Java strings</a:t>
            </a:r>
          </a:p>
        </p:txBody>
      </p:sp>
    </p:spTree>
    <p:extLst>
      <p:ext uri="{BB962C8B-B14F-4D97-AF65-F5344CB8AC3E}">
        <p14:creationId xmlns:p14="http://schemas.microsoft.com/office/powerpoint/2010/main" val="115556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335B-9F46-BE4A-EA14-DD92EDA967A1}"/>
              </a:ext>
            </a:extLst>
          </p:cNvPr>
          <p:cNvSpPr>
            <a:spLocks noGrp="1"/>
          </p:cNvSpPr>
          <p:nvPr>
            <p:ph type="title"/>
          </p:nvPr>
        </p:nvSpPr>
        <p:spPr/>
        <p:txBody>
          <a:bodyPr>
            <a:normAutofit fontScale="90000"/>
          </a:bodyPr>
          <a:lstStyle/>
          <a:p>
            <a:r>
              <a:rPr lang="en-US" b="0" i="0" dirty="0">
                <a:solidFill>
                  <a:srgbClr val="610B4B"/>
                </a:solidFill>
                <a:effectLst/>
                <a:latin typeface="erdana"/>
              </a:rPr>
              <a:t>Why Java uses the concept of String literal?</a:t>
            </a:r>
            <a:br>
              <a:rPr lang="en-US" b="0" i="0" dirty="0">
                <a:solidFill>
                  <a:srgbClr val="610B4B"/>
                </a:solidFill>
                <a:effectLst/>
                <a:latin typeface="erdana"/>
              </a:rPr>
            </a:br>
            <a:br>
              <a:rPr lang="en-US" dirty="0"/>
            </a:br>
            <a:endParaRPr lang="en-US" dirty="0"/>
          </a:p>
        </p:txBody>
      </p:sp>
      <p:sp>
        <p:nvSpPr>
          <p:cNvPr id="3" name="Content Placeholder 2">
            <a:extLst>
              <a:ext uri="{FF2B5EF4-FFF2-40B4-BE49-F238E27FC236}">
                <a16:creationId xmlns:a16="http://schemas.microsoft.com/office/drawing/2014/main" id="{BD995274-C63A-4152-72CD-5AE0B98500AE}"/>
              </a:ext>
            </a:extLst>
          </p:cNvPr>
          <p:cNvSpPr>
            <a:spLocks noGrp="1"/>
          </p:cNvSpPr>
          <p:nvPr>
            <p:ph idx="1"/>
          </p:nvPr>
        </p:nvSpPr>
        <p:spPr/>
        <p:txBody>
          <a:bodyPr/>
          <a:lstStyle/>
          <a:p>
            <a:pPr algn="just"/>
            <a:r>
              <a:rPr lang="en-US" b="0" i="0" dirty="0">
                <a:solidFill>
                  <a:srgbClr val="333333"/>
                </a:solidFill>
                <a:effectLst/>
                <a:latin typeface="inter-regular"/>
              </a:rPr>
              <a:t>To make Java more memory efficient (because no new objects are created if it exists already in the string constant pool).</a:t>
            </a:r>
          </a:p>
          <a:p>
            <a:pPr marL="0" indent="0">
              <a:buNone/>
            </a:pPr>
            <a:endParaRPr lang="en-US" dirty="0"/>
          </a:p>
        </p:txBody>
      </p:sp>
    </p:spTree>
    <p:extLst>
      <p:ext uri="{BB962C8B-B14F-4D97-AF65-F5344CB8AC3E}">
        <p14:creationId xmlns:p14="http://schemas.microsoft.com/office/powerpoint/2010/main" val="171990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5865-8730-B424-0566-06FAF5882D74}"/>
              </a:ext>
            </a:extLst>
          </p:cNvPr>
          <p:cNvSpPr>
            <a:spLocks noGrp="1"/>
          </p:cNvSpPr>
          <p:nvPr>
            <p:ph type="title"/>
          </p:nvPr>
        </p:nvSpPr>
        <p:spPr/>
        <p:txBody>
          <a:bodyPr>
            <a:normAutofit fontScale="90000"/>
          </a:bodyPr>
          <a:lstStyle/>
          <a:p>
            <a:r>
              <a:rPr lang="en-US" b="0" dirty="0">
                <a:solidFill>
                  <a:srgbClr val="610B38"/>
                </a:solidFill>
                <a:effectLst/>
                <a:latin typeface="erdana"/>
              </a:rPr>
              <a:t>2) By new keyword</a:t>
            </a:r>
            <a:br>
              <a:rPr lang="en-US" b="0" dirty="0">
                <a:solidFill>
                  <a:srgbClr val="610B38"/>
                </a:solidFill>
                <a:effectLst/>
                <a:latin typeface="erdana"/>
              </a:rPr>
            </a:br>
            <a:br>
              <a:rPr lang="en-US" b="0" i="0" dirty="0">
                <a:solidFill>
                  <a:srgbClr val="333333"/>
                </a:solidFill>
                <a:effectLst/>
                <a:latin typeface="inter-regular"/>
              </a:rPr>
            </a:br>
            <a:endParaRPr lang="en-US" dirty="0"/>
          </a:p>
        </p:txBody>
      </p:sp>
      <p:sp>
        <p:nvSpPr>
          <p:cNvPr id="3" name="Content Placeholder 2">
            <a:extLst>
              <a:ext uri="{FF2B5EF4-FFF2-40B4-BE49-F238E27FC236}">
                <a16:creationId xmlns:a16="http://schemas.microsoft.com/office/drawing/2014/main" id="{9BAC471B-8C0D-9943-368A-D5CA0F529C89}"/>
              </a:ext>
            </a:extLst>
          </p:cNvPr>
          <p:cNvSpPr>
            <a:spLocks noGrp="1"/>
          </p:cNvSpPr>
          <p:nvPr>
            <p:ph idx="1"/>
          </p:nvPr>
        </p:nvSpPr>
        <p:spPr/>
        <p:txBody>
          <a:bodyPr/>
          <a:lstStyle/>
          <a:p>
            <a:pPr marL="0" indent="0" algn="just">
              <a:buNone/>
            </a:pPr>
            <a:r>
              <a:rPr lang="en-US" b="0" i="0" dirty="0">
                <a:solidFill>
                  <a:srgbClr val="000000"/>
                </a:solidFill>
                <a:effectLst/>
                <a:latin typeface="inter-regular"/>
              </a:rPr>
              <a:t>   String s=</a:t>
            </a:r>
            <a:r>
              <a:rPr lang="en-US" b="1" i="0" dirty="0">
                <a:solidFill>
                  <a:srgbClr val="006699"/>
                </a:solidFill>
                <a:effectLst/>
                <a:latin typeface="inter-regular"/>
              </a:rPr>
              <a:t>new</a:t>
            </a:r>
            <a:r>
              <a:rPr lang="en-US" b="0" i="0" dirty="0">
                <a:solidFill>
                  <a:srgbClr val="000000"/>
                </a:solidFill>
                <a:effectLst/>
                <a:latin typeface="inter-regular"/>
              </a:rPr>
              <a:t> String(</a:t>
            </a:r>
            <a:r>
              <a:rPr lang="en-US" b="0" i="0" dirty="0">
                <a:solidFill>
                  <a:srgbClr val="0000FF"/>
                </a:solidFill>
                <a:effectLst/>
                <a:latin typeface="inter-regular"/>
              </a:rPr>
              <a:t>"Welcome"</a:t>
            </a:r>
            <a:r>
              <a:rPr lang="en-US" b="0" i="0" dirty="0">
                <a:solidFill>
                  <a:srgbClr val="000000"/>
                </a:solidFill>
                <a:effectLst/>
                <a:latin typeface="inter-regular"/>
              </a:rPr>
              <a:t>);</a:t>
            </a:r>
            <a:r>
              <a:rPr lang="en-US" b="0" i="0" dirty="0">
                <a:solidFill>
                  <a:srgbClr val="008200"/>
                </a:solidFill>
                <a:effectLst/>
                <a:latin typeface="inter-regular"/>
              </a:rPr>
              <a:t>//creates two objects and one reference variable</a:t>
            </a:r>
            <a:r>
              <a:rPr lang="en-US" b="0" i="0" dirty="0">
                <a:solidFill>
                  <a:srgbClr val="000000"/>
                </a:solidFill>
                <a:effectLst/>
                <a:latin typeface="inter-regular"/>
              </a:rPr>
              <a:t>  </a:t>
            </a:r>
          </a:p>
          <a:p>
            <a:pPr algn="just"/>
            <a:r>
              <a:rPr lang="en-US" b="0" i="0" dirty="0">
                <a:solidFill>
                  <a:srgbClr val="333333"/>
                </a:solidFill>
                <a:effectLst/>
                <a:latin typeface="inter-regular"/>
              </a:rPr>
              <a:t>In such case, </a:t>
            </a:r>
            <a:r>
              <a:rPr lang="en-US" b="0" i="0" u="none" strike="noStrike" dirty="0">
                <a:solidFill>
                  <a:srgbClr val="008000"/>
                </a:solidFill>
                <a:effectLst/>
                <a:latin typeface="inter-regular"/>
              </a:rPr>
              <a:t>JVM</a:t>
            </a:r>
            <a:r>
              <a:rPr lang="en-US" b="0" i="0" dirty="0">
                <a:solidFill>
                  <a:srgbClr val="333333"/>
                </a:solidFill>
                <a:effectLst/>
                <a:latin typeface="inter-regular"/>
              </a:rPr>
              <a:t> will create a new string object in normal (non-pool) heap memory, and the literal "Welcome" will be placed in the string constant pool. The variable s will refer to the object in a heap (non-pool).</a:t>
            </a:r>
          </a:p>
          <a:p>
            <a:pPr marL="0" indent="0">
              <a:buNone/>
            </a:pPr>
            <a:br>
              <a:rPr lang="en-US" b="0" i="0" dirty="0">
                <a:solidFill>
                  <a:srgbClr val="333333"/>
                </a:solidFill>
                <a:effectLst/>
                <a:latin typeface="inter-regular"/>
              </a:rPr>
            </a:br>
            <a:endParaRPr lang="en-US" dirty="0"/>
          </a:p>
        </p:txBody>
      </p:sp>
    </p:spTree>
    <p:extLst>
      <p:ext uri="{BB962C8B-B14F-4D97-AF65-F5344CB8AC3E}">
        <p14:creationId xmlns:p14="http://schemas.microsoft.com/office/powerpoint/2010/main" val="2579150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F59F-3771-1BAF-69C4-23726BAD6965}"/>
              </a:ext>
            </a:extLst>
          </p:cNvPr>
          <p:cNvSpPr>
            <a:spLocks noGrp="1"/>
          </p:cNvSpPr>
          <p:nvPr>
            <p:ph type="title"/>
          </p:nvPr>
        </p:nvSpPr>
        <p:spPr/>
        <p:txBody>
          <a:bodyPr>
            <a:normAutofit fontScale="90000"/>
          </a:bodyPr>
          <a:lstStyle/>
          <a:p>
            <a:r>
              <a:rPr lang="en-US" b="1" i="0" dirty="0">
                <a:solidFill>
                  <a:srgbClr val="25265E"/>
                </a:solidFill>
                <a:effectLst/>
                <a:latin typeface="euclid_circular_a"/>
              </a:rPr>
              <a:t>Java String Operations</a:t>
            </a:r>
            <a:br>
              <a:rPr lang="en-US" b="1" i="0" dirty="0">
                <a:solidFill>
                  <a:srgbClr val="25265E"/>
                </a:solidFill>
                <a:effectLst/>
                <a:latin typeface="euclid_circular_a"/>
              </a:rPr>
            </a:br>
            <a:br>
              <a:rPr lang="en-US" dirty="0"/>
            </a:br>
            <a:endParaRPr lang="en-US" dirty="0"/>
          </a:p>
        </p:txBody>
      </p:sp>
      <p:sp>
        <p:nvSpPr>
          <p:cNvPr id="3" name="Content Placeholder 2">
            <a:extLst>
              <a:ext uri="{FF2B5EF4-FFF2-40B4-BE49-F238E27FC236}">
                <a16:creationId xmlns:a16="http://schemas.microsoft.com/office/drawing/2014/main" id="{3F443351-0350-9BCA-D9C5-70CF87FB9BFF}"/>
              </a:ext>
            </a:extLst>
          </p:cNvPr>
          <p:cNvSpPr>
            <a:spLocks noGrp="1"/>
          </p:cNvSpPr>
          <p:nvPr>
            <p:ph idx="1"/>
          </p:nvPr>
        </p:nvSpPr>
        <p:spPr/>
        <p:txBody>
          <a:bodyPr>
            <a:normAutofit/>
          </a:bodyPr>
          <a:lstStyle/>
          <a:p>
            <a:pPr algn="l"/>
            <a:r>
              <a:rPr lang="en-US" sz="2500" b="0" i="0" dirty="0">
                <a:effectLst/>
                <a:latin typeface="euclid_circular_a"/>
              </a:rPr>
              <a:t>Java String provides various methods to perform different operations on strings. We will look into some of the commonly used string operations.</a:t>
            </a:r>
          </a:p>
          <a:p>
            <a:pPr marL="0" indent="0" algn="l">
              <a:buNone/>
            </a:pPr>
            <a:r>
              <a:rPr lang="en-US" sz="2500" b="1" i="0" dirty="0">
                <a:solidFill>
                  <a:srgbClr val="25265E"/>
                </a:solidFill>
                <a:effectLst/>
                <a:latin typeface="euclid_circular_a"/>
              </a:rPr>
              <a:t> </a:t>
            </a:r>
            <a:endParaRPr lang="en-US" dirty="0"/>
          </a:p>
        </p:txBody>
      </p:sp>
    </p:spTree>
    <p:extLst>
      <p:ext uri="{BB962C8B-B14F-4D97-AF65-F5344CB8AC3E}">
        <p14:creationId xmlns:p14="http://schemas.microsoft.com/office/powerpoint/2010/main" val="189908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5FC5-021B-A31A-AB4C-1AFC1A74F04C}"/>
              </a:ext>
            </a:extLst>
          </p:cNvPr>
          <p:cNvSpPr>
            <a:spLocks noGrp="1"/>
          </p:cNvSpPr>
          <p:nvPr>
            <p:ph type="title"/>
          </p:nvPr>
        </p:nvSpPr>
        <p:spPr/>
        <p:txBody>
          <a:bodyPr>
            <a:normAutofit fontScale="90000"/>
          </a:bodyPr>
          <a:lstStyle/>
          <a:p>
            <a:pPr marL="0" indent="0"/>
            <a:r>
              <a:rPr lang="en-US" sz="3200" b="1" i="0" dirty="0">
                <a:solidFill>
                  <a:srgbClr val="25265E"/>
                </a:solidFill>
                <a:effectLst/>
                <a:latin typeface="euclid_circular_a"/>
              </a:rPr>
              <a:t>1. Get length of a String-length() method</a:t>
            </a:r>
            <a:br>
              <a:rPr lang="en-US" sz="3200" b="1" i="0" dirty="0">
                <a:solidFill>
                  <a:srgbClr val="25265E"/>
                </a:solidFill>
                <a:effectLst/>
                <a:latin typeface="euclid_circular_a"/>
              </a:rPr>
            </a:br>
            <a:br>
              <a:rPr lang="en-US" dirty="0"/>
            </a:br>
            <a:br>
              <a:rPr lang="en-US" dirty="0"/>
            </a:br>
            <a:br>
              <a:rPr lang="en-US" dirty="0"/>
            </a:br>
            <a:endParaRPr lang="en-US" dirty="0"/>
          </a:p>
        </p:txBody>
      </p:sp>
      <p:sp>
        <p:nvSpPr>
          <p:cNvPr id="5" name="TextBox 4">
            <a:extLst>
              <a:ext uri="{FF2B5EF4-FFF2-40B4-BE49-F238E27FC236}">
                <a16:creationId xmlns:a16="http://schemas.microsoft.com/office/drawing/2014/main" id="{EDB1BFC0-1D7D-CB92-02E8-0C520FDAB6B8}"/>
              </a:ext>
            </a:extLst>
          </p:cNvPr>
          <p:cNvSpPr txBox="1"/>
          <p:nvPr/>
        </p:nvSpPr>
        <p:spPr>
          <a:xfrm>
            <a:off x="1871330" y="2119561"/>
            <a:ext cx="6103088" cy="3416320"/>
          </a:xfrm>
          <a:prstGeom prst="rect">
            <a:avLst/>
          </a:prstGeom>
          <a:noFill/>
        </p:spPr>
        <p:txBody>
          <a:bodyPr wrap="square">
            <a:spAutoFit/>
          </a:bodyPr>
          <a:lstStyle/>
          <a:p>
            <a:r>
              <a:rPr lang="en-US" dirty="0"/>
              <a:t>class Main {</a:t>
            </a:r>
          </a:p>
          <a:p>
            <a:r>
              <a:rPr lang="en-US" dirty="0"/>
              <a:t>  public static void main(String[] </a:t>
            </a:r>
            <a:r>
              <a:rPr lang="en-US" dirty="0" err="1"/>
              <a:t>args</a:t>
            </a:r>
            <a:r>
              <a:rPr lang="en-US" dirty="0"/>
              <a:t>) {</a:t>
            </a:r>
          </a:p>
          <a:p>
            <a:endParaRPr lang="en-US" dirty="0"/>
          </a:p>
          <a:p>
            <a:r>
              <a:rPr lang="en-US" dirty="0"/>
              <a:t>    // create a string</a:t>
            </a:r>
          </a:p>
          <a:p>
            <a:r>
              <a:rPr lang="en-US" dirty="0"/>
              <a:t>    String greet = "Hello! World";</a:t>
            </a:r>
          </a:p>
          <a:p>
            <a:r>
              <a:rPr lang="en-US" dirty="0"/>
              <a:t>    </a:t>
            </a:r>
            <a:r>
              <a:rPr lang="en-US" dirty="0" err="1"/>
              <a:t>System.out.println</a:t>
            </a:r>
            <a:r>
              <a:rPr lang="en-US" dirty="0"/>
              <a:t>("String: " + greet);</a:t>
            </a:r>
          </a:p>
          <a:p>
            <a:endParaRPr lang="en-US" dirty="0"/>
          </a:p>
          <a:p>
            <a:r>
              <a:rPr lang="en-US" dirty="0"/>
              <a:t>    // get the length of greet</a:t>
            </a:r>
          </a:p>
          <a:p>
            <a:r>
              <a:rPr lang="en-US" dirty="0"/>
              <a:t>    int length = </a:t>
            </a:r>
            <a:r>
              <a:rPr lang="en-US" dirty="0" err="1"/>
              <a:t>greet.length</a:t>
            </a:r>
            <a:r>
              <a:rPr lang="en-US" dirty="0"/>
              <a:t>();</a:t>
            </a:r>
          </a:p>
          <a:p>
            <a:r>
              <a:rPr lang="en-US" dirty="0"/>
              <a:t>    </a:t>
            </a:r>
            <a:r>
              <a:rPr lang="en-US" dirty="0" err="1"/>
              <a:t>System.out.println</a:t>
            </a:r>
            <a:r>
              <a:rPr lang="en-US" dirty="0"/>
              <a:t>("Length: " + length);</a:t>
            </a:r>
          </a:p>
          <a:p>
            <a:r>
              <a:rPr lang="en-US" dirty="0"/>
              <a:t>  }</a:t>
            </a:r>
          </a:p>
          <a:p>
            <a:r>
              <a:rPr lang="en-US" dirty="0"/>
              <a:t>}</a:t>
            </a:r>
          </a:p>
        </p:txBody>
      </p:sp>
    </p:spTree>
    <p:extLst>
      <p:ext uri="{BB962C8B-B14F-4D97-AF65-F5344CB8AC3E}">
        <p14:creationId xmlns:p14="http://schemas.microsoft.com/office/powerpoint/2010/main" val="438979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07A0-A1D9-0FE9-B721-7B67BFACFB82}"/>
              </a:ext>
            </a:extLst>
          </p:cNvPr>
          <p:cNvSpPr>
            <a:spLocks noGrp="1"/>
          </p:cNvSpPr>
          <p:nvPr>
            <p:ph type="title"/>
          </p:nvPr>
        </p:nvSpPr>
        <p:spPr/>
        <p:txBody>
          <a:bodyPr>
            <a:normAutofit fontScale="90000"/>
          </a:bodyPr>
          <a:lstStyle/>
          <a:p>
            <a:r>
              <a:rPr lang="en-US" b="1" i="0" dirty="0">
                <a:solidFill>
                  <a:srgbClr val="25265E"/>
                </a:solidFill>
                <a:effectLst/>
                <a:latin typeface="euclid_circular_a"/>
              </a:rPr>
              <a:t>2. Join Two Java Strings – </a:t>
            </a:r>
            <a:r>
              <a:rPr lang="en-US" b="1" i="0" dirty="0" err="1">
                <a:solidFill>
                  <a:srgbClr val="25265E"/>
                </a:solidFill>
                <a:effectLst/>
                <a:latin typeface="euclid_circular_a"/>
              </a:rPr>
              <a:t>concat</a:t>
            </a:r>
            <a:r>
              <a:rPr lang="en-US" b="1" i="0" dirty="0">
                <a:solidFill>
                  <a:srgbClr val="25265E"/>
                </a:solidFill>
                <a:effectLst/>
                <a:latin typeface="euclid_circular_a"/>
              </a:rPr>
              <a:t>() method</a:t>
            </a:r>
            <a:br>
              <a:rPr lang="en-US" b="1" i="0" dirty="0">
                <a:solidFill>
                  <a:srgbClr val="25265E"/>
                </a:solidFill>
                <a:effectLst/>
                <a:latin typeface="euclid_circular_a"/>
              </a:rPr>
            </a:br>
            <a:br>
              <a:rPr lang="en-US" dirty="0"/>
            </a:br>
            <a:endParaRPr lang="en-US" dirty="0"/>
          </a:p>
        </p:txBody>
      </p:sp>
      <p:sp>
        <p:nvSpPr>
          <p:cNvPr id="5" name="TextBox 4">
            <a:extLst>
              <a:ext uri="{FF2B5EF4-FFF2-40B4-BE49-F238E27FC236}">
                <a16:creationId xmlns:a16="http://schemas.microsoft.com/office/drawing/2014/main" id="{71446F66-42AD-2499-5A22-6A3CDA943AA1}"/>
              </a:ext>
            </a:extLst>
          </p:cNvPr>
          <p:cNvSpPr txBox="1"/>
          <p:nvPr/>
        </p:nvSpPr>
        <p:spPr>
          <a:xfrm>
            <a:off x="1743739" y="1735685"/>
            <a:ext cx="7688877" cy="4524315"/>
          </a:xfrm>
          <a:prstGeom prst="rect">
            <a:avLst/>
          </a:prstGeom>
          <a:noFill/>
        </p:spPr>
        <p:txBody>
          <a:bodyPr wrap="square">
            <a:spAutoFit/>
          </a:bodyPr>
          <a:lstStyle/>
          <a:p>
            <a:r>
              <a:rPr lang="en-US" dirty="0"/>
              <a:t>class Main {</a:t>
            </a:r>
          </a:p>
          <a:p>
            <a:r>
              <a:rPr lang="en-US" dirty="0"/>
              <a:t>  public static void main(String[] </a:t>
            </a:r>
            <a:r>
              <a:rPr lang="en-US" dirty="0" err="1"/>
              <a:t>args</a:t>
            </a:r>
            <a:r>
              <a:rPr lang="en-US" dirty="0"/>
              <a:t>) {</a:t>
            </a:r>
          </a:p>
          <a:p>
            <a:endParaRPr lang="en-US" dirty="0"/>
          </a:p>
          <a:p>
            <a:r>
              <a:rPr lang="en-US" dirty="0"/>
              <a:t>    // create first string</a:t>
            </a:r>
          </a:p>
          <a:p>
            <a:r>
              <a:rPr lang="en-US" dirty="0"/>
              <a:t>    String first = "Java ";</a:t>
            </a:r>
          </a:p>
          <a:p>
            <a:r>
              <a:rPr lang="en-US" dirty="0"/>
              <a:t>    </a:t>
            </a:r>
            <a:r>
              <a:rPr lang="en-US" dirty="0" err="1"/>
              <a:t>System.out.println</a:t>
            </a:r>
            <a:r>
              <a:rPr lang="en-US" dirty="0"/>
              <a:t>("First String: " + first);</a:t>
            </a:r>
          </a:p>
          <a:p>
            <a:endParaRPr lang="en-US" dirty="0"/>
          </a:p>
          <a:p>
            <a:r>
              <a:rPr lang="en-US" dirty="0"/>
              <a:t>    // create second</a:t>
            </a:r>
          </a:p>
          <a:p>
            <a:r>
              <a:rPr lang="en-US" dirty="0"/>
              <a:t>    String second = "Programming";</a:t>
            </a:r>
          </a:p>
          <a:p>
            <a:r>
              <a:rPr lang="en-US" dirty="0"/>
              <a:t>    </a:t>
            </a:r>
            <a:r>
              <a:rPr lang="en-US" dirty="0" err="1"/>
              <a:t>System.out.println</a:t>
            </a:r>
            <a:r>
              <a:rPr lang="en-US" dirty="0"/>
              <a:t>("Second String: " + second);</a:t>
            </a:r>
          </a:p>
          <a:p>
            <a:endParaRPr lang="en-US" dirty="0"/>
          </a:p>
          <a:p>
            <a:r>
              <a:rPr lang="en-US" dirty="0"/>
              <a:t>    // join two strings</a:t>
            </a:r>
          </a:p>
          <a:p>
            <a:r>
              <a:rPr lang="en-US" dirty="0"/>
              <a:t>    String </a:t>
            </a:r>
            <a:r>
              <a:rPr lang="en-US" dirty="0" err="1"/>
              <a:t>joinedString</a:t>
            </a:r>
            <a:r>
              <a:rPr lang="en-US" dirty="0"/>
              <a:t> = </a:t>
            </a:r>
            <a:r>
              <a:rPr lang="en-US" dirty="0" err="1"/>
              <a:t>first.concat</a:t>
            </a:r>
            <a:r>
              <a:rPr lang="en-US" dirty="0"/>
              <a:t>(second);</a:t>
            </a:r>
          </a:p>
          <a:p>
            <a:r>
              <a:rPr lang="en-US" dirty="0"/>
              <a:t>    </a:t>
            </a:r>
            <a:r>
              <a:rPr lang="en-US" dirty="0" err="1"/>
              <a:t>System.out.println</a:t>
            </a:r>
            <a:r>
              <a:rPr lang="en-US" dirty="0"/>
              <a:t>("Joined String: " + </a:t>
            </a:r>
            <a:r>
              <a:rPr lang="en-US" dirty="0" err="1"/>
              <a:t>joinedString</a:t>
            </a:r>
            <a:r>
              <a:rPr lang="en-US" dirty="0"/>
              <a:t>);</a:t>
            </a:r>
          </a:p>
          <a:p>
            <a:r>
              <a:rPr lang="en-US" dirty="0"/>
              <a:t>  }</a:t>
            </a:r>
          </a:p>
          <a:p>
            <a:r>
              <a:rPr lang="en-US" dirty="0"/>
              <a:t>}</a:t>
            </a:r>
          </a:p>
        </p:txBody>
      </p:sp>
    </p:spTree>
    <p:extLst>
      <p:ext uri="{BB962C8B-B14F-4D97-AF65-F5344CB8AC3E}">
        <p14:creationId xmlns:p14="http://schemas.microsoft.com/office/powerpoint/2010/main" val="3828923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3A89-AB25-8E4A-9010-033454B1A0EA}"/>
              </a:ext>
            </a:extLst>
          </p:cNvPr>
          <p:cNvSpPr>
            <a:spLocks noGrp="1"/>
          </p:cNvSpPr>
          <p:nvPr>
            <p:ph type="title"/>
          </p:nvPr>
        </p:nvSpPr>
        <p:spPr/>
        <p:txBody>
          <a:bodyPr/>
          <a:lstStyle/>
          <a:p>
            <a:r>
              <a:rPr lang="en-US" dirty="0"/>
              <a:t>About Strings</a:t>
            </a:r>
          </a:p>
        </p:txBody>
      </p:sp>
      <p:sp>
        <p:nvSpPr>
          <p:cNvPr id="3" name="Content Placeholder 2">
            <a:extLst>
              <a:ext uri="{FF2B5EF4-FFF2-40B4-BE49-F238E27FC236}">
                <a16:creationId xmlns:a16="http://schemas.microsoft.com/office/drawing/2014/main" id="{E946C577-C598-C97B-B13F-AAEC2BD710E3}"/>
              </a:ext>
            </a:extLst>
          </p:cNvPr>
          <p:cNvSpPr>
            <a:spLocks noGrp="1"/>
          </p:cNvSpPr>
          <p:nvPr>
            <p:ph idx="1"/>
          </p:nvPr>
        </p:nvSpPr>
        <p:spPr/>
        <p:txBody>
          <a:bodyPr/>
          <a:lstStyle/>
          <a:p>
            <a:r>
              <a:rPr lang="en-US" b="1" i="0" dirty="0">
                <a:solidFill>
                  <a:srgbClr val="273239"/>
                </a:solidFill>
                <a:effectLst/>
                <a:latin typeface="Nunito" pitchFamily="2" charset="0"/>
              </a:rPr>
              <a:t>Strings </a:t>
            </a:r>
            <a:r>
              <a:rPr lang="en-US" b="0" i="0" dirty="0">
                <a:solidFill>
                  <a:srgbClr val="273239"/>
                </a:solidFill>
                <a:effectLst/>
                <a:latin typeface="Nunito" pitchFamily="2" charset="0"/>
              </a:rPr>
              <a:t>are defined as an array of characters.</a:t>
            </a:r>
          </a:p>
          <a:p>
            <a:r>
              <a:rPr lang="en-US" b="0" i="0" dirty="0">
                <a:solidFill>
                  <a:srgbClr val="273239"/>
                </a:solidFill>
                <a:effectLst/>
                <a:latin typeface="Nunito" pitchFamily="2" charset="0"/>
              </a:rPr>
              <a:t> The difference between a character array and a string is the string is terminated with a special character ‘\0’. Since arrays are immutable(cannot grow), Strings are immutable as well. </a:t>
            </a:r>
          </a:p>
          <a:p>
            <a:r>
              <a:rPr lang="en-US" b="0" i="0" dirty="0">
                <a:solidFill>
                  <a:srgbClr val="273239"/>
                </a:solidFill>
                <a:effectLst/>
                <a:latin typeface="Nunito" pitchFamily="2" charset="0"/>
              </a:rPr>
              <a:t>Whenever a change to a String is made, an entirely new String is created. </a:t>
            </a:r>
            <a:r>
              <a:rPr lang="en-US" b="1" i="0" dirty="0">
                <a:solidFill>
                  <a:srgbClr val="273239"/>
                </a:solidFill>
                <a:effectLst/>
                <a:latin typeface="Nunito" pitchFamily="2" charset="0"/>
              </a:rPr>
              <a:t>Concatenation</a:t>
            </a:r>
            <a:r>
              <a:rPr lang="en-US" b="0" i="0" dirty="0">
                <a:solidFill>
                  <a:srgbClr val="273239"/>
                </a:solidFill>
                <a:effectLst/>
                <a:latin typeface="Nunito" pitchFamily="2" charset="0"/>
              </a:rPr>
              <a:t> is the process of joining end-to-end.</a:t>
            </a:r>
            <a:endParaRPr lang="en-US" dirty="0"/>
          </a:p>
        </p:txBody>
      </p:sp>
    </p:spTree>
    <p:extLst>
      <p:ext uri="{BB962C8B-B14F-4D97-AF65-F5344CB8AC3E}">
        <p14:creationId xmlns:p14="http://schemas.microsoft.com/office/powerpoint/2010/main" val="55491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3A39-577F-6255-BE73-DCABDD861AB0}"/>
              </a:ext>
            </a:extLst>
          </p:cNvPr>
          <p:cNvSpPr>
            <a:spLocks noGrp="1"/>
          </p:cNvSpPr>
          <p:nvPr>
            <p:ph type="title"/>
          </p:nvPr>
        </p:nvSpPr>
        <p:spPr/>
        <p:txBody>
          <a:bodyPr/>
          <a:lstStyle/>
          <a:p>
            <a:r>
              <a:rPr lang="en-US" dirty="0" err="1"/>
              <a:t>Concat</a:t>
            </a:r>
            <a:r>
              <a:rPr lang="en-US" dirty="0"/>
              <a:t> method</a:t>
            </a:r>
          </a:p>
        </p:txBody>
      </p:sp>
      <p:sp>
        <p:nvSpPr>
          <p:cNvPr id="3" name="Content Placeholder 2">
            <a:extLst>
              <a:ext uri="{FF2B5EF4-FFF2-40B4-BE49-F238E27FC236}">
                <a16:creationId xmlns:a16="http://schemas.microsoft.com/office/drawing/2014/main" id="{F6A6A49D-8696-FA96-5F34-AD700F07D009}"/>
              </a:ext>
            </a:extLst>
          </p:cNvPr>
          <p:cNvSpPr>
            <a:spLocks noGrp="1"/>
          </p:cNvSpPr>
          <p:nvPr>
            <p:ph idx="1"/>
          </p:nvPr>
        </p:nvSpPr>
        <p:spPr/>
        <p:txBody>
          <a:bodyPr/>
          <a:lstStyle/>
          <a:p>
            <a:r>
              <a:rPr lang="en-US" b="0" i="0" dirty="0">
                <a:solidFill>
                  <a:srgbClr val="273239"/>
                </a:solidFill>
                <a:effectLst/>
                <a:latin typeface="Nunito" pitchFamily="2" charset="0"/>
              </a:rPr>
              <a:t>The </a:t>
            </a:r>
            <a:r>
              <a:rPr lang="en-US" b="0" i="0" u="sng" dirty="0">
                <a:effectLst/>
                <a:latin typeface="Nunito" pitchFamily="2" charset="0"/>
              </a:rPr>
              <a:t>Java String</a:t>
            </a:r>
            <a:r>
              <a:rPr lang="en-US" b="0" i="0" dirty="0">
                <a:solidFill>
                  <a:srgbClr val="273239"/>
                </a:solidFill>
                <a:effectLst/>
                <a:latin typeface="Nunito" pitchFamily="2" charset="0"/>
              </a:rPr>
              <a:t> </a:t>
            </a:r>
            <a:r>
              <a:rPr lang="en-US" b="0" i="1" dirty="0" err="1">
                <a:solidFill>
                  <a:srgbClr val="273239"/>
                </a:solidFill>
                <a:effectLst/>
                <a:latin typeface="Nunito" pitchFamily="2" charset="0"/>
              </a:rPr>
              <a:t>concat</a:t>
            </a:r>
            <a:r>
              <a:rPr lang="en-US" b="0" i="1" dirty="0">
                <a:solidFill>
                  <a:srgbClr val="273239"/>
                </a:solidFill>
                <a:effectLst/>
                <a:latin typeface="Nunito" pitchFamily="2" charset="0"/>
              </a:rPr>
              <a:t>() method </a:t>
            </a:r>
            <a:r>
              <a:rPr lang="en-US" b="0" i="0" dirty="0">
                <a:solidFill>
                  <a:srgbClr val="273239"/>
                </a:solidFill>
                <a:effectLst/>
                <a:latin typeface="Nunito" pitchFamily="2" charset="0"/>
              </a:rPr>
              <a:t>of </a:t>
            </a:r>
            <a:r>
              <a:rPr lang="en-US" b="0" i="0" u="sng" dirty="0">
                <a:effectLst/>
                <a:latin typeface="Nunito" pitchFamily="2" charset="0"/>
              </a:rPr>
              <a:t>String class</a:t>
            </a:r>
            <a:r>
              <a:rPr lang="en-US" b="0" i="0" dirty="0">
                <a:solidFill>
                  <a:srgbClr val="273239"/>
                </a:solidFill>
                <a:effectLst/>
                <a:latin typeface="Nunito" pitchFamily="2" charset="0"/>
              </a:rPr>
              <a:t> concatenates one string to the end of another string. This method returns a string with the value of the string passed into the method, appended to the end of the string.</a:t>
            </a:r>
            <a:endParaRPr lang="en-US" dirty="0"/>
          </a:p>
        </p:txBody>
      </p:sp>
    </p:spTree>
    <p:extLst>
      <p:ext uri="{BB962C8B-B14F-4D97-AF65-F5344CB8AC3E}">
        <p14:creationId xmlns:p14="http://schemas.microsoft.com/office/powerpoint/2010/main" val="3488291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C631-17BF-9C66-AEED-5E36C0C44482}"/>
              </a:ext>
            </a:extLst>
          </p:cNvPr>
          <p:cNvSpPr>
            <a:spLocks noGrp="1"/>
          </p:cNvSpPr>
          <p:nvPr>
            <p:ph type="title"/>
          </p:nvPr>
        </p:nvSpPr>
        <p:spPr/>
        <p:txBody>
          <a:bodyPr/>
          <a:lstStyle/>
          <a:p>
            <a:r>
              <a:rPr lang="en-US" b="1" i="0" dirty="0">
                <a:solidFill>
                  <a:srgbClr val="273239"/>
                </a:solidFill>
                <a:effectLst/>
                <a:latin typeface="Nunito" pitchFamily="2" charset="0"/>
              </a:rPr>
              <a:t> ‘+’ Operator</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4B80FDF7-089F-ED6E-061A-9E36F6D4E647}"/>
              </a:ext>
            </a:extLst>
          </p:cNvPr>
          <p:cNvSpPr>
            <a:spLocks noGrp="1"/>
          </p:cNvSpPr>
          <p:nvPr>
            <p:ph idx="1"/>
          </p:nvPr>
        </p:nvSpPr>
        <p:spPr/>
        <p:txBody>
          <a:bodyPr/>
          <a:lstStyle/>
          <a:p>
            <a:pPr marL="0" indent="0">
              <a:buNone/>
            </a:pPr>
            <a:r>
              <a:rPr lang="en-US" b="0" i="0" dirty="0">
                <a:solidFill>
                  <a:srgbClr val="273239"/>
                </a:solidFill>
                <a:effectLst/>
                <a:latin typeface="Nunito" pitchFamily="2" charset="0"/>
              </a:rPr>
              <a:t>+ operator is used for concatenating strings on either side and is used just likely we are up to adding two numbers, henceforth providing us the flexibility to add on either side</a:t>
            </a:r>
            <a:endParaRPr lang="en-US" dirty="0"/>
          </a:p>
        </p:txBody>
      </p:sp>
    </p:spTree>
    <p:extLst>
      <p:ext uri="{BB962C8B-B14F-4D97-AF65-F5344CB8AC3E}">
        <p14:creationId xmlns:p14="http://schemas.microsoft.com/office/powerpoint/2010/main" val="314978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2AF7-AF93-F1CB-138C-0519F1B661EF}"/>
              </a:ext>
            </a:extLst>
          </p:cNvPr>
          <p:cNvSpPr>
            <a:spLocks noGrp="1"/>
          </p:cNvSpPr>
          <p:nvPr>
            <p:ph type="title"/>
          </p:nvPr>
        </p:nvSpPr>
        <p:spPr/>
        <p:txBody>
          <a:bodyPr/>
          <a:lstStyle/>
          <a:p>
            <a:r>
              <a:rPr lang="en-US" dirty="0"/>
              <a:t>Differences between + and </a:t>
            </a:r>
            <a:r>
              <a:rPr lang="en-US" dirty="0" err="1"/>
              <a:t>concat</a:t>
            </a:r>
            <a:endParaRPr lang="en-US" dirty="0"/>
          </a:p>
        </p:txBody>
      </p:sp>
      <p:sp>
        <p:nvSpPr>
          <p:cNvPr id="3" name="Content Placeholder 2">
            <a:extLst>
              <a:ext uri="{FF2B5EF4-FFF2-40B4-BE49-F238E27FC236}">
                <a16:creationId xmlns:a16="http://schemas.microsoft.com/office/drawing/2014/main" id="{F4DCE26C-C647-F2D3-C37F-CB0BDBE2EEF1}"/>
              </a:ext>
            </a:extLst>
          </p:cNvPr>
          <p:cNvSpPr>
            <a:spLocks noGrp="1"/>
          </p:cNvSpPr>
          <p:nvPr>
            <p:ph idx="1"/>
          </p:nvPr>
        </p:nvSpPr>
        <p:spPr/>
        <p:txBody>
          <a:bodyPr/>
          <a:lstStyle/>
          <a:p>
            <a:pPr marL="0" indent="0" algn="l" fontAlgn="base">
              <a:buNone/>
            </a:pPr>
            <a:r>
              <a:rPr lang="en-US" b="1" i="0" dirty="0">
                <a:solidFill>
                  <a:srgbClr val="273239"/>
                </a:solidFill>
                <a:effectLst/>
                <a:latin typeface="Nunito" pitchFamily="2" charset="0"/>
              </a:rPr>
              <a:t>Factor 1: </a:t>
            </a:r>
            <a:r>
              <a:rPr lang="en-US" b="0" i="0" dirty="0">
                <a:solidFill>
                  <a:srgbClr val="273239"/>
                </a:solidFill>
                <a:effectLst/>
                <a:latin typeface="Nunito" pitchFamily="2" charset="0"/>
              </a:rPr>
              <a:t>Number of arguments the </a:t>
            </a:r>
            <a:r>
              <a:rPr lang="en-US" b="0" i="0" dirty="0" err="1">
                <a:solidFill>
                  <a:srgbClr val="273239"/>
                </a:solidFill>
                <a:effectLst/>
                <a:latin typeface="Nunito" pitchFamily="2" charset="0"/>
              </a:rPr>
              <a:t>concat</a:t>
            </a:r>
            <a:r>
              <a:rPr lang="en-US" b="0" i="0" dirty="0">
                <a:solidFill>
                  <a:srgbClr val="273239"/>
                </a:solidFill>
                <a:effectLst/>
                <a:latin typeface="Nunito" pitchFamily="2" charset="0"/>
              </a:rPr>
              <a:t>() method and + operator takes</a:t>
            </a:r>
          </a:p>
          <a:p>
            <a:pPr algn="l" fontAlgn="base">
              <a:buFont typeface="Arial" panose="020B0604020202020204" pitchFamily="34" charset="0"/>
              <a:buChar char="•"/>
            </a:pPr>
            <a:r>
              <a:rPr lang="en-US" b="1" i="0" dirty="0" err="1">
                <a:solidFill>
                  <a:srgbClr val="273239"/>
                </a:solidFill>
                <a:effectLst/>
                <a:latin typeface="Nunito" pitchFamily="2" charset="0"/>
              </a:rPr>
              <a:t>concat</a:t>
            </a:r>
            <a:r>
              <a:rPr lang="en-US" b="1" i="0" dirty="0">
                <a:solidFill>
                  <a:srgbClr val="273239"/>
                </a:solidFill>
                <a:effectLst/>
                <a:latin typeface="Nunito" pitchFamily="2" charset="0"/>
              </a:rPr>
              <a:t>() </a:t>
            </a:r>
            <a:r>
              <a:rPr lang="en-US" b="0" i="0" dirty="0">
                <a:solidFill>
                  <a:srgbClr val="273239"/>
                </a:solidFill>
                <a:effectLst/>
                <a:latin typeface="Nunito" pitchFamily="2" charset="0"/>
              </a:rPr>
              <a:t>method takes only one argument of string and concatenates it with other string.</a:t>
            </a:r>
          </a:p>
          <a:p>
            <a:pPr algn="l" fontAlgn="base">
              <a:buFont typeface="Arial" panose="020B0604020202020204" pitchFamily="34" charset="0"/>
              <a:buChar char="•"/>
            </a:pPr>
            <a:r>
              <a:rPr lang="en-US" b="1" i="0" dirty="0">
                <a:solidFill>
                  <a:srgbClr val="273239"/>
                </a:solidFill>
                <a:effectLst/>
                <a:latin typeface="Nunito" pitchFamily="2" charset="0"/>
              </a:rPr>
              <a:t>+ operator </a:t>
            </a:r>
            <a:r>
              <a:rPr lang="en-US" b="0" i="0" dirty="0">
                <a:solidFill>
                  <a:srgbClr val="273239"/>
                </a:solidFill>
                <a:effectLst/>
                <a:latin typeface="Nunito" pitchFamily="2" charset="0"/>
              </a:rPr>
              <a:t>takes any number of arguments and concatenates all the strings.</a:t>
            </a:r>
          </a:p>
          <a:p>
            <a:pPr marL="0" indent="0">
              <a:buNone/>
            </a:pPr>
            <a:endParaRPr lang="en-US" dirty="0"/>
          </a:p>
        </p:txBody>
      </p:sp>
    </p:spTree>
    <p:extLst>
      <p:ext uri="{BB962C8B-B14F-4D97-AF65-F5344CB8AC3E}">
        <p14:creationId xmlns:p14="http://schemas.microsoft.com/office/powerpoint/2010/main" val="379778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9BC3-EB27-D06B-33A4-9D2715D6B95C}"/>
              </a:ext>
            </a:extLst>
          </p:cNvPr>
          <p:cNvSpPr>
            <a:spLocks noGrp="1"/>
          </p:cNvSpPr>
          <p:nvPr>
            <p:ph type="title"/>
          </p:nvPr>
        </p:nvSpPr>
        <p:spPr/>
        <p:txBody>
          <a:bodyPr/>
          <a:lstStyle/>
          <a:p>
            <a:r>
              <a:rPr lang="en-US" dirty="0"/>
              <a:t>Differences between + and </a:t>
            </a:r>
            <a:r>
              <a:rPr lang="en-US" dirty="0" err="1"/>
              <a:t>concat</a:t>
            </a:r>
            <a:endParaRPr lang="en-US" dirty="0"/>
          </a:p>
        </p:txBody>
      </p:sp>
      <p:sp>
        <p:nvSpPr>
          <p:cNvPr id="3" name="Content Placeholder 2">
            <a:extLst>
              <a:ext uri="{FF2B5EF4-FFF2-40B4-BE49-F238E27FC236}">
                <a16:creationId xmlns:a16="http://schemas.microsoft.com/office/drawing/2014/main" id="{74AC24E8-EFD2-727E-D214-0A1065B168AA}"/>
              </a:ext>
            </a:extLst>
          </p:cNvPr>
          <p:cNvSpPr>
            <a:spLocks noGrp="1"/>
          </p:cNvSpPr>
          <p:nvPr>
            <p:ph idx="1"/>
          </p:nvPr>
        </p:nvSpPr>
        <p:spPr/>
        <p:txBody>
          <a:bodyPr/>
          <a:lstStyle/>
          <a:p>
            <a:pPr marL="0" indent="0" algn="l" fontAlgn="base">
              <a:buNone/>
            </a:pPr>
            <a:r>
              <a:rPr lang="en-US" b="1" i="0" dirty="0">
                <a:solidFill>
                  <a:srgbClr val="273239"/>
                </a:solidFill>
                <a:effectLst/>
                <a:latin typeface="Nunito" pitchFamily="2" charset="0"/>
              </a:rPr>
              <a:t>Factor 2: </a:t>
            </a:r>
            <a:r>
              <a:rPr lang="en-US" b="0" i="0" dirty="0">
                <a:solidFill>
                  <a:srgbClr val="273239"/>
                </a:solidFill>
                <a:effectLst/>
                <a:latin typeface="Nunito" pitchFamily="2" charset="0"/>
              </a:rPr>
              <a:t>Type of arguments</a:t>
            </a:r>
          </a:p>
          <a:p>
            <a:pPr algn="l" fontAlgn="base">
              <a:buFont typeface="Arial" panose="020B0604020202020204" pitchFamily="34" charset="0"/>
              <a:buChar char="•"/>
            </a:pPr>
            <a:r>
              <a:rPr lang="en-US" b="0" i="0" dirty="0">
                <a:solidFill>
                  <a:srgbClr val="273239"/>
                </a:solidFill>
                <a:effectLst/>
                <a:latin typeface="Nunito" pitchFamily="2" charset="0"/>
              </a:rPr>
              <a:t>string </a:t>
            </a:r>
            <a:r>
              <a:rPr lang="en-US" b="1" i="0" dirty="0" err="1">
                <a:solidFill>
                  <a:srgbClr val="273239"/>
                </a:solidFill>
                <a:effectLst/>
                <a:latin typeface="Nunito" pitchFamily="2" charset="0"/>
              </a:rPr>
              <a:t>concat</a:t>
            </a:r>
            <a:r>
              <a:rPr lang="en-US" b="1" i="0" dirty="0">
                <a:solidFill>
                  <a:srgbClr val="273239"/>
                </a:solidFill>
                <a:effectLst/>
                <a:latin typeface="Nunito" pitchFamily="2" charset="0"/>
              </a:rPr>
              <a:t>()</a:t>
            </a:r>
            <a:r>
              <a:rPr lang="en-US" b="0" i="0" dirty="0">
                <a:solidFill>
                  <a:srgbClr val="273239"/>
                </a:solidFill>
                <a:effectLst/>
                <a:latin typeface="Nunito" pitchFamily="2" charset="0"/>
              </a:rPr>
              <a:t> method takes only string arguments, if there is any other type is given in arguments then it will raise an error.</a:t>
            </a:r>
          </a:p>
          <a:p>
            <a:pPr algn="l" fontAlgn="base">
              <a:buFont typeface="Arial" panose="020B0604020202020204" pitchFamily="34" charset="0"/>
              <a:buChar char="•"/>
            </a:pPr>
            <a:r>
              <a:rPr lang="en-US" b="1" i="0" dirty="0">
                <a:solidFill>
                  <a:srgbClr val="273239"/>
                </a:solidFill>
                <a:effectLst/>
                <a:latin typeface="Nunito" pitchFamily="2" charset="0"/>
              </a:rPr>
              <a:t>+ operator</a:t>
            </a:r>
            <a:r>
              <a:rPr lang="en-US" b="0" i="0" dirty="0">
                <a:solidFill>
                  <a:srgbClr val="273239"/>
                </a:solidFill>
                <a:effectLst/>
                <a:latin typeface="Nunito" pitchFamily="2" charset="0"/>
              </a:rPr>
              <a:t> takes any type</a:t>
            </a:r>
          </a:p>
          <a:p>
            <a:endParaRPr lang="en-US" dirty="0"/>
          </a:p>
        </p:txBody>
      </p:sp>
    </p:spTree>
    <p:extLst>
      <p:ext uri="{BB962C8B-B14F-4D97-AF65-F5344CB8AC3E}">
        <p14:creationId xmlns:p14="http://schemas.microsoft.com/office/powerpoint/2010/main" val="314336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D8B4-CCCB-77B1-5ACF-CD3D48A1E33A}"/>
              </a:ext>
            </a:extLst>
          </p:cNvPr>
          <p:cNvSpPr>
            <a:spLocks noGrp="1"/>
          </p:cNvSpPr>
          <p:nvPr>
            <p:ph type="title"/>
          </p:nvPr>
        </p:nvSpPr>
        <p:spPr/>
        <p:txBody>
          <a:bodyPr/>
          <a:lstStyle/>
          <a:p>
            <a:r>
              <a:rPr lang="en-US" dirty="0"/>
              <a:t>String introduction</a:t>
            </a:r>
          </a:p>
        </p:txBody>
      </p:sp>
      <p:sp>
        <p:nvSpPr>
          <p:cNvPr id="3" name="Content Placeholder 2">
            <a:extLst>
              <a:ext uri="{FF2B5EF4-FFF2-40B4-BE49-F238E27FC236}">
                <a16:creationId xmlns:a16="http://schemas.microsoft.com/office/drawing/2014/main" id="{55C43C25-E20D-E10D-24CF-A60321D114F7}"/>
              </a:ext>
            </a:extLst>
          </p:cNvPr>
          <p:cNvSpPr>
            <a:spLocks noGrp="1"/>
          </p:cNvSpPr>
          <p:nvPr>
            <p:ph idx="1"/>
          </p:nvPr>
        </p:nvSpPr>
        <p:spPr/>
        <p:txBody>
          <a:bodyPr/>
          <a:lstStyle/>
          <a:p>
            <a:r>
              <a:rPr lang="en-US" b="0" i="0" dirty="0">
                <a:effectLst/>
                <a:latin typeface="euclid_circular_a"/>
              </a:rPr>
              <a:t>In Java, a string is a sequence of characters. For example, </a:t>
            </a:r>
            <a:r>
              <a:rPr lang="en-US" b="0" i="0" dirty="0">
                <a:effectLst/>
                <a:latin typeface="Droid Sans Mono"/>
              </a:rPr>
              <a:t>"hello"</a:t>
            </a:r>
            <a:r>
              <a:rPr lang="en-US" b="0" i="0" dirty="0">
                <a:effectLst/>
                <a:latin typeface="euclid_circular_a"/>
              </a:rPr>
              <a:t> is a string containing a sequence of characters </a:t>
            </a:r>
            <a:r>
              <a:rPr lang="en-US" b="0" i="0" dirty="0">
                <a:effectLst/>
                <a:latin typeface="Droid Sans Mono"/>
              </a:rPr>
              <a:t>'h'</a:t>
            </a:r>
            <a:r>
              <a:rPr lang="en-US" b="0" i="0" dirty="0">
                <a:effectLst/>
                <a:latin typeface="euclid_circular_a"/>
              </a:rPr>
              <a:t>, </a:t>
            </a:r>
            <a:r>
              <a:rPr lang="en-US" b="0" i="0" dirty="0">
                <a:effectLst/>
                <a:latin typeface="Droid Sans Mono"/>
              </a:rPr>
              <a:t>'e'</a:t>
            </a:r>
            <a:r>
              <a:rPr lang="en-US" b="0" i="0" dirty="0">
                <a:effectLst/>
                <a:latin typeface="euclid_circular_a"/>
              </a:rPr>
              <a:t>, </a:t>
            </a:r>
            <a:r>
              <a:rPr lang="en-US" b="0" i="0" dirty="0">
                <a:effectLst/>
                <a:latin typeface="Droid Sans Mono"/>
              </a:rPr>
              <a:t>'l'</a:t>
            </a:r>
            <a:r>
              <a:rPr lang="en-US" b="0" i="0" dirty="0">
                <a:effectLst/>
                <a:latin typeface="euclid_circular_a"/>
              </a:rPr>
              <a:t>, </a:t>
            </a:r>
            <a:r>
              <a:rPr lang="en-US" b="0" i="0" dirty="0">
                <a:effectLst/>
                <a:latin typeface="Droid Sans Mono"/>
              </a:rPr>
              <a:t>'l'</a:t>
            </a:r>
            <a:r>
              <a:rPr lang="en-US" b="0" i="0" dirty="0">
                <a:effectLst/>
                <a:latin typeface="euclid_circular_a"/>
              </a:rPr>
              <a:t>, and </a:t>
            </a:r>
            <a:r>
              <a:rPr lang="en-US" b="0" i="0" dirty="0">
                <a:effectLst/>
                <a:latin typeface="Droid Sans Mono"/>
              </a:rPr>
              <a:t>'o’</a:t>
            </a:r>
            <a:r>
              <a:rPr lang="en-US" b="0" i="0" dirty="0">
                <a:effectLst/>
                <a:latin typeface="euclid_circular_a"/>
              </a:rPr>
              <a:t>.</a:t>
            </a:r>
          </a:p>
          <a:p>
            <a:pPr algn="l"/>
            <a:r>
              <a:rPr lang="en-US" b="0" i="0" dirty="0">
                <a:effectLst/>
                <a:latin typeface="euclid_circular_a"/>
              </a:rPr>
              <a:t>We use </a:t>
            </a:r>
            <a:r>
              <a:rPr lang="en-US" b="1" i="0" dirty="0">
                <a:effectLst/>
                <a:latin typeface="euclid_circular_a"/>
              </a:rPr>
              <a:t>double quotes</a:t>
            </a:r>
            <a:r>
              <a:rPr lang="en-US" b="0" i="0" dirty="0">
                <a:effectLst/>
                <a:latin typeface="euclid_circular_a"/>
              </a:rPr>
              <a:t> to represent a string in Java. For example,</a:t>
            </a:r>
          </a:p>
          <a:p>
            <a:pPr marL="0" indent="0">
              <a:buNone/>
            </a:pPr>
            <a:endParaRPr lang="en-US" dirty="0"/>
          </a:p>
        </p:txBody>
      </p:sp>
      <p:sp>
        <p:nvSpPr>
          <p:cNvPr id="8" name="Rectangle 5">
            <a:extLst>
              <a:ext uri="{FF2B5EF4-FFF2-40B4-BE49-F238E27FC236}">
                <a16:creationId xmlns:a16="http://schemas.microsoft.com/office/drawing/2014/main" id="{57AD7781-F2D8-0860-7957-5BB88D789D2F}"/>
              </a:ext>
            </a:extLst>
          </p:cNvPr>
          <p:cNvSpPr>
            <a:spLocks noChangeArrowheads="1"/>
          </p:cNvSpPr>
          <p:nvPr/>
        </p:nvSpPr>
        <p:spPr bwMode="auto">
          <a:xfrm>
            <a:off x="1562986" y="3525594"/>
            <a:ext cx="8241230" cy="430887"/>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DDBE"/>
                </a:solidFill>
                <a:effectLst/>
                <a:latin typeface="Droid Sans Mono"/>
              </a:rPr>
              <a:t>// create a string</a:t>
            </a:r>
            <a:r>
              <a:rPr kumimoji="0" lang="en-US" altLang="en-US" sz="2800" b="0" i="0" u="none" strike="noStrike" cap="none" normalizeH="0" baseline="0" dirty="0">
                <a:ln>
                  <a:noFill/>
                </a:ln>
                <a:solidFill>
                  <a:srgbClr val="D3D3D3"/>
                </a:solidFill>
                <a:effectLst/>
                <a:latin typeface="Droid Sans Mono"/>
              </a:rPr>
              <a:t> </a:t>
            </a:r>
            <a:r>
              <a:rPr kumimoji="0" lang="en-US" altLang="en-US" sz="2800" b="0" i="0" u="none" strike="noStrike" cap="none" normalizeH="0" baseline="0" dirty="0" err="1">
                <a:ln>
                  <a:noFill/>
                </a:ln>
                <a:solidFill>
                  <a:srgbClr val="D3D3D3"/>
                </a:solidFill>
                <a:effectLst/>
                <a:latin typeface="Droid Sans Mono"/>
              </a:rPr>
              <a:t>String</a:t>
            </a:r>
            <a:r>
              <a:rPr kumimoji="0" lang="en-US" altLang="en-US" sz="2800" b="0" i="0" u="none" strike="noStrike" cap="none" normalizeH="0" baseline="0" dirty="0">
                <a:ln>
                  <a:noFill/>
                </a:ln>
                <a:solidFill>
                  <a:srgbClr val="D3D3D3"/>
                </a:solidFill>
                <a:effectLst/>
                <a:latin typeface="Droid Sans Mono"/>
              </a:rPr>
              <a:t> type = </a:t>
            </a:r>
            <a:r>
              <a:rPr kumimoji="0" lang="en-US" altLang="en-US" sz="2800" b="0" i="0" u="none" strike="noStrike" cap="none" normalizeH="0" baseline="0" dirty="0">
                <a:ln>
                  <a:noFill/>
                </a:ln>
                <a:solidFill>
                  <a:srgbClr val="98C379"/>
                </a:solidFill>
                <a:effectLst/>
                <a:latin typeface="Droid Sans Mono"/>
              </a:rPr>
              <a:t>"Java programming"</a:t>
            </a:r>
            <a:r>
              <a:rPr kumimoji="0" lang="en-US" altLang="en-US" sz="2800" b="0" i="0" u="none" strike="noStrike" cap="none" normalizeH="0" baseline="0" dirty="0">
                <a:ln>
                  <a:noFill/>
                </a:ln>
                <a:solidFill>
                  <a:srgbClr val="D3D3D3"/>
                </a:solidFill>
                <a:effectLst/>
                <a:latin typeface="Droid Sans Mono"/>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943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879F-3881-D8D1-67B3-E834BB7044F9}"/>
              </a:ext>
            </a:extLst>
          </p:cNvPr>
          <p:cNvSpPr>
            <a:spLocks noGrp="1"/>
          </p:cNvSpPr>
          <p:nvPr>
            <p:ph type="title"/>
          </p:nvPr>
        </p:nvSpPr>
        <p:spPr/>
        <p:txBody>
          <a:bodyPr/>
          <a:lstStyle/>
          <a:p>
            <a:r>
              <a:rPr lang="en-US" dirty="0"/>
              <a:t>Differences between + and </a:t>
            </a:r>
            <a:r>
              <a:rPr lang="en-US" dirty="0" err="1"/>
              <a:t>concat</a:t>
            </a:r>
            <a:endParaRPr lang="en-US" dirty="0"/>
          </a:p>
        </p:txBody>
      </p:sp>
      <p:sp>
        <p:nvSpPr>
          <p:cNvPr id="3" name="Content Placeholder 2">
            <a:extLst>
              <a:ext uri="{FF2B5EF4-FFF2-40B4-BE49-F238E27FC236}">
                <a16:creationId xmlns:a16="http://schemas.microsoft.com/office/drawing/2014/main" id="{96A95FB3-7D77-1530-8506-EA57F1B58594}"/>
              </a:ext>
            </a:extLst>
          </p:cNvPr>
          <p:cNvSpPr>
            <a:spLocks noGrp="1"/>
          </p:cNvSpPr>
          <p:nvPr>
            <p:ph idx="1"/>
          </p:nvPr>
        </p:nvSpPr>
        <p:spPr/>
        <p:txBody>
          <a:bodyPr/>
          <a:lstStyle/>
          <a:p>
            <a:pPr marL="0" indent="0" algn="l" fontAlgn="base">
              <a:buNone/>
            </a:pPr>
            <a:r>
              <a:rPr lang="en-US" b="1" i="0" dirty="0">
                <a:solidFill>
                  <a:srgbClr val="273239"/>
                </a:solidFill>
                <a:effectLst/>
                <a:latin typeface="Nunito" pitchFamily="2" charset="0"/>
              </a:rPr>
              <a:t>Factor 3: </a:t>
            </a:r>
            <a:r>
              <a:rPr lang="en-US" b="0" i="1" dirty="0" err="1">
                <a:solidFill>
                  <a:srgbClr val="273239"/>
                </a:solidFill>
                <a:effectLst/>
                <a:latin typeface="Nunito" pitchFamily="2" charset="0"/>
              </a:rPr>
              <a:t>concat</a:t>
            </a:r>
            <a:r>
              <a:rPr lang="en-US" b="0" i="1" dirty="0">
                <a:solidFill>
                  <a:srgbClr val="273239"/>
                </a:solidFill>
                <a:effectLst/>
                <a:latin typeface="Nunito" pitchFamily="2" charset="0"/>
              </a:rPr>
              <a:t>() method</a:t>
            </a:r>
            <a:r>
              <a:rPr lang="en-US" b="0" i="0" dirty="0">
                <a:solidFill>
                  <a:srgbClr val="273239"/>
                </a:solidFill>
                <a:effectLst/>
                <a:latin typeface="Nunito" pitchFamily="2" charset="0"/>
              </a:rPr>
              <a:t> raises </a:t>
            </a:r>
            <a:r>
              <a:rPr lang="en-US" b="0" i="0" dirty="0" err="1">
                <a:solidFill>
                  <a:srgbClr val="273239"/>
                </a:solidFill>
                <a:effectLst/>
                <a:latin typeface="Nunito" pitchFamily="2" charset="0"/>
              </a:rPr>
              <a:t>java.lang.NullPointer</a:t>
            </a:r>
            <a:r>
              <a:rPr lang="en-US" b="0" i="0" dirty="0">
                <a:solidFill>
                  <a:srgbClr val="273239"/>
                </a:solidFill>
                <a:effectLst/>
                <a:latin typeface="Nunito" pitchFamily="2" charset="0"/>
              </a:rPr>
              <a:t> Exception</a:t>
            </a:r>
          </a:p>
          <a:p>
            <a:pPr algn="l" fontAlgn="base">
              <a:buFont typeface="Arial" panose="020B0604020202020204" pitchFamily="34" charset="0"/>
              <a:buChar char="•"/>
            </a:pPr>
            <a:r>
              <a:rPr lang="en-US" b="1" i="0" dirty="0" err="1">
                <a:solidFill>
                  <a:srgbClr val="273239"/>
                </a:solidFill>
                <a:effectLst/>
                <a:latin typeface="Nunito" pitchFamily="2" charset="0"/>
              </a:rPr>
              <a:t>concat</a:t>
            </a:r>
            <a:r>
              <a:rPr lang="en-US" b="1" i="0" dirty="0">
                <a:solidFill>
                  <a:srgbClr val="273239"/>
                </a:solidFill>
                <a:effectLst/>
                <a:latin typeface="Nunito" pitchFamily="2" charset="0"/>
              </a:rPr>
              <a:t>() method </a:t>
            </a:r>
            <a:r>
              <a:rPr lang="en-US" b="0" i="0" dirty="0">
                <a:solidFill>
                  <a:srgbClr val="273239"/>
                </a:solidFill>
                <a:effectLst/>
                <a:latin typeface="Nunito" pitchFamily="2" charset="0"/>
              </a:rPr>
              <a:t>throws </a:t>
            </a:r>
            <a:r>
              <a:rPr lang="en-US" b="0" i="0" dirty="0" err="1">
                <a:solidFill>
                  <a:srgbClr val="273239"/>
                </a:solidFill>
                <a:effectLst/>
                <a:latin typeface="Nunito" pitchFamily="2" charset="0"/>
              </a:rPr>
              <a:t>NullPointer</a:t>
            </a:r>
            <a:r>
              <a:rPr lang="en-US" b="0" i="0" dirty="0">
                <a:solidFill>
                  <a:srgbClr val="273239"/>
                </a:solidFill>
                <a:effectLst/>
                <a:latin typeface="Nunito" pitchFamily="2" charset="0"/>
              </a:rPr>
              <a:t> Exception when a string is concatenated with null</a:t>
            </a:r>
          </a:p>
          <a:p>
            <a:pPr algn="l" fontAlgn="base">
              <a:buFont typeface="Arial" panose="020B0604020202020204" pitchFamily="34" charset="0"/>
              <a:buChar char="•"/>
            </a:pPr>
            <a:r>
              <a:rPr lang="en-US" b="1" i="0" dirty="0">
                <a:solidFill>
                  <a:srgbClr val="273239"/>
                </a:solidFill>
                <a:effectLst/>
                <a:latin typeface="Nunito" pitchFamily="2" charset="0"/>
              </a:rPr>
              <a:t>+ operator</a:t>
            </a:r>
            <a:r>
              <a:rPr lang="en-US" b="0" i="0" dirty="0">
                <a:solidFill>
                  <a:srgbClr val="273239"/>
                </a:solidFill>
                <a:effectLst/>
                <a:latin typeface="Nunito" pitchFamily="2" charset="0"/>
              </a:rPr>
              <a:t> did not raise any Exception when the string is concatenated with null.</a:t>
            </a:r>
          </a:p>
          <a:p>
            <a:pPr marL="0" indent="0">
              <a:buNone/>
            </a:pPr>
            <a:endParaRPr lang="en-US" dirty="0"/>
          </a:p>
        </p:txBody>
      </p:sp>
    </p:spTree>
    <p:extLst>
      <p:ext uri="{BB962C8B-B14F-4D97-AF65-F5344CB8AC3E}">
        <p14:creationId xmlns:p14="http://schemas.microsoft.com/office/powerpoint/2010/main" val="3882506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2334-4B46-9579-5E8D-9FDC178D4B12}"/>
              </a:ext>
            </a:extLst>
          </p:cNvPr>
          <p:cNvSpPr>
            <a:spLocks noGrp="1"/>
          </p:cNvSpPr>
          <p:nvPr>
            <p:ph type="title"/>
          </p:nvPr>
        </p:nvSpPr>
        <p:spPr/>
        <p:txBody>
          <a:bodyPr/>
          <a:lstStyle/>
          <a:p>
            <a:r>
              <a:rPr lang="en-US" dirty="0"/>
              <a:t>Differences between + and </a:t>
            </a:r>
            <a:r>
              <a:rPr lang="en-US" dirty="0" err="1"/>
              <a:t>concat</a:t>
            </a:r>
            <a:endParaRPr lang="en-US" dirty="0"/>
          </a:p>
        </p:txBody>
      </p:sp>
      <p:sp>
        <p:nvSpPr>
          <p:cNvPr id="3" name="Content Placeholder 2">
            <a:extLst>
              <a:ext uri="{FF2B5EF4-FFF2-40B4-BE49-F238E27FC236}">
                <a16:creationId xmlns:a16="http://schemas.microsoft.com/office/drawing/2014/main" id="{74866B7E-53C7-FA2D-9A81-4C7E7DD280E3}"/>
              </a:ext>
            </a:extLst>
          </p:cNvPr>
          <p:cNvSpPr>
            <a:spLocks noGrp="1"/>
          </p:cNvSpPr>
          <p:nvPr>
            <p:ph idx="1"/>
          </p:nvPr>
        </p:nvSpPr>
        <p:spPr/>
        <p:txBody>
          <a:bodyPr/>
          <a:lstStyle/>
          <a:p>
            <a:pPr marL="0" indent="0" algn="l" fontAlgn="base">
              <a:buNone/>
            </a:pPr>
            <a:r>
              <a:rPr lang="en-US" b="1" i="0" dirty="0">
                <a:solidFill>
                  <a:srgbClr val="273239"/>
                </a:solidFill>
                <a:effectLst/>
                <a:latin typeface="Nunito" pitchFamily="2" charset="0"/>
              </a:rPr>
              <a:t>Factor 4: </a:t>
            </a:r>
            <a:r>
              <a:rPr lang="en-US" b="0" i="0" dirty="0">
                <a:solidFill>
                  <a:srgbClr val="273239"/>
                </a:solidFill>
                <a:effectLst/>
                <a:latin typeface="Nunito" pitchFamily="2" charset="0"/>
              </a:rPr>
              <a:t>Creates a new String object</a:t>
            </a:r>
          </a:p>
          <a:p>
            <a:pPr algn="l" fontAlgn="base">
              <a:buFont typeface="Arial" panose="020B0604020202020204" pitchFamily="34" charset="0"/>
              <a:buChar char="•"/>
            </a:pPr>
            <a:r>
              <a:rPr lang="en-US" b="1" i="0" dirty="0" err="1">
                <a:solidFill>
                  <a:srgbClr val="273239"/>
                </a:solidFill>
                <a:effectLst/>
                <a:latin typeface="Nunito" pitchFamily="2" charset="0"/>
              </a:rPr>
              <a:t>concat</a:t>
            </a:r>
            <a:r>
              <a:rPr lang="en-US" b="1" i="0" dirty="0">
                <a:solidFill>
                  <a:srgbClr val="273239"/>
                </a:solidFill>
                <a:effectLst/>
                <a:latin typeface="Nunito" pitchFamily="2" charset="0"/>
              </a:rPr>
              <a:t>() method </a:t>
            </a:r>
            <a:r>
              <a:rPr lang="en-US" b="0" i="0" dirty="0">
                <a:solidFill>
                  <a:srgbClr val="273239"/>
                </a:solidFill>
                <a:effectLst/>
                <a:latin typeface="Nunito" pitchFamily="2" charset="0"/>
              </a:rPr>
              <a:t>takes concatenates two strings and returns a new string object only string length is greater than 0, otherwise, it returns the same object.</a:t>
            </a:r>
          </a:p>
          <a:p>
            <a:pPr algn="l" fontAlgn="base">
              <a:buFont typeface="Arial" panose="020B0604020202020204" pitchFamily="34" charset="0"/>
              <a:buChar char="•"/>
            </a:pPr>
            <a:r>
              <a:rPr lang="en-US" b="1" i="0" dirty="0">
                <a:solidFill>
                  <a:srgbClr val="273239"/>
                </a:solidFill>
                <a:effectLst/>
                <a:latin typeface="Nunito" pitchFamily="2" charset="0"/>
              </a:rPr>
              <a:t>+ operator</a:t>
            </a:r>
            <a:r>
              <a:rPr lang="en-US" b="0" i="0" dirty="0">
                <a:solidFill>
                  <a:srgbClr val="273239"/>
                </a:solidFill>
                <a:effectLst/>
                <a:latin typeface="Nunito" pitchFamily="2" charset="0"/>
              </a:rPr>
              <a:t> creates a new String object every time irrespective of the length of the string.</a:t>
            </a:r>
          </a:p>
          <a:p>
            <a:endParaRPr lang="en-US" dirty="0"/>
          </a:p>
        </p:txBody>
      </p:sp>
    </p:spTree>
    <p:extLst>
      <p:ext uri="{BB962C8B-B14F-4D97-AF65-F5344CB8AC3E}">
        <p14:creationId xmlns:p14="http://schemas.microsoft.com/office/powerpoint/2010/main" val="1991492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8198-864C-1992-08AC-F29F288CE08B}"/>
              </a:ext>
            </a:extLst>
          </p:cNvPr>
          <p:cNvSpPr>
            <a:spLocks noGrp="1"/>
          </p:cNvSpPr>
          <p:nvPr>
            <p:ph type="title"/>
          </p:nvPr>
        </p:nvSpPr>
        <p:spPr/>
        <p:txBody>
          <a:bodyPr/>
          <a:lstStyle/>
          <a:p>
            <a:r>
              <a:rPr lang="en-US" dirty="0"/>
              <a:t>Differences between + and </a:t>
            </a:r>
            <a:r>
              <a:rPr lang="en-US" dirty="0" err="1"/>
              <a:t>concat</a:t>
            </a:r>
            <a:endParaRPr lang="en-US" dirty="0"/>
          </a:p>
        </p:txBody>
      </p:sp>
      <p:sp>
        <p:nvSpPr>
          <p:cNvPr id="3" name="Content Placeholder 2">
            <a:extLst>
              <a:ext uri="{FF2B5EF4-FFF2-40B4-BE49-F238E27FC236}">
                <a16:creationId xmlns:a16="http://schemas.microsoft.com/office/drawing/2014/main" id="{9B637553-8C99-7DC3-0ABF-BF981FB2BB02}"/>
              </a:ext>
            </a:extLst>
          </p:cNvPr>
          <p:cNvSpPr>
            <a:spLocks noGrp="1"/>
          </p:cNvSpPr>
          <p:nvPr>
            <p:ph idx="1"/>
          </p:nvPr>
        </p:nvSpPr>
        <p:spPr/>
        <p:txBody>
          <a:bodyPr/>
          <a:lstStyle/>
          <a:p>
            <a:pPr marL="0" indent="0" algn="l" fontAlgn="base">
              <a:buNone/>
            </a:pPr>
            <a:r>
              <a:rPr lang="en-US" b="1" i="0" dirty="0">
                <a:solidFill>
                  <a:srgbClr val="273239"/>
                </a:solidFill>
                <a:effectLst/>
                <a:latin typeface="Nunito" pitchFamily="2" charset="0"/>
              </a:rPr>
              <a:t>Factor 5: </a:t>
            </a:r>
            <a:r>
              <a:rPr lang="en-US" b="0" i="0" dirty="0">
                <a:solidFill>
                  <a:srgbClr val="273239"/>
                </a:solidFill>
                <a:effectLst/>
                <a:latin typeface="Nunito" pitchFamily="2" charset="0"/>
              </a:rPr>
              <a:t>Performance</a:t>
            </a:r>
          </a:p>
          <a:p>
            <a:pPr algn="l" fontAlgn="base"/>
            <a:r>
              <a:rPr lang="en-US" b="1" i="0" dirty="0" err="1">
                <a:solidFill>
                  <a:srgbClr val="273239"/>
                </a:solidFill>
                <a:effectLst/>
                <a:latin typeface="Nunito" pitchFamily="2" charset="0"/>
              </a:rPr>
              <a:t>concat</a:t>
            </a:r>
            <a:r>
              <a:rPr lang="en-US" b="1" i="0" dirty="0">
                <a:solidFill>
                  <a:srgbClr val="273239"/>
                </a:solidFill>
                <a:effectLst/>
                <a:latin typeface="Nunito" pitchFamily="2" charset="0"/>
              </a:rPr>
              <a:t>() method</a:t>
            </a:r>
            <a:r>
              <a:rPr lang="en-US" b="0" i="0" dirty="0">
                <a:solidFill>
                  <a:srgbClr val="273239"/>
                </a:solidFill>
                <a:effectLst/>
                <a:latin typeface="Nunito" pitchFamily="2" charset="0"/>
              </a:rPr>
              <a:t> is better than the </a:t>
            </a:r>
            <a:r>
              <a:rPr lang="en-US" b="1" i="0" dirty="0">
                <a:solidFill>
                  <a:srgbClr val="273239"/>
                </a:solidFill>
                <a:effectLst/>
                <a:latin typeface="Nunito" pitchFamily="2" charset="0"/>
              </a:rPr>
              <a:t>+ operator</a:t>
            </a:r>
            <a:r>
              <a:rPr lang="en-US" b="0" i="0" dirty="0">
                <a:solidFill>
                  <a:srgbClr val="273239"/>
                </a:solidFill>
                <a:effectLst/>
                <a:latin typeface="Nunito" pitchFamily="2" charset="0"/>
              </a:rPr>
              <a:t> because it creates a new object only when the string length is greater than zero(0) but the + operator always creates a new string irrespective of the length of the string.</a:t>
            </a:r>
          </a:p>
          <a:p>
            <a:endParaRPr lang="en-US" dirty="0"/>
          </a:p>
        </p:txBody>
      </p:sp>
    </p:spTree>
    <p:extLst>
      <p:ext uri="{BB962C8B-B14F-4D97-AF65-F5344CB8AC3E}">
        <p14:creationId xmlns:p14="http://schemas.microsoft.com/office/powerpoint/2010/main" val="1239223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FC59-08B5-43CD-9BF9-8422DC57AFE0}"/>
              </a:ext>
            </a:extLst>
          </p:cNvPr>
          <p:cNvSpPr>
            <a:spLocks noGrp="1"/>
          </p:cNvSpPr>
          <p:nvPr>
            <p:ph type="title"/>
          </p:nvPr>
        </p:nvSpPr>
        <p:spPr/>
        <p:txBody>
          <a:bodyPr/>
          <a:lstStyle/>
          <a:p>
            <a:r>
              <a:rPr lang="en-US" dirty="0"/>
              <a:t>HOW + is implemented</a:t>
            </a:r>
          </a:p>
        </p:txBody>
      </p:sp>
      <p:sp>
        <p:nvSpPr>
          <p:cNvPr id="5" name="Rectangle 2">
            <a:extLst>
              <a:ext uri="{FF2B5EF4-FFF2-40B4-BE49-F238E27FC236}">
                <a16:creationId xmlns:a16="http://schemas.microsoft.com/office/drawing/2014/main" id="{EF37686B-0564-1680-40D5-7525FF406D82}"/>
              </a:ext>
            </a:extLst>
          </p:cNvPr>
          <p:cNvSpPr>
            <a:spLocks noChangeArrowheads="1"/>
          </p:cNvSpPr>
          <p:nvPr/>
        </p:nvSpPr>
        <p:spPr bwMode="auto">
          <a:xfrm>
            <a:off x="1584251" y="2159262"/>
            <a:ext cx="36885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C0D0E"/>
                </a:solidFill>
                <a:effectLst/>
                <a:latin typeface="inherit"/>
              </a:rPr>
              <a:t>String</a:t>
            </a:r>
            <a:r>
              <a:rPr kumimoji="0" lang="en-US" altLang="en-US" sz="2000" b="0" i="0" u="none" strike="noStrike" cap="none" normalizeH="0" baseline="0" dirty="0">
                <a:ln>
                  <a:noFill/>
                </a:ln>
                <a:solidFill>
                  <a:srgbClr val="0C0D0E"/>
                </a:solidFill>
                <a:effectLst/>
                <a:latin typeface="inherit"/>
              </a:rPr>
              <a:t> </a:t>
            </a:r>
            <a:r>
              <a:rPr kumimoji="0" lang="en-US" altLang="en-US" b="0" i="0" u="none" strike="noStrike" cap="none" normalizeH="0" baseline="0" dirty="0">
                <a:ln>
                  <a:noFill/>
                </a:ln>
                <a:solidFill>
                  <a:srgbClr val="0C0D0E"/>
                </a:solidFill>
                <a:effectLst/>
                <a:latin typeface="inherit"/>
              </a:rPr>
              <a:t>ab</a:t>
            </a:r>
            <a:r>
              <a:rPr kumimoji="0" lang="en-US" altLang="en-US" sz="2000" b="0" i="0" u="none" strike="noStrike" cap="none" normalizeH="0" baseline="0" dirty="0">
                <a:ln>
                  <a:noFill/>
                </a:ln>
                <a:solidFill>
                  <a:srgbClr val="0C0D0E"/>
                </a:solidFill>
                <a:effectLst/>
                <a:latin typeface="inherit"/>
              </a:rPr>
              <a:t> </a:t>
            </a:r>
            <a:r>
              <a:rPr kumimoji="0" lang="en-US" altLang="en-US" b="0" i="0" u="none" strike="noStrike" cap="none" normalizeH="0" baseline="0" dirty="0">
                <a:ln>
                  <a:noFill/>
                </a:ln>
                <a:solidFill>
                  <a:srgbClr val="0C0D0E"/>
                </a:solidFill>
                <a:effectLst/>
                <a:latin typeface="inherit"/>
              </a:rPr>
              <a:t>=</a:t>
            </a:r>
            <a:r>
              <a:rPr kumimoji="0" lang="en-US" altLang="en-US" sz="2000" b="0" i="0" u="none" strike="noStrike" cap="none" normalizeH="0" baseline="0" dirty="0">
                <a:ln>
                  <a:noFill/>
                </a:ln>
                <a:solidFill>
                  <a:srgbClr val="0C0D0E"/>
                </a:solidFill>
                <a:effectLst/>
                <a:latin typeface="inherit"/>
              </a:rPr>
              <a:t> </a:t>
            </a:r>
            <a:r>
              <a:rPr kumimoji="0" lang="en-US" altLang="en-US" b="0" i="0" u="none" strike="noStrike" cap="none" normalizeH="0" baseline="0" dirty="0">
                <a:ln>
                  <a:noFill/>
                </a:ln>
                <a:solidFill>
                  <a:srgbClr val="0C0D0E"/>
                </a:solidFill>
                <a:effectLst/>
                <a:latin typeface="inherit"/>
              </a:rPr>
              <a:t>"ab"</a:t>
            </a:r>
            <a:r>
              <a:rPr kumimoji="0" lang="en-US" altLang="en-US" sz="2000" b="0" i="0" u="none" strike="noStrike" cap="none" normalizeH="0" baseline="0" dirty="0">
                <a:ln>
                  <a:noFill/>
                </a:ln>
                <a:solidFill>
                  <a:srgbClr val="0C0D0E"/>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C0D0E"/>
                </a:solidFill>
                <a:effectLst/>
                <a:latin typeface="inherit"/>
              </a:rPr>
              <a:t>String</a:t>
            </a:r>
            <a:r>
              <a:rPr kumimoji="0" lang="en-US" altLang="en-US" sz="2000" b="0" i="0" u="none" strike="noStrike" cap="none" normalizeH="0" baseline="0" dirty="0">
                <a:ln>
                  <a:noFill/>
                </a:ln>
                <a:solidFill>
                  <a:srgbClr val="0C0D0E"/>
                </a:solidFill>
                <a:effectLst/>
                <a:latin typeface="inherit"/>
              </a:rPr>
              <a:t> </a:t>
            </a:r>
            <a:r>
              <a:rPr kumimoji="0" lang="en-US" altLang="en-US" b="0" i="0" u="none" strike="noStrike" cap="none" normalizeH="0" baseline="0" dirty="0">
                <a:ln>
                  <a:noFill/>
                </a:ln>
                <a:solidFill>
                  <a:srgbClr val="0C0D0E"/>
                </a:solidFill>
                <a:effectLst/>
                <a:latin typeface="inherit"/>
              </a:rPr>
              <a:t>cd</a:t>
            </a:r>
            <a:r>
              <a:rPr kumimoji="0" lang="en-US" altLang="en-US" sz="2000" b="0" i="0" u="none" strike="noStrike" cap="none" normalizeH="0" baseline="0" dirty="0">
                <a:ln>
                  <a:noFill/>
                </a:ln>
                <a:solidFill>
                  <a:srgbClr val="0C0D0E"/>
                </a:solidFill>
                <a:effectLst/>
                <a:latin typeface="inherit"/>
              </a:rPr>
              <a:t> </a:t>
            </a:r>
            <a:r>
              <a:rPr kumimoji="0" lang="en-US" altLang="en-US" b="0" i="0" u="none" strike="noStrike" cap="none" normalizeH="0" baseline="0" dirty="0">
                <a:ln>
                  <a:noFill/>
                </a:ln>
                <a:solidFill>
                  <a:srgbClr val="0C0D0E"/>
                </a:solidFill>
                <a:effectLst/>
                <a:latin typeface="inherit"/>
              </a:rPr>
              <a:t>=</a:t>
            </a:r>
            <a:r>
              <a:rPr kumimoji="0" lang="en-US" altLang="en-US" sz="2000" b="0" i="0" u="none" strike="noStrike" cap="none" normalizeH="0" baseline="0" dirty="0">
                <a:ln>
                  <a:noFill/>
                </a:ln>
                <a:solidFill>
                  <a:srgbClr val="0C0D0E"/>
                </a:solidFill>
                <a:effectLst/>
                <a:latin typeface="inherit"/>
              </a:rPr>
              <a:t> </a:t>
            </a:r>
            <a:r>
              <a:rPr kumimoji="0" lang="en-US" altLang="en-US" b="0" i="0" u="none" strike="noStrike" cap="none" normalizeH="0" baseline="0" dirty="0">
                <a:ln>
                  <a:noFill/>
                </a:ln>
                <a:solidFill>
                  <a:srgbClr val="0C0D0E"/>
                </a:solidFill>
                <a:effectLst/>
                <a:latin typeface="inherit"/>
              </a:rPr>
              <a:t>"cd"</a:t>
            </a:r>
            <a:r>
              <a:rPr kumimoji="0" lang="en-US" altLang="en-US" sz="2000" b="0" i="0" u="none" strike="noStrike" cap="none" normalizeH="0" baseline="0" dirty="0">
                <a:ln>
                  <a:noFill/>
                </a:ln>
                <a:solidFill>
                  <a:srgbClr val="0C0D0E"/>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C0D0E"/>
                </a:solidFill>
                <a:effectLst/>
                <a:latin typeface="inherit"/>
              </a:rPr>
              <a:t>String</a:t>
            </a:r>
            <a:r>
              <a:rPr kumimoji="0" lang="en-US" altLang="en-US" sz="2000" b="0" i="0" u="none" strike="noStrike" cap="none" normalizeH="0" baseline="0" dirty="0">
                <a:ln>
                  <a:noFill/>
                </a:ln>
                <a:solidFill>
                  <a:srgbClr val="0C0D0E"/>
                </a:solidFill>
                <a:effectLst/>
                <a:latin typeface="inherit"/>
              </a:rPr>
              <a:t> </a:t>
            </a:r>
            <a:r>
              <a:rPr kumimoji="0" lang="en-US" altLang="en-US" b="0" i="0" u="none" strike="noStrike" cap="none" normalizeH="0" baseline="0" dirty="0">
                <a:ln>
                  <a:noFill/>
                </a:ln>
                <a:solidFill>
                  <a:srgbClr val="0C0D0E"/>
                </a:solidFill>
                <a:effectLst/>
                <a:latin typeface="inherit"/>
              </a:rPr>
              <a:t>both</a:t>
            </a:r>
            <a:r>
              <a:rPr kumimoji="0" lang="en-US" altLang="en-US" sz="2000" b="0" i="0" u="none" strike="noStrike" cap="none" normalizeH="0" baseline="0" dirty="0">
                <a:ln>
                  <a:noFill/>
                </a:ln>
                <a:solidFill>
                  <a:srgbClr val="0C0D0E"/>
                </a:solidFill>
                <a:effectLst/>
                <a:latin typeface="inherit"/>
              </a:rPr>
              <a:t> </a:t>
            </a:r>
            <a:r>
              <a:rPr kumimoji="0" lang="en-US" altLang="en-US" b="0" i="0" u="none" strike="noStrike" cap="none" normalizeH="0" baseline="0" dirty="0">
                <a:ln>
                  <a:noFill/>
                </a:ln>
                <a:solidFill>
                  <a:srgbClr val="0C0D0E"/>
                </a:solidFill>
                <a:effectLst/>
                <a:latin typeface="inherit"/>
              </a:rPr>
              <a:t>=</a:t>
            </a:r>
            <a:r>
              <a:rPr kumimoji="0" lang="en-US" altLang="en-US" sz="2000" b="0" i="0" u="none" strike="noStrike" cap="none" normalizeH="0" baseline="0" dirty="0">
                <a:ln>
                  <a:noFill/>
                </a:ln>
                <a:solidFill>
                  <a:srgbClr val="0C0D0E"/>
                </a:solidFill>
                <a:effectLst/>
                <a:latin typeface="inherit"/>
              </a:rPr>
              <a:t> ab + cd; </a:t>
            </a:r>
            <a:r>
              <a:rPr kumimoji="0" lang="en-US" altLang="en-US" b="0" i="0" u="none" strike="noStrike" cap="none" normalizeH="0" baseline="0" dirty="0">
                <a:ln>
                  <a:noFill/>
                </a:ln>
                <a:solidFill>
                  <a:srgbClr val="0C0D0E"/>
                </a:solidFill>
                <a:effectLst/>
                <a:latin typeface="inherit"/>
              </a:rPr>
              <a:t>//both = "</a:t>
            </a:r>
            <a:r>
              <a:rPr kumimoji="0" lang="en-US" altLang="en-US" b="0" i="0" u="none" strike="noStrike" cap="none" normalizeH="0" baseline="0" dirty="0" err="1">
                <a:ln>
                  <a:noFill/>
                </a:ln>
                <a:solidFill>
                  <a:srgbClr val="0C0D0E"/>
                </a:solidFill>
                <a:effectLst/>
                <a:latin typeface="inherit"/>
              </a:rPr>
              <a:t>abcd</a:t>
            </a:r>
            <a:r>
              <a:rPr kumimoji="0" lang="en-US" altLang="en-US" b="0" i="0" u="none" strike="noStrike" cap="none" normalizeH="0" baseline="0" dirty="0">
                <a:ln>
                  <a:noFill/>
                </a:ln>
                <a:solidFill>
                  <a:srgbClr val="0C0D0E"/>
                </a:solidFill>
                <a:effectLst/>
                <a:latin typeface="inherit"/>
              </a:rPr>
              <a: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C423A83-33AD-889B-1B1A-B16F60DE5441}"/>
              </a:ext>
            </a:extLst>
          </p:cNvPr>
          <p:cNvSpPr txBox="1"/>
          <p:nvPr/>
        </p:nvSpPr>
        <p:spPr>
          <a:xfrm>
            <a:off x="1451579" y="3244334"/>
            <a:ext cx="6103088" cy="369332"/>
          </a:xfrm>
          <a:prstGeom prst="rect">
            <a:avLst/>
          </a:prstGeom>
          <a:noFill/>
        </p:spPr>
        <p:txBody>
          <a:bodyPr wrap="square">
            <a:spAutoFit/>
          </a:bodyPr>
          <a:lstStyle/>
          <a:p>
            <a:r>
              <a:rPr lang="en-US" b="0" i="0" dirty="0">
                <a:solidFill>
                  <a:srgbClr val="0C0D0E"/>
                </a:solidFill>
                <a:effectLst/>
                <a:latin typeface="-apple-system"/>
              </a:rPr>
              <a:t>Where's that implemented?</a:t>
            </a:r>
            <a:endParaRPr lang="en-US" dirty="0"/>
          </a:p>
        </p:txBody>
      </p:sp>
      <p:sp>
        <p:nvSpPr>
          <p:cNvPr id="8" name="Rectangle 3">
            <a:extLst>
              <a:ext uri="{FF2B5EF4-FFF2-40B4-BE49-F238E27FC236}">
                <a16:creationId xmlns:a16="http://schemas.microsoft.com/office/drawing/2014/main" id="{C1ABF4C5-06C2-2E16-7466-25A168C4DFC0}"/>
              </a:ext>
            </a:extLst>
          </p:cNvPr>
          <p:cNvSpPr>
            <a:spLocks noChangeArrowheads="1"/>
          </p:cNvSpPr>
          <p:nvPr/>
        </p:nvSpPr>
        <p:spPr bwMode="auto">
          <a:xfrm>
            <a:off x="1584251" y="4026890"/>
            <a:ext cx="679718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C0D0E"/>
                </a:solidFill>
                <a:effectLst/>
                <a:latin typeface="inherit"/>
              </a:rPr>
              <a:t>String</a:t>
            </a:r>
            <a:r>
              <a:rPr kumimoji="0" lang="en-US" altLang="en-US" sz="2000" b="0" i="0" u="none" strike="noStrike" cap="none" normalizeH="0" baseline="0" dirty="0">
                <a:ln>
                  <a:noFill/>
                </a:ln>
                <a:solidFill>
                  <a:srgbClr val="0C0D0E"/>
                </a:solidFill>
                <a:effectLst/>
                <a:latin typeface="inherit"/>
              </a:rPr>
              <a:t> </a:t>
            </a:r>
            <a:r>
              <a:rPr kumimoji="0" lang="en-US" altLang="en-US" b="0" i="0" u="none" strike="noStrike" cap="none" normalizeH="0" baseline="0" dirty="0">
                <a:ln>
                  <a:noFill/>
                </a:ln>
                <a:solidFill>
                  <a:srgbClr val="0C0D0E"/>
                </a:solidFill>
                <a:effectLst/>
                <a:latin typeface="inherit"/>
              </a:rPr>
              <a:t>both</a:t>
            </a:r>
            <a:r>
              <a:rPr kumimoji="0" lang="en-US" altLang="en-US" sz="2000" b="0" i="0" u="none" strike="noStrike" cap="none" normalizeH="0" baseline="0" dirty="0">
                <a:ln>
                  <a:noFill/>
                </a:ln>
                <a:solidFill>
                  <a:srgbClr val="0C0D0E"/>
                </a:solidFill>
                <a:effectLst/>
                <a:latin typeface="inherit"/>
              </a:rPr>
              <a:t> </a:t>
            </a:r>
            <a:r>
              <a:rPr kumimoji="0" lang="en-US" altLang="en-US" b="0" i="0" u="none" strike="noStrike" cap="none" normalizeH="0" baseline="0" dirty="0">
                <a:ln>
                  <a:noFill/>
                </a:ln>
                <a:solidFill>
                  <a:srgbClr val="0C0D0E"/>
                </a:solidFill>
                <a:effectLst/>
                <a:latin typeface="inherit"/>
              </a:rPr>
              <a:t>=</a:t>
            </a:r>
            <a:r>
              <a:rPr kumimoji="0" lang="en-US" altLang="en-US" sz="2000" b="0" i="0" u="none" strike="noStrike" cap="none" normalizeH="0" baseline="0" dirty="0">
                <a:ln>
                  <a:noFill/>
                </a:ln>
                <a:solidFill>
                  <a:srgbClr val="0C0D0E"/>
                </a:solidFill>
                <a:effectLst/>
                <a:latin typeface="inherit"/>
              </a:rPr>
              <a:t> </a:t>
            </a:r>
            <a:r>
              <a:rPr kumimoji="0" lang="en-US" altLang="en-US" b="0" i="0" u="none" strike="noStrike" cap="none" normalizeH="0" baseline="0" dirty="0">
                <a:ln>
                  <a:noFill/>
                </a:ln>
                <a:solidFill>
                  <a:srgbClr val="0C0D0E"/>
                </a:solidFill>
                <a:effectLst/>
                <a:latin typeface="inherit"/>
              </a:rPr>
              <a:t>new</a:t>
            </a:r>
            <a:r>
              <a:rPr kumimoji="0" lang="en-US" altLang="en-US" sz="2000" b="0" i="0" u="none" strike="noStrike" cap="none" normalizeH="0" baseline="0" dirty="0">
                <a:ln>
                  <a:noFill/>
                </a:ln>
                <a:solidFill>
                  <a:srgbClr val="0C0D0E"/>
                </a:solidFill>
                <a:effectLst/>
                <a:latin typeface="inherit"/>
              </a:rPr>
              <a:t> </a:t>
            </a:r>
            <a:r>
              <a:rPr kumimoji="0" lang="en-US" altLang="en-US" b="0" i="0" u="none" strike="noStrike" cap="none" normalizeH="0" baseline="0" dirty="0">
                <a:ln>
                  <a:noFill/>
                </a:ln>
                <a:solidFill>
                  <a:srgbClr val="0C0D0E"/>
                </a:solidFill>
                <a:effectLst/>
                <a:latin typeface="inherit"/>
              </a:rPr>
              <a:t>StringBuilder</a:t>
            </a:r>
            <a:r>
              <a:rPr kumimoji="0" lang="en-US" altLang="en-US" sz="2000" b="0" i="0" u="none" strike="noStrike" cap="none" normalizeH="0" baseline="0" dirty="0">
                <a:ln>
                  <a:noFill/>
                </a:ln>
                <a:solidFill>
                  <a:srgbClr val="0C0D0E"/>
                </a:solidFill>
                <a:effectLst/>
                <a:latin typeface="inherit"/>
              </a:rPr>
              <a:t>().append(ab).append(cd).</a:t>
            </a:r>
            <a:r>
              <a:rPr kumimoji="0" lang="en-US" altLang="en-US" sz="2000" b="0" i="0" u="none" strike="noStrike" cap="none" normalizeH="0" baseline="0" dirty="0" err="1">
                <a:ln>
                  <a:noFill/>
                </a:ln>
                <a:solidFill>
                  <a:srgbClr val="0C0D0E"/>
                </a:solidFill>
                <a:effectLst/>
                <a:latin typeface="inherit"/>
              </a:rPr>
              <a:t>toString</a:t>
            </a:r>
            <a:r>
              <a:rPr kumimoji="0" lang="en-US" altLang="en-US" sz="2000" b="0" i="0" u="none" strike="noStrike" cap="none" normalizeH="0" baseline="0" dirty="0">
                <a:ln>
                  <a:noFill/>
                </a:ln>
                <a:solidFill>
                  <a:srgbClr val="0C0D0E"/>
                </a:solidFill>
                <a:effectLst/>
                <a:latin typeface="inherit"/>
              </a:rPr>
              <a: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210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DA76-5A24-6C76-44DC-3D13821F5B8E}"/>
              </a:ext>
            </a:extLst>
          </p:cNvPr>
          <p:cNvSpPr>
            <a:spLocks noGrp="1"/>
          </p:cNvSpPr>
          <p:nvPr>
            <p:ph type="title"/>
          </p:nvPr>
        </p:nvSpPr>
        <p:spPr/>
        <p:txBody>
          <a:bodyPr/>
          <a:lstStyle/>
          <a:p>
            <a:r>
              <a:rPr lang="en-US" b="1" i="0" dirty="0">
                <a:solidFill>
                  <a:srgbClr val="25265E"/>
                </a:solidFill>
                <a:effectLst/>
                <a:latin typeface="euclid_circular_a"/>
              </a:rPr>
              <a:t>3. Compare two Strings</a:t>
            </a:r>
            <a:br>
              <a:rPr lang="en-US" b="1" i="0" dirty="0">
                <a:solidFill>
                  <a:srgbClr val="25265E"/>
                </a:solidFill>
                <a:effectLst/>
                <a:latin typeface="euclid_circular_a"/>
              </a:rPr>
            </a:br>
            <a:endParaRPr lang="en-US" dirty="0"/>
          </a:p>
        </p:txBody>
      </p:sp>
      <p:sp>
        <p:nvSpPr>
          <p:cNvPr id="5" name="TextBox 4">
            <a:extLst>
              <a:ext uri="{FF2B5EF4-FFF2-40B4-BE49-F238E27FC236}">
                <a16:creationId xmlns:a16="http://schemas.microsoft.com/office/drawing/2014/main" id="{3CCAE0B4-CA31-F2DE-628F-DC69AC5375C4}"/>
              </a:ext>
            </a:extLst>
          </p:cNvPr>
          <p:cNvSpPr txBox="1"/>
          <p:nvPr/>
        </p:nvSpPr>
        <p:spPr>
          <a:xfrm>
            <a:off x="540185" y="1616149"/>
            <a:ext cx="10762224" cy="4801314"/>
          </a:xfrm>
          <a:prstGeom prst="rect">
            <a:avLst/>
          </a:prstGeom>
          <a:noFill/>
        </p:spPr>
        <p:txBody>
          <a:bodyPr wrap="square">
            <a:spAutoFit/>
          </a:bodyPr>
          <a:lstStyle/>
          <a:p>
            <a:r>
              <a:rPr lang="en-US" dirty="0"/>
              <a:t>class Main {</a:t>
            </a:r>
          </a:p>
          <a:p>
            <a:r>
              <a:rPr lang="en-US" dirty="0"/>
              <a:t>  public static void main(String[] </a:t>
            </a:r>
            <a:r>
              <a:rPr lang="en-US" dirty="0" err="1"/>
              <a:t>args</a:t>
            </a:r>
            <a:r>
              <a:rPr lang="en-US" dirty="0"/>
              <a:t>) {</a:t>
            </a:r>
          </a:p>
          <a:p>
            <a:endParaRPr lang="en-US" dirty="0"/>
          </a:p>
          <a:p>
            <a:r>
              <a:rPr lang="en-US" dirty="0"/>
              <a:t>    // create 3 strings</a:t>
            </a:r>
          </a:p>
          <a:p>
            <a:r>
              <a:rPr lang="en-US" dirty="0"/>
              <a:t>    String first = "java programming";</a:t>
            </a:r>
          </a:p>
          <a:p>
            <a:r>
              <a:rPr lang="en-US" dirty="0"/>
              <a:t>    String second = "java programming";</a:t>
            </a:r>
          </a:p>
          <a:p>
            <a:r>
              <a:rPr lang="en-US" dirty="0"/>
              <a:t>    String third = "python programming";</a:t>
            </a:r>
          </a:p>
          <a:p>
            <a:endParaRPr lang="en-US" dirty="0"/>
          </a:p>
          <a:p>
            <a:r>
              <a:rPr lang="en-US" dirty="0"/>
              <a:t>    // compare first and second strings</a:t>
            </a:r>
          </a:p>
          <a:p>
            <a:r>
              <a:rPr lang="en-US" dirty="0"/>
              <a:t>    </a:t>
            </a:r>
            <a:r>
              <a:rPr lang="en-US" dirty="0" err="1"/>
              <a:t>boolean</a:t>
            </a:r>
            <a:r>
              <a:rPr lang="en-US" dirty="0"/>
              <a:t> result1 = </a:t>
            </a:r>
            <a:r>
              <a:rPr lang="en-US" dirty="0" err="1"/>
              <a:t>first.equals</a:t>
            </a:r>
            <a:r>
              <a:rPr lang="en-US" dirty="0"/>
              <a:t>(second);</a:t>
            </a:r>
          </a:p>
          <a:p>
            <a:r>
              <a:rPr lang="en-US" dirty="0"/>
              <a:t>    </a:t>
            </a:r>
            <a:r>
              <a:rPr lang="en-US" dirty="0" err="1"/>
              <a:t>System.out.println</a:t>
            </a:r>
            <a:r>
              <a:rPr lang="en-US" dirty="0"/>
              <a:t>("Strings first and second are equal: " + result1);</a:t>
            </a:r>
          </a:p>
          <a:p>
            <a:endParaRPr lang="en-US" dirty="0"/>
          </a:p>
          <a:p>
            <a:r>
              <a:rPr lang="en-US" dirty="0"/>
              <a:t>    // compare first and third strings</a:t>
            </a:r>
          </a:p>
          <a:p>
            <a:r>
              <a:rPr lang="en-US" dirty="0"/>
              <a:t>    </a:t>
            </a:r>
            <a:r>
              <a:rPr lang="en-US" dirty="0" err="1"/>
              <a:t>boolean</a:t>
            </a:r>
            <a:r>
              <a:rPr lang="en-US" dirty="0"/>
              <a:t> result2 = </a:t>
            </a:r>
            <a:r>
              <a:rPr lang="en-US" dirty="0" err="1"/>
              <a:t>first.equals</a:t>
            </a:r>
            <a:r>
              <a:rPr lang="en-US" dirty="0"/>
              <a:t>(third);</a:t>
            </a:r>
          </a:p>
          <a:p>
            <a:r>
              <a:rPr lang="en-US" dirty="0"/>
              <a:t>    </a:t>
            </a:r>
            <a:r>
              <a:rPr lang="en-US" dirty="0" err="1"/>
              <a:t>System.out.println</a:t>
            </a:r>
            <a:r>
              <a:rPr lang="en-US" dirty="0"/>
              <a:t>("Strings first and third are equal: " + result2);</a:t>
            </a:r>
          </a:p>
          <a:p>
            <a:r>
              <a:rPr lang="en-US" dirty="0"/>
              <a:t>  }</a:t>
            </a:r>
          </a:p>
          <a:p>
            <a:r>
              <a:rPr lang="en-US" dirty="0"/>
              <a:t>}</a:t>
            </a:r>
          </a:p>
        </p:txBody>
      </p:sp>
    </p:spTree>
    <p:extLst>
      <p:ext uri="{BB962C8B-B14F-4D97-AF65-F5344CB8AC3E}">
        <p14:creationId xmlns:p14="http://schemas.microsoft.com/office/powerpoint/2010/main" val="2284155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EDC5-C909-E791-0DD2-CB0F41F7A0E4}"/>
              </a:ext>
            </a:extLst>
          </p:cNvPr>
          <p:cNvSpPr>
            <a:spLocks noGrp="1"/>
          </p:cNvSpPr>
          <p:nvPr>
            <p:ph type="title"/>
          </p:nvPr>
        </p:nvSpPr>
        <p:spPr/>
        <p:txBody>
          <a:bodyPr/>
          <a:lstStyle/>
          <a:p>
            <a:r>
              <a:rPr lang="en-US" dirty="0"/>
              <a:t>Comparing two strings</a:t>
            </a:r>
          </a:p>
        </p:txBody>
      </p:sp>
      <p:sp>
        <p:nvSpPr>
          <p:cNvPr id="5" name="Rectangle 2">
            <a:extLst>
              <a:ext uri="{FF2B5EF4-FFF2-40B4-BE49-F238E27FC236}">
                <a16:creationId xmlns:a16="http://schemas.microsoft.com/office/drawing/2014/main" id="{78B00E8E-46F7-20D4-EE49-6B0C2CF9F4B8}"/>
              </a:ext>
            </a:extLst>
          </p:cNvPr>
          <p:cNvSpPr>
            <a:spLocks noChangeArrowheads="1"/>
          </p:cNvSpPr>
          <p:nvPr/>
        </p:nvSpPr>
        <p:spPr bwMode="auto">
          <a:xfrm>
            <a:off x="1451578" y="2948273"/>
            <a:ext cx="989336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euclid_circular_a"/>
              </a:rPr>
              <a:t>Note</a:t>
            </a:r>
            <a:r>
              <a:rPr kumimoji="0" lang="en-US" altLang="en-US" sz="3200" b="0" i="0" u="none" strike="noStrike" cap="none" normalizeH="0" baseline="0" dirty="0">
                <a:ln>
                  <a:noFill/>
                </a:ln>
                <a:solidFill>
                  <a:schemeClr val="tx1"/>
                </a:solidFill>
                <a:effectLst/>
                <a:latin typeface="euclid_circular_a"/>
              </a:rPr>
              <a:t>: We can also compare two strings using the </a:t>
            </a:r>
            <a:r>
              <a:rPr kumimoji="0" lang="en-US" altLang="en-US" sz="2000" b="0" i="0" u="none" strike="noStrike" cap="none" normalizeH="0" baseline="0" dirty="0">
                <a:ln>
                  <a:noFill/>
                </a:ln>
                <a:solidFill>
                  <a:schemeClr val="tx1"/>
                </a:solidFill>
                <a:effectLst/>
                <a:latin typeface="Droid Sans Mono"/>
              </a:rPr>
              <a:t>==</a:t>
            </a:r>
            <a:r>
              <a:rPr kumimoji="0" lang="en-US" altLang="en-US" sz="3200" b="0" i="0" u="none" strike="noStrike" cap="none" normalizeH="0" baseline="0" dirty="0">
                <a:ln>
                  <a:noFill/>
                </a:ln>
                <a:solidFill>
                  <a:schemeClr val="tx1"/>
                </a:solidFill>
                <a:effectLst/>
                <a:latin typeface="euclid_circular_a"/>
              </a:rPr>
              <a:t> operator in Java.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euclid_circular_a"/>
              </a:rPr>
              <a:t>However, this approach is different than the </a:t>
            </a:r>
            <a:r>
              <a:rPr kumimoji="0" lang="en-US" altLang="en-US" sz="2000" b="0" i="0" u="none" strike="noStrike" cap="none" normalizeH="0" baseline="0" dirty="0">
                <a:ln>
                  <a:noFill/>
                </a:ln>
                <a:solidFill>
                  <a:schemeClr val="tx1"/>
                </a:solidFill>
                <a:effectLst/>
                <a:latin typeface="Droid Sans Mono"/>
              </a:rPr>
              <a:t>equals()</a:t>
            </a:r>
            <a:r>
              <a:rPr kumimoji="0" lang="en-US" altLang="en-US" sz="3200" b="0" i="0" u="none" strike="noStrike" cap="none" normalizeH="0" baseline="0" dirty="0">
                <a:ln>
                  <a:noFill/>
                </a:ln>
                <a:solidFill>
                  <a:schemeClr val="tx1"/>
                </a:solidFill>
                <a:effectLst/>
                <a:latin typeface="euclid_circular_a"/>
              </a:rPr>
              <a:t> method.</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4107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941A-A9DE-305B-79A0-5995EE23E770}"/>
              </a:ext>
            </a:extLst>
          </p:cNvPr>
          <p:cNvSpPr>
            <a:spLocks noGrp="1"/>
          </p:cNvSpPr>
          <p:nvPr>
            <p:ph type="title"/>
          </p:nvPr>
        </p:nvSpPr>
        <p:spPr/>
        <p:txBody>
          <a:bodyPr/>
          <a:lstStyle/>
          <a:p>
            <a:r>
              <a:rPr lang="en-US" dirty="0"/>
              <a:t>Java String compare</a:t>
            </a:r>
          </a:p>
        </p:txBody>
      </p:sp>
      <p:sp>
        <p:nvSpPr>
          <p:cNvPr id="3" name="Content Placeholder 2">
            <a:extLst>
              <a:ext uri="{FF2B5EF4-FFF2-40B4-BE49-F238E27FC236}">
                <a16:creationId xmlns:a16="http://schemas.microsoft.com/office/drawing/2014/main" id="{EEBC841D-6460-3930-5674-1CDD76CB4A6D}"/>
              </a:ext>
            </a:extLst>
          </p:cNvPr>
          <p:cNvSpPr>
            <a:spLocks noGrp="1"/>
          </p:cNvSpPr>
          <p:nvPr>
            <p:ph idx="1"/>
          </p:nvPr>
        </p:nvSpPr>
        <p:spPr/>
        <p:txBody>
          <a:bodyPr/>
          <a:lstStyle/>
          <a:p>
            <a:pPr algn="just"/>
            <a:r>
              <a:rPr lang="en-US" b="0" i="0" dirty="0">
                <a:solidFill>
                  <a:srgbClr val="333333"/>
                </a:solidFill>
                <a:effectLst/>
                <a:latin typeface="inter-regular"/>
              </a:rPr>
              <a:t>We can compare String in Java on the basis of content and reference.</a:t>
            </a:r>
          </a:p>
          <a:p>
            <a:pPr algn="just"/>
            <a:r>
              <a:rPr lang="en-US" b="0" i="0" dirty="0">
                <a:solidFill>
                  <a:srgbClr val="333333"/>
                </a:solidFill>
                <a:effectLst/>
                <a:latin typeface="inter-regular"/>
              </a:rPr>
              <a:t>It is used in </a:t>
            </a:r>
            <a:r>
              <a:rPr lang="en-US" b="1" i="0" dirty="0">
                <a:solidFill>
                  <a:srgbClr val="333333"/>
                </a:solidFill>
                <a:effectLst/>
                <a:latin typeface="inter-bold"/>
              </a:rPr>
              <a:t>authentication</a:t>
            </a:r>
            <a:r>
              <a:rPr lang="en-US" b="0" i="0" dirty="0">
                <a:solidFill>
                  <a:srgbClr val="333333"/>
                </a:solidFill>
                <a:effectLst/>
                <a:latin typeface="inter-regular"/>
              </a:rPr>
              <a:t> (by equals() method), </a:t>
            </a:r>
            <a:r>
              <a:rPr lang="en-US" b="1" i="0" dirty="0">
                <a:solidFill>
                  <a:srgbClr val="333333"/>
                </a:solidFill>
                <a:effectLst/>
                <a:latin typeface="inter-bold"/>
              </a:rPr>
              <a:t>sorting</a:t>
            </a:r>
            <a:r>
              <a:rPr lang="en-US" b="0" i="0" dirty="0">
                <a:solidFill>
                  <a:srgbClr val="333333"/>
                </a:solidFill>
                <a:effectLst/>
                <a:latin typeface="inter-regular"/>
              </a:rPr>
              <a:t> (by </a:t>
            </a:r>
            <a:r>
              <a:rPr lang="en-US" b="0" i="0" dirty="0" err="1">
                <a:solidFill>
                  <a:srgbClr val="333333"/>
                </a:solidFill>
                <a:effectLst/>
                <a:latin typeface="inter-regular"/>
              </a:rPr>
              <a:t>compareTo</a:t>
            </a:r>
            <a:r>
              <a:rPr lang="en-US" b="0" i="0" dirty="0">
                <a:solidFill>
                  <a:srgbClr val="333333"/>
                </a:solidFill>
                <a:effectLst/>
                <a:latin typeface="inter-regular"/>
              </a:rPr>
              <a:t>() method), </a:t>
            </a:r>
            <a:r>
              <a:rPr lang="en-US" b="1" i="0" dirty="0">
                <a:solidFill>
                  <a:srgbClr val="333333"/>
                </a:solidFill>
                <a:effectLst/>
                <a:latin typeface="inter-bold"/>
              </a:rPr>
              <a:t>reference matching</a:t>
            </a:r>
            <a:r>
              <a:rPr lang="en-US" b="0" i="0" dirty="0">
                <a:solidFill>
                  <a:srgbClr val="333333"/>
                </a:solidFill>
                <a:effectLst/>
                <a:latin typeface="inter-regular"/>
              </a:rPr>
              <a:t> (by == operator) etc.</a:t>
            </a:r>
          </a:p>
          <a:p>
            <a:pPr algn="just">
              <a:buFont typeface="+mj-lt"/>
              <a:buAutoNum type="arabicPeriod"/>
            </a:pPr>
            <a:r>
              <a:rPr lang="en-US" b="0" i="0" dirty="0">
                <a:solidFill>
                  <a:srgbClr val="000000"/>
                </a:solidFill>
                <a:effectLst/>
                <a:latin typeface="inter-regular"/>
              </a:rPr>
              <a:t>By Using equals() Method</a:t>
            </a:r>
          </a:p>
          <a:p>
            <a:pPr algn="just">
              <a:buFont typeface="+mj-lt"/>
              <a:buAutoNum type="arabicPeriod"/>
            </a:pPr>
            <a:r>
              <a:rPr lang="en-US" b="0" i="0" dirty="0">
                <a:solidFill>
                  <a:srgbClr val="000000"/>
                </a:solidFill>
                <a:effectLst/>
                <a:latin typeface="inter-regular"/>
              </a:rPr>
              <a:t>By Using == Operator</a:t>
            </a:r>
          </a:p>
          <a:p>
            <a:pPr algn="just">
              <a:buFont typeface="+mj-lt"/>
              <a:buAutoNum type="arabicPeriod"/>
            </a:pPr>
            <a:r>
              <a:rPr lang="en-US" b="0" i="0" dirty="0">
                <a:solidFill>
                  <a:srgbClr val="000000"/>
                </a:solidFill>
                <a:effectLst/>
                <a:latin typeface="inter-regular"/>
              </a:rPr>
              <a:t>By </a:t>
            </a:r>
            <a:r>
              <a:rPr lang="en-US" b="0" i="0" dirty="0" err="1">
                <a:solidFill>
                  <a:srgbClr val="000000"/>
                </a:solidFill>
                <a:effectLst/>
                <a:latin typeface="inter-regular"/>
              </a:rPr>
              <a:t>compareTo</a:t>
            </a:r>
            <a:r>
              <a:rPr lang="en-US" b="0" i="0" dirty="0">
                <a:solidFill>
                  <a:srgbClr val="000000"/>
                </a:solidFill>
                <a:effectLst/>
                <a:latin typeface="inter-regular"/>
              </a:rPr>
              <a:t>() Method</a:t>
            </a:r>
          </a:p>
          <a:p>
            <a:endParaRPr lang="en-US" dirty="0"/>
          </a:p>
        </p:txBody>
      </p:sp>
    </p:spTree>
    <p:extLst>
      <p:ext uri="{BB962C8B-B14F-4D97-AF65-F5344CB8AC3E}">
        <p14:creationId xmlns:p14="http://schemas.microsoft.com/office/powerpoint/2010/main" val="3938800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4127-9D3C-A245-F242-C79EB81B0095}"/>
              </a:ext>
            </a:extLst>
          </p:cNvPr>
          <p:cNvSpPr>
            <a:spLocks noGrp="1"/>
          </p:cNvSpPr>
          <p:nvPr>
            <p:ph type="title"/>
          </p:nvPr>
        </p:nvSpPr>
        <p:spPr/>
        <p:txBody>
          <a:bodyPr/>
          <a:lstStyle/>
          <a:p>
            <a:r>
              <a:rPr lang="en-US" dirty="0"/>
              <a:t>Using equals() method</a:t>
            </a:r>
          </a:p>
        </p:txBody>
      </p:sp>
      <p:sp>
        <p:nvSpPr>
          <p:cNvPr id="3" name="Content Placeholder 2">
            <a:extLst>
              <a:ext uri="{FF2B5EF4-FFF2-40B4-BE49-F238E27FC236}">
                <a16:creationId xmlns:a16="http://schemas.microsoft.com/office/drawing/2014/main" id="{D5BD96F4-C37A-844F-0197-FA522583CC77}"/>
              </a:ext>
            </a:extLst>
          </p:cNvPr>
          <p:cNvSpPr>
            <a:spLocks noGrp="1"/>
          </p:cNvSpPr>
          <p:nvPr>
            <p:ph idx="1"/>
          </p:nvPr>
        </p:nvSpPr>
        <p:spPr/>
        <p:txBody>
          <a:bodyPr/>
          <a:lstStyle/>
          <a:p>
            <a:r>
              <a:rPr lang="en-US" b="0" i="0" dirty="0">
                <a:solidFill>
                  <a:srgbClr val="333333"/>
                </a:solidFill>
                <a:effectLst/>
                <a:latin typeface="inter-regular"/>
              </a:rPr>
              <a:t>The String class equals() method compares the original content of the string. It compares values of string for equality. String class provides the following two methods:</a:t>
            </a:r>
          </a:p>
          <a:p>
            <a:pPr algn="just">
              <a:buFont typeface="Arial" panose="020B0604020202020204" pitchFamily="34" charset="0"/>
              <a:buChar char="•"/>
            </a:pPr>
            <a:r>
              <a:rPr lang="en-US" b="1" i="0" dirty="0">
                <a:solidFill>
                  <a:srgbClr val="000000"/>
                </a:solidFill>
                <a:effectLst/>
                <a:latin typeface="inter-bold"/>
              </a:rPr>
              <a:t>public </a:t>
            </a:r>
            <a:r>
              <a:rPr lang="en-US" b="1" i="0" dirty="0" err="1">
                <a:solidFill>
                  <a:srgbClr val="000000"/>
                </a:solidFill>
                <a:effectLst/>
                <a:latin typeface="inter-bold"/>
              </a:rPr>
              <a:t>boolean</a:t>
            </a:r>
            <a:r>
              <a:rPr lang="en-US" b="1" i="0" dirty="0">
                <a:solidFill>
                  <a:srgbClr val="000000"/>
                </a:solidFill>
                <a:effectLst/>
                <a:latin typeface="inter-bold"/>
              </a:rPr>
              <a:t> equals(Object another)</a:t>
            </a:r>
            <a:r>
              <a:rPr lang="en-US" b="0" i="0" dirty="0">
                <a:solidFill>
                  <a:srgbClr val="000000"/>
                </a:solidFill>
                <a:effectLst/>
                <a:latin typeface="inter-regular"/>
              </a:rPr>
              <a:t> compares this string to the specified object.</a:t>
            </a:r>
          </a:p>
          <a:p>
            <a:pPr algn="just">
              <a:buFont typeface="Arial" panose="020B0604020202020204" pitchFamily="34" charset="0"/>
              <a:buChar char="•"/>
            </a:pPr>
            <a:r>
              <a:rPr lang="en-US" b="1" i="0" dirty="0">
                <a:solidFill>
                  <a:srgbClr val="000000"/>
                </a:solidFill>
                <a:effectLst/>
                <a:latin typeface="inter-bold"/>
              </a:rPr>
              <a:t>public </a:t>
            </a:r>
            <a:r>
              <a:rPr lang="en-US" b="1" i="0" dirty="0" err="1">
                <a:solidFill>
                  <a:srgbClr val="000000"/>
                </a:solidFill>
                <a:effectLst/>
                <a:latin typeface="inter-bold"/>
              </a:rPr>
              <a:t>boolean</a:t>
            </a:r>
            <a:r>
              <a:rPr lang="en-US" b="1" i="0" dirty="0">
                <a:solidFill>
                  <a:srgbClr val="000000"/>
                </a:solidFill>
                <a:effectLst/>
                <a:latin typeface="inter-bold"/>
              </a:rPr>
              <a:t> </a:t>
            </a:r>
            <a:r>
              <a:rPr lang="en-US" b="1" i="0" dirty="0" err="1">
                <a:solidFill>
                  <a:srgbClr val="000000"/>
                </a:solidFill>
                <a:effectLst/>
                <a:latin typeface="inter-bold"/>
              </a:rPr>
              <a:t>equalsIgnoreCase</a:t>
            </a:r>
            <a:r>
              <a:rPr lang="en-US" b="1" i="0" dirty="0">
                <a:solidFill>
                  <a:srgbClr val="000000"/>
                </a:solidFill>
                <a:effectLst/>
                <a:latin typeface="inter-bold"/>
              </a:rPr>
              <a:t>(String another)</a:t>
            </a:r>
            <a:r>
              <a:rPr lang="en-US" b="0" i="0" dirty="0">
                <a:solidFill>
                  <a:srgbClr val="000000"/>
                </a:solidFill>
                <a:effectLst/>
                <a:latin typeface="inter-regular"/>
              </a:rPr>
              <a:t> compares this string to another string, ignoring case.</a:t>
            </a:r>
          </a:p>
          <a:p>
            <a:pPr marL="0" indent="0">
              <a:buNone/>
            </a:pPr>
            <a:endParaRPr lang="en-US" dirty="0"/>
          </a:p>
        </p:txBody>
      </p:sp>
    </p:spTree>
    <p:extLst>
      <p:ext uri="{BB962C8B-B14F-4D97-AF65-F5344CB8AC3E}">
        <p14:creationId xmlns:p14="http://schemas.microsoft.com/office/powerpoint/2010/main" val="2408866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FE5A-843D-0CAC-8D71-ACEF71B22469}"/>
              </a:ext>
            </a:extLst>
          </p:cNvPr>
          <p:cNvSpPr>
            <a:spLocks noGrp="1"/>
          </p:cNvSpPr>
          <p:nvPr>
            <p:ph type="title"/>
          </p:nvPr>
        </p:nvSpPr>
        <p:spPr/>
        <p:txBody>
          <a:bodyPr/>
          <a:lstStyle/>
          <a:p>
            <a:pPr algn="just"/>
            <a:r>
              <a:rPr lang="en-US" b="0" i="0" dirty="0">
                <a:solidFill>
                  <a:srgbClr val="610B38"/>
                </a:solidFill>
                <a:effectLst/>
                <a:latin typeface="erdana"/>
              </a:rPr>
              <a:t>2) By Using == operator</a:t>
            </a:r>
          </a:p>
        </p:txBody>
      </p:sp>
      <p:sp>
        <p:nvSpPr>
          <p:cNvPr id="3" name="Content Placeholder 2">
            <a:extLst>
              <a:ext uri="{FF2B5EF4-FFF2-40B4-BE49-F238E27FC236}">
                <a16:creationId xmlns:a16="http://schemas.microsoft.com/office/drawing/2014/main" id="{A4401A0C-0FB9-4BA9-CAB6-8EF10CC2FFF4}"/>
              </a:ext>
            </a:extLst>
          </p:cNvPr>
          <p:cNvSpPr>
            <a:spLocks noGrp="1"/>
          </p:cNvSpPr>
          <p:nvPr>
            <p:ph idx="1"/>
          </p:nvPr>
        </p:nvSpPr>
        <p:spPr/>
        <p:txBody>
          <a:bodyPr/>
          <a:lstStyle/>
          <a:p>
            <a:r>
              <a:rPr lang="en-US" b="0" i="0" dirty="0">
                <a:solidFill>
                  <a:srgbClr val="333333"/>
                </a:solidFill>
                <a:effectLst/>
                <a:latin typeface="inter-regular"/>
              </a:rPr>
              <a:t>The == operator compares references not values.</a:t>
            </a:r>
            <a:endParaRPr lang="en-US" dirty="0"/>
          </a:p>
        </p:txBody>
      </p:sp>
    </p:spTree>
    <p:extLst>
      <p:ext uri="{BB962C8B-B14F-4D97-AF65-F5344CB8AC3E}">
        <p14:creationId xmlns:p14="http://schemas.microsoft.com/office/powerpoint/2010/main" val="1918959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7CF0-5EDE-51E4-AA92-F349EF9AB729}"/>
              </a:ext>
            </a:extLst>
          </p:cNvPr>
          <p:cNvSpPr>
            <a:spLocks noGrp="1"/>
          </p:cNvSpPr>
          <p:nvPr>
            <p:ph type="title"/>
          </p:nvPr>
        </p:nvSpPr>
        <p:spPr/>
        <p:txBody>
          <a:bodyPr/>
          <a:lstStyle/>
          <a:p>
            <a:r>
              <a:rPr lang="en-US" b="0" i="0" dirty="0">
                <a:solidFill>
                  <a:srgbClr val="610B38"/>
                </a:solidFill>
                <a:effectLst/>
                <a:latin typeface="erdana"/>
              </a:rPr>
              <a:t>By Using </a:t>
            </a:r>
            <a:r>
              <a:rPr lang="en-US" b="0" i="0" dirty="0" err="1">
                <a:solidFill>
                  <a:srgbClr val="610B38"/>
                </a:solidFill>
                <a:effectLst/>
                <a:latin typeface="erdana"/>
              </a:rPr>
              <a:t>compareTo</a:t>
            </a:r>
            <a:r>
              <a:rPr lang="en-US" b="0" i="0" dirty="0">
                <a:solidFill>
                  <a:srgbClr val="610B38"/>
                </a:solidFill>
                <a:effectLst/>
                <a:latin typeface="erdana"/>
              </a:rPr>
              <a:t>() method</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91712032-A9D1-C39F-2FF1-A55811E8F449}"/>
              </a:ext>
            </a:extLst>
          </p:cNvPr>
          <p:cNvSpPr>
            <a:spLocks noGrp="1"/>
          </p:cNvSpPr>
          <p:nvPr>
            <p:ph idx="1"/>
          </p:nvPr>
        </p:nvSpPr>
        <p:spPr/>
        <p:txBody>
          <a:bodyPr/>
          <a:lstStyle/>
          <a:p>
            <a:pPr algn="just"/>
            <a:r>
              <a:rPr lang="en-US" b="0" i="0" dirty="0">
                <a:solidFill>
                  <a:srgbClr val="333333"/>
                </a:solidFill>
                <a:effectLst/>
                <a:latin typeface="inter-regular"/>
              </a:rPr>
              <a:t>The String class </a:t>
            </a:r>
            <a:r>
              <a:rPr lang="en-US" b="0" i="0" dirty="0" err="1">
                <a:solidFill>
                  <a:srgbClr val="333333"/>
                </a:solidFill>
                <a:effectLst/>
                <a:latin typeface="inter-regular"/>
              </a:rPr>
              <a:t>compareTo</a:t>
            </a:r>
            <a:r>
              <a:rPr lang="en-US" b="0" i="0" dirty="0">
                <a:solidFill>
                  <a:srgbClr val="333333"/>
                </a:solidFill>
                <a:effectLst/>
                <a:latin typeface="inter-regular"/>
              </a:rPr>
              <a:t>() method compares values lexicographically and returns an integer value that describes if first string is less than, equal to or greater than second string.</a:t>
            </a:r>
          </a:p>
          <a:p>
            <a:pPr algn="just"/>
            <a:r>
              <a:rPr lang="en-US" b="0" i="0" dirty="0">
                <a:solidFill>
                  <a:srgbClr val="333333"/>
                </a:solidFill>
                <a:effectLst/>
                <a:latin typeface="inter-regular"/>
              </a:rPr>
              <a:t>Suppose s1 and s2 are two String objects. If:</a:t>
            </a:r>
          </a:p>
          <a:p>
            <a:pPr algn="just">
              <a:buFont typeface="Arial" panose="020B0604020202020204" pitchFamily="34" charset="0"/>
              <a:buChar char="•"/>
            </a:pPr>
            <a:r>
              <a:rPr lang="en-US" b="1" i="0" dirty="0">
                <a:solidFill>
                  <a:srgbClr val="000000"/>
                </a:solidFill>
                <a:effectLst/>
                <a:latin typeface="inter-bold"/>
              </a:rPr>
              <a:t>s1 == s2</a:t>
            </a:r>
            <a:r>
              <a:rPr lang="en-US" b="0" i="0" dirty="0">
                <a:solidFill>
                  <a:srgbClr val="000000"/>
                </a:solidFill>
                <a:effectLst/>
                <a:latin typeface="inter-regular"/>
              </a:rPr>
              <a:t> : The method returns 0.</a:t>
            </a:r>
          </a:p>
          <a:p>
            <a:pPr algn="just">
              <a:buFont typeface="Arial" panose="020B0604020202020204" pitchFamily="34" charset="0"/>
              <a:buChar char="•"/>
            </a:pPr>
            <a:r>
              <a:rPr lang="en-US" b="1" i="0" dirty="0">
                <a:solidFill>
                  <a:srgbClr val="000000"/>
                </a:solidFill>
                <a:effectLst/>
                <a:latin typeface="inter-bold"/>
              </a:rPr>
              <a:t>s1 &gt; s2</a:t>
            </a:r>
            <a:r>
              <a:rPr lang="en-US" b="0" i="0" dirty="0">
                <a:solidFill>
                  <a:srgbClr val="000000"/>
                </a:solidFill>
                <a:effectLst/>
                <a:latin typeface="inter-regular"/>
              </a:rPr>
              <a:t> : The method returns a positive value.</a:t>
            </a:r>
          </a:p>
          <a:p>
            <a:pPr algn="just">
              <a:buFont typeface="Arial" panose="020B0604020202020204" pitchFamily="34" charset="0"/>
              <a:buChar char="•"/>
            </a:pPr>
            <a:r>
              <a:rPr lang="en-US" b="1" i="0" dirty="0">
                <a:solidFill>
                  <a:srgbClr val="000000"/>
                </a:solidFill>
                <a:effectLst/>
                <a:latin typeface="inter-bold"/>
              </a:rPr>
              <a:t>s1 &lt; s2</a:t>
            </a:r>
            <a:r>
              <a:rPr lang="en-US" b="0" i="0" dirty="0">
                <a:solidFill>
                  <a:srgbClr val="000000"/>
                </a:solidFill>
                <a:effectLst/>
                <a:latin typeface="inter-regular"/>
              </a:rPr>
              <a:t> : The method returns a negative value.</a:t>
            </a:r>
          </a:p>
          <a:p>
            <a:endParaRPr lang="en-US" dirty="0"/>
          </a:p>
        </p:txBody>
      </p:sp>
    </p:spTree>
    <p:extLst>
      <p:ext uri="{BB962C8B-B14F-4D97-AF65-F5344CB8AC3E}">
        <p14:creationId xmlns:p14="http://schemas.microsoft.com/office/powerpoint/2010/main" val="66363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63CD-A130-5885-D279-E48FB181EC0D}"/>
              </a:ext>
            </a:extLst>
          </p:cNvPr>
          <p:cNvSpPr>
            <a:spLocks noGrp="1"/>
          </p:cNvSpPr>
          <p:nvPr>
            <p:ph type="title"/>
          </p:nvPr>
        </p:nvSpPr>
        <p:spPr/>
        <p:txBody>
          <a:bodyPr/>
          <a:lstStyle/>
          <a:p>
            <a:r>
              <a:rPr lang="en-US" dirty="0" err="1"/>
              <a:t>Java.lang.string</a:t>
            </a:r>
            <a:endParaRPr lang="en-US" dirty="0"/>
          </a:p>
        </p:txBody>
      </p:sp>
      <p:pic>
        <p:nvPicPr>
          <p:cNvPr id="5" name="Content Placeholder 4">
            <a:extLst>
              <a:ext uri="{FF2B5EF4-FFF2-40B4-BE49-F238E27FC236}">
                <a16:creationId xmlns:a16="http://schemas.microsoft.com/office/drawing/2014/main" id="{BAB8FD1C-4043-013A-7645-91EC30633EDF}"/>
              </a:ext>
            </a:extLst>
          </p:cNvPr>
          <p:cNvPicPr>
            <a:picLocks noGrp="1" noChangeAspect="1"/>
          </p:cNvPicPr>
          <p:nvPr>
            <p:ph idx="1"/>
          </p:nvPr>
        </p:nvPicPr>
        <p:blipFill>
          <a:blip r:embed="rId2"/>
          <a:stretch>
            <a:fillRect/>
          </a:stretch>
        </p:blipFill>
        <p:spPr>
          <a:xfrm>
            <a:off x="3583172" y="2105833"/>
            <a:ext cx="5784111" cy="3542208"/>
          </a:xfrm>
        </p:spPr>
      </p:pic>
    </p:spTree>
    <p:extLst>
      <p:ext uri="{BB962C8B-B14F-4D97-AF65-F5344CB8AC3E}">
        <p14:creationId xmlns:p14="http://schemas.microsoft.com/office/powerpoint/2010/main" val="75540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0913-888C-23C6-941C-5C86A56E8125}"/>
              </a:ext>
            </a:extLst>
          </p:cNvPr>
          <p:cNvSpPr>
            <a:spLocks noGrp="1"/>
          </p:cNvSpPr>
          <p:nvPr>
            <p:ph type="title"/>
          </p:nvPr>
        </p:nvSpPr>
        <p:spPr/>
        <p:txBody>
          <a:bodyPr>
            <a:normAutofit fontScale="90000"/>
          </a:bodyPr>
          <a:lstStyle/>
          <a:p>
            <a:r>
              <a:rPr lang="en-US" b="0" i="0" dirty="0">
                <a:solidFill>
                  <a:srgbClr val="610B38"/>
                </a:solidFill>
                <a:effectLst/>
                <a:latin typeface="erdana"/>
              </a:rPr>
              <a:t>Immutable String in Java</a:t>
            </a:r>
            <a:br>
              <a:rPr lang="en-US" b="0" i="0" dirty="0">
                <a:solidFill>
                  <a:srgbClr val="610B38"/>
                </a:solidFill>
                <a:effectLst/>
                <a:latin typeface="erdana"/>
              </a:rPr>
            </a:br>
            <a:br>
              <a:rPr lang="en-US" dirty="0"/>
            </a:br>
            <a:endParaRPr lang="en-US" dirty="0"/>
          </a:p>
        </p:txBody>
      </p:sp>
      <p:sp>
        <p:nvSpPr>
          <p:cNvPr id="3" name="Content Placeholder 2">
            <a:extLst>
              <a:ext uri="{FF2B5EF4-FFF2-40B4-BE49-F238E27FC236}">
                <a16:creationId xmlns:a16="http://schemas.microsoft.com/office/drawing/2014/main" id="{5398E2F4-7280-2C6E-B191-D27B04EA83E3}"/>
              </a:ext>
            </a:extLst>
          </p:cNvPr>
          <p:cNvSpPr>
            <a:spLocks noGrp="1"/>
          </p:cNvSpPr>
          <p:nvPr>
            <p:ph idx="1"/>
          </p:nvPr>
        </p:nvSpPr>
        <p:spPr/>
        <p:txBody>
          <a:bodyPr>
            <a:normAutofit/>
          </a:bodyPr>
          <a:lstStyle/>
          <a:p>
            <a:pPr algn="just"/>
            <a:r>
              <a:rPr lang="en-US" b="0" i="0" dirty="0">
                <a:solidFill>
                  <a:srgbClr val="333333"/>
                </a:solidFill>
                <a:effectLst/>
                <a:latin typeface="inter-regular"/>
              </a:rPr>
              <a:t>A String is an unavoidable type of variable while writing any application program. String references are used to store various attributes like username, password, etc. In Java, </a:t>
            </a:r>
            <a:r>
              <a:rPr lang="en-US" b="1" i="0" dirty="0">
                <a:solidFill>
                  <a:srgbClr val="333333"/>
                </a:solidFill>
                <a:effectLst/>
                <a:latin typeface="inter-bold"/>
              </a:rPr>
              <a:t>String objects are immutable</a:t>
            </a:r>
            <a:r>
              <a:rPr lang="en-US" b="0" i="0" dirty="0">
                <a:solidFill>
                  <a:srgbClr val="333333"/>
                </a:solidFill>
                <a:effectLst/>
                <a:latin typeface="inter-regular"/>
              </a:rPr>
              <a:t>. Immutable simply means unmodifiable or unchangeable.</a:t>
            </a:r>
          </a:p>
          <a:p>
            <a:pPr algn="just"/>
            <a:r>
              <a:rPr lang="en-US" b="0" i="0" dirty="0">
                <a:solidFill>
                  <a:srgbClr val="333333"/>
                </a:solidFill>
                <a:effectLst/>
                <a:latin typeface="inter-regular"/>
              </a:rPr>
              <a:t>Once String object is created its data or state can't be changed but a new String object is created.</a:t>
            </a:r>
          </a:p>
          <a:p>
            <a:pPr marL="0" indent="0">
              <a:buNone/>
            </a:pPr>
            <a:br>
              <a:rPr lang="en-US" dirty="0"/>
            </a:br>
            <a:endParaRPr lang="en-US" dirty="0"/>
          </a:p>
        </p:txBody>
      </p:sp>
    </p:spTree>
    <p:extLst>
      <p:ext uri="{BB962C8B-B14F-4D97-AF65-F5344CB8AC3E}">
        <p14:creationId xmlns:p14="http://schemas.microsoft.com/office/powerpoint/2010/main" val="1361787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081A-11C3-5193-CAB8-865EAAD53FBB}"/>
              </a:ext>
            </a:extLst>
          </p:cNvPr>
          <p:cNvSpPr>
            <a:spLocks noGrp="1"/>
          </p:cNvSpPr>
          <p:nvPr>
            <p:ph type="title"/>
          </p:nvPr>
        </p:nvSpPr>
        <p:spPr/>
        <p:txBody>
          <a:bodyPr/>
          <a:lstStyle/>
          <a:p>
            <a:r>
              <a:rPr lang="en-US" dirty="0"/>
              <a:t>Immutable String</a:t>
            </a:r>
          </a:p>
        </p:txBody>
      </p:sp>
      <p:pic>
        <p:nvPicPr>
          <p:cNvPr id="5" name="Content Placeholder 4">
            <a:extLst>
              <a:ext uri="{FF2B5EF4-FFF2-40B4-BE49-F238E27FC236}">
                <a16:creationId xmlns:a16="http://schemas.microsoft.com/office/drawing/2014/main" id="{107F80A0-DDDD-962F-4CF8-492901B8BC41}"/>
              </a:ext>
            </a:extLst>
          </p:cNvPr>
          <p:cNvPicPr>
            <a:picLocks noGrp="1" noChangeAspect="1"/>
          </p:cNvPicPr>
          <p:nvPr>
            <p:ph idx="1"/>
          </p:nvPr>
        </p:nvPicPr>
        <p:blipFill>
          <a:blip r:embed="rId2"/>
          <a:stretch>
            <a:fillRect/>
          </a:stretch>
        </p:blipFill>
        <p:spPr>
          <a:xfrm>
            <a:off x="1637414" y="2016125"/>
            <a:ext cx="8495414" cy="3449638"/>
          </a:xfrm>
        </p:spPr>
      </p:pic>
    </p:spTree>
    <p:extLst>
      <p:ext uri="{BB962C8B-B14F-4D97-AF65-F5344CB8AC3E}">
        <p14:creationId xmlns:p14="http://schemas.microsoft.com/office/powerpoint/2010/main" val="4275897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2B91-839A-5ABA-2D72-E718A20729CB}"/>
              </a:ext>
            </a:extLst>
          </p:cNvPr>
          <p:cNvSpPr>
            <a:spLocks noGrp="1"/>
          </p:cNvSpPr>
          <p:nvPr>
            <p:ph type="title"/>
          </p:nvPr>
        </p:nvSpPr>
        <p:spPr/>
        <p:txBody>
          <a:bodyPr>
            <a:normAutofit fontScale="90000"/>
          </a:bodyPr>
          <a:lstStyle/>
          <a:p>
            <a:r>
              <a:rPr lang="en-US" b="0" i="0" dirty="0">
                <a:solidFill>
                  <a:srgbClr val="610B4B"/>
                </a:solidFill>
                <a:effectLst/>
                <a:latin typeface="erdana"/>
              </a:rPr>
              <a:t>Why String objects are immutable in Java?</a:t>
            </a:r>
            <a:br>
              <a:rPr lang="en-US" b="0" i="0" dirty="0">
                <a:solidFill>
                  <a:srgbClr val="610B4B"/>
                </a:solidFill>
                <a:effectLst/>
                <a:latin typeface="erdana"/>
              </a:rPr>
            </a:br>
            <a:br>
              <a:rPr lang="en-US" dirty="0"/>
            </a:br>
            <a:endParaRPr lang="en-US" dirty="0"/>
          </a:p>
        </p:txBody>
      </p:sp>
      <p:sp>
        <p:nvSpPr>
          <p:cNvPr id="3" name="Content Placeholder 2">
            <a:extLst>
              <a:ext uri="{FF2B5EF4-FFF2-40B4-BE49-F238E27FC236}">
                <a16:creationId xmlns:a16="http://schemas.microsoft.com/office/drawing/2014/main" id="{6E340A87-1002-F9A1-5E13-1FEFEC8280DE}"/>
              </a:ext>
            </a:extLst>
          </p:cNvPr>
          <p:cNvSpPr>
            <a:spLocks noGrp="1"/>
          </p:cNvSpPr>
          <p:nvPr>
            <p:ph idx="1"/>
          </p:nvPr>
        </p:nvSpPr>
        <p:spPr/>
        <p:txBody>
          <a:bodyPr/>
          <a:lstStyle/>
          <a:p>
            <a:r>
              <a:rPr lang="en-US" b="0" i="0" dirty="0">
                <a:solidFill>
                  <a:srgbClr val="333333"/>
                </a:solidFill>
                <a:effectLst/>
                <a:latin typeface="inter-regular"/>
              </a:rPr>
              <a:t>As Java uses the concept of String literal. Suppose there are 5 reference variables, all refer to one object "Sachin". If one reference variable changes the value of the object, it will be affected by all the reference variables. That is why String objects are immutable in Java.</a:t>
            </a:r>
            <a:br>
              <a:rPr lang="en-US" dirty="0"/>
            </a:br>
            <a:endParaRPr lang="en-US" dirty="0"/>
          </a:p>
        </p:txBody>
      </p:sp>
    </p:spTree>
    <p:extLst>
      <p:ext uri="{BB962C8B-B14F-4D97-AF65-F5344CB8AC3E}">
        <p14:creationId xmlns:p14="http://schemas.microsoft.com/office/powerpoint/2010/main" val="2473374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2ADB-FA49-8079-B245-D61FF18BCC39}"/>
              </a:ext>
            </a:extLst>
          </p:cNvPr>
          <p:cNvSpPr>
            <a:spLocks noGrp="1"/>
          </p:cNvSpPr>
          <p:nvPr>
            <p:ph type="title"/>
          </p:nvPr>
        </p:nvSpPr>
        <p:spPr/>
        <p:txBody>
          <a:bodyPr/>
          <a:lstStyle/>
          <a:p>
            <a:r>
              <a:rPr lang="en-US" dirty="0"/>
              <a:t>String immutable reasons</a:t>
            </a:r>
          </a:p>
        </p:txBody>
      </p:sp>
      <p:sp>
        <p:nvSpPr>
          <p:cNvPr id="3" name="Content Placeholder 2">
            <a:extLst>
              <a:ext uri="{FF2B5EF4-FFF2-40B4-BE49-F238E27FC236}">
                <a16:creationId xmlns:a16="http://schemas.microsoft.com/office/drawing/2014/main" id="{47AFA81F-2A89-4516-810C-85FB74C121F0}"/>
              </a:ext>
            </a:extLst>
          </p:cNvPr>
          <p:cNvSpPr>
            <a:spLocks noGrp="1"/>
          </p:cNvSpPr>
          <p:nvPr>
            <p:ph idx="1"/>
          </p:nvPr>
        </p:nvSpPr>
        <p:spPr/>
        <p:txBody>
          <a:bodyPr/>
          <a:lstStyle/>
          <a:p>
            <a:pPr algn="just"/>
            <a:r>
              <a:rPr lang="en-US" b="0" i="0" dirty="0">
                <a:solidFill>
                  <a:srgbClr val="333333"/>
                </a:solidFill>
                <a:effectLst/>
                <a:latin typeface="inter-regular"/>
              </a:rPr>
              <a:t>Following are some features of String which makes String objects immutable.</a:t>
            </a:r>
          </a:p>
          <a:p>
            <a:pPr marL="0" indent="0" algn="just">
              <a:buNone/>
            </a:pPr>
            <a:r>
              <a:rPr lang="en-US" b="1" i="0" dirty="0">
                <a:solidFill>
                  <a:srgbClr val="333333"/>
                </a:solidFill>
                <a:effectLst/>
                <a:latin typeface="inter-bold"/>
              </a:rPr>
              <a:t>1. </a:t>
            </a:r>
            <a:r>
              <a:rPr lang="en-US" b="1" i="0" dirty="0" err="1">
                <a:solidFill>
                  <a:srgbClr val="333333"/>
                </a:solidFill>
                <a:effectLst/>
                <a:latin typeface="inter-bold"/>
              </a:rPr>
              <a:t>ClassLoader</a:t>
            </a:r>
            <a:r>
              <a:rPr lang="en-US" b="1" i="0" dirty="0">
                <a:solidFill>
                  <a:srgbClr val="333333"/>
                </a:solidFill>
                <a:effectLst/>
                <a:latin typeface="inter-bold"/>
              </a:rPr>
              <a:t>:</a:t>
            </a:r>
            <a:endParaRPr lang="en-US" b="0" i="0" dirty="0">
              <a:solidFill>
                <a:srgbClr val="333333"/>
              </a:solidFill>
              <a:effectLst/>
              <a:latin typeface="inter-regular"/>
            </a:endParaRPr>
          </a:p>
          <a:p>
            <a:pPr algn="just"/>
            <a:r>
              <a:rPr lang="en-US" b="0" i="0" dirty="0">
                <a:solidFill>
                  <a:srgbClr val="333333"/>
                </a:solidFill>
                <a:effectLst/>
                <a:latin typeface="inter-regular"/>
              </a:rPr>
              <a:t>A </a:t>
            </a:r>
            <a:r>
              <a:rPr lang="en-US" b="0" i="0" dirty="0" err="1">
                <a:solidFill>
                  <a:srgbClr val="333333"/>
                </a:solidFill>
                <a:effectLst/>
                <a:latin typeface="inter-regular"/>
              </a:rPr>
              <a:t>ClassLoader</a:t>
            </a:r>
            <a:r>
              <a:rPr lang="en-US" b="0" i="0" dirty="0">
                <a:solidFill>
                  <a:srgbClr val="333333"/>
                </a:solidFill>
                <a:effectLst/>
                <a:latin typeface="inter-regular"/>
              </a:rPr>
              <a:t> in Java uses a String object as an argument. Consider, if the String object is modifiable, the value might be changed and the class that is supposed to be loaded might be different.</a:t>
            </a:r>
          </a:p>
          <a:p>
            <a:pPr marL="0" indent="0">
              <a:buNone/>
            </a:pPr>
            <a:br>
              <a:rPr lang="en-US" dirty="0"/>
            </a:br>
            <a:endParaRPr lang="en-US" dirty="0"/>
          </a:p>
        </p:txBody>
      </p:sp>
    </p:spTree>
    <p:extLst>
      <p:ext uri="{BB962C8B-B14F-4D97-AF65-F5344CB8AC3E}">
        <p14:creationId xmlns:p14="http://schemas.microsoft.com/office/powerpoint/2010/main" val="591399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32D5-1DC2-AC79-D7ED-2E6509AAED3B}"/>
              </a:ext>
            </a:extLst>
          </p:cNvPr>
          <p:cNvSpPr>
            <a:spLocks noGrp="1"/>
          </p:cNvSpPr>
          <p:nvPr>
            <p:ph type="title"/>
          </p:nvPr>
        </p:nvSpPr>
        <p:spPr/>
        <p:txBody>
          <a:bodyPr/>
          <a:lstStyle/>
          <a:p>
            <a:r>
              <a:rPr lang="en-US" dirty="0"/>
              <a:t>String immutable reasons</a:t>
            </a:r>
          </a:p>
        </p:txBody>
      </p:sp>
      <p:sp>
        <p:nvSpPr>
          <p:cNvPr id="3" name="Content Placeholder 2">
            <a:extLst>
              <a:ext uri="{FF2B5EF4-FFF2-40B4-BE49-F238E27FC236}">
                <a16:creationId xmlns:a16="http://schemas.microsoft.com/office/drawing/2014/main" id="{A3EBF09B-2945-391B-8CE8-5CE107D2770E}"/>
              </a:ext>
            </a:extLst>
          </p:cNvPr>
          <p:cNvSpPr>
            <a:spLocks noGrp="1"/>
          </p:cNvSpPr>
          <p:nvPr>
            <p:ph idx="1"/>
          </p:nvPr>
        </p:nvSpPr>
        <p:spPr/>
        <p:txBody>
          <a:bodyPr/>
          <a:lstStyle/>
          <a:p>
            <a:pPr marL="0" indent="0" algn="just">
              <a:buNone/>
            </a:pPr>
            <a:r>
              <a:rPr lang="en-US" b="1" i="0" dirty="0">
                <a:solidFill>
                  <a:srgbClr val="333333"/>
                </a:solidFill>
                <a:effectLst/>
                <a:latin typeface="inter-bold"/>
              </a:rPr>
              <a:t>2. Thread Safe:</a:t>
            </a:r>
            <a:endParaRPr lang="en-US" b="0" i="0" dirty="0">
              <a:solidFill>
                <a:srgbClr val="333333"/>
              </a:solidFill>
              <a:effectLst/>
              <a:latin typeface="inter-regular"/>
            </a:endParaRPr>
          </a:p>
          <a:p>
            <a:pPr algn="just"/>
            <a:r>
              <a:rPr lang="en-US" b="0" i="0" dirty="0">
                <a:solidFill>
                  <a:srgbClr val="333333"/>
                </a:solidFill>
                <a:effectLst/>
                <a:latin typeface="inter-regular"/>
              </a:rPr>
              <a:t>As the String object is immutable we don't have to take care of the synchronization that is required while sharing an object across multiple threads.</a:t>
            </a:r>
          </a:p>
          <a:p>
            <a:pPr marL="0" indent="0">
              <a:buNone/>
            </a:pPr>
            <a:endParaRPr lang="en-US" dirty="0"/>
          </a:p>
        </p:txBody>
      </p:sp>
    </p:spTree>
    <p:extLst>
      <p:ext uri="{BB962C8B-B14F-4D97-AF65-F5344CB8AC3E}">
        <p14:creationId xmlns:p14="http://schemas.microsoft.com/office/powerpoint/2010/main" val="344248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075C-C39D-6569-2650-0519A12B2D45}"/>
              </a:ext>
            </a:extLst>
          </p:cNvPr>
          <p:cNvSpPr>
            <a:spLocks noGrp="1"/>
          </p:cNvSpPr>
          <p:nvPr>
            <p:ph type="title"/>
          </p:nvPr>
        </p:nvSpPr>
        <p:spPr/>
        <p:txBody>
          <a:bodyPr/>
          <a:lstStyle/>
          <a:p>
            <a:r>
              <a:rPr lang="en-US" dirty="0"/>
              <a:t>String immutable reasons</a:t>
            </a:r>
          </a:p>
        </p:txBody>
      </p:sp>
      <p:sp>
        <p:nvSpPr>
          <p:cNvPr id="3" name="Content Placeholder 2">
            <a:extLst>
              <a:ext uri="{FF2B5EF4-FFF2-40B4-BE49-F238E27FC236}">
                <a16:creationId xmlns:a16="http://schemas.microsoft.com/office/drawing/2014/main" id="{C969DAAB-9025-ED60-F266-11A4FD1E6565}"/>
              </a:ext>
            </a:extLst>
          </p:cNvPr>
          <p:cNvSpPr>
            <a:spLocks noGrp="1"/>
          </p:cNvSpPr>
          <p:nvPr>
            <p:ph idx="1"/>
          </p:nvPr>
        </p:nvSpPr>
        <p:spPr/>
        <p:txBody>
          <a:bodyPr>
            <a:normAutofit fontScale="92500"/>
          </a:bodyPr>
          <a:lstStyle/>
          <a:p>
            <a:pPr marL="0" indent="0">
              <a:buNone/>
            </a:pPr>
            <a:r>
              <a:rPr lang="en-US" b="1" i="0" dirty="0">
                <a:solidFill>
                  <a:srgbClr val="333333"/>
                </a:solidFill>
                <a:effectLst/>
                <a:latin typeface="inter-bold"/>
              </a:rPr>
              <a:t>3. Security</a:t>
            </a:r>
          </a:p>
          <a:p>
            <a:pPr marL="0" indent="0">
              <a:buNone/>
            </a:pPr>
            <a:r>
              <a:rPr lang="en-US" b="0" i="0" dirty="0">
                <a:solidFill>
                  <a:srgbClr val="333333"/>
                </a:solidFill>
                <a:effectLst/>
                <a:latin typeface="inter-regular"/>
              </a:rPr>
              <a:t>As we have seen in class loading, immutable String objects avoid further errors by loading the correct class. This leads to making the application program more secure. Consider an example of banking software. The username and password cannot be modified by any intruder because String objects are immutable. This can make the application program more secure. As we have seen in class loading, immutable String objects avoid further errors by loading the correct class. This leads to making the application program more secure. Consider an example of banking software. The username and password cannot be modified by any intruder because String objects are immutable. This can make the application program more secure.</a:t>
            </a:r>
            <a:endParaRPr lang="en-US" dirty="0"/>
          </a:p>
        </p:txBody>
      </p:sp>
    </p:spTree>
    <p:extLst>
      <p:ext uri="{BB962C8B-B14F-4D97-AF65-F5344CB8AC3E}">
        <p14:creationId xmlns:p14="http://schemas.microsoft.com/office/powerpoint/2010/main" val="2452426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4749-A3ED-536E-0162-4027A0C6F5D6}"/>
              </a:ext>
            </a:extLst>
          </p:cNvPr>
          <p:cNvSpPr>
            <a:spLocks noGrp="1"/>
          </p:cNvSpPr>
          <p:nvPr>
            <p:ph type="title"/>
          </p:nvPr>
        </p:nvSpPr>
        <p:spPr/>
        <p:txBody>
          <a:bodyPr/>
          <a:lstStyle/>
          <a:p>
            <a:r>
              <a:rPr lang="en-US" dirty="0"/>
              <a:t>String immutable reasons</a:t>
            </a:r>
          </a:p>
        </p:txBody>
      </p:sp>
      <p:sp>
        <p:nvSpPr>
          <p:cNvPr id="3" name="Content Placeholder 2">
            <a:extLst>
              <a:ext uri="{FF2B5EF4-FFF2-40B4-BE49-F238E27FC236}">
                <a16:creationId xmlns:a16="http://schemas.microsoft.com/office/drawing/2014/main" id="{62288419-D5E6-9AA7-F2A4-ED025D5C7B25}"/>
              </a:ext>
            </a:extLst>
          </p:cNvPr>
          <p:cNvSpPr>
            <a:spLocks noGrp="1"/>
          </p:cNvSpPr>
          <p:nvPr>
            <p:ph idx="1"/>
          </p:nvPr>
        </p:nvSpPr>
        <p:spPr/>
        <p:txBody>
          <a:bodyPr/>
          <a:lstStyle/>
          <a:p>
            <a:pPr marL="0" indent="0">
              <a:buNone/>
            </a:pPr>
            <a:r>
              <a:rPr lang="en-US" b="1" i="0" dirty="0">
                <a:solidFill>
                  <a:srgbClr val="333333"/>
                </a:solidFill>
                <a:effectLst/>
                <a:latin typeface="inter-bold"/>
              </a:rPr>
              <a:t>4. Heap Space</a:t>
            </a:r>
          </a:p>
          <a:p>
            <a:r>
              <a:rPr lang="en-US" b="0" i="0" dirty="0">
                <a:solidFill>
                  <a:srgbClr val="333333"/>
                </a:solidFill>
                <a:effectLst/>
                <a:latin typeface="inter-regular"/>
              </a:rPr>
              <a:t>The immutability of String helps to minimize the usage in the heap memory. When we try to declare a new String object, the JVM checks whether the value already exists in the String pool or not. If it exists, the same value is assigned to the new object. This feature allows Java to use the heap space efficiently.</a:t>
            </a:r>
            <a:endParaRPr lang="en-US" dirty="0"/>
          </a:p>
        </p:txBody>
      </p:sp>
    </p:spTree>
    <p:extLst>
      <p:ext uri="{BB962C8B-B14F-4D97-AF65-F5344CB8AC3E}">
        <p14:creationId xmlns:p14="http://schemas.microsoft.com/office/powerpoint/2010/main" val="2295591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63E6-B056-9B7E-9C2C-0AED26F346C7}"/>
              </a:ext>
            </a:extLst>
          </p:cNvPr>
          <p:cNvSpPr>
            <a:spLocks noGrp="1"/>
          </p:cNvSpPr>
          <p:nvPr>
            <p:ph type="title"/>
          </p:nvPr>
        </p:nvSpPr>
        <p:spPr/>
        <p:txBody>
          <a:bodyPr>
            <a:normAutofit fontScale="90000"/>
          </a:bodyPr>
          <a:lstStyle/>
          <a:p>
            <a:r>
              <a:rPr lang="en-US" b="0" i="0" dirty="0">
                <a:solidFill>
                  <a:srgbClr val="610B4B"/>
                </a:solidFill>
                <a:effectLst/>
                <a:latin typeface="erdana"/>
              </a:rPr>
              <a:t>Why String class is Final in Java?</a:t>
            </a:r>
            <a:br>
              <a:rPr lang="en-US" b="0" i="0" dirty="0">
                <a:solidFill>
                  <a:srgbClr val="610B4B"/>
                </a:solidFill>
                <a:effectLst/>
                <a:latin typeface="erdana"/>
              </a:rPr>
            </a:br>
            <a:br>
              <a:rPr lang="en-US" dirty="0"/>
            </a:br>
            <a:endParaRPr lang="en-US" dirty="0"/>
          </a:p>
        </p:txBody>
      </p:sp>
      <p:sp>
        <p:nvSpPr>
          <p:cNvPr id="3" name="Content Placeholder 2">
            <a:extLst>
              <a:ext uri="{FF2B5EF4-FFF2-40B4-BE49-F238E27FC236}">
                <a16:creationId xmlns:a16="http://schemas.microsoft.com/office/drawing/2014/main" id="{22C16032-74E6-0C97-16D2-BC34F8E7502F}"/>
              </a:ext>
            </a:extLst>
          </p:cNvPr>
          <p:cNvSpPr>
            <a:spLocks noGrp="1"/>
          </p:cNvSpPr>
          <p:nvPr>
            <p:ph idx="1"/>
          </p:nvPr>
        </p:nvSpPr>
        <p:spPr/>
        <p:txBody>
          <a:bodyPr/>
          <a:lstStyle/>
          <a:p>
            <a:pPr algn="just"/>
            <a:r>
              <a:rPr lang="en-US" b="0" i="0" dirty="0">
                <a:solidFill>
                  <a:srgbClr val="333333"/>
                </a:solidFill>
                <a:effectLst/>
                <a:latin typeface="inter-regular"/>
              </a:rPr>
              <a:t>The reason behind the String class being final is because no one can override the methods of the String class. So that it can provide the same features to the new String objects as well as to the old ones.</a:t>
            </a:r>
          </a:p>
          <a:p>
            <a:pPr marL="0" indent="0">
              <a:buNone/>
            </a:pPr>
            <a:br>
              <a:rPr lang="en-US" dirty="0"/>
            </a:br>
            <a:endParaRPr lang="en-US" dirty="0"/>
          </a:p>
        </p:txBody>
      </p:sp>
    </p:spTree>
    <p:extLst>
      <p:ext uri="{BB962C8B-B14F-4D97-AF65-F5344CB8AC3E}">
        <p14:creationId xmlns:p14="http://schemas.microsoft.com/office/powerpoint/2010/main" val="41056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2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7BA2-60B6-B7E9-6498-D9739EEBCEB9}"/>
              </a:ext>
            </a:extLst>
          </p:cNvPr>
          <p:cNvSpPr>
            <a:spLocks noGrp="1"/>
          </p:cNvSpPr>
          <p:nvPr>
            <p:ph type="title"/>
          </p:nvPr>
        </p:nvSpPr>
        <p:spPr/>
        <p:txBody>
          <a:bodyPr/>
          <a:lstStyle/>
          <a:p>
            <a:r>
              <a:rPr lang="en-US" dirty="0" err="1"/>
              <a:t>Charsequence</a:t>
            </a:r>
            <a:r>
              <a:rPr lang="en-US" dirty="0"/>
              <a:t> interface</a:t>
            </a:r>
          </a:p>
        </p:txBody>
      </p:sp>
      <p:pic>
        <p:nvPicPr>
          <p:cNvPr id="5" name="Content Placeholder 4">
            <a:extLst>
              <a:ext uri="{FF2B5EF4-FFF2-40B4-BE49-F238E27FC236}">
                <a16:creationId xmlns:a16="http://schemas.microsoft.com/office/drawing/2014/main" id="{DBD18F46-0D91-CCE9-5ADE-53B5DA057F3C}"/>
              </a:ext>
            </a:extLst>
          </p:cNvPr>
          <p:cNvPicPr>
            <a:picLocks noGrp="1" noChangeAspect="1"/>
          </p:cNvPicPr>
          <p:nvPr>
            <p:ph idx="1"/>
          </p:nvPr>
        </p:nvPicPr>
        <p:blipFill>
          <a:blip r:embed="rId2"/>
          <a:stretch>
            <a:fillRect/>
          </a:stretch>
        </p:blipFill>
        <p:spPr>
          <a:xfrm>
            <a:off x="3391786" y="1934558"/>
            <a:ext cx="6400800" cy="4040823"/>
          </a:xfrm>
        </p:spPr>
      </p:pic>
    </p:spTree>
    <p:extLst>
      <p:ext uri="{BB962C8B-B14F-4D97-AF65-F5344CB8AC3E}">
        <p14:creationId xmlns:p14="http://schemas.microsoft.com/office/powerpoint/2010/main" val="1256076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71F8-BE9A-BD19-8616-B642C4001EDD}"/>
              </a:ext>
            </a:extLst>
          </p:cNvPr>
          <p:cNvSpPr>
            <a:spLocks noGrp="1"/>
          </p:cNvSpPr>
          <p:nvPr>
            <p:ph type="title"/>
          </p:nvPr>
        </p:nvSpPr>
        <p:spPr/>
        <p:txBody>
          <a:bodyPr/>
          <a:lstStyle/>
          <a:p>
            <a:r>
              <a:rPr lang="en-US" dirty="0"/>
              <a:t>Creating string in java</a:t>
            </a:r>
          </a:p>
        </p:txBody>
      </p:sp>
      <p:sp>
        <p:nvSpPr>
          <p:cNvPr id="4" name="Rectangle 1">
            <a:extLst>
              <a:ext uri="{FF2B5EF4-FFF2-40B4-BE49-F238E27FC236}">
                <a16:creationId xmlns:a16="http://schemas.microsoft.com/office/drawing/2014/main" id="{52A5DA0F-88DC-7F71-0842-995FDC1F8969}"/>
              </a:ext>
            </a:extLst>
          </p:cNvPr>
          <p:cNvSpPr>
            <a:spLocks noGrp="1" noChangeArrowheads="1"/>
          </p:cNvSpPr>
          <p:nvPr>
            <p:ph idx="1"/>
          </p:nvPr>
        </p:nvSpPr>
        <p:spPr bwMode="auto">
          <a:xfrm>
            <a:off x="1451579" y="2674552"/>
            <a:ext cx="9683828"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euclid_circular_a"/>
              </a:rPr>
              <a:t>Note</a:t>
            </a:r>
            <a:r>
              <a:rPr kumimoji="0" lang="en-US" altLang="en-US" sz="2800" b="0" i="0" u="none" strike="noStrike" cap="none" normalizeH="0" baseline="0" dirty="0">
                <a:ln>
                  <a:noFill/>
                </a:ln>
                <a:solidFill>
                  <a:schemeClr val="tx1"/>
                </a:solidFill>
                <a:effectLst/>
                <a:latin typeface="euclid_circular_a"/>
              </a:rPr>
              <a:t>: Strings in Java are not primitive types (like </a:t>
            </a:r>
            <a:r>
              <a:rPr kumimoji="0" lang="en-US" altLang="en-US" sz="1800" b="0" i="0" u="none" strike="noStrike" cap="none" normalizeH="0" baseline="0" dirty="0">
                <a:ln>
                  <a:noFill/>
                </a:ln>
                <a:solidFill>
                  <a:schemeClr val="tx1"/>
                </a:solidFill>
                <a:effectLst/>
                <a:latin typeface="Droid Sans Mono"/>
              </a:rPr>
              <a:t>int</a:t>
            </a:r>
            <a:r>
              <a:rPr kumimoji="0" lang="en-US" altLang="en-US" sz="2800" b="0" i="0" u="none" strike="noStrike" cap="none" normalizeH="0" baseline="0" dirty="0">
                <a:ln>
                  <a:noFill/>
                </a:ln>
                <a:solidFill>
                  <a:schemeClr val="tx1"/>
                </a:solidFill>
                <a:effectLst/>
                <a:latin typeface="euclid_circular_a"/>
              </a:rPr>
              <a:t>, </a:t>
            </a:r>
            <a:r>
              <a:rPr kumimoji="0" lang="en-US" altLang="en-US" sz="1800" b="0" i="0" u="none" strike="noStrike" cap="none" normalizeH="0" baseline="0" dirty="0">
                <a:ln>
                  <a:noFill/>
                </a:ln>
                <a:solidFill>
                  <a:schemeClr val="tx1"/>
                </a:solidFill>
                <a:effectLst/>
                <a:latin typeface="Droid Sans Mono"/>
              </a:rPr>
              <a:t>char</a:t>
            </a:r>
            <a:r>
              <a:rPr kumimoji="0" lang="en-US" altLang="en-US" sz="2800" b="0" i="0" u="none" strike="noStrike" cap="none" normalizeH="0" baseline="0" dirty="0">
                <a:ln>
                  <a:noFill/>
                </a:ln>
                <a:solidFill>
                  <a:schemeClr val="tx1"/>
                </a:solidFill>
                <a:effectLst/>
                <a:latin typeface="euclid_circular_a"/>
              </a:rPr>
              <a:t>, </a:t>
            </a:r>
            <a:r>
              <a:rPr kumimoji="0" lang="en-US" altLang="en-US" sz="2800" b="0" i="0" u="none" strike="noStrike" cap="none" normalizeH="0" baseline="0" dirty="0" err="1">
                <a:ln>
                  <a:noFill/>
                </a:ln>
                <a:solidFill>
                  <a:schemeClr val="tx1"/>
                </a:solidFill>
                <a:effectLst/>
                <a:latin typeface="euclid_circular_a"/>
              </a:rPr>
              <a:t>etc</a:t>
            </a:r>
            <a:r>
              <a:rPr kumimoji="0" lang="en-US" altLang="en-US" sz="2800" b="0" i="0" u="none" strike="noStrike" cap="none" normalizeH="0" baseline="0" dirty="0">
                <a:ln>
                  <a:noFill/>
                </a:ln>
                <a:solidFill>
                  <a:schemeClr val="tx1"/>
                </a:solidFill>
                <a:effectLst/>
                <a:latin typeface="euclid_circular_a"/>
              </a:rPr>
              <a:t>). Instead, all strings are objects of a predefined class named </a:t>
            </a:r>
            <a:r>
              <a:rPr kumimoji="0" lang="en-US" altLang="en-US" sz="1800" b="0" i="0" u="none" strike="noStrike" cap="none" normalizeH="0" baseline="0" dirty="0">
                <a:ln>
                  <a:noFill/>
                </a:ln>
                <a:solidFill>
                  <a:schemeClr val="tx1"/>
                </a:solidFill>
                <a:effectLst/>
                <a:latin typeface="Droid Sans Mono"/>
              </a:rPr>
              <a:t>String</a:t>
            </a:r>
            <a:r>
              <a:rPr kumimoji="0" lang="en-US" altLang="en-US" sz="2800" b="0" i="0" u="none" strike="noStrike" cap="none" normalizeH="0" baseline="0" dirty="0">
                <a:ln>
                  <a:noFill/>
                </a:ln>
                <a:solidFill>
                  <a:schemeClr val="tx1"/>
                </a:solidFill>
                <a:effectLst/>
                <a:latin typeface="euclid_circular_a"/>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euclid_circular_a"/>
              </a:rPr>
              <a:t>And, all string variables are instances of the </a:t>
            </a:r>
            <a:r>
              <a:rPr kumimoji="0" lang="en-US" altLang="en-US" sz="1800" b="0" i="0" u="none" strike="noStrike" cap="none" normalizeH="0" baseline="0" dirty="0">
                <a:ln>
                  <a:noFill/>
                </a:ln>
                <a:solidFill>
                  <a:schemeClr val="tx1"/>
                </a:solidFill>
                <a:effectLst/>
                <a:latin typeface="Droid Sans Mono"/>
              </a:rPr>
              <a:t>String</a:t>
            </a:r>
            <a:r>
              <a:rPr kumimoji="0" lang="en-US" altLang="en-US" sz="2800" b="0" i="0" u="none" strike="noStrike" cap="none" normalizeH="0" baseline="0" dirty="0">
                <a:ln>
                  <a:noFill/>
                </a:ln>
                <a:solidFill>
                  <a:schemeClr val="tx1"/>
                </a:solidFill>
                <a:effectLst/>
                <a:latin typeface="euclid_circular_a"/>
              </a:rPr>
              <a:t> class.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341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A01B-55B5-8E8B-7DDF-15E4B4E2C993}"/>
              </a:ext>
            </a:extLst>
          </p:cNvPr>
          <p:cNvSpPr>
            <a:spLocks noGrp="1"/>
          </p:cNvSpPr>
          <p:nvPr>
            <p:ph type="title"/>
          </p:nvPr>
        </p:nvSpPr>
        <p:spPr/>
        <p:txBody>
          <a:bodyPr>
            <a:normAutofit fontScale="90000"/>
          </a:bodyPr>
          <a:lstStyle/>
          <a:p>
            <a:r>
              <a:rPr lang="en-US" b="0" i="0" dirty="0">
                <a:solidFill>
                  <a:srgbClr val="610B4B"/>
                </a:solidFill>
                <a:effectLst/>
                <a:latin typeface="erdana"/>
              </a:rPr>
              <a:t>How to create a string object?</a:t>
            </a:r>
            <a:br>
              <a:rPr lang="en-US" b="0" i="0" dirty="0">
                <a:solidFill>
                  <a:srgbClr val="610B4B"/>
                </a:solidFill>
                <a:effectLst/>
                <a:latin typeface="erdana"/>
              </a:rPr>
            </a:br>
            <a:br>
              <a:rPr lang="en-US" dirty="0"/>
            </a:br>
            <a:endParaRPr lang="en-US" dirty="0"/>
          </a:p>
        </p:txBody>
      </p:sp>
      <p:sp>
        <p:nvSpPr>
          <p:cNvPr id="3" name="Content Placeholder 2">
            <a:extLst>
              <a:ext uri="{FF2B5EF4-FFF2-40B4-BE49-F238E27FC236}">
                <a16:creationId xmlns:a16="http://schemas.microsoft.com/office/drawing/2014/main" id="{F741A67E-FD5E-30F6-A660-18AE750CAC7F}"/>
              </a:ext>
            </a:extLst>
          </p:cNvPr>
          <p:cNvSpPr>
            <a:spLocks noGrp="1"/>
          </p:cNvSpPr>
          <p:nvPr>
            <p:ph idx="1"/>
          </p:nvPr>
        </p:nvSpPr>
        <p:spPr/>
        <p:txBody>
          <a:bodyPr/>
          <a:lstStyle/>
          <a:p>
            <a:pPr marL="0" indent="0" algn="just">
              <a:buNone/>
            </a:pPr>
            <a:r>
              <a:rPr lang="en-US" b="0" i="0" dirty="0">
                <a:solidFill>
                  <a:srgbClr val="333333"/>
                </a:solidFill>
                <a:effectLst/>
                <a:latin typeface="inter-regular"/>
              </a:rPr>
              <a:t>There are two ways to create String object:</a:t>
            </a:r>
          </a:p>
          <a:p>
            <a:pPr algn="just">
              <a:buFont typeface="+mj-lt"/>
              <a:buAutoNum type="arabicPeriod"/>
            </a:pPr>
            <a:r>
              <a:rPr lang="en-US" b="0" i="0" dirty="0">
                <a:solidFill>
                  <a:srgbClr val="000000"/>
                </a:solidFill>
                <a:effectLst/>
                <a:latin typeface="inter-regular"/>
              </a:rPr>
              <a:t>By string literal</a:t>
            </a:r>
          </a:p>
          <a:p>
            <a:pPr algn="just">
              <a:buFont typeface="+mj-lt"/>
              <a:buAutoNum type="arabicPeriod"/>
            </a:pPr>
            <a:r>
              <a:rPr lang="en-US" b="0" i="0" dirty="0">
                <a:solidFill>
                  <a:srgbClr val="000000"/>
                </a:solidFill>
                <a:effectLst/>
                <a:latin typeface="inter-regular"/>
              </a:rPr>
              <a:t>By new keyword</a:t>
            </a:r>
          </a:p>
          <a:p>
            <a:pPr marL="0" indent="0">
              <a:buNone/>
            </a:pPr>
            <a:br>
              <a:rPr lang="en-US" dirty="0"/>
            </a:br>
            <a:endParaRPr lang="en-US" dirty="0"/>
          </a:p>
        </p:txBody>
      </p:sp>
    </p:spTree>
    <p:extLst>
      <p:ext uri="{BB962C8B-B14F-4D97-AF65-F5344CB8AC3E}">
        <p14:creationId xmlns:p14="http://schemas.microsoft.com/office/powerpoint/2010/main" val="179241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8D14-93C4-44A5-9CF7-D70A29FDF879}"/>
              </a:ext>
            </a:extLst>
          </p:cNvPr>
          <p:cNvSpPr>
            <a:spLocks noGrp="1"/>
          </p:cNvSpPr>
          <p:nvPr>
            <p:ph type="title"/>
          </p:nvPr>
        </p:nvSpPr>
        <p:spPr/>
        <p:txBody>
          <a:bodyPr/>
          <a:lstStyle/>
          <a:p>
            <a:r>
              <a:rPr lang="en-US" b="0" i="0" dirty="0">
                <a:solidFill>
                  <a:srgbClr val="610B38"/>
                </a:solidFill>
                <a:effectLst/>
                <a:latin typeface="erdana"/>
              </a:rPr>
              <a:t>1) String Literal</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B899F6A8-7A5D-743C-3832-ECB860D00DF7}"/>
              </a:ext>
            </a:extLst>
          </p:cNvPr>
          <p:cNvSpPr>
            <a:spLocks noGrp="1"/>
          </p:cNvSpPr>
          <p:nvPr>
            <p:ph idx="1"/>
          </p:nvPr>
        </p:nvSpPr>
        <p:spPr/>
        <p:txBody>
          <a:bodyPr/>
          <a:lstStyle/>
          <a:p>
            <a:r>
              <a:rPr lang="en-US" b="0" i="0" dirty="0">
                <a:solidFill>
                  <a:srgbClr val="333333"/>
                </a:solidFill>
                <a:effectLst/>
                <a:latin typeface="inter-regular"/>
              </a:rPr>
              <a:t>Java String literal is created by using double quotes</a:t>
            </a:r>
          </a:p>
          <a:p>
            <a:pPr marL="0" indent="0" algn="just">
              <a:buNone/>
            </a:pPr>
            <a:r>
              <a:rPr lang="en-US" b="0" i="0" dirty="0">
                <a:solidFill>
                  <a:srgbClr val="000000"/>
                </a:solidFill>
                <a:effectLst/>
                <a:latin typeface="inter-regular"/>
              </a:rPr>
              <a:t>    String s=</a:t>
            </a:r>
            <a:r>
              <a:rPr lang="en-US" b="0" i="0" dirty="0">
                <a:solidFill>
                  <a:srgbClr val="0000FF"/>
                </a:solidFill>
                <a:effectLst/>
                <a:latin typeface="inter-regular"/>
              </a:rPr>
              <a:t>"welcome"</a:t>
            </a:r>
            <a:r>
              <a:rPr lang="en-US" b="0" i="0" dirty="0">
                <a:solidFill>
                  <a:srgbClr val="000000"/>
                </a:solidFill>
                <a:effectLst/>
                <a:latin typeface="inter-regular"/>
              </a:rPr>
              <a:t>;  </a:t>
            </a:r>
          </a:p>
          <a:p>
            <a:pPr algn="just"/>
            <a:r>
              <a:rPr lang="en-US" b="0" i="0" dirty="0">
                <a:solidFill>
                  <a:srgbClr val="333333"/>
                </a:solidFill>
                <a:effectLst/>
                <a:latin typeface="inter-regular"/>
              </a:rPr>
              <a:t>Each time you create a string literal, the JVM checks the "string constant pool" first. If the string already exists in the pool, a reference to the pooled instance is returned. If the string doesn't exist in the pool, a new string instance is created and placed in the pool.</a:t>
            </a:r>
          </a:p>
          <a:p>
            <a:endParaRPr lang="en-US" dirty="0"/>
          </a:p>
        </p:txBody>
      </p:sp>
    </p:spTree>
    <p:extLst>
      <p:ext uri="{BB962C8B-B14F-4D97-AF65-F5344CB8AC3E}">
        <p14:creationId xmlns:p14="http://schemas.microsoft.com/office/powerpoint/2010/main" val="359136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375B-0A61-EB38-D310-CE639DF8B0E7}"/>
              </a:ext>
            </a:extLst>
          </p:cNvPr>
          <p:cNvSpPr>
            <a:spLocks noGrp="1"/>
          </p:cNvSpPr>
          <p:nvPr>
            <p:ph type="title"/>
          </p:nvPr>
        </p:nvSpPr>
        <p:spPr/>
        <p:txBody>
          <a:bodyPr/>
          <a:lstStyle/>
          <a:p>
            <a:r>
              <a:rPr lang="en-US" dirty="0"/>
              <a:t>Creating two strings</a:t>
            </a:r>
          </a:p>
        </p:txBody>
      </p:sp>
      <p:pic>
        <p:nvPicPr>
          <p:cNvPr id="5" name="Content Placeholder 4">
            <a:extLst>
              <a:ext uri="{FF2B5EF4-FFF2-40B4-BE49-F238E27FC236}">
                <a16:creationId xmlns:a16="http://schemas.microsoft.com/office/drawing/2014/main" id="{FB878D0C-AD57-44FE-44C8-73C7A9E0D4F4}"/>
              </a:ext>
            </a:extLst>
          </p:cNvPr>
          <p:cNvPicPr>
            <a:picLocks noGrp="1" noChangeAspect="1"/>
          </p:cNvPicPr>
          <p:nvPr>
            <p:ph idx="1"/>
          </p:nvPr>
        </p:nvPicPr>
        <p:blipFill>
          <a:blip r:embed="rId2"/>
          <a:stretch>
            <a:fillRect/>
          </a:stretch>
        </p:blipFill>
        <p:spPr>
          <a:xfrm>
            <a:off x="2721935" y="2016125"/>
            <a:ext cx="5777181" cy="3449638"/>
          </a:xfrm>
        </p:spPr>
      </p:pic>
    </p:spTree>
    <p:extLst>
      <p:ext uri="{BB962C8B-B14F-4D97-AF65-F5344CB8AC3E}">
        <p14:creationId xmlns:p14="http://schemas.microsoft.com/office/powerpoint/2010/main" val="217347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18F6-C61C-9536-8E20-36E26A4F60FF}"/>
              </a:ext>
            </a:extLst>
          </p:cNvPr>
          <p:cNvSpPr>
            <a:spLocks noGrp="1"/>
          </p:cNvSpPr>
          <p:nvPr>
            <p:ph type="title"/>
          </p:nvPr>
        </p:nvSpPr>
        <p:spPr/>
        <p:txBody>
          <a:bodyPr>
            <a:normAutofit fontScale="90000"/>
          </a:bodyPr>
          <a:lstStyle/>
          <a:p>
            <a:br>
              <a:rPr lang="en-US" b="1" i="0" dirty="0">
                <a:solidFill>
                  <a:srgbClr val="25265E"/>
                </a:solidFill>
                <a:effectLst/>
                <a:latin typeface="euclid_circular_a"/>
              </a:rPr>
            </a:br>
            <a:r>
              <a:rPr lang="en-US" b="1" i="0" dirty="0">
                <a:solidFill>
                  <a:srgbClr val="25265E"/>
                </a:solidFill>
                <a:effectLst/>
                <a:latin typeface="euclid_circular_a"/>
              </a:rPr>
              <a:t>Create a String in Java</a:t>
            </a:r>
            <a:br>
              <a:rPr lang="en-US" b="1" i="0" dirty="0">
                <a:solidFill>
                  <a:srgbClr val="25265E"/>
                </a:solidFill>
                <a:effectLst/>
                <a:latin typeface="euclid_circular_a"/>
              </a:rPr>
            </a:br>
            <a:endParaRPr lang="en-US" dirty="0"/>
          </a:p>
        </p:txBody>
      </p:sp>
      <p:sp>
        <p:nvSpPr>
          <p:cNvPr id="5" name="TextBox 4">
            <a:extLst>
              <a:ext uri="{FF2B5EF4-FFF2-40B4-BE49-F238E27FC236}">
                <a16:creationId xmlns:a16="http://schemas.microsoft.com/office/drawing/2014/main" id="{52EFBCCD-8A0C-5FA3-0982-4533A342EFC8}"/>
              </a:ext>
            </a:extLst>
          </p:cNvPr>
          <p:cNvSpPr txBox="1"/>
          <p:nvPr/>
        </p:nvSpPr>
        <p:spPr>
          <a:xfrm>
            <a:off x="1233377" y="2073349"/>
            <a:ext cx="10717617" cy="3970318"/>
          </a:xfrm>
          <a:prstGeom prst="rect">
            <a:avLst/>
          </a:prstGeom>
          <a:noFill/>
        </p:spPr>
        <p:txBody>
          <a:bodyPr wrap="square">
            <a:spAutoFit/>
          </a:bodyPr>
          <a:lstStyle/>
          <a:p>
            <a:r>
              <a:rPr lang="en-US" dirty="0"/>
              <a:t>class Main {</a:t>
            </a:r>
          </a:p>
          <a:p>
            <a:r>
              <a:rPr lang="en-US" dirty="0"/>
              <a:t>  public static void main(String[] </a:t>
            </a:r>
            <a:r>
              <a:rPr lang="en-US" dirty="0" err="1"/>
              <a:t>args</a:t>
            </a:r>
            <a:r>
              <a:rPr lang="en-US" dirty="0"/>
              <a:t>) {</a:t>
            </a:r>
          </a:p>
          <a:p>
            <a:r>
              <a:rPr lang="en-US" dirty="0"/>
              <a:t>    </a:t>
            </a:r>
          </a:p>
          <a:p>
            <a:r>
              <a:rPr lang="en-US" dirty="0"/>
              <a:t>    // create strings</a:t>
            </a:r>
          </a:p>
          <a:p>
            <a:r>
              <a:rPr lang="en-US" dirty="0"/>
              <a:t>    String first = "Java";</a:t>
            </a:r>
          </a:p>
          <a:p>
            <a:r>
              <a:rPr lang="en-US" dirty="0"/>
              <a:t>    String second = "Python";</a:t>
            </a:r>
          </a:p>
          <a:p>
            <a:r>
              <a:rPr lang="en-US" dirty="0"/>
              <a:t>    String third = "JavaScript";</a:t>
            </a:r>
          </a:p>
          <a:p>
            <a:endParaRPr lang="en-US" dirty="0"/>
          </a:p>
          <a:p>
            <a:r>
              <a:rPr lang="en-US" dirty="0"/>
              <a:t>    // print strings</a:t>
            </a:r>
          </a:p>
          <a:p>
            <a:r>
              <a:rPr lang="en-US" dirty="0"/>
              <a:t>    </a:t>
            </a:r>
            <a:r>
              <a:rPr lang="en-US" dirty="0" err="1"/>
              <a:t>System.out.println</a:t>
            </a:r>
            <a:r>
              <a:rPr lang="en-US" dirty="0"/>
              <a:t>(first);   // print Java</a:t>
            </a:r>
          </a:p>
          <a:p>
            <a:r>
              <a:rPr lang="en-US" dirty="0"/>
              <a:t>    </a:t>
            </a:r>
            <a:r>
              <a:rPr lang="en-US" dirty="0" err="1"/>
              <a:t>System.out.println</a:t>
            </a:r>
            <a:r>
              <a:rPr lang="en-US" dirty="0"/>
              <a:t>(second);  // print Python</a:t>
            </a:r>
          </a:p>
          <a:p>
            <a:r>
              <a:rPr lang="en-US" dirty="0"/>
              <a:t>    </a:t>
            </a:r>
            <a:r>
              <a:rPr lang="en-US" dirty="0" err="1"/>
              <a:t>System.out.println</a:t>
            </a:r>
            <a:r>
              <a:rPr lang="en-US" dirty="0"/>
              <a:t>(third);   // print JavaScript</a:t>
            </a:r>
          </a:p>
          <a:p>
            <a:r>
              <a:rPr lang="en-US" dirty="0"/>
              <a:t>  }</a:t>
            </a:r>
          </a:p>
          <a:p>
            <a:r>
              <a:rPr lang="en-US" dirty="0"/>
              <a:t>}</a:t>
            </a:r>
          </a:p>
        </p:txBody>
      </p:sp>
    </p:spTree>
    <p:extLst>
      <p:ext uri="{BB962C8B-B14F-4D97-AF65-F5344CB8AC3E}">
        <p14:creationId xmlns:p14="http://schemas.microsoft.com/office/powerpoint/2010/main" val="3307895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74</TotalTime>
  <Words>1948</Words>
  <Application>Microsoft Office PowerPoint</Application>
  <PresentationFormat>Widescreen</PresentationFormat>
  <Paragraphs>170</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-apple-system</vt:lpstr>
      <vt:lpstr>Arial</vt:lpstr>
      <vt:lpstr>Droid Sans Mono</vt:lpstr>
      <vt:lpstr>erdana</vt:lpstr>
      <vt:lpstr>euclid_circular_a</vt:lpstr>
      <vt:lpstr>Gill Sans MT</vt:lpstr>
      <vt:lpstr>inherit</vt:lpstr>
      <vt:lpstr>inter-bold</vt:lpstr>
      <vt:lpstr>inter-regular</vt:lpstr>
      <vt:lpstr>Nunito</vt:lpstr>
      <vt:lpstr>Gallery</vt:lpstr>
      <vt:lpstr>Java strings</vt:lpstr>
      <vt:lpstr>String introduction</vt:lpstr>
      <vt:lpstr>Java.lang.string</vt:lpstr>
      <vt:lpstr>Charsequence interface</vt:lpstr>
      <vt:lpstr>Creating string in java</vt:lpstr>
      <vt:lpstr>How to create a string object?  </vt:lpstr>
      <vt:lpstr>1) String Literal </vt:lpstr>
      <vt:lpstr>Creating two strings</vt:lpstr>
      <vt:lpstr> Create a String in Java </vt:lpstr>
      <vt:lpstr>Why Java uses the concept of String literal?  </vt:lpstr>
      <vt:lpstr>2) By new keyword  </vt:lpstr>
      <vt:lpstr>Java String Operations  </vt:lpstr>
      <vt:lpstr>1. Get length of a String-length() method    </vt:lpstr>
      <vt:lpstr>2. Join Two Java Strings – concat() method  </vt:lpstr>
      <vt:lpstr>About Strings</vt:lpstr>
      <vt:lpstr>Concat method</vt:lpstr>
      <vt:lpstr> ‘+’ Operator </vt:lpstr>
      <vt:lpstr>Differences between + and concat</vt:lpstr>
      <vt:lpstr>Differences between + and concat</vt:lpstr>
      <vt:lpstr>Differences between + and concat</vt:lpstr>
      <vt:lpstr>Differences between + and concat</vt:lpstr>
      <vt:lpstr>Differences between + and concat</vt:lpstr>
      <vt:lpstr>HOW + is implemented</vt:lpstr>
      <vt:lpstr>3. Compare two Strings </vt:lpstr>
      <vt:lpstr>Comparing two strings</vt:lpstr>
      <vt:lpstr>Java String compare</vt:lpstr>
      <vt:lpstr>Using equals() method</vt:lpstr>
      <vt:lpstr>2) By Using == operator</vt:lpstr>
      <vt:lpstr>By Using compareTo() method </vt:lpstr>
      <vt:lpstr>Immutable String in Java  </vt:lpstr>
      <vt:lpstr>Immutable String</vt:lpstr>
      <vt:lpstr>Why String objects are immutable in Java?  </vt:lpstr>
      <vt:lpstr>String immutable reasons</vt:lpstr>
      <vt:lpstr>String immutable reasons</vt:lpstr>
      <vt:lpstr>String immutable reasons</vt:lpstr>
      <vt:lpstr>String immutable reasons</vt:lpstr>
      <vt:lpstr>Why String class is Final in Java?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strings</dc:title>
  <dc:creator>Avinash Reddy</dc:creator>
  <cp:lastModifiedBy>Avinash Reddy</cp:lastModifiedBy>
  <cp:revision>48</cp:revision>
  <dcterms:created xsi:type="dcterms:W3CDTF">2024-01-18T00:52:15Z</dcterms:created>
  <dcterms:modified xsi:type="dcterms:W3CDTF">2024-01-18T02:06:51Z</dcterms:modified>
</cp:coreProperties>
</file>