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</p:sldMasterIdLst>
  <p:notesMasterIdLst>
    <p:notesMasterId r:id="rId27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72C2F-C33F-4B89-80EE-73C68B918D89}" v="8" dt="2021-07-15T10:41:23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4" autoAdjust="0"/>
    <p:restoredTop sz="94660"/>
  </p:normalViewPr>
  <p:slideViewPr>
    <p:cSldViewPr snapToGrid="0">
      <p:cViewPr>
        <p:scale>
          <a:sx n="81" d="100"/>
          <a:sy n="81" d="100"/>
        </p:scale>
        <p:origin x="-26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ain, Zuha" userId="5cc15c61-0333-41ba-96ef-505da48a94f4" providerId="ADAL" clId="{0D472C2F-C33F-4B89-80EE-73C68B918D89}"/>
    <pc:docChg chg="undo custSel modSld modMainMaster">
      <pc:chgData name="Husain, Zuha" userId="5cc15c61-0333-41ba-96ef-505da48a94f4" providerId="ADAL" clId="{0D472C2F-C33F-4B89-80EE-73C68B918D89}" dt="2021-07-22T07:02:07.077" v="60" actId="1076"/>
      <pc:docMkLst>
        <pc:docMk/>
      </pc:docMkLst>
      <pc:sldChg chg="addSp delSp modSp">
        <pc:chgData name="Husain, Zuha" userId="5cc15c61-0333-41ba-96ef-505da48a94f4" providerId="ADAL" clId="{0D472C2F-C33F-4B89-80EE-73C68B918D89}" dt="2021-07-22T07:02:07.077" v="60" actId="1076"/>
        <pc:sldMkLst>
          <pc:docMk/>
          <pc:sldMk cId="1308632359" sldId="257"/>
        </pc:sldMkLst>
        <pc:spChg chg="del">
          <ac:chgData name="Husain, Zuha" userId="5cc15c61-0333-41ba-96ef-505da48a94f4" providerId="ADAL" clId="{0D472C2F-C33F-4B89-80EE-73C68B918D89}" dt="2021-07-15T10:41:13.011" v="47" actId="931"/>
          <ac:spMkLst>
            <pc:docMk/>
            <pc:sldMk cId="1308632359" sldId="257"/>
            <ac:spMk id="2" creationId="{8F047178-7B6D-4921-81AE-FC8E74FDC5B4}"/>
          </ac:spMkLst>
        </pc:spChg>
        <pc:spChg chg="mod">
          <ac:chgData name="Husain, Zuha" userId="5cc15c61-0333-41ba-96ef-505da48a94f4" providerId="ADAL" clId="{0D472C2F-C33F-4B89-80EE-73C68B918D89}" dt="2021-07-15T10:36:29.916" v="14" actId="1076"/>
          <ac:spMkLst>
            <pc:docMk/>
            <pc:sldMk cId="1308632359" sldId="257"/>
            <ac:spMk id="4" creationId="{A27A15BC-6982-4671-8958-00D2D0FCBB0B}"/>
          </ac:spMkLst>
        </pc:spChg>
        <pc:picChg chg="mod">
          <ac:chgData name="Husain, Zuha" userId="5cc15c61-0333-41ba-96ef-505da48a94f4" providerId="ADAL" clId="{0D472C2F-C33F-4B89-80EE-73C68B918D89}" dt="2021-07-15T10:40:56.784" v="46" actId="14100"/>
          <ac:picMkLst>
            <pc:docMk/>
            <pc:sldMk cId="1308632359" sldId="257"/>
            <ac:picMk id="6" creationId="{2DBB87D4-301A-40BA-BFAF-8C7545EDF3E3}"/>
          </ac:picMkLst>
        </pc:picChg>
        <pc:picChg chg="add mod">
          <ac:chgData name="Husain, Zuha" userId="5cc15c61-0333-41ba-96ef-505da48a94f4" providerId="ADAL" clId="{0D472C2F-C33F-4B89-80EE-73C68B918D89}" dt="2021-07-15T10:41:13.404" v="49" actId="962"/>
          <ac:picMkLst>
            <pc:docMk/>
            <pc:sldMk cId="1308632359" sldId="257"/>
            <ac:picMk id="8" creationId="{F894F3DE-0165-4D3F-9649-BF1C9751EE40}"/>
          </ac:picMkLst>
        </pc:picChg>
        <pc:picChg chg="add del">
          <ac:chgData name="Husain, Zuha" userId="5cc15c61-0333-41ba-96ef-505da48a94f4" providerId="ADAL" clId="{0D472C2F-C33F-4B89-80EE-73C68B918D89}" dt="2021-07-15T10:41:18.757" v="51"/>
          <ac:picMkLst>
            <pc:docMk/>
            <pc:sldMk cId="1308632359" sldId="257"/>
            <ac:picMk id="11" creationId="{1AC42058-5505-4B2E-8A62-91B00119F70E}"/>
          </ac:picMkLst>
        </pc:picChg>
        <pc:picChg chg="del">
          <ac:chgData name="Husain, Zuha" userId="5cc15c61-0333-41ba-96ef-505da48a94f4" providerId="ADAL" clId="{0D472C2F-C33F-4B89-80EE-73C68B918D89}" dt="2021-07-15T10:36:16.710" v="13" actId="478"/>
          <ac:picMkLst>
            <pc:docMk/>
            <pc:sldMk cId="1308632359" sldId="257"/>
            <ac:picMk id="12" creationId="{4F8F947D-3A9C-4404-BEC3-1F209FECDD7F}"/>
          </ac:picMkLst>
        </pc:picChg>
        <pc:picChg chg="add mod modCrop">
          <ac:chgData name="Husain, Zuha" userId="5cc15c61-0333-41ba-96ef-505da48a94f4" providerId="ADAL" clId="{0D472C2F-C33F-4B89-80EE-73C68B918D89}" dt="2021-07-22T07:02:07.077" v="60" actId="1076"/>
          <ac:picMkLst>
            <pc:docMk/>
            <pc:sldMk cId="1308632359" sldId="257"/>
            <ac:picMk id="13" creationId="{E8C8864E-6CC1-4BF4-9AE7-414F71099034}"/>
          </ac:picMkLst>
        </pc:picChg>
      </pc:sldChg>
      <pc:sldChg chg="delSp">
        <pc:chgData name="Husain, Zuha" userId="5cc15c61-0333-41ba-96ef-505da48a94f4" providerId="ADAL" clId="{0D472C2F-C33F-4B89-80EE-73C68B918D89}" dt="2021-07-15T10:36:10.605" v="12" actId="478"/>
        <pc:sldMkLst>
          <pc:docMk/>
          <pc:sldMk cId="2743442396" sldId="258"/>
        </pc:sldMkLst>
        <pc:picChg chg="del">
          <ac:chgData name="Husain, Zuha" userId="5cc15c61-0333-41ba-96ef-505da48a94f4" providerId="ADAL" clId="{0D472C2F-C33F-4B89-80EE-73C68B918D89}" dt="2021-07-15T10:36:10.605" v="12" actId="478"/>
          <ac:picMkLst>
            <pc:docMk/>
            <pc:sldMk cId="2743442396" sldId="258"/>
            <ac:picMk id="3" creationId="{37A90D25-E92C-46EA-AFE4-86CD085F9411}"/>
          </ac:picMkLst>
        </pc:picChg>
      </pc:sldChg>
      <pc:sldMasterChg chg="addSp modSp modSldLayout">
        <pc:chgData name="Husain, Zuha" userId="5cc15c61-0333-41ba-96ef-505da48a94f4" providerId="ADAL" clId="{0D472C2F-C33F-4B89-80EE-73C68B918D89}" dt="2021-07-15T10:40:36.487" v="45" actId="1076"/>
        <pc:sldMasterMkLst>
          <pc:docMk/>
          <pc:sldMasterMk cId="3519097849" sldId="2147483782"/>
        </pc:sldMasterMkLst>
        <pc:picChg chg="add mod modCrop">
          <ac:chgData name="Husain, Zuha" userId="5cc15c61-0333-41ba-96ef-505da48a94f4" providerId="ADAL" clId="{0D472C2F-C33F-4B89-80EE-73C68B918D89}" dt="2021-07-15T10:40:31.617" v="44" actId="1076"/>
          <ac:picMkLst>
            <pc:docMk/>
            <pc:sldMasterMk cId="3519097849" sldId="2147483782"/>
            <ac:picMk id="2" creationId="{A7492E5E-4F82-4C52-BEE0-5D40C1859DC6}"/>
          </ac:picMkLst>
        </pc:picChg>
        <pc:picChg chg="add mod">
          <ac:chgData name="Husain, Zuha" userId="5cc15c61-0333-41ba-96ef-505da48a94f4" providerId="ADAL" clId="{0D472C2F-C33F-4B89-80EE-73C68B918D89}" dt="2021-07-15T10:40:36.487" v="45" actId="1076"/>
          <ac:picMkLst>
            <pc:docMk/>
            <pc:sldMasterMk cId="3519097849" sldId="2147483782"/>
            <ac:picMk id="3" creationId="{6853F66F-6382-4649-9256-8C56FE11FEF0}"/>
          </ac:picMkLst>
        </pc:picChg>
        <pc:sldLayoutChg chg="addSp delSp modSp">
          <pc:chgData name="Husain, Zuha" userId="5cc15c61-0333-41ba-96ef-505da48a94f4" providerId="ADAL" clId="{0D472C2F-C33F-4B89-80EE-73C68B918D89}" dt="2021-07-15T10:39:26.515" v="38" actId="478"/>
          <pc:sldLayoutMkLst>
            <pc:docMk/>
            <pc:sldMasterMk cId="3519097849" sldId="2147483782"/>
            <pc:sldLayoutMk cId="4025514998" sldId="2147483786"/>
          </pc:sldLayoutMkLst>
          <pc:spChg chg="mod">
            <ac:chgData name="Husain, Zuha" userId="5cc15c61-0333-41ba-96ef-505da48a94f4" providerId="ADAL" clId="{0D472C2F-C33F-4B89-80EE-73C68B918D89}" dt="2021-07-15T10:36:02.597" v="11" actId="1076"/>
            <ac:spMkLst>
              <pc:docMk/>
              <pc:sldMasterMk cId="3519097849" sldId="2147483782"/>
              <pc:sldLayoutMk cId="4025514998" sldId="2147483786"/>
              <ac:spMk id="11" creationId="{39975175-2508-B045-9D4F-3A2C091C13E3}"/>
            </ac:spMkLst>
          </pc:spChg>
          <pc:picChg chg="add del mod">
            <ac:chgData name="Husain, Zuha" userId="5cc15c61-0333-41ba-96ef-505da48a94f4" providerId="ADAL" clId="{0D472C2F-C33F-4B89-80EE-73C68B918D89}" dt="2021-07-15T10:39:23.554" v="37" actId="478"/>
            <ac:picMkLst>
              <pc:docMk/>
              <pc:sldMasterMk cId="3519097849" sldId="2147483782"/>
              <pc:sldLayoutMk cId="4025514998" sldId="2147483786"/>
              <ac:picMk id="3" creationId="{6D39ABF5-8A7D-41DD-84FA-0D8CB185E654}"/>
            </ac:picMkLst>
          </pc:picChg>
          <pc:picChg chg="del mod">
            <ac:chgData name="Husain, Zuha" userId="5cc15c61-0333-41ba-96ef-505da48a94f4" providerId="ADAL" clId="{0D472C2F-C33F-4B89-80EE-73C68B918D89}" dt="2021-07-15T10:39:26.515" v="38" actId="478"/>
            <ac:picMkLst>
              <pc:docMk/>
              <pc:sldMasterMk cId="3519097849" sldId="2147483782"/>
              <pc:sldLayoutMk cId="4025514998" sldId="2147483786"/>
              <ac:picMk id="6" creationId="{503458B3-A697-5948-A7B5-380FFEFD570A}"/>
            </ac:picMkLst>
          </pc:picChg>
        </pc:sldLayoutChg>
        <pc:sldLayoutChg chg="addSp delSp modSp">
          <pc:chgData name="Husain, Zuha" userId="5cc15c61-0333-41ba-96ef-505da48a94f4" providerId="ADAL" clId="{0D472C2F-C33F-4B89-80EE-73C68B918D89}" dt="2021-07-15T10:40:22.161" v="43" actId="14100"/>
          <pc:sldLayoutMkLst>
            <pc:docMk/>
            <pc:sldMasterMk cId="3519097849" sldId="2147483782"/>
            <pc:sldLayoutMk cId="1037590540" sldId="2147483792"/>
          </pc:sldLayoutMkLst>
          <pc:spChg chg="mod">
            <ac:chgData name="Husain, Zuha" userId="5cc15c61-0333-41ba-96ef-505da48a94f4" providerId="ADAL" clId="{0D472C2F-C33F-4B89-80EE-73C68B918D89}" dt="2021-07-15T10:40:02.645" v="40" actId="1076"/>
            <ac:spMkLst>
              <pc:docMk/>
              <pc:sldMasterMk cId="3519097849" sldId="2147483782"/>
              <pc:sldLayoutMk cId="1037590540" sldId="2147483792"/>
              <ac:spMk id="8" creationId="{2DF618F6-6FF7-4680-A625-A4E55C94CA3F}"/>
            </ac:spMkLst>
          </pc:spChg>
          <pc:picChg chg="del mod">
            <ac:chgData name="Husain, Zuha" userId="5cc15c61-0333-41ba-96ef-505da48a94f4" providerId="ADAL" clId="{0D472C2F-C33F-4B89-80EE-73C68B918D89}" dt="2021-07-15T10:39:57.082" v="39" actId="478"/>
            <ac:picMkLst>
              <pc:docMk/>
              <pc:sldMasterMk cId="3519097849" sldId="2147483782"/>
              <pc:sldLayoutMk cId="1037590540" sldId="2147483792"/>
              <ac:picMk id="7" creationId="{8674BAA5-6FC3-FC42-BA39-F309B296FFA2}"/>
            </ac:picMkLst>
          </pc:picChg>
          <pc:picChg chg="add mod">
            <ac:chgData name="Husain, Zuha" userId="5cc15c61-0333-41ba-96ef-505da48a94f4" providerId="ADAL" clId="{0D472C2F-C33F-4B89-80EE-73C68B918D89}" dt="2021-07-15T10:40:22.161" v="43" actId="14100"/>
            <ac:picMkLst>
              <pc:docMk/>
              <pc:sldMasterMk cId="3519097849" sldId="2147483782"/>
              <pc:sldLayoutMk cId="1037590540" sldId="2147483792"/>
              <ac:picMk id="9" creationId="{41ED6FEF-9277-4867-B11B-A677B9DE7858}"/>
            </ac:picMkLst>
          </pc:picChg>
        </pc:sldLayoutChg>
      </pc:sldMasterChg>
    </pc:docChg>
  </pc:docChgLst>
  <pc:docChgLst>
    <pc:chgData name="Husain, Zuha -" userId="5cc15c61-0333-41ba-96ef-505da48a94f4" providerId="ADAL" clId="{99C31D82-1EFB-4559-BBE9-3FB525333F5B}"/>
    <pc:docChg chg="modSld">
      <pc:chgData name="Husain, Zuha -" userId="5cc15c61-0333-41ba-96ef-505da48a94f4" providerId="ADAL" clId="{99C31D82-1EFB-4559-BBE9-3FB525333F5B}" dt="2021-03-02T14:14:24.055" v="25" actId="1076"/>
      <pc:docMkLst>
        <pc:docMk/>
      </pc:docMkLst>
      <pc:sldChg chg="modSp">
        <pc:chgData name="Husain, Zuha -" userId="5cc15c61-0333-41ba-96ef-505da48a94f4" providerId="ADAL" clId="{99C31D82-1EFB-4559-BBE9-3FB525333F5B}" dt="2021-03-02T14:14:24.055" v="25" actId="1076"/>
        <pc:sldMkLst>
          <pc:docMk/>
          <pc:sldMk cId="1308632359" sldId="257"/>
        </pc:sldMkLst>
        <pc:spChg chg="mod">
          <ac:chgData name="Husain, Zuha -" userId="5cc15c61-0333-41ba-96ef-505da48a94f4" providerId="ADAL" clId="{99C31D82-1EFB-4559-BBE9-3FB525333F5B}" dt="2021-03-02T14:14:24.055" v="25" actId="1076"/>
          <ac:spMkLst>
            <pc:docMk/>
            <pc:sldMk cId="1308632359" sldId="257"/>
            <ac:spMk id="4" creationId="{A27A15BC-6982-4671-8958-00D2D0FCBB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70C42-4CE6-42E7-9865-0A007131E08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33A99-F88A-481C-825D-97A6B6D3F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defTabSz="966612">
              <a:buClrTx/>
              <a:defRPr/>
            </a:pPr>
            <a:fld id="{9FCEE7B9-9135-4EA5-91E4-CA23B51C180C}" type="slidenum">
              <a:rPr lang="en-US" sz="13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pPr algn="r" defTabSz="966612">
                <a:buClrTx/>
                <a:defRPr/>
              </a:pPr>
              <a:t>1</a:t>
            </a:fld>
            <a:endParaRPr lang="en-US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39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Trainer Notes</a:t>
            </a:r>
            <a:endParaRPr lang="en-US" dirty="0"/>
          </a:p>
          <a:p>
            <a:r>
              <a:rPr lang="en-US" dirty="0"/>
              <a:t>Brainstorm: what is equity trading?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defTabSz="966612">
              <a:buClrTx/>
              <a:defRPr/>
            </a:pPr>
            <a:fld id="{9FCEE7B9-9135-4EA5-91E4-CA23B51C180C}" type="slidenum">
              <a:rPr lang="en-US" sz="13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pPr algn="r" defTabSz="966612">
                <a:buClrTx/>
                <a:defRPr/>
              </a:pPr>
              <a:t>22</a:t>
            </a:fld>
            <a:endParaRPr lang="en-US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10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02145E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133CD5E7-68D3-584B-AB3B-B0A944F0CE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0725" y="1982788"/>
            <a:ext cx="10750550" cy="9905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89"/>
              </a:spcAft>
              <a:buNone/>
              <a:defRPr sz="2800" b="1" i="0">
                <a:solidFill>
                  <a:schemeClr val="tx1"/>
                </a:solidFill>
                <a:latin typeface="Axiforma" pitchFamily="2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544"/>
              </a:spcAft>
              <a:buNone/>
              <a:defRPr sz="1089">
                <a:latin typeface="Raleway" panose="020B0003030101060003" pitchFamily="34" charset="0"/>
              </a:defRPr>
            </a:lvl2pPr>
            <a:lvl3pPr>
              <a:defRPr>
                <a:latin typeface="Raleway" panose="020B0003030101060003" pitchFamily="34" charset="0"/>
              </a:defRPr>
            </a:lvl3pPr>
            <a:lvl4pPr>
              <a:defRPr>
                <a:latin typeface="Raleway" panose="020B0003030101060003" pitchFamily="34" charset="0"/>
              </a:defRPr>
            </a:lvl4pPr>
            <a:lvl5pPr>
              <a:defRPr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1CBE53DE-FF73-2F4A-BAB6-F010441A6C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0725" y="3194462"/>
            <a:ext cx="10750550" cy="29390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89"/>
              </a:spcAft>
              <a:buNone/>
              <a:defRPr sz="2000" b="0" i="0">
                <a:solidFill>
                  <a:srgbClr val="02145E"/>
                </a:solidFill>
                <a:latin typeface="Axiforma" pitchFamily="2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544"/>
              </a:spcAft>
              <a:buNone/>
              <a:defRPr sz="1089">
                <a:latin typeface="Raleway" panose="020B0003030101060003" pitchFamily="34" charset="0"/>
              </a:defRPr>
            </a:lvl2pPr>
            <a:lvl3pPr>
              <a:defRPr>
                <a:latin typeface="Raleway" panose="020B0003030101060003" pitchFamily="34" charset="0"/>
              </a:defRPr>
            </a:lvl3pPr>
            <a:lvl4pPr>
              <a:defRPr>
                <a:latin typeface="Raleway" panose="020B0003030101060003" pitchFamily="34" charset="0"/>
              </a:defRPr>
            </a:lvl4pPr>
            <a:lvl5pPr>
              <a:defRPr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xmlns="" id="{39975175-2508-B045-9D4F-3A2C091C13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860605"/>
            <a:ext cx="7972425" cy="901108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33"/>
              </a:spcAft>
              <a:buNone/>
              <a:defRPr sz="3200" b="1" i="0">
                <a:solidFill>
                  <a:srgbClr val="02145E"/>
                </a:solidFill>
                <a:latin typeface="Axiforma" pitchFamily="2" charset="77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02551499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F618F6-6FF7-4680-A625-A4E55C94CA3F}"/>
              </a:ext>
            </a:extLst>
          </p:cNvPr>
          <p:cNvSpPr/>
          <p:nvPr userDrawn="1"/>
        </p:nvSpPr>
        <p:spPr>
          <a:xfrm>
            <a:off x="6513" y="0"/>
            <a:ext cx="12192000" cy="6858000"/>
          </a:xfrm>
          <a:prstGeom prst="rect">
            <a:avLst/>
          </a:prstGeom>
          <a:solidFill>
            <a:srgbClr val="0214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xiforma" panose="00000500000000000000" pitchFamily="50" charset="0"/>
            </a:endParaRP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ACA0AC20-63C5-0441-821F-78412BDE79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3140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Axiforma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133CD5E7-68D3-584B-AB3B-B0A944F0CE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1877" y="1982788"/>
            <a:ext cx="7959398" cy="9905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89"/>
              </a:spcAft>
              <a:buNone/>
              <a:defRPr sz="2800" b="1" i="0">
                <a:solidFill>
                  <a:schemeClr val="tx1"/>
                </a:solidFill>
                <a:latin typeface="Axiforma" pitchFamily="2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544"/>
              </a:spcAft>
              <a:buNone/>
              <a:defRPr sz="1089">
                <a:latin typeface="Raleway" panose="020B0003030101060003" pitchFamily="34" charset="0"/>
              </a:defRPr>
            </a:lvl2pPr>
            <a:lvl3pPr>
              <a:defRPr>
                <a:latin typeface="Raleway" panose="020B0003030101060003" pitchFamily="34" charset="0"/>
              </a:defRPr>
            </a:lvl3pPr>
            <a:lvl4pPr>
              <a:defRPr>
                <a:latin typeface="Raleway" panose="020B0003030101060003" pitchFamily="34" charset="0"/>
              </a:defRPr>
            </a:lvl4pPr>
            <a:lvl5pPr>
              <a:defRPr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65DA5E28-9EAC-0D49-9241-91EC8B1433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1877" y="724492"/>
            <a:ext cx="5181273" cy="901108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33"/>
              </a:spcAft>
              <a:buNone/>
              <a:defRPr sz="3200" b="1" i="0">
                <a:solidFill>
                  <a:srgbClr val="02145E"/>
                </a:solidFill>
                <a:latin typeface="Axiforma" pitchFamily="2" charset="77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1CBE53DE-FF73-2F4A-BAB6-F010441A6C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11877" y="3194462"/>
            <a:ext cx="7959398" cy="29390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89"/>
              </a:spcAft>
              <a:buNone/>
              <a:defRPr sz="2000" b="0" i="0">
                <a:solidFill>
                  <a:srgbClr val="02145E"/>
                </a:solidFill>
                <a:latin typeface="Axiforma" pitchFamily="2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544"/>
              </a:spcAft>
              <a:buNone/>
              <a:defRPr sz="1089">
                <a:latin typeface="Raleway" panose="020B0003030101060003" pitchFamily="34" charset="0"/>
              </a:defRPr>
            </a:lvl2pPr>
            <a:lvl3pPr>
              <a:defRPr>
                <a:latin typeface="Raleway" panose="020B0003030101060003" pitchFamily="34" charset="0"/>
              </a:defRPr>
            </a:lvl3pPr>
            <a:lvl4pPr>
              <a:defRPr>
                <a:latin typeface="Raleway" panose="020B0003030101060003" pitchFamily="34" charset="0"/>
              </a:defRPr>
            </a:lvl4pPr>
            <a:lvl5pPr>
              <a:defRPr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xmlns="" id="{41ED6FEF-9277-4867-B11B-A677B9DE78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-299840"/>
            <a:ext cx="1554489" cy="14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9054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2112" y="461899"/>
            <a:ext cx="5467773" cy="696594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585" y="1540586"/>
            <a:ext cx="10762827" cy="304419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196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2112" y="461899"/>
            <a:ext cx="5467773" cy="696594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85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00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logo&#10;&#10;Description automatically generated">
            <a:extLst>
              <a:ext uri="{FF2B5EF4-FFF2-40B4-BE49-F238E27FC236}">
                <a16:creationId xmlns:a16="http://schemas.microsoft.com/office/drawing/2014/main" xmlns="" id="{A7492E5E-4F82-4C52-BEE0-5D40C1859D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73" b="42481"/>
          <a:stretch/>
        </p:blipFill>
        <p:spPr>
          <a:xfrm>
            <a:off x="561975" y="193128"/>
            <a:ext cx="1699609" cy="409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853F66F-6382-4649-9256-8C56FE11FEF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133013" y="200521"/>
            <a:ext cx="1497012" cy="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9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92" r:id="rId2"/>
    <p:sldLayoutId id="2147483793" r:id="rId3"/>
    <p:sldLayoutId id="2147483794" r:id="rId4"/>
    <p:sldLayoutId id="2147483795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866">
          <p15:clr>
            <a:srgbClr val="F26B43"/>
          </p15:clr>
        </p15:guide>
        <p15:guide id="2" pos="454">
          <p15:clr>
            <a:srgbClr val="F26B43"/>
          </p15:clr>
        </p15:guide>
        <p15:guide id="3" pos="7226">
          <p15:clr>
            <a:srgbClr val="F26B43"/>
          </p15:clr>
        </p15:guide>
        <p15:guide id="4" orient="horz" pos="454">
          <p15:clr>
            <a:srgbClr val="F26B43"/>
          </p15:clr>
        </p15:guide>
        <p15:guide id="5" pos="3726">
          <p15:clr>
            <a:srgbClr val="F26B43"/>
          </p15:clr>
        </p15:guide>
        <p15:guide id="6" pos="3951">
          <p15:clr>
            <a:srgbClr val="F26B43"/>
          </p15:clr>
        </p15:guide>
        <p15:guide id="7" pos="5701">
          <p15:clr>
            <a:srgbClr val="F26B43"/>
          </p15:clr>
        </p15:guide>
        <p15:guide id="8" pos="5476">
          <p15:clr>
            <a:srgbClr val="F26B43"/>
          </p15:clr>
        </p15:guide>
        <p15:guide id="9" pos="2204">
          <p15:clr>
            <a:srgbClr val="F26B43"/>
          </p15:clr>
        </p15:guide>
        <p15:guide id="10" pos="1978">
          <p15:clr>
            <a:srgbClr val="F26B43"/>
          </p15:clr>
        </p15:guide>
        <p15:guide id="11" pos="1619">
          <p15:clr>
            <a:srgbClr val="F26B43"/>
          </p15:clr>
        </p15:guide>
        <p15:guide id="12" pos="1394">
          <p15:clr>
            <a:srgbClr val="F26B43"/>
          </p15:clr>
        </p15:guide>
        <p15:guide id="13" pos="2559">
          <p15:clr>
            <a:srgbClr val="F26B43"/>
          </p15:clr>
        </p15:guide>
        <p15:guide id="14" pos="2784">
          <p15:clr>
            <a:srgbClr val="F26B43"/>
          </p15:clr>
        </p15:guide>
        <p15:guide id="15" pos="4893">
          <p15:clr>
            <a:srgbClr val="F26B43"/>
          </p15:clr>
        </p15:guide>
        <p15:guide id="16" pos="5118">
          <p15:clr>
            <a:srgbClr val="F26B43"/>
          </p15:clr>
        </p15:guide>
        <p15:guide id="17" pos="6061">
          <p15:clr>
            <a:srgbClr val="F26B43"/>
          </p15:clr>
        </p15:guide>
        <p15:guide id="18" pos="6283">
          <p15:clr>
            <a:srgbClr val="F26B43"/>
          </p15:clr>
        </p15:guide>
        <p15:guide id="19" orient="horz" pos="1024">
          <p15:clr>
            <a:srgbClr val="F26B43"/>
          </p15:clr>
        </p15:guide>
        <p15:guide id="20" orient="horz" pos="1249">
          <p15:clr>
            <a:srgbClr val="F26B43"/>
          </p15:clr>
        </p15:guide>
        <p15:guide id="21" orient="horz" pos="3640">
          <p15:clr>
            <a:srgbClr val="F26B43"/>
          </p15:clr>
        </p15:guide>
        <p15:guide id="22" orient="horz" pos="34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Text, logo&#10;&#10;Description automatically generated">
            <a:extLst>
              <a:ext uri="{FF2B5EF4-FFF2-40B4-BE49-F238E27FC236}">
                <a16:creationId xmlns:a16="http://schemas.microsoft.com/office/drawing/2014/main" xmlns="" id="{F894F3DE-0165-4D3F-9649-BF1C9751EE4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6" r="30756"/>
          <a:stretch>
            <a:fillRect/>
          </a:stretch>
        </p:blipFill>
        <p:spPr>
          <a:xfrm>
            <a:off x="0" y="0"/>
            <a:ext cx="2754313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5C5346-9556-4394-82CB-8C00BAC5C6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8591" y="2315025"/>
            <a:ext cx="7959398" cy="990599"/>
          </a:xfrm>
        </p:spPr>
        <p:txBody>
          <a:bodyPr/>
          <a:lstStyle/>
          <a:p>
            <a:r>
              <a:rPr lang="en-US" dirty="0" smtClean="0"/>
              <a:t>Java Exception Handling</a:t>
            </a:r>
            <a:endParaRPr lang="en-US" noProof="0" dirty="0"/>
          </a:p>
        </p:txBody>
      </p:sp>
      <p:pic>
        <p:nvPicPr>
          <p:cNvPr id="6" name="Picture Placeholder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DBB87D4-301A-40BA-BFAF-8C7545EDF3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29" r="37129"/>
          <a:stretch/>
        </p:blipFill>
        <p:spPr>
          <a:xfrm>
            <a:off x="1" y="0"/>
            <a:ext cx="275408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086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555" y="723791"/>
            <a:ext cx="3710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Checked</a:t>
            </a:r>
            <a:r>
              <a:rPr sz="2800" b="1" spc="-1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Exception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587" y="1398270"/>
            <a:ext cx="10104120" cy="26593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exceptional </a:t>
            </a:r>
            <a:r>
              <a:rPr sz="1800" spc="-5" dirty="0">
                <a:latin typeface="Carlito"/>
                <a:cs typeface="Carlito"/>
              </a:rPr>
              <a:t>condition </a:t>
            </a:r>
            <a:r>
              <a:rPr sz="1800" dirty="0">
                <a:latin typeface="Carlito"/>
                <a:cs typeface="Carlito"/>
              </a:rPr>
              <a:t>that a </a:t>
            </a:r>
            <a:r>
              <a:rPr sz="1800" spc="-15" dirty="0">
                <a:latin typeface="Carlito"/>
                <a:cs typeface="Carlito"/>
              </a:rPr>
              <a:t>well-written </a:t>
            </a:r>
            <a:r>
              <a:rPr sz="1800" spc="-5" dirty="0">
                <a:latin typeface="Carlito"/>
                <a:cs typeface="Carlito"/>
              </a:rPr>
              <a:t>application should </a:t>
            </a:r>
            <a:r>
              <a:rPr sz="1800" spc="-10" dirty="0">
                <a:latin typeface="Carlito"/>
                <a:cs typeface="Carlito"/>
              </a:rPr>
              <a:t>anticipate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10" dirty="0">
                <a:latin typeface="Carlito"/>
                <a:cs typeface="Carlito"/>
              </a:rPr>
              <a:t>recover from. For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example:-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java.io.FileNotFoundException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Java.io.IOException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Java.io.InterruptedException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Checked exceptions </a:t>
            </a:r>
            <a:r>
              <a:rPr sz="1800" i="1" spc="-5" dirty="0">
                <a:latin typeface="Carlito"/>
                <a:cs typeface="Carlito"/>
              </a:rPr>
              <a:t>are subject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Catch </a:t>
            </a:r>
            <a:r>
              <a:rPr sz="1800" spc="-5" dirty="0">
                <a:latin typeface="Carlito"/>
                <a:cs typeface="Carlito"/>
              </a:rPr>
              <a:t>or Specify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Requirement.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100">
              <a:latin typeface="Carlito"/>
              <a:cs typeface="Carlito"/>
            </a:endParaRPr>
          </a:p>
          <a:p>
            <a:pPr marL="355600" marR="35687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All </a:t>
            </a:r>
            <a:r>
              <a:rPr sz="1800" spc="-10" dirty="0">
                <a:latin typeface="Carlito"/>
                <a:cs typeface="Carlito"/>
              </a:rPr>
              <a:t>exceptions are checked exceptions, except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those </a:t>
            </a:r>
            <a:r>
              <a:rPr sz="1800" spc="-10" dirty="0">
                <a:latin typeface="Carlito"/>
                <a:cs typeface="Carlito"/>
              </a:rPr>
              <a:t>indicated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35" dirty="0">
                <a:latin typeface="Carlito"/>
                <a:cs typeface="Carlito"/>
              </a:rPr>
              <a:t>Error,  </a:t>
            </a:r>
            <a:r>
              <a:rPr sz="1800" spc="-5" dirty="0">
                <a:latin typeface="Carlito"/>
                <a:cs typeface="Carlito"/>
              </a:rPr>
              <a:t>RuntimeException, </a:t>
            </a:r>
            <a:r>
              <a:rPr sz="1800" dirty="0">
                <a:latin typeface="Carlito"/>
                <a:cs typeface="Carlito"/>
              </a:rPr>
              <a:t>and their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subclasses.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0817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829298"/>
            <a:ext cx="373549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Runtime</a:t>
            </a:r>
            <a:r>
              <a:rPr sz="2800" b="1" spc="-2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Exception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587" y="1683766"/>
            <a:ext cx="10623973" cy="320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1945"/>
              </a:lnSpc>
              <a:spcBef>
                <a:spcPts val="100"/>
              </a:spcBef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800" spc="-10" dirty="0">
                <a:latin typeface="Carlito"/>
                <a:cs typeface="Carlito"/>
              </a:rPr>
              <a:t>Exceptional conditions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are internal 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application,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2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application</a:t>
            </a:r>
            <a:endParaRPr sz="1800">
              <a:latin typeface="Carlito"/>
              <a:cs typeface="Carlito"/>
            </a:endParaRPr>
          </a:p>
          <a:p>
            <a:pPr marL="286385">
              <a:lnSpc>
                <a:spcPts val="1945"/>
              </a:lnSpc>
            </a:pPr>
            <a:r>
              <a:rPr sz="1800" spc="-5" dirty="0">
                <a:latin typeface="Carlito"/>
                <a:cs typeface="Carlito"/>
              </a:rPr>
              <a:t>usually cannot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anticipate.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800" spc="-5" dirty="0">
                <a:latin typeface="Carlito"/>
                <a:cs typeface="Carlito"/>
              </a:rPr>
              <a:t>Usually </a:t>
            </a:r>
            <a:r>
              <a:rPr sz="1800" spc="-10" dirty="0">
                <a:latin typeface="Carlito"/>
                <a:cs typeface="Carlito"/>
              </a:rPr>
              <a:t>indicate programming </a:t>
            </a:r>
            <a:r>
              <a:rPr sz="1800" dirty="0">
                <a:latin typeface="Carlito"/>
                <a:cs typeface="Carlito"/>
              </a:rPr>
              <a:t>bugs, </a:t>
            </a:r>
            <a:r>
              <a:rPr sz="1800" spc="-5" dirty="0">
                <a:latin typeface="Carlito"/>
                <a:cs typeface="Carlito"/>
              </a:rPr>
              <a:t>such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logic </a:t>
            </a:r>
            <a:r>
              <a:rPr sz="1800" spc="-15" dirty="0">
                <a:latin typeface="Carlito"/>
                <a:cs typeface="Carlito"/>
              </a:rPr>
              <a:t>errors </a:t>
            </a:r>
            <a:r>
              <a:rPr sz="1800" spc="-5" dirty="0">
                <a:latin typeface="Carlito"/>
                <a:cs typeface="Carlito"/>
              </a:rPr>
              <a:t>or improper use of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API.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"/>
            </a:pPr>
            <a:endParaRPr sz="2100">
              <a:latin typeface="Carlito"/>
              <a:cs typeface="Carlito"/>
            </a:endParaRPr>
          </a:p>
          <a:p>
            <a:pPr marL="286385" marR="140335" indent="-274320">
              <a:lnSpc>
                <a:spcPct val="80000"/>
              </a:lnSpc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800" spc="-5" dirty="0">
                <a:latin typeface="Carlito"/>
                <a:cs typeface="Carlito"/>
              </a:rPr>
              <a:t>Runtime </a:t>
            </a:r>
            <a:r>
              <a:rPr sz="1800" spc="-10" dirty="0">
                <a:latin typeface="Carlito"/>
                <a:cs typeface="Carlito"/>
              </a:rPr>
              <a:t>exceptions </a:t>
            </a:r>
            <a:r>
              <a:rPr sz="1800" i="1" spc="-5" dirty="0">
                <a:latin typeface="Carlito"/>
                <a:cs typeface="Carlito"/>
              </a:rPr>
              <a:t>are not subject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Catch </a:t>
            </a:r>
            <a:r>
              <a:rPr sz="1800" spc="-5" dirty="0">
                <a:latin typeface="Carlito"/>
                <a:cs typeface="Carlito"/>
              </a:rPr>
              <a:t>or Specify </a:t>
            </a:r>
            <a:r>
              <a:rPr sz="1800" spc="-10" dirty="0">
                <a:latin typeface="Carlito"/>
                <a:cs typeface="Carlito"/>
              </a:rPr>
              <a:t>requirement. </a:t>
            </a:r>
            <a:r>
              <a:rPr sz="1800" spc="-5" dirty="0">
                <a:latin typeface="Carlito"/>
                <a:cs typeface="Carlito"/>
              </a:rPr>
              <a:t>Runtime  </a:t>
            </a:r>
            <a:r>
              <a:rPr sz="1800" spc="-10" dirty="0">
                <a:latin typeface="Carlito"/>
                <a:cs typeface="Carlito"/>
              </a:rPr>
              <a:t>exceptions are </a:t>
            </a:r>
            <a:r>
              <a:rPr sz="1800" dirty="0">
                <a:latin typeface="Carlito"/>
                <a:cs typeface="Carlito"/>
              </a:rPr>
              <a:t>those </a:t>
            </a:r>
            <a:r>
              <a:rPr sz="1800" spc="-10" dirty="0">
                <a:latin typeface="Carlito"/>
                <a:cs typeface="Carlito"/>
              </a:rPr>
              <a:t>indicated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10" dirty="0">
                <a:latin typeface="Carlito"/>
                <a:cs typeface="Carlito"/>
              </a:rPr>
              <a:t>RuntimeException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its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subclasses.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"/>
            </a:pPr>
            <a:endParaRPr sz="17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800" spc="-5" dirty="0">
                <a:latin typeface="Carlito"/>
                <a:cs typeface="Carlito"/>
              </a:rPr>
              <a:t>Ex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:-</a:t>
            </a:r>
            <a:endParaRPr sz="1800">
              <a:latin typeface="Carlito"/>
              <a:cs typeface="Carlito"/>
            </a:endParaRPr>
          </a:p>
          <a:p>
            <a:pPr marL="1155700" lvl="1" indent="-247650">
              <a:lnSpc>
                <a:spcPct val="100000"/>
              </a:lnSpc>
              <a:buFont typeface="Arial"/>
              <a:buChar char=""/>
              <a:tabLst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java.lang.NullPointerException</a:t>
            </a:r>
            <a:endParaRPr sz="1800">
              <a:latin typeface="Carlito"/>
              <a:cs typeface="Carlito"/>
            </a:endParaRPr>
          </a:p>
          <a:p>
            <a:pPr marL="1155700" lvl="1" indent="-247650">
              <a:lnSpc>
                <a:spcPct val="100000"/>
              </a:lnSpc>
              <a:buFont typeface="Arial"/>
              <a:buChar char=""/>
              <a:tabLst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java.lang.ArrayIndexOutOfBoundsException</a:t>
            </a:r>
            <a:endParaRPr sz="1800">
              <a:latin typeface="Carlito"/>
              <a:cs typeface="Carlito"/>
            </a:endParaRPr>
          </a:p>
          <a:p>
            <a:pPr marL="1155700" lvl="1" indent="-247650">
              <a:lnSpc>
                <a:spcPct val="100000"/>
              </a:lnSpc>
              <a:buFont typeface="Arial"/>
              <a:buChar char=""/>
              <a:tabLst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java.lang.ArithmeticException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1950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508" y="753098"/>
            <a:ext cx="1021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Er</a:t>
            </a:r>
            <a:r>
              <a:rPr sz="2800" b="1" spc="-35" dirty="0">
                <a:latin typeface="Carlito"/>
                <a:cs typeface="Carlito"/>
              </a:rPr>
              <a:t>r</a:t>
            </a:r>
            <a:r>
              <a:rPr sz="2800" b="1" spc="-5" dirty="0">
                <a:latin typeface="Carlito"/>
                <a:cs typeface="Carlito"/>
              </a:rPr>
              <a:t>or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587" y="1490854"/>
            <a:ext cx="9348893" cy="23577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Exceptional </a:t>
            </a:r>
            <a:r>
              <a:rPr sz="1800" spc="-5" dirty="0">
                <a:latin typeface="Carlito"/>
                <a:cs typeface="Carlito"/>
              </a:rPr>
              <a:t>conditions </a:t>
            </a:r>
            <a:r>
              <a:rPr sz="1800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are external 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application,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application usually cannot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anticipate.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Ex </a:t>
            </a:r>
            <a:r>
              <a:rPr sz="1800" dirty="0">
                <a:latin typeface="Carlito"/>
                <a:cs typeface="Carlito"/>
              </a:rPr>
              <a:t>:-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java.io.IOError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Errors </a:t>
            </a:r>
            <a:r>
              <a:rPr sz="1800" i="1" spc="-5" dirty="0">
                <a:latin typeface="Carlito"/>
                <a:cs typeface="Carlito"/>
              </a:rPr>
              <a:t>are not subject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Catch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dirty="0">
                <a:latin typeface="Carlito"/>
                <a:cs typeface="Carlito"/>
              </a:rPr>
              <a:t>Specify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Requirement.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Errors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dirty="0">
                <a:latin typeface="Carlito"/>
                <a:cs typeface="Carlito"/>
              </a:rPr>
              <a:t>those </a:t>
            </a:r>
            <a:r>
              <a:rPr sz="1800" spc="-10" dirty="0">
                <a:latin typeface="Carlito"/>
                <a:cs typeface="Carlito"/>
              </a:rPr>
              <a:t>exceptions indicated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10" dirty="0">
                <a:latin typeface="Carlito"/>
                <a:cs typeface="Carlito"/>
              </a:rPr>
              <a:t>Error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its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subclasses.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9748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400" y="790701"/>
            <a:ext cx="784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Runtime </a:t>
            </a:r>
            <a:r>
              <a:rPr sz="2800" b="1" spc="-15" dirty="0">
                <a:latin typeface="Carlito"/>
                <a:cs typeface="Carlito"/>
              </a:rPr>
              <a:t>Exception </a:t>
            </a:r>
            <a:r>
              <a:rPr sz="2800" b="1" spc="-5" dirty="0">
                <a:latin typeface="Carlito"/>
                <a:cs typeface="Carlito"/>
              </a:rPr>
              <a:t>due </a:t>
            </a:r>
            <a:r>
              <a:rPr sz="2800" b="1" spc="-15" dirty="0">
                <a:latin typeface="Carlito"/>
                <a:cs typeface="Carlito"/>
              </a:rPr>
              <a:t>to </a:t>
            </a:r>
            <a:r>
              <a:rPr sz="2800" b="1" spc="-5" dirty="0">
                <a:latin typeface="Carlito"/>
                <a:cs typeface="Carlito"/>
              </a:rPr>
              <a:t>Logical</a:t>
            </a:r>
            <a:r>
              <a:rPr sz="2800" b="1" spc="7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Errors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9623" y="1242821"/>
            <a:ext cx="10074487" cy="43440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arlito"/>
                <a:cs typeface="Carlito"/>
              </a:rPr>
              <a:t>public class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NewClass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rlito"/>
                <a:cs typeface="Carlito"/>
              </a:rPr>
              <a:t>{</a:t>
            </a:r>
          </a:p>
          <a:p>
            <a:pPr marL="28702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main(String[]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args)</a:t>
            </a:r>
            <a:endParaRPr sz="1800" dirty="0">
              <a:latin typeface="Carlito"/>
              <a:cs typeface="Carlito"/>
            </a:endParaRPr>
          </a:p>
          <a:p>
            <a:pPr marL="43116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rlito"/>
                <a:cs typeface="Carlito"/>
              </a:rPr>
              <a:t>{</a:t>
            </a:r>
          </a:p>
          <a:p>
            <a:pPr marL="64008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spc="-15" dirty="0">
                <a:latin typeface="Carlito"/>
                <a:cs typeface="Carlito"/>
              </a:rPr>
              <a:t>array[]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{6,7,8,9,10};</a:t>
            </a:r>
            <a:endParaRPr sz="1800" dirty="0">
              <a:latin typeface="Carlito"/>
              <a:cs typeface="Carlito"/>
            </a:endParaRPr>
          </a:p>
          <a:p>
            <a:pPr marL="640080" marR="2559050">
              <a:lnSpc>
                <a:spcPct val="120000"/>
              </a:lnSpc>
            </a:pPr>
            <a:r>
              <a:rPr sz="1800" spc="-10" dirty="0">
                <a:latin typeface="Carlito"/>
                <a:cs typeface="Carlito"/>
              </a:rPr>
              <a:t>for(int index=0; </a:t>
            </a:r>
            <a:r>
              <a:rPr sz="1800" spc="-15" dirty="0">
                <a:latin typeface="Carlito"/>
                <a:cs typeface="Carlito"/>
              </a:rPr>
              <a:t>index&lt;array.length+2; </a:t>
            </a:r>
            <a:r>
              <a:rPr sz="1800" spc="-5" dirty="0">
                <a:latin typeface="Carlito"/>
                <a:cs typeface="Carlito"/>
              </a:rPr>
              <a:t>index++)  </a:t>
            </a:r>
            <a:r>
              <a:rPr sz="1800" spc="-10" dirty="0">
                <a:latin typeface="Carlito"/>
                <a:cs typeface="Carlito"/>
              </a:rPr>
              <a:t>System.out.print(array[index]+” </a:t>
            </a:r>
            <a:r>
              <a:rPr sz="1800" spc="-5" dirty="0">
                <a:latin typeface="Carlito"/>
                <a:cs typeface="Carlito"/>
              </a:rPr>
              <a:t>“);  </a:t>
            </a:r>
            <a:r>
              <a:rPr sz="1800" spc="-10" dirty="0">
                <a:latin typeface="Carlito"/>
                <a:cs typeface="Carlito"/>
              </a:rPr>
              <a:t>System.out.println("After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loop");</a:t>
            </a:r>
            <a:endParaRPr sz="1800" dirty="0">
              <a:latin typeface="Carlito"/>
              <a:cs typeface="Carlito"/>
            </a:endParaRPr>
          </a:p>
          <a:p>
            <a:pPr marL="43116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00AFEF"/>
                </a:solidFill>
                <a:latin typeface="Carlito"/>
                <a:cs typeface="Carlito"/>
              </a:rPr>
              <a:t>Guess the</a:t>
            </a:r>
            <a:r>
              <a:rPr sz="1800" b="1" spc="-4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rlito"/>
                <a:cs typeface="Carlito"/>
              </a:rPr>
              <a:t>output:-</a:t>
            </a:r>
            <a:endParaRPr sz="1800" dirty="0">
              <a:latin typeface="Carlito"/>
              <a:cs typeface="Carlito"/>
            </a:endParaRPr>
          </a:p>
          <a:p>
            <a:pPr marL="27940">
              <a:lnSpc>
                <a:spcPct val="100000"/>
              </a:lnSpc>
              <a:spcBef>
                <a:spcPts val="1220"/>
              </a:spcBef>
            </a:pPr>
            <a:r>
              <a:rPr sz="1800" spc="-45" dirty="0">
                <a:solidFill>
                  <a:srgbClr val="00AFEF"/>
                </a:solidFill>
                <a:latin typeface="Georgia"/>
                <a:cs typeface="Georgia"/>
              </a:rPr>
              <a:t>6 </a:t>
            </a:r>
            <a:r>
              <a:rPr sz="1800" spc="-35" dirty="0">
                <a:solidFill>
                  <a:srgbClr val="00AFEF"/>
                </a:solidFill>
                <a:latin typeface="Georgia"/>
                <a:cs typeface="Georgia"/>
              </a:rPr>
              <a:t>7 </a:t>
            </a:r>
            <a:r>
              <a:rPr sz="1800" spc="-110" dirty="0">
                <a:solidFill>
                  <a:srgbClr val="00AFEF"/>
                </a:solidFill>
                <a:latin typeface="Georgia"/>
                <a:cs typeface="Georgia"/>
              </a:rPr>
              <a:t>8 </a:t>
            </a:r>
            <a:r>
              <a:rPr sz="1800" spc="-40" dirty="0">
                <a:solidFill>
                  <a:srgbClr val="00AFEF"/>
                </a:solidFill>
                <a:latin typeface="Georgia"/>
                <a:cs typeface="Georgia"/>
              </a:rPr>
              <a:t>9</a:t>
            </a:r>
            <a:r>
              <a:rPr sz="1800" spc="-85" dirty="0">
                <a:solidFill>
                  <a:srgbClr val="00AFEF"/>
                </a:solidFill>
                <a:latin typeface="Georgia"/>
                <a:cs typeface="Georgia"/>
              </a:rPr>
              <a:t> </a:t>
            </a:r>
            <a:r>
              <a:rPr sz="1800" spc="-175" dirty="0">
                <a:solidFill>
                  <a:srgbClr val="00AFEF"/>
                </a:solidFill>
                <a:latin typeface="Georgia"/>
                <a:cs typeface="Georgia"/>
              </a:rPr>
              <a:t>10</a:t>
            </a:r>
            <a:endParaRPr sz="1800" dirty="0">
              <a:latin typeface="Georgia"/>
              <a:cs typeface="Georgia"/>
            </a:endParaRPr>
          </a:p>
          <a:p>
            <a:pPr marL="370840" marR="5080" indent="-342900">
              <a:lnSpc>
                <a:spcPct val="100000"/>
              </a:lnSpc>
              <a:spcBef>
                <a:spcPts val="434"/>
              </a:spcBef>
            </a:pPr>
            <a:r>
              <a:rPr sz="1800" spc="-35" dirty="0">
                <a:solidFill>
                  <a:srgbClr val="00AFEF"/>
                </a:solidFill>
                <a:latin typeface="Georgia"/>
                <a:cs typeface="Georgia"/>
              </a:rPr>
              <a:t>Exception </a:t>
            </a:r>
            <a:r>
              <a:rPr sz="1800" spc="-20" dirty="0">
                <a:solidFill>
                  <a:srgbClr val="00AFEF"/>
                </a:solidFill>
                <a:latin typeface="Georgia"/>
                <a:cs typeface="Georgia"/>
              </a:rPr>
              <a:t>in </a:t>
            </a:r>
            <a:r>
              <a:rPr sz="1800" spc="-25" dirty="0">
                <a:solidFill>
                  <a:srgbClr val="00AFEF"/>
                </a:solidFill>
                <a:latin typeface="Georgia"/>
                <a:cs typeface="Georgia"/>
              </a:rPr>
              <a:t>thread </a:t>
            </a:r>
            <a:r>
              <a:rPr sz="1800" spc="-35" dirty="0">
                <a:solidFill>
                  <a:srgbClr val="00AFEF"/>
                </a:solidFill>
                <a:latin typeface="Georgia"/>
                <a:cs typeface="Georgia"/>
              </a:rPr>
              <a:t>"main"java.lang.ArrayIndexOutOfBoundsException: </a:t>
            </a:r>
            <a:r>
              <a:rPr sz="1800" spc="-95" dirty="0">
                <a:solidFill>
                  <a:srgbClr val="00AFEF"/>
                </a:solidFill>
                <a:latin typeface="Georgia"/>
                <a:cs typeface="Georgia"/>
              </a:rPr>
              <a:t>5 </a:t>
            </a:r>
            <a:r>
              <a:rPr sz="1800" spc="-15" dirty="0">
                <a:solidFill>
                  <a:srgbClr val="00AFEF"/>
                </a:solidFill>
                <a:latin typeface="Georgia"/>
                <a:cs typeface="Georgia"/>
              </a:rPr>
              <a:t>at  </a:t>
            </a:r>
            <a:r>
              <a:rPr sz="1800" spc="-45" dirty="0">
                <a:solidFill>
                  <a:srgbClr val="00AFEF"/>
                </a:solidFill>
                <a:latin typeface="Georgia"/>
                <a:cs typeface="Georgia"/>
              </a:rPr>
              <a:t>NewClass.main(NewClass.java:22)</a:t>
            </a:r>
            <a:endParaRPr sz="1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9237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9939" y="507746"/>
            <a:ext cx="50842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Runtime </a:t>
            </a:r>
            <a:r>
              <a:rPr sz="2800" b="1" spc="-15" dirty="0">
                <a:latin typeface="Carlito"/>
                <a:cs typeface="Carlito"/>
              </a:rPr>
              <a:t>Exception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contd.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792" y="959866"/>
            <a:ext cx="8030633" cy="5203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class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NewClass</a:t>
            </a:r>
            <a:endParaRPr sz="1800">
              <a:latin typeface="Carlito"/>
              <a:cs typeface="Carlito"/>
            </a:endParaRPr>
          </a:p>
          <a:p>
            <a:pPr marL="52069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Integer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i;</a:t>
            </a:r>
            <a:endParaRPr sz="180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main(String[]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args)</a:t>
            </a:r>
            <a:endParaRPr sz="1800">
              <a:latin typeface="Carlito"/>
              <a:cs typeface="Carlito"/>
            </a:endParaRPr>
          </a:p>
          <a:p>
            <a:pPr marL="4711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966469" marR="162242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System.out.println("1st statement");  System.out.println(i.intValue());  System.out.println("3rd Statement");  show("tom");</a:t>
            </a:r>
            <a:endParaRPr sz="1800">
              <a:latin typeface="Carlito"/>
              <a:cs typeface="Carlito"/>
            </a:endParaRPr>
          </a:p>
          <a:p>
            <a:pPr marL="4711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47117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show(String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msg)</a:t>
            </a:r>
            <a:endParaRPr sz="1800">
              <a:latin typeface="Carlito"/>
              <a:cs typeface="Carlito"/>
            </a:endParaRPr>
          </a:p>
          <a:p>
            <a:pPr marL="4711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68008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System.out.println(msg.toUpperCase());</a:t>
            </a:r>
            <a:endParaRPr sz="1800">
              <a:latin typeface="Carlito"/>
              <a:cs typeface="Carlito"/>
            </a:endParaRPr>
          </a:p>
          <a:p>
            <a:pPr marL="4711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52069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52069">
              <a:lnSpc>
                <a:spcPct val="100000"/>
              </a:lnSpc>
              <a:spcBef>
                <a:spcPts val="384"/>
              </a:spcBef>
            </a:pPr>
            <a:r>
              <a:rPr sz="1800" b="1" dirty="0">
                <a:solidFill>
                  <a:srgbClr val="00AFEF"/>
                </a:solidFill>
                <a:latin typeface="Carlito"/>
                <a:cs typeface="Carlito"/>
              </a:rPr>
              <a:t>Guess the</a:t>
            </a:r>
            <a:r>
              <a:rPr sz="1800" b="1" spc="-4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rlito"/>
                <a:cs typeface="Carlito"/>
              </a:rPr>
              <a:t>output:-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85" dirty="0">
                <a:solidFill>
                  <a:srgbClr val="00AFEF"/>
                </a:solidFill>
                <a:latin typeface="Georgia"/>
                <a:cs typeface="Georgia"/>
              </a:rPr>
              <a:t>1st</a:t>
            </a:r>
            <a:r>
              <a:rPr sz="1800" spc="-75" dirty="0">
                <a:solidFill>
                  <a:srgbClr val="00AFEF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Georgia"/>
                <a:cs typeface="Georgia"/>
              </a:rPr>
              <a:t>statement</a:t>
            </a:r>
            <a:endParaRPr sz="180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</a:pPr>
            <a:r>
              <a:rPr sz="1800" spc="-35" dirty="0">
                <a:solidFill>
                  <a:srgbClr val="00AFEF"/>
                </a:solidFill>
                <a:latin typeface="Georgia"/>
                <a:cs typeface="Georgia"/>
              </a:rPr>
              <a:t>Exception </a:t>
            </a:r>
            <a:r>
              <a:rPr sz="1800" spc="-20" dirty="0">
                <a:solidFill>
                  <a:srgbClr val="00AFEF"/>
                </a:solidFill>
                <a:latin typeface="Georgia"/>
                <a:cs typeface="Georgia"/>
              </a:rPr>
              <a:t>in </a:t>
            </a:r>
            <a:r>
              <a:rPr sz="1800" spc="-25" dirty="0">
                <a:solidFill>
                  <a:srgbClr val="00AFEF"/>
                </a:solidFill>
                <a:latin typeface="Georgia"/>
                <a:cs typeface="Georgia"/>
              </a:rPr>
              <a:t>thread </a:t>
            </a:r>
            <a:r>
              <a:rPr sz="1800" spc="-55" dirty="0">
                <a:solidFill>
                  <a:srgbClr val="00AFEF"/>
                </a:solidFill>
                <a:latin typeface="Georgia"/>
                <a:cs typeface="Georgia"/>
              </a:rPr>
              <a:t>"main" </a:t>
            </a:r>
            <a:r>
              <a:rPr sz="1800" spc="-35" dirty="0">
                <a:solidFill>
                  <a:srgbClr val="00AFEF"/>
                </a:solidFill>
                <a:latin typeface="Georgia"/>
                <a:cs typeface="Georgia"/>
              </a:rPr>
              <a:t>java.lang.NullPointerException </a:t>
            </a:r>
            <a:r>
              <a:rPr sz="1800" spc="-15" dirty="0">
                <a:solidFill>
                  <a:srgbClr val="00AFEF"/>
                </a:solidFill>
                <a:latin typeface="Georgia"/>
                <a:cs typeface="Georgia"/>
              </a:rPr>
              <a:t>at  </a:t>
            </a:r>
            <a:r>
              <a:rPr sz="1800" spc="-45" dirty="0">
                <a:solidFill>
                  <a:srgbClr val="00AFEF"/>
                </a:solidFill>
                <a:latin typeface="Georgia"/>
                <a:cs typeface="Georgia"/>
              </a:rPr>
              <a:t>NewClass.main(NewClass.java:21)</a:t>
            </a:r>
            <a:endParaRPr sz="1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0038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478" y="671036"/>
            <a:ext cx="50842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Runtime </a:t>
            </a:r>
            <a:r>
              <a:rPr sz="2800" b="1" spc="-15" dirty="0">
                <a:latin typeface="Carlito"/>
                <a:cs typeface="Carlito"/>
              </a:rPr>
              <a:t>Exception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contd.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767" y="1219200"/>
            <a:ext cx="960120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class </a:t>
            </a:r>
            <a:r>
              <a:rPr sz="1800" spc="-45" dirty="0">
                <a:latin typeface="Carlito"/>
                <a:cs typeface="Carlito"/>
              </a:rPr>
              <a:t>Test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</a:p>
          <a:p>
            <a:pPr marL="1842770" marR="1839595" indent="-91503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main(String[] args)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10" dirty="0">
                <a:latin typeface="Carlito"/>
                <a:cs typeface="Carlito"/>
              </a:rPr>
              <a:t>System.out.println(“First </a:t>
            </a:r>
            <a:r>
              <a:rPr sz="1800" spc="-5" dirty="0">
                <a:latin typeface="Carlito"/>
                <a:cs typeface="Carlito"/>
              </a:rPr>
              <a:t>statement”);  m(“india”);</a:t>
            </a:r>
            <a:endParaRPr sz="1800" dirty="0">
              <a:latin typeface="Carlito"/>
              <a:cs typeface="Carlito"/>
            </a:endParaRPr>
          </a:p>
          <a:p>
            <a:pPr marL="184277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m(35);</a:t>
            </a:r>
            <a:endParaRPr sz="1800" dirty="0">
              <a:latin typeface="Carlito"/>
              <a:cs typeface="Carlito"/>
            </a:endParaRPr>
          </a:p>
          <a:p>
            <a:pPr marL="184277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System.out.println(“Last</a:t>
            </a:r>
            <a:r>
              <a:rPr sz="1800" spc="-5" dirty="0">
                <a:latin typeface="Carlito"/>
                <a:cs typeface="Carlito"/>
              </a:rPr>
              <a:t> statement”);</a:t>
            </a:r>
            <a:endParaRPr sz="1800" dirty="0">
              <a:latin typeface="Carlito"/>
              <a:cs typeface="Carlito"/>
            </a:endParaRPr>
          </a:p>
          <a:p>
            <a:pPr marL="928369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928369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m(Object o)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</a:p>
          <a:p>
            <a:pPr marL="184277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Integer </a:t>
            </a:r>
            <a:r>
              <a:rPr sz="1800" dirty="0">
                <a:latin typeface="Carlito"/>
                <a:cs typeface="Carlito"/>
              </a:rPr>
              <a:t>i = </a:t>
            </a:r>
            <a:r>
              <a:rPr sz="1800" spc="-10" dirty="0">
                <a:latin typeface="Carlito"/>
                <a:cs typeface="Carlito"/>
              </a:rPr>
              <a:t>(Integer)o;</a:t>
            </a:r>
            <a:endParaRPr sz="1800" dirty="0">
              <a:latin typeface="Carlito"/>
              <a:cs typeface="Carlito"/>
            </a:endParaRPr>
          </a:p>
          <a:p>
            <a:pPr marL="928369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139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</a:pPr>
            <a:r>
              <a:rPr sz="1800" b="1" dirty="0">
                <a:solidFill>
                  <a:srgbClr val="00AFEF"/>
                </a:solidFill>
                <a:latin typeface="Carlito"/>
                <a:cs typeface="Carlito"/>
              </a:rPr>
              <a:t>Guess the</a:t>
            </a:r>
            <a:r>
              <a:rPr sz="1800" b="1" spc="-4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rlito"/>
                <a:cs typeface="Carlito"/>
              </a:rPr>
              <a:t>output:-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00AFEF"/>
                </a:solidFill>
                <a:latin typeface="Georgia"/>
                <a:cs typeface="Georgia"/>
              </a:rPr>
              <a:t>First</a:t>
            </a:r>
            <a:r>
              <a:rPr sz="1800" spc="-75" dirty="0">
                <a:solidFill>
                  <a:srgbClr val="00AFEF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Georgia"/>
                <a:cs typeface="Georgia"/>
              </a:rPr>
              <a:t>statement</a:t>
            </a:r>
            <a:endParaRPr sz="1800" dirty="0">
              <a:latin typeface="Georgia"/>
              <a:cs typeface="Georgia"/>
            </a:endParaRPr>
          </a:p>
          <a:p>
            <a:pPr marL="463550" marR="5080" indent="-451484">
              <a:lnSpc>
                <a:spcPct val="100000"/>
              </a:lnSpc>
            </a:pPr>
            <a:r>
              <a:rPr sz="1800" spc="-35" dirty="0">
                <a:solidFill>
                  <a:srgbClr val="00AFEF"/>
                </a:solidFill>
                <a:latin typeface="Georgia"/>
                <a:cs typeface="Georgia"/>
              </a:rPr>
              <a:t>Exception </a:t>
            </a:r>
            <a:r>
              <a:rPr sz="1800" spc="-20" dirty="0">
                <a:solidFill>
                  <a:srgbClr val="00AFEF"/>
                </a:solidFill>
                <a:latin typeface="Georgia"/>
                <a:cs typeface="Georgia"/>
              </a:rPr>
              <a:t>in </a:t>
            </a:r>
            <a:r>
              <a:rPr sz="1800" spc="-25" dirty="0">
                <a:solidFill>
                  <a:srgbClr val="00AFEF"/>
                </a:solidFill>
                <a:latin typeface="Georgia"/>
                <a:cs typeface="Georgia"/>
              </a:rPr>
              <a:t>thread </a:t>
            </a:r>
            <a:r>
              <a:rPr sz="1800" spc="-55" dirty="0">
                <a:solidFill>
                  <a:srgbClr val="00AFEF"/>
                </a:solidFill>
                <a:latin typeface="Georgia"/>
                <a:cs typeface="Georgia"/>
              </a:rPr>
              <a:t>"main" </a:t>
            </a:r>
            <a:r>
              <a:rPr sz="1800" spc="-40" dirty="0">
                <a:solidFill>
                  <a:srgbClr val="00AFEF"/>
                </a:solidFill>
                <a:latin typeface="Georgia"/>
                <a:cs typeface="Georgia"/>
              </a:rPr>
              <a:t>java.lang.ClassCastException: java.lang.String  </a:t>
            </a:r>
            <a:r>
              <a:rPr sz="1800" spc="-15" dirty="0">
                <a:solidFill>
                  <a:srgbClr val="00AFEF"/>
                </a:solidFill>
                <a:latin typeface="Georgia"/>
                <a:cs typeface="Georgia"/>
              </a:rPr>
              <a:t>at</a:t>
            </a:r>
            <a:r>
              <a:rPr sz="1800" spc="-70" dirty="0">
                <a:solidFill>
                  <a:srgbClr val="00AFEF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00AFEF"/>
                </a:solidFill>
                <a:latin typeface="Georgia"/>
                <a:cs typeface="Georgia"/>
              </a:rPr>
              <a:t>Test.m(NewClass.java:27)</a:t>
            </a:r>
            <a:endParaRPr sz="1800" dirty="0">
              <a:latin typeface="Georgia"/>
              <a:cs typeface="Georgia"/>
            </a:endParaRPr>
          </a:p>
          <a:p>
            <a:pPr marL="463550">
              <a:lnSpc>
                <a:spcPct val="100000"/>
              </a:lnSpc>
            </a:pPr>
            <a:r>
              <a:rPr sz="1800" spc="-15" dirty="0">
                <a:solidFill>
                  <a:srgbClr val="00AFEF"/>
                </a:solidFill>
                <a:latin typeface="Georgia"/>
                <a:cs typeface="Georgia"/>
              </a:rPr>
              <a:t>at</a:t>
            </a:r>
            <a:r>
              <a:rPr sz="1800" spc="-70" dirty="0">
                <a:solidFill>
                  <a:srgbClr val="00AFEF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00AFEF"/>
                </a:solidFill>
                <a:latin typeface="Georgia"/>
                <a:cs typeface="Georgia"/>
              </a:rPr>
              <a:t>Test.main(NewClass.java:21)</a:t>
            </a:r>
            <a:endParaRPr sz="1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6808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015" y="814644"/>
            <a:ext cx="3616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Using </a:t>
            </a:r>
            <a:r>
              <a:rPr sz="2800" b="1" spc="-10" dirty="0">
                <a:latin typeface="Carlito"/>
                <a:cs typeface="Carlito"/>
              </a:rPr>
              <a:t>finally</a:t>
            </a:r>
            <a:r>
              <a:rPr sz="2800" b="1" spc="-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Block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215" y="1612137"/>
            <a:ext cx="6106160" cy="335643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65"/>
              </a:spcBef>
            </a:pPr>
            <a:r>
              <a:rPr sz="1800" dirty="0">
                <a:latin typeface="Carlito"/>
                <a:cs typeface="Carlito"/>
              </a:rPr>
              <a:t>try{</a:t>
            </a:r>
            <a:endParaRPr sz="1800">
              <a:latin typeface="Carlito"/>
              <a:cs typeface="Carlito"/>
            </a:endParaRPr>
          </a:p>
          <a:p>
            <a:pPr marL="274320" marR="1722755">
              <a:lnSpc>
                <a:spcPct val="110000"/>
              </a:lnSpc>
              <a:spcBef>
                <a:spcPts val="45"/>
              </a:spcBef>
            </a:pPr>
            <a:r>
              <a:rPr sz="1800" spc="-10" dirty="0">
                <a:latin typeface="Carlito"/>
                <a:cs typeface="Carlito"/>
              </a:rPr>
              <a:t>System.out.println(9/0);  System.out.println("Hello");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15" dirty="0">
                <a:latin typeface="Carlito"/>
                <a:cs typeface="Carlito"/>
              </a:rPr>
              <a:t>catch(Exception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e){</a:t>
            </a:r>
            <a:endParaRPr sz="1800">
              <a:latin typeface="Carlito"/>
              <a:cs typeface="Carlito"/>
            </a:endParaRPr>
          </a:p>
          <a:p>
            <a:pPr marL="460375" marR="905510" indent="-134620">
              <a:lnSpc>
                <a:spcPct val="110000"/>
              </a:lnSpc>
            </a:pPr>
            <a:r>
              <a:rPr sz="1800" spc="-10" dirty="0">
                <a:latin typeface="Carlito"/>
                <a:cs typeface="Carlito"/>
              </a:rPr>
              <a:t>System.out.println(e.getMessage());  return;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latin typeface="Carlito"/>
                <a:cs typeface="Carlito"/>
              </a:rPr>
              <a:t>finally{</a:t>
            </a:r>
            <a:endParaRPr sz="1800">
              <a:latin typeface="Carlito"/>
              <a:cs typeface="Carlito"/>
            </a:endParaRPr>
          </a:p>
          <a:p>
            <a:pPr marL="69342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Carlito"/>
                <a:cs typeface="Carlito"/>
              </a:rPr>
              <a:t>System.out.println("2nd Last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statement");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10" dirty="0">
                <a:latin typeface="Carlito"/>
                <a:cs typeface="Carlito"/>
              </a:rPr>
              <a:t>System.out.println("Last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statement");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276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140" y="653452"/>
            <a:ext cx="299804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Class</a:t>
            </a:r>
            <a:r>
              <a:rPr sz="2800" b="1" spc="-7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Hierarchy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5248" y="1676400"/>
            <a:ext cx="3251200" cy="392415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900"/>
              </a:spcBef>
            </a:pPr>
            <a:r>
              <a:rPr sz="1800" spc="-25" dirty="0">
                <a:latin typeface="Georgia"/>
                <a:cs typeface="Georgia"/>
              </a:rPr>
              <a:t>java.lang.Object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248" y="2752344"/>
            <a:ext cx="3251200" cy="393056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905"/>
              </a:spcBef>
            </a:pPr>
            <a:r>
              <a:rPr sz="1800" spc="-35" dirty="0">
                <a:latin typeface="Georgia"/>
                <a:cs typeface="Georgia"/>
              </a:rPr>
              <a:t>java.lang.Throwable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144" y="3810000"/>
            <a:ext cx="3251200" cy="393056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905"/>
              </a:spcBef>
            </a:pPr>
            <a:r>
              <a:rPr sz="1800" spc="-40" dirty="0">
                <a:latin typeface="Georgia"/>
                <a:cs typeface="Georgia"/>
              </a:rPr>
              <a:t>java.lang.Exception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544" y="4876800"/>
            <a:ext cx="3860800" cy="393056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05"/>
              </a:spcBef>
            </a:pPr>
            <a:r>
              <a:rPr sz="1800" spc="-40" dirty="0">
                <a:latin typeface="Georgia"/>
                <a:cs typeface="Georgia"/>
              </a:rPr>
              <a:t>java.lang.RuntimeException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0140" y="2209800"/>
            <a:ext cx="1016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839" y="76179"/>
                </a:moveTo>
                <a:lnTo>
                  <a:pt x="30480" y="533400"/>
                </a:lnTo>
                <a:lnTo>
                  <a:pt x="43180" y="533400"/>
                </a:lnTo>
                <a:lnTo>
                  <a:pt x="44539" y="76221"/>
                </a:lnTo>
                <a:lnTo>
                  <a:pt x="31839" y="76179"/>
                </a:lnTo>
                <a:close/>
              </a:path>
              <a:path w="76200" h="533400">
                <a:moveTo>
                  <a:pt x="69839" y="63500"/>
                </a:moveTo>
                <a:lnTo>
                  <a:pt x="44576" y="63500"/>
                </a:lnTo>
                <a:lnTo>
                  <a:pt x="44539" y="76221"/>
                </a:lnTo>
                <a:lnTo>
                  <a:pt x="76200" y="76326"/>
                </a:lnTo>
                <a:lnTo>
                  <a:pt x="69839" y="63500"/>
                </a:lnTo>
                <a:close/>
              </a:path>
              <a:path w="76200" h="533400">
                <a:moveTo>
                  <a:pt x="44576" y="63500"/>
                </a:moveTo>
                <a:lnTo>
                  <a:pt x="31876" y="63500"/>
                </a:lnTo>
                <a:lnTo>
                  <a:pt x="31839" y="76179"/>
                </a:lnTo>
                <a:lnTo>
                  <a:pt x="44539" y="76221"/>
                </a:lnTo>
                <a:lnTo>
                  <a:pt x="44576" y="63500"/>
                </a:lnTo>
                <a:close/>
              </a:path>
              <a:path w="76200" h="533400">
                <a:moveTo>
                  <a:pt x="38354" y="0"/>
                </a:moveTo>
                <a:lnTo>
                  <a:pt x="0" y="76073"/>
                </a:lnTo>
                <a:lnTo>
                  <a:pt x="31839" y="76179"/>
                </a:lnTo>
                <a:lnTo>
                  <a:pt x="31876" y="63500"/>
                </a:lnTo>
                <a:lnTo>
                  <a:pt x="69839" y="63500"/>
                </a:lnTo>
                <a:lnTo>
                  <a:pt x="38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5343" y="3276600"/>
            <a:ext cx="1016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44450" y="63500"/>
                </a:moveTo>
                <a:lnTo>
                  <a:pt x="31750" y="635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63500"/>
                </a:lnTo>
                <a:close/>
              </a:path>
              <a:path w="76200" h="5334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334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5343" y="4343400"/>
            <a:ext cx="1016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44450" y="63500"/>
                </a:moveTo>
                <a:lnTo>
                  <a:pt x="31750" y="635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63500"/>
                </a:lnTo>
                <a:close/>
              </a:path>
              <a:path w="76200" h="5334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334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8944" y="4572000"/>
            <a:ext cx="3911600" cy="393056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5"/>
              </a:spcBef>
            </a:pPr>
            <a:r>
              <a:rPr sz="1800" spc="-10" dirty="0">
                <a:latin typeface="Georgia"/>
                <a:cs typeface="Georgia"/>
              </a:rPr>
              <a:t>IndexOutOfBou</a:t>
            </a:r>
            <a:r>
              <a:rPr sz="1800" spc="-20" dirty="0">
                <a:latin typeface="Georgia"/>
                <a:cs typeface="Georgia"/>
              </a:rPr>
              <a:t>n</a:t>
            </a:r>
            <a:r>
              <a:rPr sz="1800" spc="-70" dirty="0">
                <a:latin typeface="Georgia"/>
                <a:cs typeface="Georgia"/>
              </a:rPr>
              <a:t>dsE</a:t>
            </a:r>
            <a:r>
              <a:rPr sz="1800" spc="-110" dirty="0">
                <a:latin typeface="Georgia"/>
                <a:cs typeface="Georgia"/>
              </a:rPr>
              <a:t>x</a:t>
            </a:r>
            <a:r>
              <a:rPr sz="1800" spc="-30" dirty="0">
                <a:latin typeface="Georgia"/>
                <a:cs typeface="Georgia"/>
              </a:rPr>
              <a:t>c</a:t>
            </a:r>
            <a:r>
              <a:rPr sz="1800" spc="-10" dirty="0">
                <a:latin typeface="Georgia"/>
                <a:cs typeface="Georgia"/>
              </a:rPr>
              <a:t>eption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2862" y="2209800"/>
            <a:ext cx="4834467" cy="393056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905"/>
              </a:spcBef>
            </a:pPr>
            <a:r>
              <a:rPr sz="1800" spc="-30" dirty="0">
                <a:latin typeface="Georgia"/>
                <a:cs typeface="Georgia"/>
              </a:rPr>
              <a:t>ArrayIndexOutOfBoundsException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44512" y="3429000"/>
            <a:ext cx="4761653" cy="393056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905"/>
              </a:spcBef>
            </a:pPr>
            <a:r>
              <a:rPr sz="1800" spc="-25" dirty="0">
                <a:latin typeface="Georgia"/>
                <a:cs typeface="Georgia"/>
              </a:rPr>
              <a:t>StringIndexOutOfBoundsException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11345" y="4718559"/>
            <a:ext cx="1121833" cy="390525"/>
          </a:xfrm>
          <a:custGeom>
            <a:avLst/>
            <a:gdLst/>
            <a:ahLst/>
            <a:cxnLst/>
            <a:rect l="l" t="t" r="r" b="b"/>
            <a:pathLst>
              <a:path w="841375" h="390525">
                <a:moveTo>
                  <a:pt x="53593" y="320675"/>
                </a:moveTo>
                <a:lnTo>
                  <a:pt x="0" y="386842"/>
                </a:lnTo>
                <a:lnTo>
                  <a:pt x="85089" y="390017"/>
                </a:lnTo>
                <a:lnTo>
                  <a:pt x="74360" y="366395"/>
                </a:lnTo>
                <a:lnTo>
                  <a:pt x="60451" y="366395"/>
                </a:lnTo>
                <a:lnTo>
                  <a:pt x="55117" y="354838"/>
                </a:lnTo>
                <a:lnTo>
                  <a:pt x="66716" y="349564"/>
                </a:lnTo>
                <a:lnTo>
                  <a:pt x="53593" y="320675"/>
                </a:lnTo>
                <a:close/>
              </a:path>
              <a:path w="841375" h="390525">
                <a:moveTo>
                  <a:pt x="66716" y="349564"/>
                </a:moveTo>
                <a:lnTo>
                  <a:pt x="55117" y="354838"/>
                </a:lnTo>
                <a:lnTo>
                  <a:pt x="60451" y="366395"/>
                </a:lnTo>
                <a:lnTo>
                  <a:pt x="71980" y="361155"/>
                </a:lnTo>
                <a:lnTo>
                  <a:pt x="66716" y="349564"/>
                </a:lnTo>
                <a:close/>
              </a:path>
              <a:path w="841375" h="390525">
                <a:moveTo>
                  <a:pt x="71980" y="361155"/>
                </a:moveTo>
                <a:lnTo>
                  <a:pt x="60451" y="366395"/>
                </a:lnTo>
                <a:lnTo>
                  <a:pt x="74360" y="366395"/>
                </a:lnTo>
                <a:lnTo>
                  <a:pt x="71980" y="361155"/>
                </a:lnTo>
                <a:close/>
              </a:path>
              <a:path w="841375" h="390525">
                <a:moveTo>
                  <a:pt x="835532" y="0"/>
                </a:moveTo>
                <a:lnTo>
                  <a:pt x="66716" y="349564"/>
                </a:lnTo>
                <a:lnTo>
                  <a:pt x="71980" y="361155"/>
                </a:lnTo>
                <a:lnTo>
                  <a:pt x="840866" y="11684"/>
                </a:lnTo>
                <a:lnTo>
                  <a:pt x="835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90944" y="2756916"/>
            <a:ext cx="1016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31750" y="1752600"/>
                </a:moveTo>
                <a:lnTo>
                  <a:pt x="0" y="1752600"/>
                </a:lnTo>
                <a:lnTo>
                  <a:pt x="38100" y="1828800"/>
                </a:lnTo>
                <a:lnTo>
                  <a:pt x="69850" y="1765300"/>
                </a:lnTo>
                <a:lnTo>
                  <a:pt x="31750" y="1765300"/>
                </a:lnTo>
                <a:lnTo>
                  <a:pt x="31750" y="1752600"/>
                </a:lnTo>
                <a:close/>
              </a:path>
              <a:path w="76200" h="1828800">
                <a:moveTo>
                  <a:pt x="44450" y="0"/>
                </a:moveTo>
                <a:lnTo>
                  <a:pt x="31750" y="0"/>
                </a:lnTo>
                <a:lnTo>
                  <a:pt x="31750" y="1765300"/>
                </a:lnTo>
                <a:lnTo>
                  <a:pt x="44450" y="1765300"/>
                </a:lnTo>
                <a:lnTo>
                  <a:pt x="44450" y="0"/>
                </a:lnTo>
                <a:close/>
              </a:path>
              <a:path w="76200" h="1828800">
                <a:moveTo>
                  <a:pt x="76200" y="1752600"/>
                </a:moveTo>
                <a:lnTo>
                  <a:pt x="44450" y="1752600"/>
                </a:lnTo>
                <a:lnTo>
                  <a:pt x="44450" y="1765300"/>
                </a:lnTo>
                <a:lnTo>
                  <a:pt x="69850" y="1765300"/>
                </a:lnTo>
                <a:lnTo>
                  <a:pt x="76200" y="1752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13344" y="3976115"/>
            <a:ext cx="1016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1750" y="533399"/>
                </a:moveTo>
                <a:lnTo>
                  <a:pt x="0" y="533399"/>
                </a:lnTo>
                <a:lnTo>
                  <a:pt x="38100" y="609599"/>
                </a:lnTo>
                <a:lnTo>
                  <a:pt x="69850" y="546099"/>
                </a:lnTo>
                <a:lnTo>
                  <a:pt x="31750" y="546099"/>
                </a:lnTo>
                <a:lnTo>
                  <a:pt x="31750" y="533399"/>
                </a:lnTo>
                <a:close/>
              </a:path>
              <a:path w="76200" h="609600">
                <a:moveTo>
                  <a:pt x="44450" y="0"/>
                </a:moveTo>
                <a:lnTo>
                  <a:pt x="31750" y="0"/>
                </a:lnTo>
                <a:lnTo>
                  <a:pt x="31750" y="546099"/>
                </a:lnTo>
                <a:lnTo>
                  <a:pt x="44450" y="546099"/>
                </a:lnTo>
                <a:lnTo>
                  <a:pt x="44450" y="0"/>
                </a:lnTo>
                <a:close/>
              </a:path>
              <a:path w="76200" h="609600">
                <a:moveTo>
                  <a:pt x="76200" y="533399"/>
                </a:moveTo>
                <a:lnTo>
                  <a:pt x="44450" y="533399"/>
                </a:lnTo>
                <a:lnTo>
                  <a:pt x="44450" y="546099"/>
                </a:lnTo>
                <a:lnTo>
                  <a:pt x="69850" y="546099"/>
                </a:lnTo>
                <a:lnTo>
                  <a:pt x="76200" y="533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42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3296" y="1040333"/>
            <a:ext cx="4522047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 </a:t>
            </a:r>
            <a:r>
              <a:rPr sz="1800" spc="-5" dirty="0">
                <a:latin typeface="Carlito"/>
                <a:cs typeface="Carlito"/>
              </a:rPr>
              <a:t>arr[]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{5,6,7};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try{</a:t>
            </a:r>
            <a:endParaRPr sz="18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System.out.println(arr[5]);</a:t>
            </a:r>
            <a:endParaRPr sz="180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catch(Exception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e)</a:t>
            </a:r>
            <a:endParaRPr sz="180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System.out.println("first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catch");</a:t>
            </a:r>
            <a:endParaRPr sz="180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catch(RuntimeException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re)</a:t>
            </a:r>
            <a:endParaRPr sz="180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System.out.println("2nd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catch");</a:t>
            </a:r>
            <a:endParaRPr sz="180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8752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420" y="1163829"/>
            <a:ext cx="5418667" cy="3488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main(String[] args)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798830">
              <a:lnSpc>
                <a:spcPts val="1945"/>
              </a:lnSpc>
            </a:pPr>
            <a:r>
              <a:rPr sz="1800" spc="-10" dirty="0">
                <a:latin typeface="Carlito"/>
                <a:cs typeface="Carlito"/>
              </a:rPr>
              <a:t>System.out.println(m());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945"/>
              </a:lnSpc>
            </a:pP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m()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640715">
              <a:lnSpc>
                <a:spcPts val="1945"/>
              </a:lnSpc>
            </a:pPr>
            <a:r>
              <a:rPr sz="1800" dirty="0">
                <a:latin typeface="Carlito"/>
                <a:cs typeface="Carlito"/>
              </a:rPr>
              <a:t>try {</a:t>
            </a:r>
            <a:endParaRPr sz="1800">
              <a:latin typeface="Carlito"/>
              <a:cs typeface="Carlito"/>
            </a:endParaRPr>
          </a:p>
          <a:p>
            <a:pPr marL="850900" marR="2206625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x =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7/0;  </a:t>
            </a:r>
            <a:r>
              <a:rPr sz="1800" spc="-10" dirty="0">
                <a:latin typeface="Carlito"/>
                <a:cs typeface="Carlito"/>
              </a:rPr>
              <a:t>return </a:t>
            </a:r>
            <a:r>
              <a:rPr sz="1800" spc="-5" dirty="0">
                <a:latin typeface="Carlito"/>
                <a:cs typeface="Carlito"/>
              </a:rPr>
              <a:t>x;</a:t>
            </a:r>
            <a:endParaRPr sz="1800">
              <a:latin typeface="Carlito"/>
              <a:cs typeface="Carlito"/>
            </a:endParaRPr>
          </a:p>
          <a:p>
            <a:pPr marL="640715">
              <a:lnSpc>
                <a:spcPts val="1814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850900" marR="71755" indent="-210820">
              <a:lnSpc>
                <a:spcPts val="1939"/>
              </a:lnSpc>
              <a:spcBef>
                <a:spcPts val="140"/>
              </a:spcBef>
            </a:pPr>
            <a:r>
              <a:rPr sz="1800" spc="-15" dirty="0">
                <a:latin typeface="Carlito"/>
                <a:cs typeface="Carlito"/>
              </a:rPr>
              <a:t>catch(Exception </a:t>
            </a:r>
            <a:r>
              <a:rPr sz="1800" dirty="0">
                <a:latin typeface="Carlito"/>
                <a:cs typeface="Carlito"/>
              </a:rPr>
              <a:t>e) {  </a:t>
            </a:r>
            <a:r>
              <a:rPr sz="1800" spc="-10" dirty="0">
                <a:latin typeface="Carlito"/>
                <a:cs typeface="Carlito"/>
              </a:rPr>
              <a:t>System.out.println("catch </a:t>
            </a:r>
            <a:r>
              <a:rPr sz="1800" spc="-5" dirty="0">
                <a:latin typeface="Carlito"/>
                <a:cs typeface="Carlito"/>
              </a:rPr>
              <a:t>block");  </a:t>
            </a:r>
            <a:r>
              <a:rPr sz="1800" spc="-10" dirty="0">
                <a:latin typeface="Carlito"/>
                <a:cs typeface="Carlito"/>
              </a:rPr>
              <a:t>return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0;</a:t>
            </a:r>
            <a:endParaRPr sz="1800">
              <a:latin typeface="Carlito"/>
              <a:cs typeface="Carlito"/>
            </a:endParaRPr>
          </a:p>
          <a:p>
            <a:pPr marL="640715">
              <a:lnSpc>
                <a:spcPts val="1814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640715">
              <a:lnSpc>
                <a:spcPts val="1945"/>
              </a:lnSpc>
            </a:pPr>
            <a:r>
              <a:rPr sz="1800" spc="-10" dirty="0">
                <a:latin typeface="Carlito"/>
                <a:cs typeface="Carlito"/>
              </a:rPr>
              <a:t>finally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850900" marR="5080">
              <a:lnSpc>
                <a:spcPts val="1950"/>
              </a:lnSpc>
              <a:spcBef>
                <a:spcPts val="130"/>
              </a:spcBef>
            </a:pPr>
            <a:r>
              <a:rPr sz="1800" spc="-10" dirty="0">
                <a:latin typeface="Carlito"/>
                <a:cs typeface="Carlito"/>
              </a:rPr>
              <a:t>System.out.println("finally </a:t>
            </a:r>
            <a:r>
              <a:rPr sz="1800" spc="-5" dirty="0">
                <a:latin typeface="Carlito"/>
                <a:cs typeface="Carlito"/>
              </a:rPr>
              <a:t>block");  </a:t>
            </a:r>
            <a:r>
              <a:rPr sz="1800" spc="-10" dirty="0">
                <a:latin typeface="Carlito"/>
                <a:cs typeface="Carlito"/>
              </a:rPr>
              <a:t>return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1;</a:t>
            </a:r>
            <a:endParaRPr sz="1800">
              <a:latin typeface="Carlito"/>
              <a:cs typeface="Carlito"/>
            </a:endParaRPr>
          </a:p>
          <a:p>
            <a:pPr marL="640715">
              <a:lnSpc>
                <a:spcPts val="18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9878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571" y="905969"/>
            <a:ext cx="4367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What </a:t>
            </a:r>
            <a:r>
              <a:rPr sz="2800" b="1" spc="-5" dirty="0">
                <a:latin typeface="Carlito"/>
                <a:cs typeface="Carlito"/>
              </a:rPr>
              <a:t>is an</a:t>
            </a:r>
            <a:r>
              <a:rPr sz="2800" b="1" spc="-3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Exception?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587" y="1447039"/>
            <a:ext cx="10723879" cy="425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It’s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abnormal condition </a:t>
            </a:r>
            <a:r>
              <a:rPr sz="1800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occurs </a:t>
            </a:r>
            <a:r>
              <a:rPr sz="1800" spc="-5" dirty="0">
                <a:latin typeface="Carlito"/>
                <a:cs typeface="Carlito"/>
              </a:rPr>
              <a:t>during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execution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program, </a:t>
            </a:r>
            <a:r>
              <a:rPr sz="1800" dirty="0">
                <a:latin typeface="Carlito"/>
                <a:cs typeface="Carlito"/>
              </a:rPr>
              <a:t>&amp; due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to</a:t>
            </a:r>
            <a:endParaRPr sz="18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which the </a:t>
            </a:r>
            <a:r>
              <a:rPr sz="1800" spc="-5" dirty="0">
                <a:latin typeface="Carlito"/>
                <a:cs typeface="Carlito"/>
              </a:rPr>
              <a:t>normal </a:t>
            </a:r>
            <a:r>
              <a:rPr sz="1800" spc="-10" dirty="0">
                <a:latin typeface="Carlito"/>
                <a:cs typeface="Carlito"/>
              </a:rPr>
              <a:t>flow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program's </a:t>
            </a:r>
            <a:r>
              <a:rPr sz="1800" spc="-5" dirty="0">
                <a:latin typeface="Carlito"/>
                <a:cs typeface="Carlito"/>
              </a:rPr>
              <a:t>instructions </a:t>
            </a:r>
            <a:r>
              <a:rPr sz="1800" spc="-10" dirty="0">
                <a:latin typeface="Carlito"/>
                <a:cs typeface="Carlito"/>
              </a:rPr>
              <a:t>may</a:t>
            </a:r>
            <a:r>
              <a:rPr sz="1800" spc="1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disrupt.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For</a:t>
            </a:r>
            <a:r>
              <a:rPr sz="1800" b="1" spc="-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example:-</a:t>
            </a:r>
            <a:endParaRPr sz="1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rlito"/>
                <a:cs typeface="Carlito"/>
              </a:rPr>
              <a:t>class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35" dirty="0">
                <a:latin typeface="Carlito"/>
                <a:cs typeface="Carlito"/>
              </a:rPr>
              <a:t>Test{</a:t>
            </a:r>
            <a:endParaRPr sz="1800" dirty="0">
              <a:latin typeface="Carlito"/>
              <a:cs typeface="Carlito"/>
            </a:endParaRPr>
          </a:p>
          <a:p>
            <a:pPr marL="927100" marR="3878579" indent="-170815">
              <a:lnSpc>
                <a:spcPct val="120000"/>
              </a:lnSpc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main(String[] </a:t>
            </a:r>
            <a:r>
              <a:rPr sz="1800" spc="-10" dirty="0">
                <a:latin typeface="Carlito"/>
                <a:cs typeface="Carlito"/>
              </a:rPr>
              <a:t>args){  System.out.println(5/0);  System.out.println("Hello");</a:t>
            </a:r>
            <a:endParaRPr sz="18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rlito"/>
                <a:cs typeface="Carlito"/>
              </a:rPr>
              <a:t>// do something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else</a:t>
            </a:r>
          </a:p>
          <a:p>
            <a:pPr marL="75628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Carlito"/>
                <a:cs typeface="Carlito"/>
              </a:rPr>
              <a:t>Guess the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output…</a:t>
            </a:r>
            <a:endParaRPr sz="1800" dirty="0">
              <a:latin typeface="Carlito"/>
              <a:cs typeface="Carlito"/>
            </a:endParaRPr>
          </a:p>
          <a:p>
            <a:pPr marL="506730" marR="1317625" indent="-451484">
              <a:lnSpc>
                <a:spcPct val="120000"/>
              </a:lnSpc>
              <a:spcBef>
                <a:spcPts val="455"/>
              </a:spcBef>
            </a:pPr>
            <a:r>
              <a:rPr sz="1800" spc="-35" dirty="0">
                <a:solidFill>
                  <a:srgbClr val="00AFEF"/>
                </a:solidFill>
                <a:latin typeface="Georgia"/>
                <a:cs typeface="Georgia"/>
              </a:rPr>
              <a:t>Exception </a:t>
            </a:r>
            <a:r>
              <a:rPr sz="1800" spc="-20" dirty="0">
                <a:solidFill>
                  <a:srgbClr val="00AFEF"/>
                </a:solidFill>
                <a:latin typeface="Georgia"/>
                <a:cs typeface="Georgia"/>
              </a:rPr>
              <a:t>in </a:t>
            </a:r>
            <a:r>
              <a:rPr sz="1800" spc="-25" dirty="0">
                <a:solidFill>
                  <a:srgbClr val="00AFEF"/>
                </a:solidFill>
                <a:latin typeface="Georgia"/>
                <a:cs typeface="Georgia"/>
              </a:rPr>
              <a:t>thread </a:t>
            </a:r>
            <a:r>
              <a:rPr sz="1800" spc="-55" dirty="0">
                <a:solidFill>
                  <a:srgbClr val="00AFEF"/>
                </a:solidFill>
                <a:latin typeface="Georgia"/>
                <a:cs typeface="Georgia"/>
              </a:rPr>
              <a:t>"main" </a:t>
            </a:r>
            <a:r>
              <a:rPr sz="1800" spc="-35" dirty="0">
                <a:solidFill>
                  <a:srgbClr val="00AFEF"/>
                </a:solidFill>
                <a:latin typeface="Georgia"/>
                <a:cs typeface="Georgia"/>
              </a:rPr>
              <a:t>java.lang.ArithmeticException: </a:t>
            </a:r>
            <a:r>
              <a:rPr sz="1800" spc="-120" dirty="0">
                <a:solidFill>
                  <a:srgbClr val="00AFEF"/>
                </a:solidFill>
                <a:latin typeface="Georgia"/>
                <a:cs typeface="Georgia"/>
              </a:rPr>
              <a:t>/ </a:t>
            </a:r>
            <a:r>
              <a:rPr sz="1800" spc="-20" dirty="0">
                <a:solidFill>
                  <a:srgbClr val="00AFEF"/>
                </a:solidFill>
                <a:latin typeface="Georgia"/>
                <a:cs typeface="Georgia"/>
              </a:rPr>
              <a:t>by </a:t>
            </a:r>
            <a:r>
              <a:rPr sz="1800" spc="-10" dirty="0">
                <a:solidFill>
                  <a:srgbClr val="00AFEF"/>
                </a:solidFill>
                <a:latin typeface="Georgia"/>
                <a:cs typeface="Georgia"/>
              </a:rPr>
              <a:t>zero  </a:t>
            </a:r>
            <a:r>
              <a:rPr sz="1800" spc="-15" dirty="0">
                <a:solidFill>
                  <a:srgbClr val="00AFEF"/>
                </a:solidFill>
                <a:latin typeface="Georgia"/>
                <a:cs typeface="Georgia"/>
              </a:rPr>
              <a:t>at</a:t>
            </a:r>
            <a:r>
              <a:rPr sz="1800" spc="-30" dirty="0">
                <a:solidFill>
                  <a:srgbClr val="00AFEF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00AFEF"/>
                </a:solidFill>
                <a:latin typeface="Georgia"/>
                <a:cs typeface="Georgia"/>
              </a:rPr>
              <a:t>NewClass.main(NewClass.java:20)</a:t>
            </a:r>
            <a:endParaRPr sz="1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79322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729" y="524498"/>
            <a:ext cx="5570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Handling </a:t>
            </a:r>
            <a:r>
              <a:rPr sz="2800" b="1" spc="-20" dirty="0">
                <a:latin typeface="Carlito"/>
                <a:cs typeface="Carlito"/>
              </a:rPr>
              <a:t>Checked</a:t>
            </a:r>
            <a:r>
              <a:rPr sz="2800" b="1" spc="1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Exception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089" y="3590925"/>
            <a:ext cx="9207500" cy="2520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05"/>
              </a:spcBef>
              <a:tabLst>
                <a:tab pos="1527175" algn="l"/>
              </a:tabLst>
            </a:pPr>
            <a:r>
              <a:rPr sz="1800" spc="-5" dirty="0">
                <a:latin typeface="Carlito"/>
                <a:cs typeface="Carlito"/>
              </a:rPr>
              <a:t>static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void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m()	</a:t>
            </a:r>
            <a:r>
              <a:rPr sz="2000" spc="-30" dirty="0">
                <a:solidFill>
                  <a:srgbClr val="1F487C"/>
                </a:solidFill>
                <a:latin typeface="Georgia"/>
                <a:cs typeface="Georgia"/>
              </a:rPr>
              <a:t>throws</a:t>
            </a:r>
            <a:r>
              <a:rPr sz="2000" spc="-55" dirty="0">
                <a:solidFill>
                  <a:srgbClr val="1F487C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1F487C"/>
                </a:solidFill>
                <a:latin typeface="Georgia"/>
                <a:cs typeface="Georgia"/>
              </a:rPr>
              <a:t>FileNotFoundException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274320">
              <a:lnSpc>
                <a:spcPts val="2280"/>
              </a:lnSpc>
            </a:pPr>
            <a:r>
              <a:rPr sz="2000" spc="-55" dirty="0">
                <a:solidFill>
                  <a:srgbClr val="1F487C"/>
                </a:solidFill>
                <a:latin typeface="Georgia"/>
                <a:cs typeface="Georgia"/>
              </a:rPr>
              <a:t>try{</a:t>
            </a:r>
            <a:endParaRPr sz="2000">
              <a:latin typeface="Georgia"/>
              <a:cs typeface="Georgia"/>
            </a:endParaRPr>
          </a:p>
          <a:p>
            <a:pPr marL="1841500">
              <a:lnSpc>
                <a:spcPts val="1625"/>
              </a:lnSpc>
            </a:pPr>
            <a:r>
              <a:rPr sz="1800" spc="-5" dirty="0">
                <a:latin typeface="Carlito"/>
                <a:cs typeface="Carlito"/>
              </a:rPr>
              <a:t>FileInputStream fis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FileInputStream("abc.java");</a:t>
            </a:r>
            <a:endParaRPr sz="1800">
              <a:latin typeface="Carlito"/>
              <a:cs typeface="Carlito"/>
            </a:endParaRPr>
          </a:p>
          <a:p>
            <a:pPr marL="198120">
              <a:lnSpc>
                <a:spcPts val="1970"/>
              </a:lnSpc>
            </a:pPr>
            <a:r>
              <a:rPr sz="2000" spc="-160" dirty="0">
                <a:solidFill>
                  <a:srgbClr val="1F487C"/>
                </a:solidFill>
                <a:latin typeface="Georgia"/>
                <a:cs typeface="Georgia"/>
              </a:rPr>
              <a:t>}</a:t>
            </a:r>
            <a:endParaRPr sz="2000">
              <a:latin typeface="Georgia"/>
              <a:cs typeface="Georgia"/>
            </a:endParaRPr>
          </a:p>
          <a:p>
            <a:pPr marL="198120">
              <a:lnSpc>
                <a:spcPct val="100000"/>
              </a:lnSpc>
            </a:pPr>
            <a:r>
              <a:rPr sz="2000" spc="-35" dirty="0">
                <a:solidFill>
                  <a:srgbClr val="1F487C"/>
                </a:solidFill>
                <a:latin typeface="Georgia"/>
                <a:cs typeface="Georgia"/>
              </a:rPr>
              <a:t>catch(FileNotFoundException</a:t>
            </a:r>
            <a:endParaRPr sz="2000">
              <a:latin typeface="Georgia"/>
              <a:cs typeface="Georgia"/>
            </a:endParaRPr>
          </a:p>
          <a:p>
            <a:pPr marL="1981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Georgia"/>
                <a:cs typeface="Georgia"/>
              </a:rPr>
              <a:t>e)</a:t>
            </a:r>
            <a:endParaRPr sz="2000">
              <a:latin typeface="Georgia"/>
              <a:cs typeface="Georgia"/>
            </a:endParaRPr>
          </a:p>
          <a:p>
            <a:pPr marL="198120">
              <a:lnSpc>
                <a:spcPts val="2345"/>
              </a:lnSpc>
            </a:pPr>
            <a:r>
              <a:rPr sz="2000" spc="35" dirty="0">
                <a:solidFill>
                  <a:srgbClr val="1F487C"/>
                </a:solidFill>
                <a:latin typeface="Arial"/>
                <a:cs typeface="Arial"/>
              </a:rPr>
              <a:t>{ </a:t>
            </a:r>
            <a:r>
              <a:rPr sz="2000" spc="-30" dirty="0">
                <a:solidFill>
                  <a:srgbClr val="1F487C"/>
                </a:solidFill>
                <a:latin typeface="Arial"/>
                <a:cs typeface="Arial"/>
              </a:rPr>
              <a:t>//…..</a:t>
            </a:r>
            <a:r>
              <a:rPr sz="2000" spc="-17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1F487C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088" y="1422020"/>
            <a:ext cx="4492413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static </a:t>
            </a:r>
            <a:r>
              <a:rPr sz="180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main(String[]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args)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274320">
              <a:lnSpc>
                <a:spcPts val="2050"/>
              </a:lnSpc>
              <a:spcBef>
                <a:spcPts val="459"/>
              </a:spcBef>
            </a:pPr>
            <a:r>
              <a:rPr sz="2000" spc="-55" dirty="0">
                <a:solidFill>
                  <a:srgbClr val="1F487C"/>
                </a:solidFill>
                <a:latin typeface="Georgia"/>
                <a:cs typeface="Georgia"/>
              </a:rPr>
              <a:t>try{</a:t>
            </a:r>
            <a:endParaRPr sz="2000">
              <a:latin typeface="Georgia"/>
              <a:cs typeface="Georgia"/>
            </a:endParaRPr>
          </a:p>
          <a:p>
            <a:pPr marL="695960" algn="ctr">
              <a:lnSpc>
                <a:spcPts val="1625"/>
              </a:lnSpc>
            </a:pPr>
            <a:r>
              <a:rPr sz="1800" spc="-5" dirty="0">
                <a:latin typeface="Carlito"/>
                <a:cs typeface="Carlito"/>
              </a:rPr>
              <a:t>m();</a:t>
            </a:r>
            <a:endParaRPr sz="1800">
              <a:latin typeface="Carlito"/>
              <a:cs typeface="Carlito"/>
            </a:endParaRPr>
          </a:p>
          <a:p>
            <a:pPr marL="274320">
              <a:lnSpc>
                <a:spcPts val="2215"/>
              </a:lnSpc>
            </a:pPr>
            <a:r>
              <a:rPr sz="2000" spc="-160" dirty="0">
                <a:solidFill>
                  <a:srgbClr val="1F487C"/>
                </a:solidFill>
                <a:latin typeface="Georgia"/>
                <a:cs typeface="Georgia"/>
              </a:rPr>
              <a:t>}</a:t>
            </a:r>
            <a:endParaRPr sz="2000">
              <a:latin typeface="Georgia"/>
              <a:cs typeface="Georgia"/>
            </a:endParaRPr>
          </a:p>
          <a:p>
            <a:pPr marL="274320">
              <a:lnSpc>
                <a:spcPct val="100000"/>
              </a:lnSpc>
            </a:pPr>
            <a:r>
              <a:rPr sz="2000" spc="-25" dirty="0">
                <a:solidFill>
                  <a:srgbClr val="1F487C"/>
                </a:solidFill>
                <a:latin typeface="Georgia"/>
                <a:cs typeface="Georgia"/>
              </a:rPr>
              <a:t>catch(IOException</a:t>
            </a:r>
            <a:r>
              <a:rPr sz="2000" spc="-95" dirty="0">
                <a:solidFill>
                  <a:srgbClr val="1F487C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Georgia"/>
                <a:cs typeface="Georgia"/>
              </a:rPr>
              <a:t>e)</a:t>
            </a:r>
            <a:endParaRPr sz="2000">
              <a:latin typeface="Georgia"/>
              <a:cs typeface="Georgia"/>
            </a:endParaRPr>
          </a:p>
          <a:p>
            <a:pPr marL="274320">
              <a:lnSpc>
                <a:spcPts val="2225"/>
              </a:lnSpc>
            </a:pPr>
            <a:r>
              <a:rPr sz="2000" spc="35" dirty="0">
                <a:solidFill>
                  <a:srgbClr val="1F487C"/>
                </a:solidFill>
                <a:latin typeface="Arial"/>
                <a:cs typeface="Arial"/>
              </a:rPr>
              <a:t>{ </a:t>
            </a:r>
            <a:r>
              <a:rPr sz="2000" spc="-35" dirty="0">
                <a:solidFill>
                  <a:srgbClr val="1F487C"/>
                </a:solidFill>
                <a:latin typeface="Arial"/>
                <a:cs typeface="Arial"/>
              </a:rPr>
              <a:t>//…..</a:t>
            </a:r>
            <a:r>
              <a:rPr sz="2000" spc="-18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1F487C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85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898" y="1404366"/>
            <a:ext cx="4584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1F487C"/>
                </a:solidFill>
                <a:latin typeface="Georgia"/>
                <a:cs typeface="Georgia"/>
              </a:rPr>
              <a:t>throws</a:t>
            </a:r>
            <a:r>
              <a:rPr sz="2000" spc="-95" dirty="0">
                <a:solidFill>
                  <a:srgbClr val="1F487C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1F487C"/>
                </a:solidFill>
                <a:latin typeface="Georgia"/>
                <a:cs typeface="Georgia"/>
              </a:rPr>
              <a:t>FileNotFoundException</a:t>
            </a:r>
            <a:endParaRPr sz="20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96139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79200" y="6248400"/>
            <a:ext cx="6096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2000" y="609600"/>
            <a:ext cx="761068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lang="en-IN" sz="3200" spc="-15" smtClean="0"/>
              <a:t>      </a:t>
            </a:r>
            <a:r>
              <a:rPr sz="3200" spc="-15" smtClean="0"/>
              <a:t>Custom</a:t>
            </a:r>
            <a:r>
              <a:rPr sz="3200" spc="-85" smtClean="0"/>
              <a:t> </a:t>
            </a:r>
            <a:r>
              <a:rPr sz="3200" spc="-10" dirty="0"/>
              <a:t>Exception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4587" y="1572283"/>
            <a:ext cx="4577927" cy="239039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Carlito"/>
                <a:cs typeface="Carlito"/>
              </a:rPr>
              <a:t>// </a:t>
            </a:r>
            <a:r>
              <a:rPr sz="1600" spc="-10" dirty="0">
                <a:latin typeface="Carlito"/>
                <a:cs typeface="Carlito"/>
              </a:rPr>
              <a:t>Driver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Program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Carlito"/>
                <a:cs typeface="Carlito"/>
              </a:rPr>
              <a:t>// </a:t>
            </a:r>
            <a:r>
              <a:rPr sz="1600" spc="-5" dirty="0">
                <a:latin typeface="Carlito"/>
                <a:cs typeface="Carlito"/>
              </a:rPr>
              <a:t>A Class that uses </a:t>
            </a:r>
            <a:r>
              <a:rPr sz="1600" spc="-10" dirty="0">
                <a:latin typeface="Carlito"/>
                <a:cs typeface="Carlito"/>
              </a:rPr>
              <a:t>above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MyException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rlito"/>
                <a:cs typeface="Carlito"/>
              </a:rPr>
              <a:t>public class</a:t>
            </a:r>
            <a:r>
              <a:rPr sz="1600" spc="-35" dirty="0">
                <a:latin typeface="Carlito"/>
                <a:cs typeface="Carlito"/>
              </a:rPr>
              <a:t> setText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47307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static void </a:t>
            </a:r>
            <a:r>
              <a:rPr sz="1600" spc="-5" dirty="0">
                <a:latin typeface="Carlito"/>
                <a:cs typeface="Carlito"/>
              </a:rPr>
              <a:t>main(String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args[])</a:t>
            </a:r>
            <a:endParaRPr sz="16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arlito"/>
                <a:cs typeface="Carlito"/>
              </a:rPr>
              <a:t>try</a:t>
            </a:r>
            <a:endParaRPr sz="16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587" y="3913403"/>
            <a:ext cx="8600440" cy="2686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6535" marR="508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// </a:t>
            </a:r>
            <a:r>
              <a:rPr sz="1600" spc="-15" dirty="0">
                <a:latin typeface="Carlito"/>
                <a:cs typeface="Carlito"/>
              </a:rPr>
              <a:t>Throw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0" dirty="0">
                <a:latin typeface="Carlito"/>
                <a:cs typeface="Carlito"/>
              </a:rPr>
              <a:t>object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user defined </a:t>
            </a:r>
            <a:r>
              <a:rPr sz="1600" spc="-15" dirty="0">
                <a:latin typeface="Carlito"/>
                <a:cs typeface="Carlito"/>
              </a:rPr>
              <a:t>exception  throw </a:t>
            </a:r>
            <a:r>
              <a:rPr sz="1600" spc="-10" dirty="0">
                <a:latin typeface="Carlito"/>
                <a:cs typeface="Carlito"/>
              </a:rPr>
              <a:t>new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MyException();</a:t>
            </a:r>
            <a:endParaRPr sz="16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380"/>
              </a:spcBef>
            </a:pPr>
            <a:r>
              <a:rPr sz="1600" spc="-15" dirty="0">
                <a:latin typeface="Carlito"/>
                <a:cs typeface="Carlito"/>
              </a:rPr>
              <a:t>catch </a:t>
            </a:r>
            <a:r>
              <a:rPr sz="1600" spc="-10" dirty="0">
                <a:latin typeface="Carlito"/>
                <a:cs typeface="Carlito"/>
              </a:rPr>
              <a:t>(MyException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ex)</a:t>
            </a:r>
            <a:endParaRPr sz="16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2756535">
              <a:lnSpc>
                <a:spcPct val="100000"/>
              </a:lnSpc>
              <a:spcBef>
                <a:spcPts val="390"/>
              </a:spcBef>
            </a:pPr>
            <a:r>
              <a:rPr sz="1600" spc="-10" dirty="0">
                <a:latin typeface="Carlito"/>
                <a:cs typeface="Carlito"/>
              </a:rPr>
              <a:t>System.out.println(ex.getMessage());</a:t>
            </a:r>
            <a:endParaRPr sz="16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8634" y="1773682"/>
            <a:ext cx="4178300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// A Class </a:t>
            </a:r>
            <a:r>
              <a:rPr sz="1600" spc="-10" dirty="0">
                <a:latin typeface="Carlito"/>
                <a:cs typeface="Carlito"/>
              </a:rPr>
              <a:t>that </a:t>
            </a:r>
            <a:r>
              <a:rPr sz="1600" spc="-15" dirty="0">
                <a:latin typeface="Carlito"/>
                <a:cs typeface="Carlito"/>
              </a:rPr>
              <a:t>represents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use-defined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expception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rlito"/>
                <a:cs typeface="Carlito"/>
              </a:rPr>
              <a:t>class </a:t>
            </a:r>
            <a:r>
              <a:rPr sz="1600" spc="-10" dirty="0">
                <a:latin typeface="Carlito"/>
                <a:cs typeface="Carlito"/>
              </a:rPr>
              <a:t>MyException extends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Exception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11247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8227" y="2798857"/>
            <a:ext cx="2097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344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787" y="1248398"/>
            <a:ext cx="4505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Throwing </a:t>
            </a:r>
            <a:r>
              <a:rPr sz="2800" b="1" spc="-5" dirty="0">
                <a:latin typeface="Carlito"/>
                <a:cs typeface="Carlito"/>
              </a:rPr>
              <a:t>an</a:t>
            </a:r>
            <a:r>
              <a:rPr sz="2800" b="1" spc="-4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exception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96" y="2831268"/>
            <a:ext cx="10763673" cy="23288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When an </a:t>
            </a:r>
            <a:r>
              <a:rPr sz="1800" spc="-10" dirty="0">
                <a:latin typeface="Carlito"/>
                <a:cs typeface="Carlito"/>
              </a:rPr>
              <a:t>error occurs </a:t>
            </a:r>
            <a:r>
              <a:rPr sz="1800" spc="-5" dirty="0">
                <a:latin typeface="Carlito"/>
                <a:cs typeface="Carlito"/>
              </a:rPr>
              <a:t>within </a:t>
            </a:r>
            <a:r>
              <a:rPr sz="1800" dirty="0">
                <a:latin typeface="Carlito"/>
                <a:cs typeface="Carlito"/>
              </a:rPr>
              <a:t>a method, the run-time </a:t>
            </a:r>
            <a:r>
              <a:rPr sz="1800" spc="-20" dirty="0">
                <a:latin typeface="Carlito"/>
                <a:cs typeface="Carlito"/>
              </a:rPr>
              <a:t>system </a:t>
            </a:r>
            <a:r>
              <a:rPr sz="1800" spc="-15" dirty="0">
                <a:latin typeface="Carlito"/>
                <a:cs typeface="Carlito"/>
              </a:rPr>
              <a:t>creates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object </a:t>
            </a:r>
            <a:r>
              <a:rPr sz="1800" dirty="0">
                <a:latin typeface="Carlito"/>
                <a:cs typeface="Carlito"/>
              </a:rPr>
              <a:t>and  hands </a:t>
            </a:r>
            <a:r>
              <a:rPr sz="1800" spc="-5" dirty="0">
                <a:latin typeface="Carlito"/>
                <a:cs typeface="Carlito"/>
              </a:rPr>
              <a:t>it off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method.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object, called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exception </a:t>
            </a:r>
            <a:r>
              <a:rPr sz="1800" spc="-5" dirty="0">
                <a:latin typeface="Carlito"/>
                <a:cs typeface="Carlito"/>
              </a:rPr>
              <a:t>object, </a:t>
            </a:r>
            <a:r>
              <a:rPr sz="1800" spc="-10" dirty="0">
                <a:latin typeface="Carlito"/>
                <a:cs typeface="Carlito"/>
              </a:rPr>
              <a:t>contains  information </a:t>
            </a:r>
            <a:r>
              <a:rPr sz="1800" dirty="0">
                <a:latin typeface="Carlito"/>
                <a:cs typeface="Carlito"/>
              </a:rPr>
              <a:t>about the </a:t>
            </a:r>
            <a:r>
              <a:rPr sz="1800" spc="-35" dirty="0">
                <a:latin typeface="Carlito"/>
                <a:cs typeface="Carlito"/>
              </a:rPr>
              <a:t>error, </a:t>
            </a:r>
            <a:r>
              <a:rPr sz="1800" spc="-5" dirty="0">
                <a:latin typeface="Carlito"/>
                <a:cs typeface="Carlito"/>
              </a:rPr>
              <a:t>including its </a:t>
            </a:r>
            <a:r>
              <a:rPr sz="1800" dirty="0">
                <a:latin typeface="Carlito"/>
                <a:cs typeface="Carlito"/>
              </a:rPr>
              <a:t>type and the </a:t>
            </a:r>
            <a:r>
              <a:rPr sz="1800" spc="-20" dirty="0">
                <a:latin typeface="Carlito"/>
                <a:cs typeface="Carlito"/>
              </a:rPr>
              <a:t>state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program </a:t>
            </a:r>
            <a:r>
              <a:rPr sz="1800" dirty="0">
                <a:latin typeface="Carlito"/>
                <a:cs typeface="Carlito"/>
              </a:rPr>
              <a:t>when  the </a:t>
            </a:r>
            <a:r>
              <a:rPr sz="1800" spc="-10" dirty="0">
                <a:latin typeface="Carlito"/>
                <a:cs typeface="Carlito"/>
              </a:rPr>
              <a:t>error </a:t>
            </a:r>
            <a:r>
              <a:rPr sz="1800" spc="-5" dirty="0">
                <a:latin typeface="Carlito"/>
                <a:cs typeface="Carlito"/>
              </a:rPr>
              <a:t>occurred. </a:t>
            </a:r>
            <a:r>
              <a:rPr sz="1800" spc="-10" dirty="0">
                <a:latin typeface="Carlito"/>
                <a:cs typeface="Carlito"/>
              </a:rPr>
              <a:t>Creating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exception </a:t>
            </a:r>
            <a:r>
              <a:rPr sz="1800" dirty="0">
                <a:latin typeface="Carlito"/>
                <a:cs typeface="Carlito"/>
              </a:rPr>
              <a:t>object and </a:t>
            </a:r>
            <a:r>
              <a:rPr sz="1800" spc="-5" dirty="0">
                <a:latin typeface="Carlito"/>
                <a:cs typeface="Carlito"/>
              </a:rPr>
              <a:t>handing it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relevant  </a:t>
            </a:r>
            <a:r>
              <a:rPr sz="1800" dirty="0">
                <a:latin typeface="Carlito"/>
                <a:cs typeface="Carlito"/>
              </a:rPr>
              <a:t>method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called throwing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exception.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450" dirty="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After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method </a:t>
            </a:r>
            <a:r>
              <a:rPr sz="1800" spc="-10" dirty="0">
                <a:latin typeface="Carlito"/>
                <a:cs typeface="Carlito"/>
              </a:rPr>
              <a:t>throws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exception, </a:t>
            </a:r>
            <a:r>
              <a:rPr sz="1800" dirty="0">
                <a:latin typeface="Carlito"/>
                <a:cs typeface="Carlito"/>
              </a:rPr>
              <a:t>the runtime </a:t>
            </a:r>
            <a:r>
              <a:rPr sz="1800" spc="-20" dirty="0">
                <a:latin typeface="Carlito"/>
                <a:cs typeface="Carlito"/>
              </a:rPr>
              <a:t>system </a:t>
            </a:r>
            <a:r>
              <a:rPr sz="1800" spc="-15" dirty="0">
                <a:latin typeface="Carlito"/>
                <a:cs typeface="Carlito"/>
              </a:rPr>
              <a:t>attempts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find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10" dirty="0">
                <a:latin typeface="Carlito"/>
                <a:cs typeface="Carlito"/>
              </a:rPr>
              <a:t>ordered list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methods </a:t>
            </a:r>
            <a:r>
              <a:rPr sz="1800" spc="-5" dirty="0">
                <a:latin typeface="Carlito"/>
                <a:cs typeface="Carlito"/>
              </a:rPr>
              <a:t>that had </a:t>
            </a:r>
            <a:r>
              <a:rPr sz="1800" dirty="0">
                <a:latin typeface="Carlito"/>
                <a:cs typeface="Carlito"/>
              </a:rPr>
              <a:t>been </a:t>
            </a:r>
            <a:r>
              <a:rPr sz="1800" spc="-5" dirty="0">
                <a:latin typeface="Carlito"/>
                <a:cs typeface="Carlito"/>
              </a:rPr>
              <a:t>called </a:t>
            </a:r>
            <a:r>
              <a:rPr sz="1800" spc="-10" dirty="0">
                <a:latin typeface="Carlito"/>
                <a:cs typeface="Carlito"/>
              </a:rPr>
              <a:t>to get 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method where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error  occurred.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spc="-5" dirty="0">
                <a:latin typeface="Carlito"/>
                <a:cs typeface="Carlito"/>
              </a:rPr>
              <a:t>of methods is known </a:t>
            </a:r>
            <a:r>
              <a:rPr sz="1800" dirty="0">
                <a:latin typeface="Carlito"/>
                <a:cs typeface="Carlito"/>
              </a:rPr>
              <a:t>as the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call</a:t>
            </a:r>
            <a:r>
              <a:rPr sz="1800" spc="114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stack.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312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390" y="603629"/>
            <a:ext cx="568028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Understanding </a:t>
            </a: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spc="-10" dirty="0">
                <a:latin typeface="Carlito"/>
                <a:cs typeface="Carlito"/>
              </a:rPr>
              <a:t>Call</a:t>
            </a:r>
            <a:r>
              <a:rPr sz="2800" b="1" spc="6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Stack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993" y="1357883"/>
            <a:ext cx="3804073" cy="417422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335"/>
              </a:spcBef>
            </a:pPr>
            <a:r>
              <a:rPr sz="1600" b="1" spc="55" dirty="0">
                <a:latin typeface="Times New Roman"/>
                <a:cs typeface="Times New Roman"/>
              </a:rPr>
              <a:t>y(),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where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95" dirty="0">
                <a:latin typeface="Times New Roman"/>
                <a:cs typeface="Times New Roman"/>
              </a:rPr>
              <a:t>exception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65" dirty="0">
                <a:latin typeface="Times New Roman"/>
                <a:cs typeface="Times New Roman"/>
              </a:rPr>
              <a:t>occurred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67713" y="2724722"/>
            <a:ext cx="3114040" cy="619125"/>
            <a:chOff x="950785" y="2724721"/>
            <a:chExt cx="2335530" cy="619125"/>
          </a:xfrm>
        </p:grpSpPr>
        <p:sp>
          <p:nvSpPr>
            <p:cNvPr id="5" name="object 5"/>
            <p:cNvSpPr/>
            <p:nvPr/>
          </p:nvSpPr>
          <p:spPr>
            <a:xfrm>
              <a:off x="955547" y="2729483"/>
              <a:ext cx="2326005" cy="609600"/>
            </a:xfrm>
            <a:custGeom>
              <a:avLst/>
              <a:gdLst/>
              <a:ahLst/>
              <a:cxnLst/>
              <a:rect l="l" t="t" r="r" b="b"/>
              <a:pathLst>
                <a:path w="2326004" h="609600">
                  <a:moveTo>
                    <a:pt x="2325624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325624" y="609600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5547" y="2729483"/>
              <a:ext cx="2326005" cy="609600"/>
            </a:xfrm>
            <a:custGeom>
              <a:avLst/>
              <a:gdLst/>
              <a:ahLst/>
              <a:cxnLst/>
              <a:rect l="l" t="t" r="r" b="b"/>
              <a:pathLst>
                <a:path w="2326004" h="609600">
                  <a:moveTo>
                    <a:pt x="0" y="609600"/>
                  </a:moveTo>
                  <a:lnTo>
                    <a:pt x="2325624" y="609600"/>
                  </a:lnTo>
                  <a:lnTo>
                    <a:pt x="2325624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49390" y="2887472"/>
            <a:ext cx="36999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70" dirty="0">
                <a:latin typeface="Times New Roman"/>
                <a:cs typeface="Times New Roman"/>
              </a:rPr>
              <a:t>x()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4063" y="4101084"/>
            <a:ext cx="3101340" cy="418063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40"/>
              </a:spcBef>
            </a:pPr>
            <a:r>
              <a:rPr sz="1600" b="1" spc="95" dirty="0">
                <a:latin typeface="Times New Roman"/>
                <a:cs typeface="Times New Roman"/>
              </a:rPr>
              <a:t>main()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74895" y="1624583"/>
            <a:ext cx="616373" cy="2710180"/>
            <a:chOff x="3281171" y="1624583"/>
            <a:chExt cx="462280" cy="2710180"/>
          </a:xfrm>
        </p:grpSpPr>
        <p:sp>
          <p:nvSpPr>
            <p:cNvPr id="10" name="object 10"/>
            <p:cNvSpPr/>
            <p:nvPr/>
          </p:nvSpPr>
          <p:spPr>
            <a:xfrm>
              <a:off x="3281171" y="3072383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57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57200" h="76200">
                  <a:moveTo>
                    <a:pt x="457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38371" y="3110483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19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81171" y="1624583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57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57200" h="76200">
                  <a:moveTo>
                    <a:pt x="457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81171" y="1662683"/>
              <a:ext cx="457200" cy="2667000"/>
            </a:xfrm>
            <a:custGeom>
              <a:avLst/>
              <a:gdLst/>
              <a:ahLst/>
              <a:cxnLst/>
              <a:rect l="l" t="t" r="r" b="b"/>
              <a:pathLst>
                <a:path w="457200" h="2667000">
                  <a:moveTo>
                    <a:pt x="457200" y="0"/>
                  </a:moveTo>
                  <a:lnTo>
                    <a:pt x="457200" y="1219200"/>
                  </a:lnTo>
                </a:path>
                <a:path w="457200" h="2667000">
                  <a:moveTo>
                    <a:pt x="0" y="2666999"/>
                  </a:moveTo>
                  <a:lnTo>
                    <a:pt x="457200" y="2666999"/>
                  </a:lnTo>
                </a:path>
                <a:path w="457200" h="2667000">
                  <a:moveTo>
                    <a:pt x="0" y="1219200"/>
                  </a:moveTo>
                  <a:lnTo>
                    <a:pt x="457200" y="1219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89034" y="1334771"/>
            <a:ext cx="1210733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arlito"/>
                <a:cs typeface="Carlito"/>
              </a:rPr>
              <a:t>Class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Test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08234" y="1937612"/>
            <a:ext cx="4476327" cy="18370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dirty="0">
                <a:latin typeface="Carlito"/>
                <a:cs typeface="Carlito"/>
              </a:rPr>
              <a:t>main(String[]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args)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Carlito"/>
                <a:cs typeface="Carlito"/>
              </a:rPr>
              <a:t>{ </a:t>
            </a:r>
            <a:r>
              <a:rPr sz="1800" spc="-5" dirty="0">
                <a:latin typeface="Carlito"/>
                <a:cs typeface="Carlito"/>
              </a:rPr>
              <a:t>x();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Carlito"/>
                <a:cs typeface="Carlito"/>
              </a:rPr>
              <a:t>void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x()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rlito"/>
                <a:cs typeface="Carlito"/>
              </a:rPr>
              <a:t>{ y();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Carlito"/>
                <a:cs typeface="Carlito"/>
              </a:rPr>
              <a:t>void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y()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latin typeface="Carlito"/>
                <a:cs typeface="Carlito"/>
              </a:rPr>
              <a:t>{ </a:t>
            </a:r>
            <a:r>
              <a:rPr sz="1800" spc="-10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a = 7/0;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9033" y="3776853"/>
            <a:ext cx="13038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7788" y="5113097"/>
            <a:ext cx="8396393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Exception in thread "main" java.lang.ArithmeticException: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/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by</a:t>
            </a:r>
            <a:r>
              <a:rPr sz="1800" spc="11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zero</a:t>
            </a:r>
            <a:endParaRPr sz="1800">
              <a:latin typeface="Carlito"/>
              <a:cs typeface="Carlito"/>
            </a:endParaRPr>
          </a:p>
          <a:p>
            <a:pPr marL="431800" marR="28155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at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NewClass.y(NewClass.java:23) 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at</a:t>
            </a:r>
            <a:r>
              <a:rPr sz="1800" spc="-1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NewClass.x(NewClass.java:21)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at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NewClass.main(NewClass.java:19)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617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386" y="753098"/>
            <a:ext cx="3624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Exception</a:t>
            </a:r>
            <a:r>
              <a:rPr sz="2800" b="1" spc="-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Handler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5115" marR="5080" indent="-273050" algn="just">
              <a:lnSpc>
                <a:spcPct val="80000"/>
              </a:lnSpc>
              <a:spcBef>
                <a:spcPts val="535"/>
              </a:spcBef>
              <a:buFont typeface="Arial"/>
              <a:buChar char=""/>
              <a:tabLst>
                <a:tab pos="285750" algn="l"/>
              </a:tabLst>
            </a:pPr>
            <a:r>
              <a:rPr spc="-5" dirty="0"/>
              <a:t>The runtime </a:t>
            </a:r>
            <a:r>
              <a:rPr spc="-20" dirty="0"/>
              <a:t>system </a:t>
            </a:r>
            <a:r>
              <a:rPr spc="-10" dirty="0"/>
              <a:t>searches </a:t>
            </a:r>
            <a:r>
              <a:rPr dirty="0"/>
              <a:t>the </a:t>
            </a:r>
            <a:r>
              <a:rPr spc="-10" dirty="0"/>
              <a:t>call </a:t>
            </a:r>
            <a:r>
              <a:rPr spc="-15" dirty="0"/>
              <a:t>stack for </a:t>
            </a:r>
            <a:r>
              <a:rPr dirty="0"/>
              <a:t>a </a:t>
            </a:r>
            <a:r>
              <a:rPr spc="-5" dirty="0"/>
              <a:t>method that </a:t>
            </a:r>
            <a:r>
              <a:rPr spc="-10" dirty="0"/>
              <a:t>contains </a:t>
            </a:r>
            <a:r>
              <a:rPr dirty="0"/>
              <a:t>a </a:t>
            </a:r>
            <a:r>
              <a:rPr spc="-5" dirty="0"/>
              <a:t>block </a:t>
            </a:r>
            <a:r>
              <a:rPr spc="-105" dirty="0"/>
              <a:t>of  </a:t>
            </a:r>
            <a:r>
              <a:rPr spc="-10" dirty="0"/>
              <a:t>code </a:t>
            </a:r>
            <a:r>
              <a:rPr spc="-5" dirty="0"/>
              <a:t>that can handle </a:t>
            </a:r>
            <a:r>
              <a:rPr dirty="0"/>
              <a:t>the </a:t>
            </a:r>
            <a:r>
              <a:rPr spc="-10" dirty="0"/>
              <a:t>exception. </a:t>
            </a:r>
            <a:r>
              <a:rPr dirty="0"/>
              <a:t>This block </a:t>
            </a:r>
            <a:r>
              <a:rPr spc="-5" dirty="0"/>
              <a:t>of </a:t>
            </a:r>
            <a:r>
              <a:rPr spc="-10" dirty="0"/>
              <a:t>code </a:t>
            </a:r>
            <a:r>
              <a:rPr spc="-5" dirty="0"/>
              <a:t>is called </a:t>
            </a:r>
            <a:r>
              <a:rPr dirty="0"/>
              <a:t>an </a:t>
            </a:r>
            <a:r>
              <a:rPr spc="-10" dirty="0"/>
              <a:t>exception  </a:t>
            </a:r>
            <a:r>
              <a:rPr spc="-25" dirty="0"/>
              <a:t>handler.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"/>
            </a:pPr>
            <a:endParaRPr sz="2100"/>
          </a:p>
          <a:p>
            <a:pPr marL="285115" marR="5715" indent="-273050" algn="just">
              <a:lnSpc>
                <a:spcPts val="1730"/>
              </a:lnSpc>
              <a:buFont typeface="Arial"/>
              <a:buChar char=""/>
              <a:tabLst>
                <a:tab pos="337820" algn="l"/>
              </a:tabLst>
            </a:pPr>
            <a:r>
              <a:rPr dirty="0"/>
              <a:t>	</a:t>
            </a:r>
            <a:r>
              <a:rPr spc="-5" dirty="0"/>
              <a:t>The </a:t>
            </a:r>
            <a:r>
              <a:rPr spc="-10" dirty="0"/>
              <a:t>search </a:t>
            </a:r>
            <a:r>
              <a:rPr spc="-5" dirty="0"/>
              <a:t>begins with </a:t>
            </a:r>
            <a:r>
              <a:rPr dirty="0"/>
              <a:t>the </a:t>
            </a:r>
            <a:r>
              <a:rPr spc="-5" dirty="0"/>
              <a:t>method in which </a:t>
            </a:r>
            <a:r>
              <a:rPr dirty="0"/>
              <a:t>the </a:t>
            </a:r>
            <a:r>
              <a:rPr spc="-10" dirty="0"/>
              <a:t>error occurred </a:t>
            </a:r>
            <a:r>
              <a:rPr dirty="0"/>
              <a:t>and </a:t>
            </a:r>
            <a:r>
              <a:rPr spc="-35" dirty="0"/>
              <a:t>proceeds  </a:t>
            </a:r>
            <a:r>
              <a:rPr spc="-10" dirty="0"/>
              <a:t>through </a:t>
            </a:r>
            <a:r>
              <a:rPr dirty="0"/>
              <a:t>the </a:t>
            </a:r>
            <a:r>
              <a:rPr spc="-5" dirty="0"/>
              <a:t>call </a:t>
            </a:r>
            <a:r>
              <a:rPr spc="-10" dirty="0"/>
              <a:t>stack </a:t>
            </a:r>
            <a:r>
              <a:rPr spc="-5" dirty="0"/>
              <a:t>in </a:t>
            </a:r>
            <a:r>
              <a:rPr dirty="0"/>
              <a:t>the </a:t>
            </a:r>
            <a:r>
              <a:rPr spc="-15" dirty="0"/>
              <a:t>reverse </a:t>
            </a:r>
            <a:r>
              <a:rPr spc="-10" dirty="0"/>
              <a:t>order </a:t>
            </a:r>
            <a:r>
              <a:rPr spc="-5" dirty="0"/>
              <a:t>in </a:t>
            </a:r>
            <a:r>
              <a:rPr dirty="0"/>
              <a:t>which the </a:t>
            </a:r>
            <a:r>
              <a:rPr spc="-5" dirty="0"/>
              <a:t>methods </a:t>
            </a:r>
            <a:r>
              <a:rPr spc="-10" dirty="0"/>
              <a:t>were</a:t>
            </a:r>
            <a:r>
              <a:rPr spc="165" dirty="0"/>
              <a:t> </a:t>
            </a:r>
            <a:r>
              <a:rPr spc="-5" dirty="0"/>
              <a:t>called.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"/>
            </a:pPr>
            <a:endParaRPr sz="2100"/>
          </a:p>
          <a:p>
            <a:pPr marL="285115" marR="6350" indent="-273050" algn="just">
              <a:lnSpc>
                <a:spcPct val="80000"/>
              </a:lnSpc>
              <a:buFont typeface="Arial"/>
              <a:buChar char=""/>
              <a:tabLst>
                <a:tab pos="285750" algn="l"/>
              </a:tabLst>
            </a:pPr>
            <a:r>
              <a:rPr dirty="0"/>
              <a:t>When an </a:t>
            </a:r>
            <a:r>
              <a:rPr spc="-10" dirty="0"/>
              <a:t>appropriate </a:t>
            </a:r>
            <a:r>
              <a:rPr dirty="0"/>
              <a:t>handler is </a:t>
            </a:r>
            <a:r>
              <a:rPr spc="-10" dirty="0"/>
              <a:t>found, </a:t>
            </a:r>
            <a:r>
              <a:rPr dirty="0"/>
              <a:t>the runtime </a:t>
            </a:r>
            <a:r>
              <a:rPr spc="-20" dirty="0"/>
              <a:t>system </a:t>
            </a:r>
            <a:r>
              <a:rPr spc="-5" dirty="0"/>
              <a:t>passes </a:t>
            </a:r>
            <a:r>
              <a:rPr dirty="0"/>
              <a:t>the </a:t>
            </a:r>
            <a:r>
              <a:rPr spc="-40" dirty="0"/>
              <a:t>exception  </a:t>
            </a:r>
            <a:r>
              <a:rPr spc="-5" dirty="0"/>
              <a:t>object </a:t>
            </a:r>
            <a:r>
              <a:rPr spc="-10" dirty="0"/>
              <a:t>to </a:t>
            </a:r>
            <a:r>
              <a:rPr dirty="0"/>
              <a:t>the</a:t>
            </a:r>
            <a:r>
              <a:rPr spc="20" dirty="0"/>
              <a:t> </a:t>
            </a:r>
            <a:r>
              <a:rPr spc="-30" dirty="0"/>
              <a:t>handler.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"/>
            </a:pPr>
            <a:endParaRPr sz="2100"/>
          </a:p>
          <a:p>
            <a:pPr marL="285115" marR="5080" indent="-273050" algn="just">
              <a:lnSpc>
                <a:spcPct val="80000"/>
              </a:lnSpc>
              <a:buFont typeface="Arial"/>
              <a:buChar char=""/>
              <a:tabLst>
                <a:tab pos="337820" algn="l"/>
              </a:tabLst>
            </a:pPr>
            <a:r>
              <a:rPr dirty="0"/>
              <a:t>	An </a:t>
            </a:r>
            <a:r>
              <a:rPr spc="-10" dirty="0"/>
              <a:t>exception </a:t>
            </a:r>
            <a:r>
              <a:rPr dirty="0"/>
              <a:t>handler </a:t>
            </a:r>
            <a:r>
              <a:rPr spc="-5" dirty="0"/>
              <a:t>is considered </a:t>
            </a:r>
            <a:r>
              <a:rPr spc="-10" dirty="0"/>
              <a:t>appropriate </a:t>
            </a:r>
            <a:r>
              <a:rPr spc="-5" dirty="0"/>
              <a:t>if </a:t>
            </a:r>
            <a:r>
              <a:rPr dirty="0"/>
              <a:t>the type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10" dirty="0"/>
              <a:t>exception </a:t>
            </a:r>
            <a:r>
              <a:rPr spc="-45" dirty="0"/>
              <a:t>object </a:t>
            </a:r>
            <a:r>
              <a:rPr spc="315" dirty="0"/>
              <a:t> </a:t>
            </a:r>
            <a:r>
              <a:rPr spc="-10" dirty="0"/>
              <a:t>thrown matches </a:t>
            </a:r>
            <a:r>
              <a:rPr dirty="0"/>
              <a:t>the type </a:t>
            </a:r>
            <a:r>
              <a:rPr spc="-5" dirty="0"/>
              <a:t>that </a:t>
            </a:r>
            <a:r>
              <a:rPr spc="-10" dirty="0"/>
              <a:t>can </a:t>
            </a:r>
            <a:r>
              <a:rPr dirty="0"/>
              <a:t>be </a:t>
            </a:r>
            <a:r>
              <a:rPr spc="-5" dirty="0"/>
              <a:t>handled by </a:t>
            </a:r>
            <a:r>
              <a:rPr dirty="0"/>
              <a:t>the</a:t>
            </a:r>
            <a:r>
              <a:rPr spc="140" dirty="0"/>
              <a:t> </a:t>
            </a:r>
            <a:r>
              <a:rPr spc="-30" dirty="0"/>
              <a:t>handler.</a:t>
            </a:r>
          </a:p>
        </p:txBody>
      </p:sp>
    </p:spTree>
    <p:extLst>
      <p:ext uri="{BB962C8B-B14F-4D97-AF65-F5344CB8AC3E}">
        <p14:creationId xmlns:p14="http://schemas.microsoft.com/office/powerpoint/2010/main" val="396842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56" y="1029969"/>
            <a:ext cx="103039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Searching </a:t>
            </a:r>
            <a:r>
              <a:rPr sz="2800" b="1" spc="-20" dirty="0">
                <a:latin typeface="Carlito"/>
                <a:cs typeface="Carlito"/>
              </a:rPr>
              <a:t>for </a:t>
            </a: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spc="-15" dirty="0">
                <a:latin typeface="Carlito"/>
                <a:cs typeface="Carlito"/>
              </a:rPr>
              <a:t>Exception </a:t>
            </a:r>
            <a:r>
              <a:rPr sz="2800" b="1" spc="-5" dirty="0">
                <a:latin typeface="Carlito"/>
                <a:cs typeface="Carlito"/>
              </a:rPr>
              <a:t>Handler in the </a:t>
            </a:r>
            <a:r>
              <a:rPr sz="2800" b="1" spc="-10" dirty="0">
                <a:latin typeface="Carlito"/>
                <a:cs typeface="Carlito"/>
              </a:rPr>
              <a:t>Call</a:t>
            </a:r>
            <a:r>
              <a:rPr sz="2800" b="1" spc="17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Stack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2497" y="1981200"/>
            <a:ext cx="3245273" cy="445635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75"/>
              </a:spcBef>
            </a:pPr>
            <a:r>
              <a:rPr sz="2000" b="1" spc="70" dirty="0">
                <a:latin typeface="Times New Roman"/>
                <a:cs typeface="Times New Roman"/>
              </a:rPr>
              <a:t>y(),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1200" b="1" spc="65" dirty="0">
                <a:latin typeface="Times New Roman"/>
                <a:cs typeface="Times New Roman"/>
              </a:rPr>
              <a:t>where </a:t>
            </a:r>
            <a:r>
              <a:rPr sz="1200" b="1" spc="70" dirty="0">
                <a:latin typeface="Times New Roman"/>
                <a:cs typeface="Times New Roman"/>
              </a:rPr>
              <a:t>exception </a:t>
            </a:r>
            <a:r>
              <a:rPr sz="1200" b="1" spc="50" dirty="0">
                <a:latin typeface="Times New Roman"/>
                <a:cs typeface="Times New Roman"/>
              </a:rPr>
              <a:t>occurred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6511" y="3352800"/>
            <a:ext cx="2101427" cy="445635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spc="90" dirty="0">
                <a:latin typeface="Times New Roman"/>
                <a:cs typeface="Times New Roman"/>
              </a:rPr>
              <a:t>x()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6511" y="4724400"/>
            <a:ext cx="2101427" cy="445635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75"/>
              </a:spcBef>
            </a:pPr>
            <a:r>
              <a:rPr sz="2000" b="1" spc="120" dirty="0">
                <a:latin typeface="Times New Roman"/>
                <a:cs typeface="Times New Roman"/>
              </a:rPr>
              <a:t>main()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97600" y="3695700"/>
            <a:ext cx="616373" cy="1262380"/>
            <a:chOff x="4648200" y="3695700"/>
            <a:chExt cx="462280" cy="1262380"/>
          </a:xfrm>
        </p:grpSpPr>
        <p:sp>
          <p:nvSpPr>
            <p:cNvPr id="7" name="object 7"/>
            <p:cNvSpPr/>
            <p:nvPr/>
          </p:nvSpPr>
          <p:spPr>
            <a:xfrm>
              <a:off x="5105400" y="37338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8200" y="3695700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57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57200" h="76200">
                  <a:moveTo>
                    <a:pt x="457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8200" y="49530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197600" y="2247900"/>
            <a:ext cx="616373" cy="1262380"/>
            <a:chOff x="4648200" y="2247900"/>
            <a:chExt cx="462280" cy="1262380"/>
          </a:xfrm>
        </p:grpSpPr>
        <p:sp>
          <p:nvSpPr>
            <p:cNvPr id="11" name="object 11"/>
            <p:cNvSpPr/>
            <p:nvPr/>
          </p:nvSpPr>
          <p:spPr>
            <a:xfrm>
              <a:off x="5105400" y="22860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48200" y="2247900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57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57200" h="76200">
                  <a:moveTo>
                    <a:pt x="457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8200" y="35052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6791" y="2155062"/>
            <a:ext cx="221741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5" dirty="0">
                <a:latin typeface="Times New Roman"/>
                <a:cs typeface="Times New Roman"/>
              </a:rPr>
              <a:t>throws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exception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3092" y="3374263"/>
            <a:ext cx="237744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110" dirty="0">
                <a:latin typeface="Times New Roman"/>
                <a:cs typeface="Times New Roman"/>
              </a:rPr>
              <a:t>should </a:t>
            </a:r>
            <a:r>
              <a:rPr sz="1600" b="1" spc="100" dirty="0">
                <a:latin typeface="Times New Roman"/>
                <a:cs typeface="Times New Roman"/>
              </a:rPr>
              <a:t>handle</a:t>
            </a:r>
            <a:r>
              <a:rPr sz="1600" b="1" spc="-204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but  </a:t>
            </a:r>
            <a:r>
              <a:rPr sz="1600" b="1" spc="60" dirty="0">
                <a:latin typeface="Times New Roman"/>
                <a:cs typeface="Times New Roman"/>
              </a:rPr>
              <a:t>may </a:t>
            </a:r>
            <a:r>
              <a:rPr sz="1600" b="1" spc="45" dirty="0">
                <a:latin typeface="Times New Roman"/>
                <a:cs typeface="Times New Roman"/>
              </a:rPr>
              <a:t>forward  </a:t>
            </a:r>
            <a:r>
              <a:rPr sz="1600" b="1" spc="90" dirty="0">
                <a:latin typeface="Times New Roman"/>
                <a:cs typeface="Times New Roman"/>
              </a:rPr>
              <a:t>exception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9469" y="2152015"/>
            <a:ext cx="468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latin typeface="Times New Roman"/>
                <a:cs typeface="Times New Roman"/>
              </a:rPr>
              <a:t>Looking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for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spc="75" dirty="0">
                <a:latin typeface="Times New Roman"/>
                <a:cs typeface="Times New Roman"/>
              </a:rPr>
              <a:t>appropriate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Times New Roman"/>
                <a:cs typeface="Times New Roman"/>
              </a:rPr>
              <a:t>handler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02669" y="3385566"/>
            <a:ext cx="468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latin typeface="Times New Roman"/>
                <a:cs typeface="Times New Roman"/>
              </a:rPr>
              <a:t>Looking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for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spc="75" dirty="0">
                <a:latin typeface="Times New Roman"/>
                <a:cs typeface="Times New Roman"/>
              </a:rPr>
              <a:t>appropriate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Times New Roman"/>
                <a:cs typeface="Times New Roman"/>
              </a:rPr>
              <a:t>handler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0654" y="4746116"/>
            <a:ext cx="2942167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10" dirty="0">
                <a:latin typeface="Times New Roman"/>
                <a:cs typeface="Times New Roman"/>
              </a:rPr>
              <a:t>should </a:t>
            </a:r>
            <a:r>
              <a:rPr sz="1600" b="1" spc="100" dirty="0">
                <a:latin typeface="Times New Roman"/>
                <a:cs typeface="Times New Roman"/>
              </a:rPr>
              <a:t>handle</a:t>
            </a:r>
            <a:r>
              <a:rPr sz="1600" b="1" spc="-165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but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60" dirty="0">
                <a:latin typeface="Times New Roman"/>
                <a:cs typeface="Times New Roman"/>
              </a:rPr>
              <a:t>may </a:t>
            </a:r>
            <a:r>
              <a:rPr sz="1600" b="1" spc="45" dirty="0">
                <a:latin typeface="Times New Roman"/>
                <a:cs typeface="Times New Roman"/>
              </a:rPr>
              <a:t>forward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spc="95" dirty="0">
                <a:latin typeface="Times New Roman"/>
                <a:cs typeface="Times New Roman"/>
              </a:rPr>
              <a:t>exception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691" y="5605678"/>
            <a:ext cx="982217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If </a:t>
            </a:r>
            <a:r>
              <a:rPr sz="2000" spc="-5" dirty="0">
                <a:latin typeface="Carlito"/>
                <a:cs typeface="Carlito"/>
              </a:rPr>
              <a:t>main </a:t>
            </a:r>
            <a:r>
              <a:rPr sz="2000" dirty="0">
                <a:latin typeface="Carlito"/>
                <a:cs typeface="Carlito"/>
              </a:rPr>
              <a:t>forwarded the exception, the thread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dirty="0">
                <a:latin typeface="Carlito"/>
                <a:cs typeface="Carlito"/>
              </a:rPr>
              <a:t>abnormally</a:t>
            </a:r>
            <a:r>
              <a:rPr sz="2000" spc="-5" dirty="0">
                <a:latin typeface="Carlito"/>
                <a:cs typeface="Carlito"/>
              </a:rPr>
              <a:t> terminate.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4563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463" y="817575"/>
            <a:ext cx="6032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Catch </a:t>
            </a:r>
            <a:r>
              <a:rPr sz="2800" b="1" spc="-5" dirty="0">
                <a:latin typeface="Carlito"/>
                <a:cs typeface="Carlito"/>
              </a:rPr>
              <a:t>or Specify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Requirements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588" y="1469516"/>
            <a:ext cx="10732345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The code </a:t>
            </a:r>
            <a:r>
              <a:rPr sz="1800" dirty="0">
                <a:latin typeface="Carlito"/>
                <a:cs typeface="Carlito"/>
              </a:rPr>
              <a:t>that might </a:t>
            </a:r>
            <a:r>
              <a:rPr sz="1800" spc="-10" dirty="0">
                <a:latin typeface="Carlito"/>
                <a:cs typeface="Carlito"/>
              </a:rPr>
              <a:t>throw </a:t>
            </a:r>
            <a:r>
              <a:rPr sz="1800" spc="-5" dirty="0">
                <a:latin typeface="Carlito"/>
                <a:cs typeface="Carlito"/>
              </a:rPr>
              <a:t>certain </a:t>
            </a:r>
            <a:r>
              <a:rPr sz="1800" spc="-10" dirty="0">
                <a:latin typeface="Carlito"/>
                <a:cs typeface="Carlito"/>
              </a:rPr>
              <a:t>exception </a:t>
            </a:r>
            <a:r>
              <a:rPr sz="1800" spc="-5" dirty="0">
                <a:latin typeface="Carlito"/>
                <a:cs typeface="Carlito"/>
              </a:rPr>
              <a:t>must </a:t>
            </a:r>
            <a:r>
              <a:rPr sz="1800" dirty="0">
                <a:latin typeface="Carlito"/>
                <a:cs typeface="Carlito"/>
              </a:rPr>
              <a:t>be </a:t>
            </a:r>
            <a:r>
              <a:rPr sz="1800" spc="-5" dirty="0">
                <a:latin typeface="Carlito"/>
                <a:cs typeface="Carlito"/>
              </a:rPr>
              <a:t>enclosed </a:t>
            </a:r>
            <a:r>
              <a:rPr sz="1800" dirty="0">
                <a:latin typeface="Carlito"/>
                <a:cs typeface="Carlito"/>
              </a:rPr>
              <a:t>either </a:t>
            </a:r>
            <a:r>
              <a:rPr sz="1800" spc="-5" dirty="0">
                <a:latin typeface="Carlito"/>
                <a:cs typeface="Carlito"/>
              </a:rPr>
              <a:t>by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1155700" marR="735330" lvl="1" indent="-228600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Carlito"/>
                <a:cs typeface="Carlito"/>
              </a:rPr>
              <a:t>A try </a:t>
            </a:r>
            <a:r>
              <a:rPr sz="1800" spc="-15" dirty="0">
                <a:latin typeface="Carlito"/>
                <a:cs typeface="Carlito"/>
              </a:rPr>
              <a:t>statement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5" dirty="0">
                <a:latin typeface="Carlito"/>
                <a:cs typeface="Carlito"/>
              </a:rPr>
              <a:t>catches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exception.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try </a:t>
            </a:r>
            <a:r>
              <a:rPr sz="1800" spc="-5" dirty="0">
                <a:latin typeface="Carlito"/>
                <a:cs typeface="Carlito"/>
              </a:rPr>
              <a:t>must </a:t>
            </a:r>
            <a:r>
              <a:rPr sz="1800" spc="-10" dirty="0">
                <a:latin typeface="Carlito"/>
                <a:cs typeface="Carlito"/>
              </a:rPr>
              <a:t>provide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5" dirty="0">
                <a:latin typeface="Carlito"/>
                <a:cs typeface="Carlito"/>
              </a:rPr>
              <a:t>handler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the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exception.</a:t>
            </a:r>
            <a:endParaRPr sz="1800">
              <a:latin typeface="Carlito"/>
              <a:cs typeface="Carlito"/>
            </a:endParaRPr>
          </a:p>
          <a:p>
            <a:pPr marL="1155700" marR="5080" lvl="1" indent="-228600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method that specifies that it </a:t>
            </a:r>
            <a:r>
              <a:rPr sz="1800" spc="-10" dirty="0">
                <a:latin typeface="Carlito"/>
                <a:cs typeface="Carlito"/>
              </a:rPr>
              <a:t>can throw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exception. </a:t>
            </a:r>
            <a:r>
              <a:rPr sz="1800" spc="-5" dirty="0">
                <a:latin typeface="Carlito"/>
                <a:cs typeface="Carlito"/>
              </a:rPr>
              <a:t>The method must  </a:t>
            </a:r>
            <a:r>
              <a:rPr sz="1800" spc="-10" dirty="0">
                <a:latin typeface="Carlito"/>
                <a:cs typeface="Carlito"/>
              </a:rPr>
              <a:t>provide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throws </a:t>
            </a:r>
            <a:r>
              <a:rPr sz="1800" spc="-5" dirty="0">
                <a:latin typeface="Carlito"/>
                <a:cs typeface="Carlito"/>
              </a:rPr>
              <a:t>clause that </a:t>
            </a:r>
            <a:r>
              <a:rPr sz="1800" spc="-10" dirty="0">
                <a:latin typeface="Carlito"/>
                <a:cs typeface="Carlito"/>
              </a:rPr>
              <a:t>lists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exception.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Code </a:t>
            </a:r>
            <a:r>
              <a:rPr sz="1800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fails to </a:t>
            </a:r>
            <a:r>
              <a:rPr sz="1800" spc="-5" dirty="0">
                <a:latin typeface="Carlito"/>
                <a:cs typeface="Carlito"/>
              </a:rPr>
              <a:t>honor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Catch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dirty="0">
                <a:latin typeface="Carlito"/>
                <a:cs typeface="Carlito"/>
              </a:rPr>
              <a:t>Specify </a:t>
            </a:r>
            <a:r>
              <a:rPr sz="1800" spc="-10" dirty="0">
                <a:latin typeface="Carlito"/>
                <a:cs typeface="Carlito"/>
              </a:rPr>
              <a:t>requirement </a:t>
            </a:r>
            <a:r>
              <a:rPr sz="1800" spc="-5" dirty="0">
                <a:latin typeface="Carlito"/>
                <a:cs typeface="Carlito"/>
              </a:rPr>
              <a:t>will not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compile.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Not all </a:t>
            </a:r>
            <a:r>
              <a:rPr sz="1800" spc="-10" dirty="0">
                <a:latin typeface="Carlito"/>
                <a:cs typeface="Carlito"/>
              </a:rPr>
              <a:t>exceptions are </a:t>
            </a:r>
            <a:r>
              <a:rPr sz="1800" dirty="0">
                <a:latin typeface="Carlito"/>
                <a:cs typeface="Carlito"/>
              </a:rPr>
              <a:t>subject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Catch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dirty="0">
                <a:latin typeface="Carlito"/>
                <a:cs typeface="Carlito"/>
              </a:rPr>
              <a:t>Specify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requirement.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1944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586" y="1066691"/>
            <a:ext cx="318431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Exception</a:t>
            </a:r>
            <a:r>
              <a:rPr sz="2800" b="1" spc="-40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Types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187" y="1788414"/>
            <a:ext cx="2921000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Checked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Exception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rlito"/>
              <a:buChar char="•"/>
            </a:pPr>
            <a:endParaRPr sz="24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Run-time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Exception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rlito"/>
              <a:buChar char="•"/>
            </a:pPr>
            <a:endParaRPr sz="24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Error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70400" y="2667000"/>
            <a:ext cx="812800" cy="1066800"/>
          </a:xfrm>
          <a:custGeom>
            <a:avLst/>
            <a:gdLst/>
            <a:ahLst/>
            <a:cxnLst/>
            <a:rect l="l" t="t" r="r" b="b"/>
            <a:pathLst>
              <a:path w="609600" h="1066800">
                <a:moveTo>
                  <a:pt x="0" y="0"/>
                </a:moveTo>
                <a:lnTo>
                  <a:pt x="61410" y="3227"/>
                </a:lnTo>
                <a:lnTo>
                  <a:pt x="118616" y="12481"/>
                </a:lnTo>
                <a:lnTo>
                  <a:pt x="170389" y="27123"/>
                </a:lnTo>
                <a:lnTo>
                  <a:pt x="215503" y="46513"/>
                </a:lnTo>
                <a:lnTo>
                  <a:pt x="252728" y="70011"/>
                </a:lnTo>
                <a:lnTo>
                  <a:pt x="280838" y="96976"/>
                </a:lnTo>
                <a:lnTo>
                  <a:pt x="304800" y="158750"/>
                </a:lnTo>
                <a:lnTo>
                  <a:pt x="304800" y="374650"/>
                </a:lnTo>
                <a:lnTo>
                  <a:pt x="310994" y="406630"/>
                </a:lnTo>
                <a:lnTo>
                  <a:pt x="356871" y="463388"/>
                </a:lnTo>
                <a:lnTo>
                  <a:pt x="394096" y="486886"/>
                </a:lnTo>
                <a:lnTo>
                  <a:pt x="439210" y="506276"/>
                </a:lnTo>
                <a:lnTo>
                  <a:pt x="490983" y="520918"/>
                </a:lnTo>
                <a:lnTo>
                  <a:pt x="548189" y="530172"/>
                </a:lnTo>
                <a:lnTo>
                  <a:pt x="609600" y="533400"/>
                </a:lnTo>
                <a:lnTo>
                  <a:pt x="548189" y="536627"/>
                </a:lnTo>
                <a:lnTo>
                  <a:pt x="490983" y="545881"/>
                </a:lnTo>
                <a:lnTo>
                  <a:pt x="439210" y="560523"/>
                </a:lnTo>
                <a:lnTo>
                  <a:pt x="394096" y="579913"/>
                </a:lnTo>
                <a:lnTo>
                  <a:pt x="356871" y="603411"/>
                </a:lnTo>
                <a:lnTo>
                  <a:pt x="328761" y="630376"/>
                </a:lnTo>
                <a:lnTo>
                  <a:pt x="304800" y="692150"/>
                </a:lnTo>
                <a:lnTo>
                  <a:pt x="304800" y="908050"/>
                </a:lnTo>
                <a:lnTo>
                  <a:pt x="298605" y="940030"/>
                </a:lnTo>
                <a:lnTo>
                  <a:pt x="252728" y="996788"/>
                </a:lnTo>
                <a:lnTo>
                  <a:pt x="215503" y="1020286"/>
                </a:lnTo>
                <a:lnTo>
                  <a:pt x="170389" y="1039676"/>
                </a:lnTo>
                <a:lnTo>
                  <a:pt x="118616" y="1054318"/>
                </a:lnTo>
                <a:lnTo>
                  <a:pt x="61410" y="1063572"/>
                </a:lnTo>
                <a:lnTo>
                  <a:pt x="0" y="10668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92233" y="2609215"/>
            <a:ext cx="288882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Georgia"/>
                <a:cs typeface="Georgia"/>
              </a:rPr>
              <a:t>Unchecked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35" dirty="0">
                <a:latin typeface="Georgia"/>
                <a:cs typeface="Georgia"/>
              </a:rPr>
              <a:t>Exception</a:t>
            </a:r>
            <a:endParaRPr sz="1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9333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032" y="873260"/>
            <a:ext cx="299804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Class</a:t>
            </a:r>
            <a:r>
              <a:rPr sz="2800" b="1" spc="-7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Hierarchy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1903" y="1676400"/>
            <a:ext cx="3251200" cy="392415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900"/>
              </a:spcBef>
            </a:pPr>
            <a:r>
              <a:rPr sz="1800" spc="-25" dirty="0">
                <a:solidFill>
                  <a:srgbClr val="FFFFFF"/>
                </a:solidFill>
                <a:latin typeface="Georgia"/>
                <a:cs typeface="Georgia"/>
              </a:rPr>
              <a:t>java.lang.Object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1903" y="3124200"/>
            <a:ext cx="3251200" cy="393056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905"/>
              </a:spcBef>
            </a:pPr>
            <a:r>
              <a:rPr sz="1800" spc="-35" dirty="0">
                <a:solidFill>
                  <a:srgbClr val="FFFFFF"/>
                </a:solidFill>
                <a:latin typeface="Georgia"/>
                <a:cs typeface="Georgia"/>
              </a:rPr>
              <a:t>java.lang.Throwable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5103" y="4419600"/>
            <a:ext cx="3251200" cy="393056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502284">
              <a:lnSpc>
                <a:spcPct val="100000"/>
              </a:lnSpc>
              <a:spcBef>
                <a:spcPts val="905"/>
              </a:spcBef>
            </a:pP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java.lang.Error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2304" y="4419600"/>
            <a:ext cx="3251200" cy="393056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905"/>
              </a:spcBef>
            </a:pPr>
            <a:r>
              <a:rPr sz="1800" spc="-40" dirty="0">
                <a:solidFill>
                  <a:srgbClr val="FFFFFF"/>
                </a:solidFill>
                <a:latin typeface="Georgia"/>
                <a:cs typeface="Georgia"/>
              </a:rPr>
              <a:t>java.lang.Exception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1407" y="5843015"/>
            <a:ext cx="3860800" cy="394339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915"/>
              </a:spcBef>
            </a:pPr>
            <a:r>
              <a:rPr sz="1800" spc="-40" dirty="0">
                <a:solidFill>
                  <a:srgbClr val="FFFFFF"/>
                </a:solidFill>
                <a:latin typeface="Georgia"/>
                <a:cs typeface="Georgia"/>
              </a:rPr>
              <a:t>java.lang.RuntimeException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85104" y="2209800"/>
            <a:ext cx="1016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44450" y="63500"/>
                </a:moveTo>
                <a:lnTo>
                  <a:pt x="31750" y="63500"/>
                </a:lnTo>
                <a:lnTo>
                  <a:pt x="31750" y="914400"/>
                </a:lnTo>
                <a:lnTo>
                  <a:pt x="44450" y="914400"/>
                </a:lnTo>
                <a:lnTo>
                  <a:pt x="44450" y="63500"/>
                </a:lnTo>
                <a:close/>
              </a:path>
              <a:path w="76200" h="9144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144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0704" y="3657600"/>
            <a:ext cx="1016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44450" y="63500"/>
                </a:moveTo>
                <a:lnTo>
                  <a:pt x="31750" y="63500"/>
                </a:lnTo>
                <a:lnTo>
                  <a:pt x="31750" y="762000"/>
                </a:lnTo>
                <a:lnTo>
                  <a:pt x="44450" y="762000"/>
                </a:lnTo>
                <a:lnTo>
                  <a:pt x="44450" y="63500"/>
                </a:lnTo>
                <a:close/>
              </a:path>
              <a:path w="76200" h="762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62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5392" y="3657600"/>
            <a:ext cx="1016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44450" y="63500"/>
                </a:moveTo>
                <a:lnTo>
                  <a:pt x="31750" y="63500"/>
                </a:lnTo>
                <a:lnTo>
                  <a:pt x="31750" y="762000"/>
                </a:lnTo>
                <a:lnTo>
                  <a:pt x="44450" y="762000"/>
                </a:lnTo>
                <a:lnTo>
                  <a:pt x="44450" y="63500"/>
                </a:lnTo>
                <a:close/>
              </a:path>
              <a:path w="76200" h="762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62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8704" y="4948428"/>
            <a:ext cx="1016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44450" y="63500"/>
                </a:moveTo>
                <a:lnTo>
                  <a:pt x="31750" y="63500"/>
                </a:lnTo>
                <a:lnTo>
                  <a:pt x="31750" y="914400"/>
                </a:lnTo>
                <a:lnTo>
                  <a:pt x="44450" y="914400"/>
                </a:lnTo>
                <a:lnTo>
                  <a:pt x="44450" y="63500"/>
                </a:lnTo>
                <a:close/>
              </a:path>
              <a:path w="76200" h="9144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144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9941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 Boardroom">
  <a:themeElements>
    <a:clrScheme name="Custom 1">
      <a:dk1>
        <a:srgbClr val="001261"/>
      </a:dk1>
      <a:lt1>
        <a:srgbClr val="FFFFFF"/>
      </a:lt1>
      <a:dk2>
        <a:srgbClr val="001261"/>
      </a:dk2>
      <a:lt2>
        <a:srgbClr val="FFFFFF"/>
      </a:lt2>
      <a:accent1>
        <a:srgbClr val="00B2E3"/>
      </a:accent1>
      <a:accent2>
        <a:srgbClr val="A31A75"/>
      </a:accent2>
      <a:accent3>
        <a:srgbClr val="FF6359"/>
      </a:accent3>
      <a:accent4>
        <a:srgbClr val="00EBBF"/>
      </a:accent4>
      <a:accent5>
        <a:srgbClr val="B636E9"/>
      </a:accent5>
      <a:accent6>
        <a:srgbClr val="57D6FF"/>
      </a:accent6>
      <a:hlink>
        <a:srgbClr val="00B2E3"/>
      </a:hlink>
      <a:folHlink>
        <a:srgbClr val="2D89A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6FEDBB12ECC49B6ECB57D32934649" ma:contentTypeVersion="13" ma:contentTypeDescription="Create a new document." ma:contentTypeScope="" ma:versionID="5e65878b3aa9adab2646509232051da7">
  <xsd:schema xmlns:xsd="http://www.w3.org/2001/XMLSchema" xmlns:xs="http://www.w3.org/2001/XMLSchema" xmlns:p="http://schemas.microsoft.com/office/2006/metadata/properties" xmlns:ns3="e0576ec3-677c-46e5-aa07-5baf1dcd8368" xmlns:ns4="a665cf91-fb69-4456-9c98-c772a4102e32" targetNamespace="http://schemas.microsoft.com/office/2006/metadata/properties" ma:root="true" ma:fieldsID="0f024bb8afee17974ef20069d9c05591" ns3:_="" ns4:_="">
    <xsd:import namespace="e0576ec3-677c-46e5-aa07-5baf1dcd8368"/>
    <xsd:import namespace="a665cf91-fb69-4456-9c98-c772a4102e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76ec3-677c-46e5-aa07-5baf1dcd83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5cf91-fb69-4456-9c98-c772a4102e3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FED759-237D-4DC3-9460-0AFBF9FD4C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E6F94F-CEE3-4FB8-8E97-0007956238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576ec3-677c-46e5-aa07-5baf1dcd8368"/>
    <ds:schemaRef ds:uri="a665cf91-fb69-4456-9c98-c772a4102e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6B460B-92F8-4C83-97B6-7FB17DCCC15A}">
  <ds:schemaRefs>
    <ds:schemaRef ds:uri="http://purl.org/dc/terms/"/>
    <ds:schemaRef ds:uri="http://schemas.openxmlformats.org/package/2006/metadata/core-properties"/>
    <ds:schemaRef ds:uri="e0576ec3-677c-46e5-aa07-5baf1dcd8368"/>
    <ds:schemaRef ds:uri="http://schemas.microsoft.com/office/2006/documentManagement/types"/>
    <ds:schemaRef ds:uri="a665cf91-fb69-4456-9c98-c772a4102e32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1022</Words>
  <Application>Microsoft Office PowerPoint</Application>
  <PresentationFormat>Custom</PresentationFormat>
  <Paragraphs>236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1_Ion Boardroom</vt:lpstr>
      <vt:lpstr>PowerPoint Presentation</vt:lpstr>
      <vt:lpstr>What is an Exception?</vt:lpstr>
      <vt:lpstr>Throwing an exception</vt:lpstr>
      <vt:lpstr>Understanding the Call Stack</vt:lpstr>
      <vt:lpstr>Exception Handler</vt:lpstr>
      <vt:lpstr>Searching for the Exception Handler in the Call Stack</vt:lpstr>
      <vt:lpstr>Catch or Specify Requirements</vt:lpstr>
      <vt:lpstr>Exception Types</vt:lpstr>
      <vt:lpstr>Class Hierarchy</vt:lpstr>
      <vt:lpstr>Checked Exception</vt:lpstr>
      <vt:lpstr>Runtime Exception</vt:lpstr>
      <vt:lpstr>Error</vt:lpstr>
      <vt:lpstr>Runtime Exception due to Logical Errors</vt:lpstr>
      <vt:lpstr>Runtime Exception contd.</vt:lpstr>
      <vt:lpstr>Runtime Exception contd.</vt:lpstr>
      <vt:lpstr>Using finally Block</vt:lpstr>
      <vt:lpstr>Class Hierarchy</vt:lpstr>
      <vt:lpstr>PowerPoint Presentation</vt:lpstr>
      <vt:lpstr>PowerPoint Presentation</vt:lpstr>
      <vt:lpstr>Handling Checked Exception</vt:lpstr>
      <vt:lpstr>      Custom Exception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Husain, Zuha -</dc:creator>
  <cp:lastModifiedBy>DELL</cp:lastModifiedBy>
  <cp:revision>88</cp:revision>
  <dcterms:created xsi:type="dcterms:W3CDTF">2021-01-30T12:32:55Z</dcterms:created>
  <dcterms:modified xsi:type="dcterms:W3CDTF">2021-10-18T05:07:24Z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0x0101000626FEDBB12ECC49B6ECB57D32934649</vt:lpwstr>
  </property>
</Properties>
</file>