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notesMasterIdLst>
    <p:notesMasterId r:id="rId45"/>
  </p:notes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5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72C2F-C33F-4B89-80EE-73C68B918D89}" v="8" dt="2021-07-15T10:41:2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4" autoAdjust="0"/>
    <p:restoredTop sz="94660"/>
  </p:normalViewPr>
  <p:slideViewPr>
    <p:cSldViewPr snapToGrid="0">
      <p:cViewPr>
        <p:scale>
          <a:sx n="84" d="100"/>
          <a:sy n="84" d="100"/>
        </p:scale>
        <p:origin x="210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ain, Zuha" userId="5cc15c61-0333-41ba-96ef-505da48a94f4" providerId="ADAL" clId="{0D472C2F-C33F-4B89-80EE-73C68B918D89}"/>
    <pc:docChg chg="undo custSel modSld modMainMaster">
      <pc:chgData name="Husain, Zuha" userId="5cc15c61-0333-41ba-96ef-505da48a94f4" providerId="ADAL" clId="{0D472C2F-C33F-4B89-80EE-73C68B918D89}" dt="2021-07-22T07:02:07.077" v="60" actId="1076"/>
      <pc:docMkLst>
        <pc:docMk/>
      </pc:docMkLst>
      <pc:sldChg chg="addSp delSp modSp">
        <pc:chgData name="Husain, Zuha" userId="5cc15c61-0333-41ba-96ef-505da48a94f4" providerId="ADAL" clId="{0D472C2F-C33F-4B89-80EE-73C68B918D89}" dt="2021-07-22T07:02:07.077" v="60" actId="1076"/>
        <pc:sldMkLst>
          <pc:docMk/>
          <pc:sldMk cId="1308632359" sldId="257"/>
        </pc:sldMkLst>
        <pc:spChg chg="del">
          <ac:chgData name="Husain, Zuha" userId="5cc15c61-0333-41ba-96ef-505da48a94f4" providerId="ADAL" clId="{0D472C2F-C33F-4B89-80EE-73C68B918D89}" dt="2021-07-15T10:41:13.011" v="47" actId="931"/>
          <ac:spMkLst>
            <pc:docMk/>
            <pc:sldMk cId="1308632359" sldId="257"/>
            <ac:spMk id="2" creationId="{8F047178-7B6D-4921-81AE-FC8E74FDC5B4}"/>
          </ac:spMkLst>
        </pc:spChg>
        <pc:spChg chg="mod">
          <ac:chgData name="Husain, Zuha" userId="5cc15c61-0333-41ba-96ef-505da48a94f4" providerId="ADAL" clId="{0D472C2F-C33F-4B89-80EE-73C68B918D89}" dt="2021-07-15T10:36:29.916" v="14" actId="1076"/>
          <ac:spMkLst>
            <pc:docMk/>
            <pc:sldMk cId="1308632359" sldId="257"/>
            <ac:spMk id="4" creationId="{A27A15BC-6982-4671-8958-00D2D0FCBB0B}"/>
          </ac:spMkLst>
        </pc:spChg>
        <pc:picChg chg="mod">
          <ac:chgData name="Husain, Zuha" userId="5cc15c61-0333-41ba-96ef-505da48a94f4" providerId="ADAL" clId="{0D472C2F-C33F-4B89-80EE-73C68B918D89}" dt="2021-07-15T10:40:56.784" v="46" actId="14100"/>
          <ac:picMkLst>
            <pc:docMk/>
            <pc:sldMk cId="1308632359" sldId="257"/>
            <ac:picMk id="6" creationId="{2DBB87D4-301A-40BA-BFAF-8C7545EDF3E3}"/>
          </ac:picMkLst>
        </pc:picChg>
        <pc:picChg chg="add mod">
          <ac:chgData name="Husain, Zuha" userId="5cc15c61-0333-41ba-96ef-505da48a94f4" providerId="ADAL" clId="{0D472C2F-C33F-4B89-80EE-73C68B918D89}" dt="2021-07-15T10:41:13.404" v="49" actId="962"/>
          <ac:picMkLst>
            <pc:docMk/>
            <pc:sldMk cId="1308632359" sldId="257"/>
            <ac:picMk id="8" creationId="{F894F3DE-0165-4D3F-9649-BF1C9751EE40}"/>
          </ac:picMkLst>
        </pc:picChg>
        <pc:picChg chg="add del">
          <ac:chgData name="Husain, Zuha" userId="5cc15c61-0333-41ba-96ef-505da48a94f4" providerId="ADAL" clId="{0D472C2F-C33F-4B89-80EE-73C68B918D89}" dt="2021-07-15T10:41:18.757" v="51"/>
          <ac:picMkLst>
            <pc:docMk/>
            <pc:sldMk cId="1308632359" sldId="257"/>
            <ac:picMk id="11" creationId="{1AC42058-5505-4B2E-8A62-91B00119F70E}"/>
          </ac:picMkLst>
        </pc:picChg>
        <pc:picChg chg="del">
          <ac:chgData name="Husain, Zuha" userId="5cc15c61-0333-41ba-96ef-505da48a94f4" providerId="ADAL" clId="{0D472C2F-C33F-4B89-80EE-73C68B918D89}" dt="2021-07-15T10:36:16.710" v="13" actId="478"/>
          <ac:picMkLst>
            <pc:docMk/>
            <pc:sldMk cId="1308632359" sldId="257"/>
            <ac:picMk id="12" creationId="{4F8F947D-3A9C-4404-BEC3-1F209FECDD7F}"/>
          </ac:picMkLst>
        </pc:picChg>
        <pc:picChg chg="add mod modCrop">
          <ac:chgData name="Husain, Zuha" userId="5cc15c61-0333-41ba-96ef-505da48a94f4" providerId="ADAL" clId="{0D472C2F-C33F-4B89-80EE-73C68B918D89}" dt="2021-07-22T07:02:07.077" v="60" actId="1076"/>
          <ac:picMkLst>
            <pc:docMk/>
            <pc:sldMk cId="1308632359" sldId="257"/>
            <ac:picMk id="13" creationId="{E8C8864E-6CC1-4BF4-9AE7-414F71099034}"/>
          </ac:picMkLst>
        </pc:picChg>
      </pc:sldChg>
      <pc:sldChg chg="delSp">
        <pc:chgData name="Husain, Zuha" userId="5cc15c61-0333-41ba-96ef-505da48a94f4" providerId="ADAL" clId="{0D472C2F-C33F-4B89-80EE-73C68B918D89}" dt="2021-07-15T10:36:10.605" v="12" actId="478"/>
        <pc:sldMkLst>
          <pc:docMk/>
          <pc:sldMk cId="2743442396" sldId="258"/>
        </pc:sldMkLst>
        <pc:picChg chg="del">
          <ac:chgData name="Husain, Zuha" userId="5cc15c61-0333-41ba-96ef-505da48a94f4" providerId="ADAL" clId="{0D472C2F-C33F-4B89-80EE-73C68B918D89}" dt="2021-07-15T10:36:10.605" v="12" actId="478"/>
          <ac:picMkLst>
            <pc:docMk/>
            <pc:sldMk cId="2743442396" sldId="258"/>
            <ac:picMk id="3" creationId="{37A90D25-E92C-46EA-AFE4-86CD085F9411}"/>
          </ac:picMkLst>
        </pc:picChg>
      </pc:sldChg>
      <pc:sldMasterChg chg="addSp modSp modSldLayout">
        <pc:chgData name="Husain, Zuha" userId="5cc15c61-0333-41ba-96ef-505da48a94f4" providerId="ADAL" clId="{0D472C2F-C33F-4B89-80EE-73C68B918D89}" dt="2021-07-15T10:40:36.487" v="45" actId="1076"/>
        <pc:sldMasterMkLst>
          <pc:docMk/>
          <pc:sldMasterMk cId="3519097849" sldId="2147483782"/>
        </pc:sldMasterMkLst>
        <pc:picChg chg="add mod modCrop">
          <ac:chgData name="Husain, Zuha" userId="5cc15c61-0333-41ba-96ef-505da48a94f4" providerId="ADAL" clId="{0D472C2F-C33F-4B89-80EE-73C68B918D89}" dt="2021-07-15T10:40:31.617" v="44" actId="1076"/>
          <ac:picMkLst>
            <pc:docMk/>
            <pc:sldMasterMk cId="3519097849" sldId="2147483782"/>
            <ac:picMk id="2" creationId="{A7492E5E-4F82-4C52-BEE0-5D40C1859DC6}"/>
          </ac:picMkLst>
        </pc:picChg>
        <pc:picChg chg="add mod">
          <ac:chgData name="Husain, Zuha" userId="5cc15c61-0333-41ba-96ef-505da48a94f4" providerId="ADAL" clId="{0D472C2F-C33F-4B89-80EE-73C68B918D89}" dt="2021-07-15T10:40:36.487" v="45" actId="1076"/>
          <ac:picMkLst>
            <pc:docMk/>
            <pc:sldMasterMk cId="3519097849" sldId="2147483782"/>
            <ac:picMk id="3" creationId="{6853F66F-6382-4649-9256-8C56FE11FEF0}"/>
          </ac:picMkLst>
        </pc:picChg>
        <pc:sldLayoutChg chg="addSp delSp modSp">
          <pc:chgData name="Husain, Zuha" userId="5cc15c61-0333-41ba-96ef-505da48a94f4" providerId="ADAL" clId="{0D472C2F-C33F-4B89-80EE-73C68B918D89}" dt="2021-07-15T10:39:26.515" v="38" actId="478"/>
          <pc:sldLayoutMkLst>
            <pc:docMk/>
            <pc:sldMasterMk cId="3519097849" sldId="2147483782"/>
            <pc:sldLayoutMk cId="4025514998" sldId="2147483786"/>
          </pc:sldLayoutMkLst>
          <pc:spChg chg="mod">
            <ac:chgData name="Husain, Zuha" userId="5cc15c61-0333-41ba-96ef-505da48a94f4" providerId="ADAL" clId="{0D472C2F-C33F-4B89-80EE-73C68B918D89}" dt="2021-07-15T10:36:02.597" v="11" actId="1076"/>
            <ac:spMkLst>
              <pc:docMk/>
              <pc:sldMasterMk cId="3519097849" sldId="2147483782"/>
              <pc:sldLayoutMk cId="4025514998" sldId="2147483786"/>
              <ac:spMk id="11" creationId="{39975175-2508-B045-9D4F-3A2C091C13E3}"/>
            </ac:spMkLst>
          </pc:spChg>
          <pc:picChg chg="add del mod">
            <ac:chgData name="Husain, Zuha" userId="5cc15c61-0333-41ba-96ef-505da48a94f4" providerId="ADAL" clId="{0D472C2F-C33F-4B89-80EE-73C68B918D89}" dt="2021-07-15T10:39:23.554" v="37" actId="478"/>
            <ac:picMkLst>
              <pc:docMk/>
              <pc:sldMasterMk cId="3519097849" sldId="2147483782"/>
              <pc:sldLayoutMk cId="4025514998" sldId="2147483786"/>
              <ac:picMk id="3" creationId="{6D39ABF5-8A7D-41DD-84FA-0D8CB185E654}"/>
            </ac:picMkLst>
          </pc:picChg>
          <pc:picChg chg="del mod">
            <ac:chgData name="Husain, Zuha" userId="5cc15c61-0333-41ba-96ef-505da48a94f4" providerId="ADAL" clId="{0D472C2F-C33F-4B89-80EE-73C68B918D89}" dt="2021-07-15T10:39:26.515" v="38" actId="478"/>
            <ac:picMkLst>
              <pc:docMk/>
              <pc:sldMasterMk cId="3519097849" sldId="2147483782"/>
              <pc:sldLayoutMk cId="4025514998" sldId="2147483786"/>
              <ac:picMk id="6" creationId="{503458B3-A697-5948-A7B5-380FFEFD570A}"/>
            </ac:picMkLst>
          </pc:picChg>
        </pc:sldLayoutChg>
        <pc:sldLayoutChg chg="addSp delSp modSp">
          <pc:chgData name="Husain, Zuha" userId="5cc15c61-0333-41ba-96ef-505da48a94f4" providerId="ADAL" clId="{0D472C2F-C33F-4B89-80EE-73C68B918D89}" dt="2021-07-15T10:40:22.161" v="43" actId="14100"/>
          <pc:sldLayoutMkLst>
            <pc:docMk/>
            <pc:sldMasterMk cId="3519097849" sldId="2147483782"/>
            <pc:sldLayoutMk cId="1037590540" sldId="2147483792"/>
          </pc:sldLayoutMkLst>
          <pc:spChg chg="mod">
            <ac:chgData name="Husain, Zuha" userId="5cc15c61-0333-41ba-96ef-505da48a94f4" providerId="ADAL" clId="{0D472C2F-C33F-4B89-80EE-73C68B918D89}" dt="2021-07-15T10:40:02.645" v="40" actId="1076"/>
            <ac:spMkLst>
              <pc:docMk/>
              <pc:sldMasterMk cId="3519097849" sldId="2147483782"/>
              <pc:sldLayoutMk cId="1037590540" sldId="2147483792"/>
              <ac:spMk id="8" creationId="{2DF618F6-6FF7-4680-A625-A4E55C94CA3F}"/>
            </ac:spMkLst>
          </pc:spChg>
          <pc:picChg chg="del mod">
            <ac:chgData name="Husain, Zuha" userId="5cc15c61-0333-41ba-96ef-505da48a94f4" providerId="ADAL" clId="{0D472C2F-C33F-4B89-80EE-73C68B918D89}" dt="2021-07-15T10:39:57.082" v="39" actId="478"/>
            <ac:picMkLst>
              <pc:docMk/>
              <pc:sldMasterMk cId="3519097849" sldId="2147483782"/>
              <pc:sldLayoutMk cId="1037590540" sldId="2147483792"/>
              <ac:picMk id="7" creationId="{8674BAA5-6FC3-FC42-BA39-F309B296FFA2}"/>
            </ac:picMkLst>
          </pc:picChg>
          <pc:picChg chg="add mod">
            <ac:chgData name="Husain, Zuha" userId="5cc15c61-0333-41ba-96ef-505da48a94f4" providerId="ADAL" clId="{0D472C2F-C33F-4B89-80EE-73C68B918D89}" dt="2021-07-15T10:40:22.161" v="43" actId="14100"/>
            <ac:picMkLst>
              <pc:docMk/>
              <pc:sldMasterMk cId="3519097849" sldId="2147483782"/>
              <pc:sldLayoutMk cId="1037590540" sldId="2147483792"/>
              <ac:picMk id="9" creationId="{41ED6FEF-9277-4867-B11B-A677B9DE7858}"/>
            </ac:picMkLst>
          </pc:picChg>
        </pc:sldLayoutChg>
      </pc:sldMasterChg>
    </pc:docChg>
  </pc:docChgLst>
  <pc:docChgLst>
    <pc:chgData name="Husain, Zuha -" userId="5cc15c61-0333-41ba-96ef-505da48a94f4" providerId="ADAL" clId="{99C31D82-1EFB-4559-BBE9-3FB525333F5B}"/>
    <pc:docChg chg="modSld">
      <pc:chgData name="Husain, Zuha -" userId="5cc15c61-0333-41ba-96ef-505da48a94f4" providerId="ADAL" clId="{99C31D82-1EFB-4559-BBE9-3FB525333F5B}" dt="2021-03-02T14:14:24.055" v="25" actId="1076"/>
      <pc:docMkLst>
        <pc:docMk/>
      </pc:docMkLst>
      <pc:sldChg chg="modSp">
        <pc:chgData name="Husain, Zuha -" userId="5cc15c61-0333-41ba-96ef-505da48a94f4" providerId="ADAL" clId="{99C31D82-1EFB-4559-BBE9-3FB525333F5B}" dt="2021-03-02T14:14:24.055" v="25" actId="1076"/>
        <pc:sldMkLst>
          <pc:docMk/>
          <pc:sldMk cId="1308632359" sldId="257"/>
        </pc:sldMkLst>
        <pc:spChg chg="mod">
          <ac:chgData name="Husain, Zuha -" userId="5cc15c61-0333-41ba-96ef-505da48a94f4" providerId="ADAL" clId="{99C31D82-1EFB-4559-BBE9-3FB525333F5B}" dt="2021-03-02T14:14:24.055" v="25" actId="1076"/>
          <ac:spMkLst>
            <pc:docMk/>
            <pc:sldMk cId="1308632359" sldId="257"/>
            <ac:spMk id="4" creationId="{A27A15BC-6982-4671-8958-00D2D0FCBB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70C42-4CE6-42E7-9865-0A007131E08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33A99-F88A-481C-825D-97A6B6D3F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66612">
              <a:buClrTx/>
              <a:defRPr/>
            </a:pPr>
            <a:fld id="{9FCEE7B9-9135-4EA5-91E4-CA23B51C180C}" type="slidenum">
              <a:rPr lang="en-US" sz="13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pPr algn="r" defTabSz="966612">
                <a:buClrTx/>
                <a:defRPr/>
              </a:pPr>
              <a:t>1</a:t>
            </a:fld>
            <a:endParaRPr lang="en-US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39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1FBB907-8698-4FB8-AC44-8828633C642E}" type="slidenum">
              <a:rPr lang="en-GB" smtClean="0">
                <a:latin typeface="HP Simplified"/>
              </a:rPr>
              <a:pPr eaLnBrk="1" hangingPunct="1"/>
              <a:t>10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8AE8177-15B4-4181-B365-22F1019D5001}" type="slidenum">
              <a:rPr lang="en-GB" smtClean="0">
                <a:latin typeface="HP Simplified"/>
              </a:rPr>
              <a:pPr eaLnBrk="1" hangingPunct="1"/>
              <a:t>11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F285C5A-E002-46CA-8670-04054D345FA4}" type="slidenum">
              <a:rPr lang="en-GB" smtClean="0">
                <a:latin typeface="HP Simplified"/>
              </a:rPr>
              <a:pPr eaLnBrk="1" hangingPunct="1"/>
              <a:t>12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E3C2156-A23A-448A-A927-D6C498518D62}" type="slidenum">
              <a:rPr lang="en-GB" smtClean="0">
                <a:latin typeface="HP Simplified"/>
              </a:rPr>
              <a:pPr eaLnBrk="1" hangingPunct="1"/>
              <a:t>13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A1D9FA9-3406-45B5-A13E-7B11DF6CF7D8}" type="slidenum">
              <a:rPr lang="en-GB" smtClean="0">
                <a:latin typeface="HP Simplified"/>
              </a:rPr>
              <a:pPr eaLnBrk="1" hangingPunct="1"/>
              <a:t>14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35B6DC1-EF1F-4319-B069-8CA155558524}" type="slidenum">
              <a:rPr lang="en-GB" smtClean="0">
                <a:latin typeface="HP Simplified"/>
              </a:rPr>
              <a:pPr eaLnBrk="1" hangingPunct="1"/>
              <a:t>15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845F0E-CEA4-482D-94E6-2C1A9B005DC2}" type="slidenum">
              <a:rPr lang="en-GB" smtClean="0">
                <a:latin typeface="HP Simplified" pitchFamily="34" charset="0"/>
              </a:rPr>
              <a:pPr eaLnBrk="1" hangingPunct="1"/>
              <a:t>16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1494B15-996C-4D83-B7A2-84697EE6B044}" type="slidenum">
              <a:rPr lang="en-GB" smtClean="0">
                <a:latin typeface="HP Simplified" pitchFamily="34" charset="0"/>
              </a:rPr>
              <a:pPr eaLnBrk="1" hangingPunct="1"/>
              <a:t>17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CF0B9CE-4E2F-4F24-8A70-6C7BAFDBB37E}" type="slidenum">
              <a:rPr lang="en-GB" smtClean="0">
                <a:latin typeface="HP Simplified" pitchFamily="34" charset="0"/>
              </a:rPr>
              <a:pPr eaLnBrk="1" hangingPunct="1"/>
              <a:t>18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FFEF64A-8CFA-4C6C-A655-587364B44DD1}" type="slidenum">
              <a:rPr lang="en-GB" smtClean="0">
                <a:latin typeface="HP Simplified" pitchFamily="34" charset="0"/>
              </a:rPr>
              <a:pPr eaLnBrk="1" hangingPunct="1"/>
              <a:t>19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162D02E-3058-4485-96EC-5F343E193F78}" type="slidenum">
              <a:rPr lang="en-GB" smtClean="0">
                <a:latin typeface="HP Simplified"/>
              </a:rPr>
              <a:pPr eaLnBrk="1" hangingPunct="1"/>
              <a:t>2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B8E84F9-65F3-4DE7-93D0-EE65F420A0E2}" type="slidenum">
              <a:rPr lang="en-GB" smtClean="0">
                <a:latin typeface="HP Simplified" pitchFamily="34" charset="0"/>
              </a:rPr>
              <a:pPr eaLnBrk="1" hangingPunct="1"/>
              <a:t>20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C08F71D-4651-4BE6-95EB-D1D5F7A0767B}" type="slidenum">
              <a:rPr lang="en-GB" smtClean="0">
                <a:latin typeface="HP Simplified" pitchFamily="34" charset="0"/>
              </a:rPr>
              <a:pPr eaLnBrk="1" hangingPunct="1"/>
              <a:t>21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373D9F4-0E83-4647-ABA5-D9F89B9CEA88}" type="slidenum">
              <a:rPr lang="en-GB" smtClean="0">
                <a:latin typeface="HP Simplified" pitchFamily="34" charset="0"/>
              </a:rPr>
              <a:pPr eaLnBrk="1" hangingPunct="1"/>
              <a:t>22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644810E-A0A4-4318-A978-6B9E9D5E3F9C}" type="slidenum">
              <a:rPr lang="en-GB" smtClean="0">
                <a:latin typeface="HP Simplified" pitchFamily="34" charset="0"/>
              </a:rPr>
              <a:pPr eaLnBrk="1" hangingPunct="1"/>
              <a:t>23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4AFCB75-D6CE-468D-85FB-6A5AE4C21659}" type="slidenum">
              <a:rPr lang="en-GB" smtClean="0">
                <a:latin typeface="HP Simplified" pitchFamily="34" charset="0"/>
              </a:rPr>
              <a:pPr eaLnBrk="1" hangingPunct="1"/>
              <a:t>24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517E6FD-3ECB-4E14-A583-AF97C526DC2E}" type="slidenum">
              <a:rPr lang="en-GB" smtClean="0">
                <a:latin typeface="HP Simplified" pitchFamily="34" charset="0"/>
              </a:rPr>
              <a:pPr eaLnBrk="1" hangingPunct="1"/>
              <a:t>25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96EAB4-B79A-4E7A-88B1-17F3CBFFF910}" type="slidenum">
              <a:rPr lang="en-GB" smtClean="0">
                <a:latin typeface="HP Simplified" pitchFamily="34" charset="0"/>
              </a:rPr>
              <a:pPr eaLnBrk="1" hangingPunct="1"/>
              <a:t>26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B94B3FD-4579-46F8-BBE8-BB2E29865DC5}" type="slidenum">
              <a:rPr lang="en-GB" smtClean="0">
                <a:latin typeface="HP Simplified" pitchFamily="34" charset="0"/>
              </a:rPr>
              <a:pPr eaLnBrk="1" hangingPunct="1"/>
              <a:t>27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0BFB39C-6503-4421-AA9E-C7B42BA0ED13}" type="slidenum">
              <a:rPr lang="en-GB" smtClean="0">
                <a:latin typeface="HP Simplified" pitchFamily="34" charset="0"/>
              </a:rPr>
              <a:pPr eaLnBrk="1" hangingPunct="1"/>
              <a:t>28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9892C08-B2EC-4689-AF0E-1112889BBF5B}" type="slidenum">
              <a:rPr lang="en-GB" smtClean="0">
                <a:latin typeface="HP Simplified" pitchFamily="34" charset="0"/>
              </a:rPr>
              <a:pPr eaLnBrk="1" hangingPunct="1"/>
              <a:t>29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D4F65A5-1C89-4062-A0F9-F365D78B4303}" type="slidenum">
              <a:rPr lang="en-GB" smtClean="0">
                <a:latin typeface="HP Simplified"/>
              </a:rPr>
              <a:pPr eaLnBrk="1" hangingPunct="1"/>
              <a:t>3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937EC96-38D1-4060-94B6-1A2A6C600B33}" type="slidenum">
              <a:rPr lang="en-GB" smtClean="0">
                <a:latin typeface="HP Simplified" pitchFamily="34" charset="0"/>
              </a:rPr>
              <a:pPr eaLnBrk="1" hangingPunct="1"/>
              <a:t>30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ED54C2B-640F-4515-8195-20A59D6D6107}" type="slidenum">
              <a:rPr lang="en-GB" smtClean="0">
                <a:latin typeface="HP Simplified" pitchFamily="34" charset="0"/>
              </a:rPr>
              <a:pPr eaLnBrk="1" hangingPunct="1"/>
              <a:t>31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E9CA141-8D9C-44FB-A25A-D3DE482FD78B}" type="slidenum">
              <a:rPr lang="en-GB" smtClean="0">
                <a:latin typeface="HP Simplified" pitchFamily="34" charset="0"/>
              </a:rPr>
              <a:pPr eaLnBrk="1" hangingPunct="1"/>
              <a:t>32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DE6BC64-34E7-4D43-99D1-85FB0724911A}" type="slidenum">
              <a:rPr lang="en-GB" smtClean="0">
                <a:latin typeface="HP Simplified" pitchFamily="34" charset="0"/>
              </a:rPr>
              <a:pPr eaLnBrk="1" hangingPunct="1"/>
              <a:t>33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390B1EC-1357-43E0-8D52-82E602409FBE}" type="slidenum">
              <a:rPr lang="en-GB" smtClean="0">
                <a:latin typeface="HP Simplified" pitchFamily="34" charset="0"/>
              </a:rPr>
              <a:pPr eaLnBrk="1" hangingPunct="1"/>
              <a:t>34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96707C-C5AE-49CD-B459-C6559AF1B01A}" type="slidenum">
              <a:rPr lang="en-GB" smtClean="0">
                <a:latin typeface="HP Simplified" pitchFamily="34" charset="0"/>
              </a:rPr>
              <a:pPr eaLnBrk="1" hangingPunct="1"/>
              <a:t>35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C6D5821-362D-493B-8B3A-8D172F14AAD0}" type="slidenum">
              <a:rPr lang="en-GB" smtClean="0">
                <a:latin typeface="HP Simplified" pitchFamily="34" charset="0"/>
              </a:rPr>
              <a:pPr eaLnBrk="1" hangingPunct="1"/>
              <a:t>36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1E8F0EC-9D3E-4ED1-AFCA-F68774CC4012}" type="slidenum">
              <a:rPr lang="en-GB" smtClean="0">
                <a:latin typeface="HP Simplified" pitchFamily="34" charset="0"/>
              </a:rPr>
              <a:pPr eaLnBrk="1" hangingPunct="1"/>
              <a:t>37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684AEEB-D687-4DC8-832D-6132C0C66876}" type="slidenum">
              <a:rPr lang="en-GB" smtClean="0">
                <a:latin typeface="HP Simplified" pitchFamily="34" charset="0"/>
              </a:rPr>
              <a:pPr eaLnBrk="1" hangingPunct="1"/>
              <a:t>38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HP Simplified" pitchFamily="34" charset="0"/>
              <a:ea typeface="HP Simplified" pitchFamily="34" charset="0"/>
              <a:cs typeface="HP Simplified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CE57D55-2B68-42B1-ACD8-CFFD2A785E18}" type="slidenum">
              <a:rPr lang="en-GB" smtClean="0">
                <a:latin typeface="HP Simplified" pitchFamily="34" charset="0"/>
              </a:rPr>
              <a:pPr eaLnBrk="1" hangingPunct="1"/>
              <a:t>39</a:t>
            </a:fld>
            <a:endParaRPr lang="en-GB">
              <a:latin typeface="HP Simplified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42974D8-5A11-4A3A-9026-8491D18CB481}" type="slidenum">
              <a:rPr lang="en-GB" smtClean="0">
                <a:latin typeface="HP Simplified"/>
              </a:rPr>
              <a:pPr eaLnBrk="1" hangingPunct="1"/>
              <a:t>4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Trainer Notes</a:t>
            </a:r>
            <a:endParaRPr lang="en-US" dirty="0"/>
          </a:p>
          <a:p>
            <a:r>
              <a:rPr lang="en-US" dirty="0"/>
              <a:t>Brainstorm: what is equity trading?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66612">
              <a:buClrTx/>
              <a:defRPr/>
            </a:pPr>
            <a:fld id="{9FCEE7B9-9135-4EA5-91E4-CA23B51C180C}" type="slidenum">
              <a:rPr lang="en-US" sz="13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pPr algn="r" defTabSz="966612">
                <a:buClrTx/>
                <a:defRPr/>
              </a:pPr>
              <a:t>40</a:t>
            </a:fld>
            <a:endParaRPr lang="en-US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10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F762F7A-CC0A-41C3-8885-064D2444400F}" type="slidenum">
              <a:rPr lang="en-GB" smtClean="0">
                <a:latin typeface="HP Simplified"/>
              </a:rPr>
              <a:pPr eaLnBrk="1" hangingPunct="1"/>
              <a:t>5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DD1EFE1-A929-4470-8409-901A1E9026B5}" type="slidenum">
              <a:rPr lang="en-GB" smtClean="0">
                <a:latin typeface="HP Simplified"/>
              </a:rPr>
              <a:pPr eaLnBrk="1" hangingPunct="1"/>
              <a:t>6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63B03A4-7E3E-476E-BA77-C055BA355C62}" type="slidenum">
              <a:rPr lang="en-GB" smtClean="0">
                <a:latin typeface="HP Simplified"/>
              </a:rPr>
              <a:pPr eaLnBrk="1" hangingPunct="1"/>
              <a:t>7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28AC35-3C00-43BE-9570-A7D8E63AB3FB}" type="slidenum">
              <a:rPr lang="en-GB" smtClean="0">
                <a:latin typeface="HP Simplified"/>
              </a:rPr>
              <a:pPr eaLnBrk="1" hangingPunct="1"/>
              <a:t>8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663CC44-C41B-4655-9EC2-DBE4A7BC6441}" type="slidenum">
              <a:rPr lang="en-GB" smtClean="0">
                <a:latin typeface="HP Simplified"/>
              </a:rPr>
              <a:pPr eaLnBrk="1" hangingPunct="1"/>
              <a:t>9</a:t>
            </a:fld>
            <a:endParaRPr lang="en-GB">
              <a:latin typeface="HP Simplifie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02145E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3CD5E7-68D3-584B-AB3B-B0A944F0CE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725" y="1982788"/>
            <a:ext cx="10750550" cy="9905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800" b="1" i="0">
                <a:solidFill>
                  <a:schemeClr val="tx1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1CBE53DE-FF73-2F4A-BAB6-F010441A6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0725" y="3194462"/>
            <a:ext cx="10750550" cy="29390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000" b="0" i="0">
                <a:solidFill>
                  <a:srgbClr val="02145E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9975175-2508-B045-9D4F-3A2C091C13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60605"/>
            <a:ext cx="7972425" cy="901108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33"/>
              </a:spcAft>
              <a:buNone/>
              <a:defRPr sz="3200" b="1" i="0">
                <a:solidFill>
                  <a:srgbClr val="02145E"/>
                </a:solidFill>
                <a:latin typeface="Axiforma" pitchFamily="2" charset="77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25514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F618F6-6FF7-4680-A625-A4E55C94CA3F}"/>
              </a:ext>
            </a:extLst>
          </p:cNvPr>
          <p:cNvSpPr/>
          <p:nvPr userDrawn="1"/>
        </p:nvSpPr>
        <p:spPr>
          <a:xfrm>
            <a:off x="6513" y="0"/>
            <a:ext cx="12192000" cy="6858000"/>
          </a:xfrm>
          <a:prstGeom prst="rect">
            <a:avLst/>
          </a:prstGeom>
          <a:solidFill>
            <a:srgbClr val="0214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xiforma" panose="00000500000000000000" pitchFamily="50" charset="0"/>
            </a:endParaRP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CA0AC20-63C5-0441-821F-78412BDE79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3140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Axiforma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3CD5E7-68D3-584B-AB3B-B0A944F0CE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1877" y="1982788"/>
            <a:ext cx="7959398" cy="9905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800" b="1" i="0">
                <a:solidFill>
                  <a:schemeClr val="tx1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5DA5E28-9EAC-0D49-9241-91EC8B1433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1877" y="724492"/>
            <a:ext cx="5181273" cy="901108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33"/>
              </a:spcAft>
              <a:buNone/>
              <a:defRPr sz="3200" b="1" i="0">
                <a:solidFill>
                  <a:srgbClr val="02145E"/>
                </a:solidFill>
                <a:latin typeface="Axiforma" pitchFamily="2" charset="77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1CBE53DE-FF73-2F4A-BAB6-F010441A6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11877" y="3194462"/>
            <a:ext cx="7959398" cy="29390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000" b="0" i="0">
                <a:solidFill>
                  <a:srgbClr val="02145E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41ED6FEF-9277-4867-B11B-A677B9DE78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-299840"/>
            <a:ext cx="1554489" cy="14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90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60" y="313419"/>
            <a:ext cx="10822941" cy="5745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  <a:prstGeom prst="rect">
            <a:avLst/>
          </a:prstGeom>
        </p:spPr>
        <p:txBody>
          <a:bodyPr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05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ogo&#10;&#10;Description automatically generated">
            <a:extLst>
              <a:ext uri="{FF2B5EF4-FFF2-40B4-BE49-F238E27FC236}">
                <a16:creationId xmlns:a16="http://schemas.microsoft.com/office/drawing/2014/main" id="{A7492E5E-4F82-4C52-BEE0-5D40C1859D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73" b="42481"/>
          <a:stretch/>
        </p:blipFill>
        <p:spPr>
          <a:xfrm>
            <a:off x="561975" y="193128"/>
            <a:ext cx="1699609" cy="40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53F66F-6382-4649-9256-8C56FE11FEF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133013" y="200521"/>
            <a:ext cx="1497012" cy="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9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92" r:id="rId2"/>
    <p:sldLayoutId id="2147483793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66">
          <p15:clr>
            <a:srgbClr val="F26B43"/>
          </p15:clr>
        </p15:guide>
        <p15:guide id="2" pos="454">
          <p15:clr>
            <a:srgbClr val="F26B43"/>
          </p15:clr>
        </p15:guide>
        <p15:guide id="3" pos="7226">
          <p15:clr>
            <a:srgbClr val="F26B43"/>
          </p15:clr>
        </p15:guide>
        <p15:guide id="4" orient="horz" pos="454">
          <p15:clr>
            <a:srgbClr val="F26B43"/>
          </p15:clr>
        </p15:guide>
        <p15:guide id="5" pos="3726">
          <p15:clr>
            <a:srgbClr val="F26B43"/>
          </p15:clr>
        </p15:guide>
        <p15:guide id="6" pos="3951">
          <p15:clr>
            <a:srgbClr val="F26B43"/>
          </p15:clr>
        </p15:guide>
        <p15:guide id="7" pos="5701">
          <p15:clr>
            <a:srgbClr val="F26B43"/>
          </p15:clr>
        </p15:guide>
        <p15:guide id="8" pos="5476">
          <p15:clr>
            <a:srgbClr val="F26B43"/>
          </p15:clr>
        </p15:guide>
        <p15:guide id="9" pos="2204">
          <p15:clr>
            <a:srgbClr val="F26B43"/>
          </p15:clr>
        </p15:guide>
        <p15:guide id="10" pos="1978">
          <p15:clr>
            <a:srgbClr val="F26B43"/>
          </p15:clr>
        </p15:guide>
        <p15:guide id="11" pos="1619">
          <p15:clr>
            <a:srgbClr val="F26B43"/>
          </p15:clr>
        </p15:guide>
        <p15:guide id="12" pos="1394">
          <p15:clr>
            <a:srgbClr val="F26B43"/>
          </p15:clr>
        </p15:guide>
        <p15:guide id="13" pos="2559">
          <p15:clr>
            <a:srgbClr val="F26B43"/>
          </p15:clr>
        </p15:guide>
        <p15:guide id="14" pos="2784">
          <p15:clr>
            <a:srgbClr val="F26B43"/>
          </p15:clr>
        </p15:guide>
        <p15:guide id="15" pos="4893">
          <p15:clr>
            <a:srgbClr val="F26B43"/>
          </p15:clr>
        </p15:guide>
        <p15:guide id="16" pos="5118">
          <p15:clr>
            <a:srgbClr val="F26B43"/>
          </p15:clr>
        </p15:guide>
        <p15:guide id="17" pos="6061">
          <p15:clr>
            <a:srgbClr val="F26B43"/>
          </p15:clr>
        </p15:guide>
        <p15:guide id="18" pos="6283">
          <p15:clr>
            <a:srgbClr val="F26B43"/>
          </p15:clr>
        </p15:guide>
        <p15:guide id="19" orient="horz" pos="1024">
          <p15:clr>
            <a:srgbClr val="F26B43"/>
          </p15:clr>
        </p15:guide>
        <p15:guide id="20" orient="horz" pos="1249">
          <p15:clr>
            <a:srgbClr val="F26B43"/>
          </p15:clr>
        </p15:guide>
        <p15:guide id="21" orient="horz" pos="3640">
          <p15:clr>
            <a:srgbClr val="F26B43"/>
          </p15:clr>
        </p15:guide>
        <p15:guide id="22" orient="horz" pos="34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Text, logo&#10;&#10;Description automatically generated">
            <a:extLst>
              <a:ext uri="{FF2B5EF4-FFF2-40B4-BE49-F238E27FC236}">
                <a16:creationId xmlns:a16="http://schemas.microsoft.com/office/drawing/2014/main" id="{F894F3DE-0165-4D3F-9649-BF1C9751EE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6" r="30756"/>
          <a:stretch>
            <a:fillRect/>
          </a:stretch>
        </p:blipFill>
        <p:spPr>
          <a:xfrm>
            <a:off x="0" y="0"/>
            <a:ext cx="2754313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5346-9556-4394-82CB-8C00BAC5C6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8591" y="2315025"/>
            <a:ext cx="7959398" cy="990599"/>
          </a:xfrm>
        </p:spPr>
        <p:txBody>
          <a:bodyPr/>
          <a:lstStyle/>
          <a:p>
            <a:r>
              <a:rPr lang="en-US" dirty="0"/>
              <a:t>Java Introduction</a:t>
            </a:r>
            <a:endParaRPr lang="en-US" noProof="0" dirty="0"/>
          </a:p>
        </p:txBody>
      </p:sp>
      <p:pic>
        <p:nvPicPr>
          <p:cNvPr id="6" name="Picture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2DBB87D4-301A-40BA-BFAF-8C7545EDF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29" r="37129"/>
          <a:stretch/>
        </p:blipFill>
        <p:spPr>
          <a:xfrm>
            <a:off x="1" y="0"/>
            <a:ext cx="275408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863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536170" y="840278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Features: Secure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Elimination of direct memory pointers &amp; automatic array limit checking prevents rogue programs from reaching into sections of memory where they shouldn’t.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err="1"/>
              <a:t>Untrusted</a:t>
            </a:r>
            <a:r>
              <a:rPr lang="en-US" sz="1800" dirty="0"/>
              <a:t> programs are restricted to run inside the virtual machine. Access to the platform can be strictly controlled by a security manager.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Code is checked for pathologies by a class loader and a </a:t>
            </a:r>
            <a:r>
              <a:rPr lang="en-US" sz="1800" dirty="0" err="1"/>
              <a:t>bytecode</a:t>
            </a:r>
            <a:r>
              <a:rPr lang="en-US" sz="1800" dirty="0"/>
              <a:t> verifier.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756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489278" y="934062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Features: Interfacing &amp; Enhancing Legacy Code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defRPr/>
            </a:pPr>
            <a:r>
              <a:rPr lang="en-IN" sz="1800" dirty="0"/>
              <a:t>Java’s strong graphics and networking capabilities can be applied to existing C programs.</a:t>
            </a:r>
          </a:p>
          <a:p>
            <a:pPr eaLnBrk="1" hangingPunct="1">
              <a:defRPr/>
            </a:pPr>
            <a:r>
              <a:rPr lang="en-IN" sz="1800" dirty="0"/>
              <a:t>A Java graphical user interface (GUI) can bring enhanced ease of use to a C program, which then acts as a computational engine behind the GUI.</a:t>
            </a:r>
          </a:p>
        </p:txBody>
      </p:sp>
    </p:spTree>
    <p:extLst>
      <p:ext uri="{BB962C8B-B14F-4D97-AF65-F5344CB8AC3E}">
        <p14:creationId xmlns:p14="http://schemas.microsoft.com/office/powerpoint/2010/main" val="75890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30400" y="914400"/>
          <a:ext cx="8128000" cy="557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Version</a:t>
                      </a:r>
                    </a:p>
                  </a:txBody>
                  <a:tcPr marL="63500" marR="63500" marT="47626" marB="47626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New Language Features</a:t>
                      </a:r>
                    </a:p>
                  </a:txBody>
                  <a:tcPr marL="63500" marR="63500" marT="47626" marB="476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</a:t>
                      </a:r>
                    </a:p>
                  </a:txBody>
                  <a:tcPr marL="63500" marR="63500" marT="47626" marB="47626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The language itself</a:t>
                      </a:r>
                    </a:p>
                  </a:txBody>
                  <a:tcPr marL="63500" marR="63500" marT="47626" marB="476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</a:t>
                      </a:r>
                    </a:p>
                  </a:txBody>
                  <a:tcPr marL="63500" marR="63500" marT="47626" marB="47626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Inner classes</a:t>
                      </a:r>
                    </a:p>
                  </a:txBody>
                  <a:tcPr marL="63500" marR="63500" marT="47626" marB="476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</a:t>
                      </a:r>
                    </a:p>
                  </a:txBody>
                  <a:tcPr marL="63500" marR="63500" marT="47626" marB="47626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None</a:t>
                      </a:r>
                    </a:p>
                  </a:txBody>
                  <a:tcPr marL="63500" marR="63500" marT="47626" marB="476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1.3</a:t>
                      </a:r>
                    </a:p>
                  </a:txBody>
                  <a:tcPr marL="63500" marR="63500" marT="47626" marB="47626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None</a:t>
                      </a:r>
                    </a:p>
                  </a:txBody>
                  <a:tcPr marL="63500" marR="63500" marT="47626" marB="476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1.4</a:t>
                      </a:r>
                    </a:p>
                  </a:txBody>
                  <a:tcPr marL="63500" marR="63500" marT="47626" marB="47626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Assertions</a:t>
                      </a:r>
                    </a:p>
                  </a:txBody>
                  <a:tcPr marL="63500" marR="63500" marT="47626" marB="476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6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5.0</a:t>
                      </a:r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1.6</a:t>
                      </a:r>
                    </a:p>
                  </a:txBody>
                  <a:tcPr marL="63500" marR="63500" marT="47626" marB="47626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Generic classes, "for each" loop, </a:t>
                      </a:r>
                      <a:r>
                        <a:rPr lang="en-US" sz="1800" dirty="0" err="1"/>
                        <a:t>varargs</a:t>
                      </a:r>
                      <a:r>
                        <a:rPr lang="en-US" sz="1800" dirty="0"/>
                        <a:t>, auto boxing, metadata, enumerations, static import</a:t>
                      </a:r>
                    </a:p>
                    <a:p>
                      <a:pPr algn="l"/>
                      <a:r>
                        <a:rPr lang="en-US" sz="1800" dirty="0"/>
                        <a:t>Scanner, Console, Navigable</a:t>
                      </a:r>
                      <a:r>
                        <a:rPr lang="en-US" sz="1800" baseline="0" dirty="0"/>
                        <a:t> Map , Navigable Set , </a:t>
                      </a:r>
                      <a:r>
                        <a:rPr lang="en-US" sz="1800" baseline="0" dirty="0" err="1"/>
                        <a:t>DQueue</a:t>
                      </a:r>
                      <a:endParaRPr lang="en-US" sz="1800" dirty="0"/>
                    </a:p>
                  </a:txBody>
                  <a:tcPr marL="63500" marR="63500" marT="47626" marB="476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45721" marB="4572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05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>
          <a:xfrm>
            <a:off x="489277" y="699601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A very basic Java Application</a:t>
            </a:r>
          </a:p>
        </p:txBody>
      </p:sp>
      <p:sp>
        <p:nvSpPr>
          <p:cNvPr id="31747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/>
            </a:endParaRP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/>
              <a:t>class </a:t>
            </a:r>
            <a:r>
              <a:rPr lang="en-IN" sz="1800" dirty="0" err="1"/>
              <a:t>FirstProgram</a:t>
            </a:r>
            <a:r>
              <a:rPr lang="en-IN" sz="1800" dirty="0"/>
              <a:t>{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/>
              <a:t> public static void main(String [] </a:t>
            </a:r>
            <a:r>
              <a:rPr lang="en-IN" sz="1800" dirty="0" err="1"/>
              <a:t>argv</a:t>
            </a:r>
            <a:r>
              <a:rPr lang="en-IN" sz="1800" dirty="0"/>
              <a:t>) {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/>
              <a:t>	  </a:t>
            </a:r>
            <a:r>
              <a:rPr lang="en-IN" sz="1800" dirty="0" err="1"/>
              <a:t>System.out.print</a:t>
            </a:r>
            <a:r>
              <a:rPr lang="en-IN" sz="1800" dirty="0"/>
              <a:t>("This is my First Program");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/>
              <a:t> }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/>
              <a:t>} 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IN" sz="1800" dirty="0"/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b="1" dirty="0">
                <a:solidFill>
                  <a:srgbClr val="00B0F0"/>
                </a:solidFill>
              </a:rPr>
              <a:t>Steps:-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/>
              <a:t>1. Save the source file as FirstProgram.java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/>
              <a:t>2. On the command line, compile the source file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javac</a:t>
            </a:r>
            <a:r>
              <a:rPr lang="en-US" sz="1800" dirty="0"/>
              <a:t> FirstProgram.java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/>
              <a:t>3. Execute the class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/>
              <a:t>	java </a:t>
            </a:r>
            <a:r>
              <a:rPr lang="en-US" sz="1800" dirty="0" err="1"/>
              <a:t>FirstProgram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5715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>
          <a:xfrm>
            <a:off x="383769" y="758216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Understanding the main() method</a:t>
            </a:r>
          </a:p>
        </p:txBody>
      </p:sp>
      <p:sp>
        <p:nvSpPr>
          <p:cNvPr id="32771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defRPr/>
            </a:pPr>
            <a:endParaRPr lang="en-US" sz="1800" b="1" dirty="0">
              <a:solidFill>
                <a:srgbClr val="00B0F0"/>
              </a:solidFill>
              <a:latin typeface="HP Simplified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1800" dirty="0">
                <a:solidFill>
                  <a:srgbClr val="00B0F0"/>
                </a:solidFill>
              </a:rPr>
              <a:t>main(String [] </a:t>
            </a:r>
            <a:r>
              <a:rPr lang="en-US" sz="1800" dirty="0" err="1">
                <a:solidFill>
                  <a:srgbClr val="00B0F0"/>
                </a:solidFill>
              </a:rPr>
              <a:t>argv</a:t>
            </a:r>
            <a:r>
              <a:rPr lang="en-US" sz="1800" dirty="0">
                <a:solidFill>
                  <a:srgbClr val="00B0F0"/>
                </a:solidFill>
              </a:rPr>
              <a:t>) method is the entry point for all Java applications.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1800" dirty="0"/>
              <a:t>An application must have a class definition that includes a main(String [] </a:t>
            </a:r>
            <a:r>
              <a:rPr lang="en-US" sz="1800" dirty="0" err="1"/>
              <a:t>argv</a:t>
            </a:r>
            <a:r>
              <a:rPr lang="en-US" sz="1800" dirty="0"/>
              <a:t>) method.</a:t>
            </a:r>
            <a:endParaRPr lang="en-IN" sz="18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1800" dirty="0"/>
              <a:t>We execute the application by typing java at the command line, followed by the name of the class which contains the main method.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1800" dirty="0" err="1"/>
              <a:t>argv</a:t>
            </a:r>
            <a:r>
              <a:rPr lang="en-US" sz="1800" dirty="0"/>
              <a:t> refers to a 1-D array of String type. It’s generally used to retrieve command-line arguments.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9169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512724" y="1004400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Understanding Path &amp; </a:t>
            </a:r>
            <a:r>
              <a:rPr lang="en-US" sz="2800" dirty="0" err="1">
                <a:latin typeface="HP Simplified"/>
                <a:ea typeface="HP Simplified"/>
                <a:cs typeface="HP Simplified"/>
              </a:rPr>
              <a:t>Classpath</a:t>
            </a:r>
            <a:endParaRPr lang="en-US" sz="2800" dirty="0">
              <a:latin typeface="HP Simplified"/>
              <a:ea typeface="HP Simplified"/>
              <a:cs typeface="HP Simplified"/>
            </a:endParaRPr>
          </a:p>
        </p:txBody>
      </p:sp>
      <p:sp>
        <p:nvSpPr>
          <p:cNvPr id="33795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/>
            </a:endParaRPr>
          </a:p>
          <a:p>
            <a:pPr eaLnBrk="1" hangingPunct="1">
              <a:defRPr/>
            </a:pPr>
            <a:r>
              <a:rPr lang="en-US" sz="1800" dirty="0"/>
              <a:t>Path refers to the file-system location of an executable file.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b="1" i="1" dirty="0">
                <a:solidFill>
                  <a:srgbClr val="00B0F0"/>
                </a:solidFill>
              </a:rPr>
              <a:t>syntax:-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/>
              <a:t>	set path = %path%;c:\program files\Java\jdk1.5\bin</a:t>
            </a:r>
          </a:p>
          <a:p>
            <a:pPr eaLnBrk="1" hangingPunct="1">
              <a:defRPr/>
            </a:pPr>
            <a:r>
              <a:rPr lang="en-US" sz="1800" dirty="0" err="1"/>
              <a:t>Classpath</a:t>
            </a:r>
            <a:r>
              <a:rPr lang="en-US" sz="1800" dirty="0"/>
              <a:t> refers to the file-system location of a .class file or .jar file.</a:t>
            </a:r>
          </a:p>
          <a:p>
            <a:pPr eaLnBrk="1" hangingPunct="1">
              <a:buFontTx/>
              <a:buNone/>
              <a:defRPr/>
            </a:pPr>
            <a:r>
              <a:rPr lang="en-US" sz="1800" b="1" i="1" dirty="0"/>
              <a:t>	</a:t>
            </a:r>
            <a:r>
              <a:rPr lang="en-US" sz="1800" b="1" i="1" dirty="0">
                <a:solidFill>
                  <a:srgbClr val="00B0F0"/>
                </a:solidFill>
              </a:rPr>
              <a:t>syntax:-</a:t>
            </a:r>
          </a:p>
          <a:p>
            <a:pPr eaLnBrk="1" hangingPunct="1">
              <a:buFontTx/>
              <a:buNone/>
              <a:defRPr/>
            </a:pPr>
            <a:r>
              <a:rPr lang="en-US" sz="1800" b="1" i="1" dirty="0"/>
              <a:t>	</a:t>
            </a:r>
            <a:r>
              <a:rPr lang="en-US" sz="1800" dirty="0"/>
              <a:t>set </a:t>
            </a:r>
            <a:r>
              <a:rPr lang="en-US" sz="1800" dirty="0" err="1"/>
              <a:t>classpath</a:t>
            </a:r>
            <a:r>
              <a:rPr lang="en-US" sz="1800" dirty="0"/>
              <a:t> = %</a:t>
            </a:r>
            <a:r>
              <a:rPr lang="en-US" sz="1800" dirty="0" err="1"/>
              <a:t>classpath</a:t>
            </a:r>
            <a:r>
              <a:rPr lang="en-US" sz="1800" dirty="0"/>
              <a:t>%;c:\JavaPrograms</a:t>
            </a:r>
            <a:endParaRPr lang="en-IN" sz="1800" b="1" i="1" dirty="0"/>
          </a:p>
        </p:txBody>
      </p:sp>
    </p:spTree>
    <p:extLst>
      <p:ext uri="{BB962C8B-B14F-4D97-AF65-F5344CB8AC3E}">
        <p14:creationId xmlns:p14="http://schemas.microsoft.com/office/powerpoint/2010/main" val="241779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747185" y="769938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ea typeface="HP Simplified" pitchFamily="34" charset="0"/>
              </a:rPr>
              <a:t>Keywords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defRPr/>
            </a:pPr>
            <a:r>
              <a:rPr lang="en-US" sz="1800" i="1" dirty="0"/>
              <a:t>Keywords </a:t>
            </a:r>
            <a:r>
              <a:rPr lang="en-US" sz="1800" dirty="0"/>
              <a:t>are special reserved words in Java that you cannot use as identifiers (names) for classes, methods, or variables.</a:t>
            </a:r>
          </a:p>
          <a:p>
            <a:pPr eaLnBrk="1" hangingPunct="1">
              <a:defRPr/>
            </a:pPr>
            <a:r>
              <a:rPr lang="en-US" sz="1800" dirty="0"/>
              <a:t>These have meaning to the compiler; it uses them to figure out what your source code is trying to do.</a:t>
            </a:r>
          </a:p>
        </p:txBody>
      </p:sp>
    </p:spTree>
    <p:extLst>
      <p:ext uri="{BB962C8B-B14F-4D97-AF65-F5344CB8AC3E}">
        <p14:creationId xmlns:p14="http://schemas.microsoft.com/office/powerpoint/2010/main" val="190249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571339" y="640985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List of Keywords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21507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lvl="2">
              <a:buFont typeface="Arial" pitchFamily="34" charset="0"/>
              <a:buNone/>
            </a:pPr>
            <a:r>
              <a:rPr lang="en-US" sz="1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          Table 2.1. Keywords in Java</a:t>
            </a:r>
          </a:p>
          <a:p>
            <a:pPr lvl="2">
              <a:buFont typeface="Arial" pitchFamily="34" charset="0"/>
              <a:buNone/>
            </a:pPr>
            <a:endParaRPr lang="en-US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HP Simplified" pitchFamily="34" charset="0"/>
              <a:buNone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lvl="2">
              <a:buFont typeface="HP Simplified" pitchFamily="34" charset="0"/>
              <a:buNone/>
            </a:pPr>
            <a:endParaRPr lang="en-US" sz="1800" dirty="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US" sz="1400" dirty="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IN" sz="1800" dirty="0">
              <a:latin typeface="HP Simplifie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7200" y="1676400"/>
          <a:ext cx="88392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abstract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default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implements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protected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throw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assert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do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import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public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throws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 err="1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US" sz="1800" dirty="0">
                        <a:solidFill>
                          <a:srgbClr val="333333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instanceof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transient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break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else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try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extends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static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void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case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final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 err="1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strictfp</a:t>
                      </a:r>
                      <a:endParaRPr lang="en-US" sz="1800" dirty="0">
                        <a:solidFill>
                          <a:srgbClr val="333333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volatile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catch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finally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native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super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while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char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new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switch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en-US" sz="1800" u="sng" dirty="0"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for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package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synchronized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en-US" sz="1800" u="sng" dirty="0"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continue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if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private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this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en-US" sz="1800" u="sng" dirty="0"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85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547893" y="816831"/>
            <a:ext cx="10822516" cy="574675"/>
          </a:xfrm>
        </p:spPr>
        <p:txBody>
          <a:bodyPr/>
          <a:lstStyle/>
          <a:p>
            <a:pPr algn="l"/>
            <a:r>
              <a:rPr lang="en-US" sz="2800" dirty="0" err="1">
                <a:ea typeface="HP Simplified" pitchFamily="34" charset="0"/>
              </a:rPr>
              <a:t>Cont</a:t>
            </a:r>
            <a:r>
              <a:rPr lang="en-US" sz="2800" dirty="0">
                <a:ea typeface="HP Simplified" pitchFamily="34" charset="0"/>
              </a:rPr>
              <a:t>….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508001" y="1371600"/>
            <a:ext cx="10826751" cy="4305300"/>
          </a:xfrm>
        </p:spPr>
        <p:txBody>
          <a:bodyPr/>
          <a:lstStyle/>
          <a:p>
            <a:pPr marL="0" algn="ctr">
              <a:defRPr/>
            </a:pPr>
            <a:r>
              <a:rPr lang="en-US" sz="1800" b="1" dirty="0">
                <a:solidFill>
                  <a:srgbClr val="00B0F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Reserved Literals in Java</a:t>
            </a:r>
          </a:p>
          <a:p>
            <a:pPr lvl="2">
              <a:buFont typeface="HP Simplified" pitchFamily="34" charset="0"/>
              <a:buNone/>
              <a:defRPr/>
            </a:pPr>
            <a:endParaRPr lang="en-US" sz="1800" dirty="0">
              <a:latin typeface="HP Simplified" pitchFamily="34" charset="0"/>
            </a:endParaRPr>
          </a:p>
          <a:p>
            <a:pPr eaLnBrk="1" fontAlgn="t" hangingPunct="1">
              <a:defRPr/>
            </a:pPr>
            <a:r>
              <a:rPr lang="en-US" sz="1800" dirty="0"/>
              <a:t>null</a:t>
            </a:r>
          </a:p>
          <a:p>
            <a:pPr eaLnBrk="1" fontAlgn="t" hangingPunct="1">
              <a:defRPr/>
            </a:pPr>
            <a:r>
              <a:rPr lang="en-US" sz="1800" dirty="0"/>
              <a:t>true</a:t>
            </a:r>
          </a:p>
          <a:p>
            <a:pPr eaLnBrk="1" fontAlgn="t" hangingPunct="1">
              <a:defRPr/>
            </a:pPr>
            <a:r>
              <a:rPr lang="en-US" sz="1800" dirty="0"/>
              <a:t>false</a:t>
            </a:r>
          </a:p>
          <a:p>
            <a:pPr lvl="2">
              <a:buFont typeface="Arial" pitchFamily="34" charset="0"/>
              <a:buNone/>
              <a:defRPr/>
            </a:pPr>
            <a:endParaRPr lang="en-IN" sz="1800" dirty="0">
              <a:latin typeface="HP Simplified" pitchFamily="34" charset="0"/>
            </a:endParaRPr>
          </a:p>
          <a:p>
            <a:pPr lvl="2">
              <a:defRPr/>
            </a:pPr>
            <a:r>
              <a:rPr lang="en-US" sz="1800" b="1" dirty="0">
                <a:solidFill>
                  <a:srgbClr val="00B0F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Reserved Keywords not Currently in Use</a:t>
            </a:r>
          </a:p>
          <a:p>
            <a:pPr lvl="2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eaLnBrk="1" fontAlgn="t" hangingPunct="1">
              <a:defRPr/>
            </a:pPr>
            <a:r>
              <a:rPr lang="en-US" sz="1800" dirty="0"/>
              <a:t>const</a:t>
            </a:r>
          </a:p>
          <a:p>
            <a:pPr eaLnBrk="1" fontAlgn="t" hangingPunct="1">
              <a:defRPr/>
            </a:pPr>
            <a:r>
              <a:rPr lang="en-US" sz="1800" dirty="0" err="1"/>
              <a:t>goto</a:t>
            </a:r>
            <a:endParaRPr lang="en-US" sz="1800" dirty="0"/>
          </a:p>
          <a:p>
            <a:pPr lvl="2">
              <a:buFont typeface="Arial" pitchFamily="34" charset="0"/>
              <a:buNone/>
              <a:defRPr/>
            </a:pPr>
            <a:endParaRPr lang="en-IN" sz="1800" dirty="0">
              <a:solidFill>
                <a:srgbClr val="00B0F0"/>
              </a:solidFill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489277" y="488585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Primitive Data Types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23555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lvl="2">
              <a:buFont typeface="HP Simplified" pitchFamily="34" charset="0"/>
              <a:buNone/>
            </a:pPr>
            <a:endParaRPr lang="en-US" sz="1800" b="1">
              <a:solidFill>
                <a:srgbClr val="00B0F0"/>
              </a:solidFill>
              <a:latin typeface="HP Simplified" pitchFamily="34" charset="0"/>
            </a:endParaRPr>
          </a:p>
          <a:p>
            <a:pPr lvl="2">
              <a:buFont typeface="HP Simplified" pitchFamily="34" charset="0"/>
              <a:buNone/>
            </a:pPr>
            <a:endParaRPr lang="en-US" sz="180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US" sz="140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1066801"/>
          <a:ext cx="8128000" cy="518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Data Types</a:t>
                      </a:r>
                      <a:endParaRPr kumimoji="0" lang="en-I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Size in Bytes</a:t>
                      </a:r>
                      <a:endParaRPr kumimoji="0" lang="en-I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byte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short</a:t>
                      </a:r>
                      <a:endParaRPr kumimoji="0" lang="en-I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int</a:t>
                      </a:r>
                      <a:endParaRPr kumimoji="0" lang="en-I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long</a:t>
                      </a:r>
                      <a:endParaRPr kumimoji="0" lang="en-I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float</a:t>
                      </a:r>
                      <a:endParaRPr kumimoji="0" lang="en-I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double</a:t>
                      </a:r>
                      <a:endParaRPr kumimoji="0" lang="en-I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char</a:t>
                      </a:r>
                      <a:endParaRPr kumimoji="0" lang="en-I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boolean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1/8</a:t>
                      </a:r>
                      <a:endParaRPr kumimoji="0" lang="en-I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21920" marR="1219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0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489277" y="652708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An Introduction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eaLnBrk="1" hangingPunct="1"/>
            <a:r>
              <a:rPr lang="en-US" sz="1800" dirty="0">
                <a:solidFill>
                  <a:srgbClr val="00B0F0"/>
                </a:solidFill>
              </a:rPr>
              <a:t>A Programming Language                                                             </a:t>
            </a:r>
          </a:p>
          <a:p>
            <a:pPr eaLnBrk="1" hangingPunct="1"/>
            <a:r>
              <a:rPr lang="en-US" sz="1800" dirty="0">
                <a:solidFill>
                  <a:srgbClr val="00B0F0"/>
                </a:solidFill>
              </a:rPr>
              <a:t>A Technology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 dirty="0"/>
              <a:t>Java Development Kit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 dirty="0"/>
              <a:t>Java API</a:t>
            </a:r>
          </a:p>
          <a:p>
            <a:pPr eaLnBrk="1" hangingPunct="1"/>
            <a:r>
              <a:rPr lang="en-US" sz="1800" dirty="0">
                <a:solidFill>
                  <a:srgbClr val="00B0F0"/>
                </a:solidFill>
              </a:rPr>
              <a:t>One Language: Fourth Editions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 dirty="0"/>
              <a:t>Standard Edition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 dirty="0"/>
              <a:t>Enterprise Edition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 dirty="0"/>
              <a:t>Micro Edition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 dirty="0"/>
              <a:t>Java Card Technology</a:t>
            </a:r>
            <a:endParaRPr lang="en-IN" sz="1800" dirty="0"/>
          </a:p>
        </p:txBody>
      </p:sp>
      <p:pic>
        <p:nvPicPr>
          <p:cNvPr id="20484" name="Picture 7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066800"/>
            <a:ext cx="249131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05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477555" y="547200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Range of Integer Values</a:t>
            </a:r>
            <a:endParaRPr lang="en-US" sz="28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lvl="2">
              <a:buFont typeface="HP Simplified" pitchFamily="34" charset="0"/>
              <a:buNone/>
            </a:pPr>
            <a:endParaRPr lang="en-US" sz="140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990600"/>
          <a:ext cx="8229600" cy="556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9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Width (bits)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Minimum value MIN_VALUE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Maximum value MAX_VALUE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885"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-2</a:t>
                      </a:r>
                      <a:r>
                        <a:rPr lang="en-US" sz="1800" baseline="30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(-128)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en-US" sz="1800" baseline="30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-1 (+127)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885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-2</a:t>
                      </a:r>
                      <a:r>
                        <a:rPr lang="en-US" sz="1800" baseline="30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(-32768)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en-US" sz="1800" baseline="30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-1 (+32767)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152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-2</a:t>
                      </a:r>
                      <a:r>
                        <a:rPr lang="en-US" sz="1800" baseline="30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31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(-2147483648)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en-US" sz="1800" baseline="300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31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-1 (+2147483647)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9840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-2</a:t>
                      </a:r>
                      <a:r>
                        <a:rPr lang="en-US" sz="1800" baseline="30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63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(-9223372036854775808L)</a:t>
                      </a:r>
                    </a:p>
                  </a:txBody>
                  <a:tcPr marL="63500" marR="63500" marT="47625" marB="47625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en-US" sz="1800" baseline="300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63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-1 (+9223372036854775807L)</a:t>
                      </a:r>
                    </a:p>
                  </a:txBody>
                  <a:tcPr marL="63500" marR="63500" marT="47625" marB="476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51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>
          <a:xfrm>
            <a:off x="524446" y="605816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Character Type</a:t>
            </a:r>
            <a:b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ea typeface="HP Simplified" pitchFamily="34" charset="0"/>
            </a:endParaRPr>
          </a:p>
        </p:txBody>
      </p:sp>
      <p:sp>
        <p:nvSpPr>
          <p:cNvPr id="2560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marL="0" algn="ctr">
              <a:buFont typeface="Arial" pitchFamily="34" charset="0"/>
              <a:buNone/>
            </a:pPr>
            <a:r>
              <a:rPr lang="en-US" sz="180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Range of Character Values</a:t>
            </a:r>
          </a:p>
          <a:p>
            <a:pPr lvl="2">
              <a:buFont typeface="HP Simplified" pitchFamily="34" charset="0"/>
              <a:buNone/>
            </a:pPr>
            <a:endParaRPr lang="en-US" sz="1800">
              <a:solidFill>
                <a:srgbClr val="00B0F0"/>
              </a:solidFill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US" sz="140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1752600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Width (bits)</a:t>
                      </a: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Minimum Unicode value</a:t>
                      </a: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Maximum Unicode value</a:t>
                      </a:r>
                    </a:p>
                  </a:txBody>
                  <a:tcPr marL="50800" marR="50800" marT="38100" marB="381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char</a:t>
                      </a: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0x0 (\u0000)</a:t>
                      </a: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0xffff (\</a:t>
                      </a:r>
                      <a:r>
                        <a:rPr lang="en-US" sz="1800" b="0" dirty="0" err="1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uffff</a:t>
                      </a:r>
                      <a:r>
                        <a:rPr lang="en-US" sz="1800" b="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50800" marR="50800" marT="38100" marB="381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66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566616" y="586155"/>
            <a:ext cx="10822517" cy="574675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Floating-point Types</a:t>
            </a:r>
          </a:p>
        </p:txBody>
      </p:sp>
      <p:sp>
        <p:nvSpPr>
          <p:cNvPr id="26627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marL="0" algn="ctr">
              <a:buFont typeface="Arial" pitchFamily="34" charset="0"/>
              <a:buNone/>
            </a:pPr>
            <a:r>
              <a:rPr lang="en-US" sz="2000" b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Range of Floating-point Values</a:t>
            </a:r>
          </a:p>
          <a:p>
            <a:pPr lvl="2">
              <a:buFont typeface="HP Simplified" pitchFamily="34" charset="0"/>
              <a:buNone/>
            </a:pPr>
            <a:endParaRPr lang="en-US" sz="1800">
              <a:solidFill>
                <a:srgbClr val="00B0F0"/>
              </a:solidFill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US" sz="140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1905000"/>
          <a:ext cx="8128000" cy="321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24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63500" marR="63500" marT="47616" marB="47616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Width (bits)</a:t>
                      </a:r>
                    </a:p>
                  </a:txBody>
                  <a:tcPr marL="63500" marR="63500" marT="47616" marB="47616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Minimum Positive Value MIN_VALUE</a:t>
                      </a:r>
                    </a:p>
                  </a:txBody>
                  <a:tcPr marL="63500" marR="63500" marT="47616" marB="47616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Maximum Positive Value MAX_VALUE</a:t>
                      </a:r>
                    </a:p>
                  </a:txBody>
                  <a:tcPr marL="63500" marR="63500" marT="47616" marB="476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550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63500" marR="63500" marT="47616" marB="47616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63500" marR="63500" marT="47616" marB="47616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1.401298464324817E-45f</a:t>
                      </a:r>
                    </a:p>
                  </a:txBody>
                  <a:tcPr marL="63500" marR="63500" marT="47616" marB="47616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3.402823476638528860e+38f</a:t>
                      </a:r>
                    </a:p>
                  </a:txBody>
                  <a:tcPr marL="63500" marR="63500" marT="47616" marB="476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550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marL="63500" marR="63500" marT="47616" marB="47616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63500" marR="63500" marT="47616" marB="47616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4.94065645841246544e-324</a:t>
                      </a:r>
                    </a:p>
                  </a:txBody>
                  <a:tcPr marL="63500" marR="63500" marT="47616" marB="47616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1.79769313486231570e+308</a:t>
                      </a:r>
                    </a:p>
                  </a:txBody>
                  <a:tcPr marL="63500" marR="63500" marT="47616" marB="476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45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536170" y="699600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Boolean Type</a:t>
            </a:r>
          </a:p>
        </p:txBody>
      </p:sp>
      <p:sp>
        <p:nvSpPr>
          <p:cNvPr id="27651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marL="0" algn="ctr">
              <a:buFont typeface="Arial" pitchFamily="34" charset="0"/>
              <a:buNone/>
            </a:pPr>
            <a:r>
              <a:rPr lang="en-US" sz="1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Boolean Values</a:t>
            </a:r>
          </a:p>
          <a:p>
            <a:pPr lvl="2">
              <a:buFont typeface="Arial" pitchFamily="34" charset="0"/>
              <a:buNone/>
            </a:pPr>
            <a:endParaRPr lang="en-US" sz="140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2133600"/>
          <a:ext cx="8128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Data Type</a:t>
                      </a:r>
                      <a:endParaRPr lang="en-US" sz="1800" dirty="0">
                        <a:solidFill>
                          <a:srgbClr val="333333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Width</a:t>
                      </a:r>
                      <a:endParaRPr lang="en-US" sz="1800">
                        <a:solidFill>
                          <a:srgbClr val="333333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 Value Literal</a:t>
                      </a:r>
                      <a:endParaRPr lang="en-US" sz="1800">
                        <a:solidFill>
                          <a:srgbClr val="333333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False Value Literal</a:t>
                      </a:r>
                      <a:endParaRPr lang="en-US" sz="1800">
                        <a:solidFill>
                          <a:srgbClr val="333333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0800" marR="50800" marT="38100" marB="381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not applicable</a:t>
                      </a: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true</a:t>
                      </a:r>
                    </a:p>
                  </a:txBody>
                  <a:tcPr marL="50800" marR="50800" marT="38100" marB="38100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marL="50800" marR="50800" marT="38100" marB="381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432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547893" y="629262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Identifiers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sz="1800" dirty="0"/>
              <a:t>Identifiers are programmer defined tokens.</a:t>
            </a:r>
            <a:endParaRPr lang="en-IN" sz="1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sz="1800" dirty="0"/>
              <a:t>They are used for naming classes, methods, variables, packages, and interfaces in a program.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1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sz="1800" b="1" dirty="0">
                <a:solidFill>
                  <a:srgbClr val="00B0F0"/>
                </a:solidFill>
              </a:rPr>
              <a:t>Rules for a Legal Identifier:-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They can be a set of alphabet, digit, underscore and dollar characters.</a:t>
            </a:r>
            <a:endParaRPr lang="en-IN" sz="1800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They must not begin with digit.</a:t>
            </a:r>
            <a:endParaRPr lang="en-IN" sz="1800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Uppercase and Lowercase letter are distinct.</a:t>
            </a:r>
            <a:endParaRPr lang="en-IN" sz="1800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They can be of any length.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0611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547893" y="664431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Literals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29699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eaLnBrk="1" hangingPunct="1"/>
            <a:r>
              <a:rPr lang="en-US" sz="1800"/>
              <a:t>A Java literal is a sequence of characters (digits, letters, and other characters) that represent constant value to be stored in variables.</a:t>
            </a:r>
          </a:p>
          <a:p>
            <a:pPr eaLnBrk="1" hangingPunct="1"/>
            <a:r>
              <a:rPr lang="en-US" sz="1800">
                <a:solidFill>
                  <a:srgbClr val="00B0F0"/>
                </a:solidFill>
                <a:ea typeface="PMingLiU" pitchFamily="18" charset="-120"/>
              </a:rPr>
              <a:t>Java specifies five major types of literals:-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/>
              <a:t>Integer Literals</a:t>
            </a:r>
            <a:endParaRPr lang="en-IN" sz="180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/>
              <a:t>Floating_point Literals</a:t>
            </a:r>
            <a:endParaRPr lang="en-IN" sz="180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/>
              <a:t>Character Literals</a:t>
            </a:r>
            <a:endParaRPr lang="en-IN" sz="180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/>
              <a:t>String Literals</a:t>
            </a:r>
            <a:endParaRPr lang="en-IN" sz="1800"/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/>
              <a:t>Boolean Literals</a:t>
            </a:r>
            <a:endParaRPr lang="en-IN" sz="1800"/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23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594785" y="664432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Integer Literals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3072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800">
                <a:solidFill>
                  <a:srgbClr val="00B0F0"/>
                </a:solidFill>
                <a:ea typeface="PMingLiU" pitchFamily="18" charset="-120"/>
              </a:rPr>
              <a:t>There are three ways to represent integer numbers in the Java language: </a:t>
            </a:r>
            <a:endParaRPr lang="en-IN" sz="1800">
              <a:solidFill>
                <a:srgbClr val="00B0F0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sz="1800">
                <a:ea typeface="PMingLiU" pitchFamily="18" charset="-120"/>
              </a:rPr>
              <a:t>Decimal (base 10)</a:t>
            </a:r>
            <a:endParaRPr lang="en-IN" sz="180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sz="1800">
                <a:ea typeface="PMingLiU" pitchFamily="18" charset="-120"/>
              </a:rPr>
              <a:t>Octal (base 8)</a:t>
            </a:r>
            <a:endParaRPr lang="en-IN" sz="180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GB" sz="1800">
                <a:ea typeface="PMingLiU" pitchFamily="18" charset="-120"/>
              </a:rPr>
              <a:t>Hexadecimal (base 16)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00B0F0"/>
                </a:solidFill>
              </a:rPr>
              <a:t>Ex:-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/>
              <a:t>198 (in decimal)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/>
              <a:t>010 (in octal, equal to 8 in decimal)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/>
              <a:t>0xA (in hex, equal to 11 in decimal)</a:t>
            </a:r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73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>
          <a:xfrm>
            <a:off x="418939" y="687877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Floating-Point Literals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31747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eaLnBrk="1" hangingPunct="1"/>
            <a:r>
              <a:rPr lang="en-GB" sz="1800">
                <a:ea typeface="PMingLiU" pitchFamily="18" charset="-120"/>
              </a:rPr>
              <a:t>Floating-point numbers are defined as a number, a decimal symbol, and one or more numbers representing the fraction.</a:t>
            </a:r>
            <a:endParaRPr lang="en-IN" sz="1800">
              <a:ea typeface="PMingLiU" pitchFamily="18" charset="-120"/>
            </a:endParaRPr>
          </a:p>
          <a:p>
            <a:pPr eaLnBrk="1" hangingPunct="1">
              <a:buFontTx/>
              <a:buNone/>
            </a:pPr>
            <a:r>
              <a:rPr lang="en-GB" sz="1800" b="1">
                <a:ea typeface="PMingLiU" pitchFamily="18" charset="-120"/>
              </a:rPr>
              <a:t>	</a:t>
            </a:r>
            <a:r>
              <a:rPr lang="en-GB" sz="1800" b="1">
                <a:solidFill>
                  <a:srgbClr val="00B0F0"/>
                </a:solidFill>
                <a:ea typeface="PMingLiU" pitchFamily="18" charset="-120"/>
              </a:rPr>
              <a:t>For example:-</a:t>
            </a:r>
          </a:p>
          <a:p>
            <a:pPr eaLnBrk="1" hangingPunct="1">
              <a:buFontTx/>
              <a:buNone/>
            </a:pPr>
            <a:r>
              <a:rPr lang="en-GB" sz="1800">
                <a:ea typeface="PMingLiU" pitchFamily="18" charset="-120"/>
              </a:rPr>
              <a:t>	double d = 11301874.9881024;</a:t>
            </a:r>
          </a:p>
          <a:p>
            <a:pPr eaLnBrk="1" hangingPunct="1"/>
            <a:r>
              <a:rPr lang="en-GB" sz="1800">
                <a:ea typeface="PMingLiU" pitchFamily="18" charset="-120"/>
              </a:rPr>
              <a:t>Floating-point literals are defined as double (64 bits) by default, so if you want to assign a floating-point literal to a variable of type float (32 bits), you </a:t>
            </a:r>
            <a:r>
              <a:rPr lang="en-GB" sz="1800" i="1">
                <a:ea typeface="PMingLiU" pitchFamily="18" charset="-120"/>
              </a:rPr>
              <a:t>must </a:t>
            </a:r>
            <a:r>
              <a:rPr lang="en-GB" sz="1800">
                <a:ea typeface="PMingLiU" pitchFamily="18" charset="-120"/>
              </a:rPr>
              <a:t>attach the suffix </a:t>
            </a:r>
            <a:r>
              <a:rPr lang="en-GB" sz="1800" i="1">
                <a:ea typeface="PMingLiU" pitchFamily="18" charset="-120"/>
              </a:rPr>
              <a:t>F </a:t>
            </a:r>
            <a:r>
              <a:rPr lang="en-GB" sz="1800">
                <a:ea typeface="PMingLiU" pitchFamily="18" charset="-120"/>
              </a:rPr>
              <a:t>or </a:t>
            </a:r>
            <a:r>
              <a:rPr lang="en-GB" sz="1800" i="1">
                <a:ea typeface="PMingLiU" pitchFamily="18" charset="-120"/>
              </a:rPr>
              <a:t>f </a:t>
            </a:r>
            <a:r>
              <a:rPr lang="en-GB" sz="1800">
                <a:ea typeface="PMingLiU" pitchFamily="18" charset="-120"/>
              </a:rPr>
              <a:t>to the number. </a:t>
            </a:r>
            <a:endParaRPr lang="en-IN" sz="1800"/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>
          <a:xfrm>
            <a:off x="430662" y="594093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Boolean Literals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32771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eaLnBrk="1" hangingPunct="1"/>
            <a:r>
              <a:rPr lang="en-GB" sz="1800" dirty="0"/>
              <a:t>Boolean literals are the source code representation for </a:t>
            </a:r>
            <a:r>
              <a:rPr lang="en-GB" sz="1800" dirty="0" err="1"/>
              <a:t>boolean</a:t>
            </a:r>
            <a:r>
              <a:rPr lang="en-GB" sz="1800" dirty="0"/>
              <a:t> values. A </a:t>
            </a:r>
            <a:r>
              <a:rPr lang="en-GB" sz="1800" dirty="0" err="1"/>
              <a:t>boolean</a:t>
            </a:r>
            <a:r>
              <a:rPr lang="en-GB" sz="1800" dirty="0"/>
              <a:t> value can only be defined as true or false.</a:t>
            </a:r>
            <a:r>
              <a:rPr lang="en-IN" sz="1800" dirty="0"/>
              <a:t> </a:t>
            </a:r>
          </a:p>
          <a:p>
            <a:pPr eaLnBrk="1" hangingPunct="1"/>
            <a:endParaRPr lang="en-IN" sz="1800" dirty="0"/>
          </a:p>
          <a:p>
            <a:pPr eaLnBrk="1" hangingPunct="1"/>
            <a:r>
              <a:rPr lang="en-GB" sz="1800" dirty="0">
                <a:ea typeface="PMingLiU" pitchFamily="18" charset="-120"/>
              </a:rPr>
              <a:t>Although in C (and some other languages) it is common to use numbers to represent true or false, </a:t>
            </a:r>
            <a:r>
              <a:rPr lang="en-GB" sz="1800" i="1" dirty="0">
                <a:ea typeface="PMingLiU" pitchFamily="18" charset="-120"/>
              </a:rPr>
              <a:t>this will not work in Java</a:t>
            </a:r>
            <a:r>
              <a:rPr lang="en-GB" sz="1800" dirty="0">
                <a:ea typeface="PMingLiU" pitchFamily="18" charset="-120"/>
              </a:rPr>
              <a:t>. </a:t>
            </a:r>
            <a:endParaRPr lang="en-IN" sz="1800" dirty="0">
              <a:ea typeface="PMingLiU" pitchFamily="18" charset="-120"/>
            </a:endParaRPr>
          </a:p>
          <a:p>
            <a:pPr eaLnBrk="1" hangingPunct="1">
              <a:buFontTx/>
              <a:buNone/>
            </a:pPr>
            <a:r>
              <a:rPr lang="en-GB" sz="1800" dirty="0">
                <a:ea typeface="PMingLiU" pitchFamily="18" charset="-120"/>
              </a:rPr>
              <a:t>	</a:t>
            </a:r>
            <a:r>
              <a:rPr lang="en-GB" sz="1800" dirty="0" err="1">
                <a:ea typeface="PMingLiU" pitchFamily="18" charset="-120"/>
              </a:rPr>
              <a:t>boolean</a:t>
            </a:r>
            <a:r>
              <a:rPr lang="en-GB" sz="1800" dirty="0">
                <a:ea typeface="PMingLiU" pitchFamily="18" charset="-120"/>
              </a:rPr>
              <a:t> t = true; // Legal</a:t>
            </a:r>
            <a:endParaRPr lang="en-IN" sz="1800" dirty="0">
              <a:ea typeface="PMingLiU" pitchFamily="18" charset="-120"/>
            </a:endParaRPr>
          </a:p>
          <a:p>
            <a:pPr eaLnBrk="1" hangingPunct="1">
              <a:buFontTx/>
              <a:buNone/>
            </a:pPr>
            <a:r>
              <a:rPr lang="en-GB" sz="1800" dirty="0">
                <a:ea typeface="PMingLiU" pitchFamily="18" charset="-120"/>
              </a:rPr>
              <a:t>	</a:t>
            </a:r>
            <a:r>
              <a:rPr lang="en-GB" sz="1800" dirty="0" err="1">
                <a:ea typeface="PMingLiU" pitchFamily="18" charset="-120"/>
              </a:rPr>
              <a:t>boolean</a:t>
            </a:r>
            <a:r>
              <a:rPr lang="en-GB" sz="1800" dirty="0">
                <a:ea typeface="PMingLiU" pitchFamily="18" charset="-120"/>
              </a:rPr>
              <a:t> f = 0; // Compiler error!</a:t>
            </a:r>
            <a:endParaRPr lang="en-IN" sz="1800" dirty="0"/>
          </a:p>
          <a:p>
            <a:pPr lvl="2">
              <a:buFont typeface="Arial" pitchFamily="34" charset="0"/>
              <a:buNone/>
            </a:pPr>
            <a:endParaRPr lang="en-IN" sz="1800" dirty="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37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571339" y="676155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Character Literals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33795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800" dirty="0">
                <a:ea typeface="PMingLiU" pitchFamily="18" charset="-120"/>
              </a:rPr>
              <a:t>A character literal is represented by a single character in single quotes.</a:t>
            </a:r>
            <a:endParaRPr lang="en-IN" sz="1800" dirty="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>
                <a:ea typeface="PMingLiU" pitchFamily="18" charset="-120"/>
              </a:rPr>
              <a:t>char a = 'a';</a:t>
            </a:r>
            <a:endParaRPr lang="en-IN" sz="1800" dirty="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>
                <a:ea typeface="PMingLiU" pitchFamily="18" charset="-120"/>
              </a:rPr>
              <a:t>char b = '@';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sz="1800" dirty="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1800" dirty="0"/>
              <a:t>You can also type in the Unicode value of the character, using the Unicode notation of prefixing the value with \u .</a:t>
            </a:r>
            <a:endParaRPr lang="en-IN" sz="1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For Example : </a:t>
            </a:r>
            <a:endParaRPr lang="en-IN" sz="1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char </a:t>
            </a:r>
            <a:r>
              <a:rPr lang="en-GB" sz="1800" dirty="0" err="1"/>
              <a:t>ch</a:t>
            </a:r>
            <a:r>
              <a:rPr lang="en-GB" sz="1800" dirty="0"/>
              <a:t> = '\u0041'; // The letter ‘A'</a:t>
            </a:r>
            <a:endParaRPr lang="en-IN" sz="1800" dirty="0"/>
          </a:p>
          <a:p>
            <a:pPr lvl="2">
              <a:buFont typeface="Arial" pitchFamily="34" charset="0"/>
              <a:buNone/>
            </a:pPr>
            <a:endParaRPr lang="en-IN" sz="1800" dirty="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72047" y="852001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History: A Quick View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Developed by James Gosling in 1991.                                       </a:t>
            </a:r>
            <a:endParaRPr lang="en-IN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Originally named ‘Oak’.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Version 1.0 released in 1995.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Version 1.1 released in 1997.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Version 1.2 released in 1999.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Version 1.3 released in 2000.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Version 1.4 released in 2002.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Version 5.0(previously known as 1.5) 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Version 1.6 , 1.7 and 1.8</a:t>
            </a:r>
            <a:endParaRPr lang="en-IN" sz="18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82" y="3887787"/>
            <a:ext cx="3488267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743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>
          <a:xfrm>
            <a:off x="536170" y="547201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Character Literals </a:t>
            </a:r>
            <a:r>
              <a:rPr lang="en-US" sz="1800" dirty="0">
                <a:ea typeface="HP Simplified" pitchFamily="34" charset="0"/>
              </a:rPr>
              <a:t>contd.</a:t>
            </a:r>
            <a:endParaRPr lang="en-IN" sz="1800" dirty="0">
              <a:ea typeface="HP Simplified" pitchFamily="34" charset="0"/>
            </a:endParaRPr>
          </a:p>
        </p:txBody>
      </p:sp>
      <p:sp>
        <p:nvSpPr>
          <p:cNvPr id="33795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GB" sz="1800" dirty="0"/>
              <a:t>Remember, characters are just 16-bit unsigned integers under the hood. That means you can assign a number literal, assuming it will fit into the unsigned 16-bit range (65535 or less). For example, the following are all legal: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IN" sz="18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/>
              <a:t>char a = 0x892; // hexadecimal literal</a:t>
            </a:r>
            <a:endParaRPr lang="en-IN" sz="18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/>
              <a:t>char b = 982; // </a:t>
            </a:r>
            <a:r>
              <a:rPr lang="en-GB" sz="1800" dirty="0" err="1"/>
              <a:t>int</a:t>
            </a:r>
            <a:r>
              <a:rPr lang="en-GB" sz="1800" dirty="0"/>
              <a:t> literal</a:t>
            </a:r>
            <a:endParaRPr lang="en-IN" sz="18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/>
              <a:t>char c = (char) 70000; // The cast is required; 70000 is out of  </a:t>
            </a:r>
            <a:br>
              <a:rPr lang="en-GB" sz="1800" dirty="0"/>
            </a:br>
            <a:r>
              <a:rPr lang="en-GB" sz="1800" dirty="0"/>
              <a:t>                                     // char range</a:t>
            </a:r>
            <a:endParaRPr lang="en-IN" sz="18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/>
              <a:t>char d = (char) -98; // Ridiculous, but legal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i="1" dirty="0">
                <a:ea typeface="新細明體" charset="-120"/>
              </a:rPr>
              <a:t>And the following are not legal and produce compiler errors:</a:t>
            </a:r>
            <a:endParaRPr lang="en-IN" sz="1800" dirty="0">
              <a:ea typeface="新細明體" charset="-120"/>
            </a:endParaRP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>
                <a:ea typeface="新細明體" charset="-120"/>
              </a:rPr>
              <a:t>char e = -29; // Possible loss of precision; needs a cast</a:t>
            </a:r>
            <a:endParaRPr lang="en-IN" sz="1800" dirty="0">
              <a:ea typeface="新細明體" charset="-120"/>
            </a:endParaRP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1800" dirty="0">
                <a:ea typeface="新細明體" charset="-120"/>
              </a:rPr>
              <a:t>char f = 70000 // Possible loss of precision; needs a cast</a:t>
            </a:r>
            <a:endParaRPr lang="en-IN" sz="1800" dirty="0"/>
          </a:p>
          <a:p>
            <a:pPr lvl="2">
              <a:buFont typeface="Arial" pitchFamily="34" charset="0"/>
              <a:buNone/>
              <a:defRPr/>
            </a:pPr>
            <a:endParaRPr lang="en-IN" sz="1800" dirty="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3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547892" y="664431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String Literals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3584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eaLnBrk="1" hangingPunct="1"/>
            <a:r>
              <a:rPr lang="en-US" sz="1800"/>
              <a:t>In Java, string literals are enclosed within double quotes. For example:-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en-US" sz="1800"/>
              <a:t>"hpes "</a:t>
            </a:r>
          </a:p>
          <a:p>
            <a:pPr eaLnBrk="1" hangingPunct="1"/>
            <a:r>
              <a:rPr lang="en-US" sz="1800"/>
              <a:t>String literals are not only a sequence of characters as in C, these are objects of type java.lang.String.</a:t>
            </a:r>
          </a:p>
          <a:p>
            <a:pPr eaLnBrk="1" hangingPunct="1"/>
            <a:r>
              <a:rPr lang="en-US" sz="1800"/>
              <a:t>Java stores all string literals in String Constant Pool.</a:t>
            </a:r>
            <a:endParaRPr lang="en-IN" sz="1800"/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44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/>
          </p:nvPr>
        </p:nvSpPr>
        <p:spPr>
          <a:xfrm>
            <a:off x="442385" y="512031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cs typeface="Times New Roman" pitchFamily="18" charset="0"/>
              </a:rPr>
              <a:t>Escape Sequences</a:t>
            </a:r>
            <a:endParaRPr lang="en-US" sz="2800" dirty="0">
              <a:solidFill>
                <a:srgbClr val="333333"/>
              </a:solidFill>
              <a:cs typeface="Times New Roman" pitchFamily="18" charset="0"/>
            </a:endParaRPr>
          </a:p>
        </p:txBody>
      </p:sp>
      <p:sp>
        <p:nvSpPr>
          <p:cNvPr id="36867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lvl="2">
              <a:buFont typeface="HP Simplified" pitchFamily="34" charset="0"/>
              <a:buNone/>
            </a:pPr>
            <a:endParaRPr lang="en-US" sz="1800" b="1">
              <a:solidFill>
                <a:srgbClr val="00B0F0"/>
              </a:solidFill>
              <a:latin typeface="HP Simplified" pitchFamily="34" charset="0"/>
            </a:endParaRPr>
          </a:p>
          <a:p>
            <a:pPr lvl="2">
              <a:buFont typeface="HP Simplified" pitchFamily="34" charset="0"/>
              <a:buNone/>
            </a:pPr>
            <a:endParaRPr lang="en-US" sz="180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US" sz="140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990600"/>
          <a:ext cx="8127999" cy="549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3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Escape Sequence</a:t>
                      </a:r>
                      <a:endParaRPr lang="en-US" sz="1800" dirty="0">
                        <a:solidFill>
                          <a:srgbClr val="333333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Unicode Value</a:t>
                      </a:r>
                      <a:endParaRPr lang="en-US" sz="1800">
                        <a:solidFill>
                          <a:srgbClr val="333333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Character</a:t>
                      </a:r>
                      <a:endParaRPr lang="en-US" sz="1800" dirty="0">
                        <a:solidFill>
                          <a:srgbClr val="333333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47622" marB="4762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37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\b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\u0008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Backspace (BS)</a:t>
                      </a:r>
                    </a:p>
                  </a:txBody>
                  <a:tcPr marL="63500" marR="63500" marT="47622" marB="4762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32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\t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\u0009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Horizontal tab (HT or TAB)</a:t>
                      </a:r>
                    </a:p>
                  </a:txBody>
                  <a:tcPr marL="63500" marR="63500" marT="47622" marB="4762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25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\n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\u000a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Linefeed (LF) a.k.a., Newline (NL)</a:t>
                      </a:r>
                    </a:p>
                  </a:txBody>
                  <a:tcPr marL="63500" marR="63500" marT="47622" marB="4762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37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\f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\u000c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Form feed (FF)</a:t>
                      </a:r>
                    </a:p>
                  </a:txBody>
                  <a:tcPr marL="63500" marR="63500" marT="47622" marB="4762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32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\r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\u000d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Carriage return (CR)</a:t>
                      </a:r>
                    </a:p>
                  </a:txBody>
                  <a:tcPr marL="63500" marR="63500" marT="47622" marB="4762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37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\'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\u0027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Apostrophe-quote</a:t>
                      </a:r>
                    </a:p>
                  </a:txBody>
                  <a:tcPr marL="63500" marR="63500" marT="47622" marB="4762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37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\"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\u0022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Quotation mark</a:t>
                      </a:r>
                    </a:p>
                  </a:txBody>
                  <a:tcPr marL="63500" marR="63500" marT="47622" marB="4762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037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\\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\u005c</a:t>
                      </a:r>
                    </a:p>
                  </a:txBody>
                  <a:tcPr marL="63500" marR="63500" marT="47622" marB="47622"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rgbClr val="333333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Backslash</a:t>
                      </a:r>
                    </a:p>
                  </a:txBody>
                  <a:tcPr marL="63500" marR="63500" marT="47622" marB="4762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537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477554" y="594093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Comments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36867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sz="1800" dirty="0"/>
              <a:t>Comments are used to provide description for some section of code.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sz="1800" dirty="0"/>
              <a:t>Comments are not compiled by the compiler.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sz="1800" dirty="0"/>
              <a:t>3 types of comments in Java.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b="1" dirty="0"/>
              <a:t>      </a:t>
            </a:r>
            <a:r>
              <a:rPr lang="en-US" sz="1800" b="1" dirty="0">
                <a:solidFill>
                  <a:srgbClr val="00B0F0"/>
                </a:solidFill>
              </a:rPr>
              <a:t>1. Documentation comment:-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/**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* …..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*……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*/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B0F0"/>
                </a:solidFill>
              </a:rPr>
              <a:t>2. Single line comment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//…………….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00B0F0"/>
                </a:solidFill>
              </a:rPr>
              <a:t>3. Multi line comment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/*…………………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……………….</a:t>
            </a:r>
          </a:p>
          <a:p>
            <a:pPr marL="640080" lvl="1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………………..*/</a:t>
            </a:r>
          </a:p>
          <a:p>
            <a:pPr lvl="2">
              <a:buFont typeface="Arial" pitchFamily="34" charset="0"/>
              <a:buNone/>
              <a:defRPr/>
            </a:pPr>
            <a:endParaRPr lang="en-IN" sz="1800" dirty="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13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>
          <a:xfrm>
            <a:off x="465831" y="512031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Declaring &amp; Initializing variables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38915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marL="273050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Variables in java can be of</a:t>
            </a:r>
          </a:p>
          <a:p>
            <a:pPr marL="639763" lvl="1" indent="-246063" eaLnBrk="1" hangingPunct="1"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primitive type</a:t>
            </a:r>
          </a:p>
          <a:p>
            <a:pPr marL="639763" lvl="1" indent="-246063" eaLnBrk="1" hangingPunct="1"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class type </a:t>
            </a:r>
          </a:p>
          <a:p>
            <a:pPr marL="639763" lvl="1" indent="-246063" eaLnBrk="1" hangingPunct="1"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interface type.</a:t>
            </a:r>
          </a:p>
          <a:p>
            <a:pPr marL="273050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sz="1800" b="1" dirty="0">
                <a:latin typeface="HP Simplified" pitchFamily="34" charset="0"/>
              </a:rPr>
              <a:t>Syntax:-</a:t>
            </a:r>
          </a:p>
          <a:p>
            <a:pPr marL="639763" lvl="1" indent="-246063" eaLnBrk="1" hangingPunct="1">
              <a:buFontTx/>
              <a:buNone/>
            </a:pPr>
            <a:r>
              <a:rPr lang="en-US" sz="1800" i="1" dirty="0">
                <a:latin typeface="HP Simplified" pitchFamily="34" charset="0"/>
              </a:rPr>
              <a:t>	type identifier=literal;</a:t>
            </a:r>
          </a:p>
          <a:p>
            <a:pPr marL="273050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Variables can be</a:t>
            </a:r>
          </a:p>
          <a:p>
            <a:pPr marL="639763" lvl="1" indent="-246063" eaLnBrk="1" hangingPunct="1"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Static</a:t>
            </a:r>
          </a:p>
          <a:p>
            <a:pPr marL="639763" lvl="1" indent="-246063" eaLnBrk="1" hangingPunct="1"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Non-static</a:t>
            </a:r>
          </a:p>
          <a:p>
            <a:pPr marL="639763" lvl="1" indent="-246063" eaLnBrk="1" hangingPunct="1"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Local</a:t>
            </a:r>
          </a:p>
          <a:p>
            <a:pPr lvl="2">
              <a:buFont typeface="Arial" pitchFamily="34" charset="0"/>
              <a:buNone/>
            </a:pPr>
            <a:endParaRPr lang="en-IN" sz="1800" dirty="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02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title"/>
          </p:nvPr>
        </p:nvSpPr>
        <p:spPr>
          <a:xfrm>
            <a:off x="501000" y="570646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Declaring constants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39939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HP Simplified" pitchFamily="34" charset="0"/>
              </a:rPr>
              <a:t>final keyword in java is used to declare constants.</a:t>
            </a:r>
          </a:p>
          <a:p>
            <a:pPr eaLnBrk="1" hangingPunct="1"/>
            <a:r>
              <a:rPr lang="en-US" sz="1800" dirty="0">
                <a:latin typeface="HP Simplified" pitchFamily="34" charset="0"/>
              </a:rPr>
              <a:t>Variables once declared final don’t allow their value to be change after initialization.</a:t>
            </a:r>
          </a:p>
          <a:p>
            <a:pPr eaLnBrk="1" hangingPunct="1"/>
            <a:r>
              <a:rPr lang="en-US" sz="1800" dirty="0">
                <a:latin typeface="HP Simplified" pitchFamily="34" charset="0"/>
              </a:rPr>
              <a:t>Syntax:-</a:t>
            </a:r>
          </a:p>
          <a:p>
            <a:pPr lvl="1" eaLnBrk="1" hangingPunct="1">
              <a:buFontTx/>
              <a:buNone/>
            </a:pPr>
            <a:r>
              <a:rPr lang="en-US" sz="1800" i="1" dirty="0">
                <a:latin typeface="HP Simplified" pitchFamily="34" charset="0"/>
              </a:rPr>
              <a:t>final float PI = 3.14F;</a:t>
            </a:r>
          </a:p>
          <a:p>
            <a:pPr eaLnBrk="1" hangingPunct="1"/>
            <a:r>
              <a:rPr lang="en-US" sz="1800" dirty="0">
                <a:latin typeface="HP Simplified" pitchFamily="34" charset="0"/>
              </a:rPr>
              <a:t>It a coding convention to use uppercase for constants.</a:t>
            </a:r>
            <a:endParaRPr lang="en-IN" sz="1800" dirty="0">
              <a:latin typeface="HP Simplified" pitchFamily="34" charset="0"/>
            </a:endParaRPr>
          </a:p>
          <a:p>
            <a:pPr lvl="2">
              <a:buFont typeface="Arial" pitchFamily="34" charset="0"/>
              <a:buNone/>
            </a:pPr>
            <a:endParaRPr lang="en-IN" sz="1800" dirty="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50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372047" y="711324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Implementing Object-Oriented Concept: Defining a class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4096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eaLnBrk="1" hangingPunct="1"/>
            <a:r>
              <a:rPr lang="en-US" sz="1800">
                <a:latin typeface="HP Simplified" pitchFamily="34" charset="0"/>
              </a:rPr>
              <a:t>Features of object-oriented programming are:-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>
                <a:latin typeface="HP Simplified" pitchFamily="34" charset="0"/>
              </a:rPr>
              <a:t>Encapsulation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>
                <a:latin typeface="HP Simplified" pitchFamily="34" charset="0"/>
              </a:rPr>
              <a:t>Inheritance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>
                <a:latin typeface="HP Simplified" pitchFamily="34" charset="0"/>
              </a:rPr>
              <a:t>Polymorphism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800">
                <a:latin typeface="HP Simplified" pitchFamily="34" charset="0"/>
              </a:rPr>
              <a:t>Abstraction</a:t>
            </a:r>
          </a:p>
          <a:p>
            <a:pPr eaLnBrk="1" hangingPunct="1"/>
            <a:r>
              <a:rPr lang="en-US" sz="1800">
                <a:latin typeface="HP Simplified" pitchFamily="34" charset="0"/>
              </a:rPr>
              <a:t>A Class is used to implement these concepts.</a:t>
            </a:r>
          </a:p>
          <a:p>
            <a:pPr eaLnBrk="1" hangingPunct="1"/>
            <a:r>
              <a:rPr lang="en-US" sz="1800">
                <a:latin typeface="HP Simplified" pitchFamily="34" charset="0"/>
              </a:rPr>
              <a:t>An object-oriented program can’t do without objects. A class is a blueprint for one or more objects.</a:t>
            </a:r>
          </a:p>
          <a:p>
            <a:pPr lvl="2">
              <a:buFont typeface="Arial" pitchFamily="34" charset="0"/>
              <a:buNone/>
            </a:pPr>
            <a:endParaRPr lang="en-IN" sz="180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title"/>
          </p:nvPr>
        </p:nvSpPr>
        <p:spPr>
          <a:xfrm>
            <a:off x="454108" y="640985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Defining a class: An example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4096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public class Employee{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private String name;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private float salary;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public void </a:t>
            </a:r>
            <a:r>
              <a:rPr lang="en-IN" sz="1800" dirty="0" err="1">
                <a:latin typeface="HP Simplified"/>
              </a:rPr>
              <a:t>setInfo</a:t>
            </a:r>
            <a:r>
              <a:rPr lang="en-IN" sz="1800" dirty="0">
                <a:latin typeface="HP Simplified"/>
              </a:rPr>
              <a:t>(String name, float salary){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	//your code goes here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public String </a:t>
            </a:r>
            <a:r>
              <a:rPr lang="en-IN" sz="1800" dirty="0" err="1">
                <a:latin typeface="HP Simplified"/>
              </a:rPr>
              <a:t>getName</a:t>
            </a:r>
            <a:r>
              <a:rPr lang="en-IN" sz="1800" dirty="0">
                <a:latin typeface="HP Simplified"/>
              </a:rPr>
              <a:t>(){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	//your code goes here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public Float </a:t>
            </a:r>
            <a:r>
              <a:rPr lang="en-IN" sz="1800" dirty="0" err="1">
                <a:latin typeface="HP Simplified"/>
              </a:rPr>
              <a:t>getSalary</a:t>
            </a:r>
            <a:r>
              <a:rPr lang="en-IN" sz="1800" dirty="0">
                <a:latin typeface="HP Simplified"/>
              </a:rPr>
              <a:t>(){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	// your code goes here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	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IN" sz="1800" dirty="0">
                <a:latin typeface="HP Simplified"/>
              </a:rPr>
              <a:t>}</a:t>
            </a:r>
          </a:p>
          <a:p>
            <a:pPr lvl="2">
              <a:buFont typeface="Arial" pitchFamily="34" charset="0"/>
              <a:buNone/>
              <a:defRPr/>
            </a:pPr>
            <a:endParaRPr lang="en-IN" sz="1800" dirty="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11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>
          <a:xfrm>
            <a:off x="501000" y="652708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Instantiating a class: Creating Objects</a:t>
            </a:r>
            <a:endParaRPr lang="en-IN" sz="2800" dirty="0">
              <a:ea typeface="HP Simplified" pitchFamily="34" charset="0"/>
            </a:endParaRPr>
          </a:p>
        </p:txBody>
      </p:sp>
      <p:sp>
        <p:nvSpPr>
          <p:cNvPr id="43011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76350"/>
            <a:ext cx="10826749" cy="4305300"/>
          </a:xfrm>
        </p:spPr>
        <p:txBody>
          <a:bodyPr/>
          <a:lstStyle/>
          <a:p>
            <a:pPr marL="273050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A class is just a blueprint. It’s of no much use until we create object(s).</a:t>
            </a:r>
          </a:p>
          <a:p>
            <a:pPr marL="273050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Syntax:-</a:t>
            </a:r>
          </a:p>
          <a:p>
            <a:pPr marL="639763" lvl="1" indent="-246063" eaLnBrk="1" hangingPunct="1">
              <a:buFontTx/>
              <a:buNone/>
            </a:pPr>
            <a:r>
              <a:rPr lang="en-US" sz="1800" i="1" dirty="0">
                <a:latin typeface="HP Simplified" pitchFamily="34" charset="0"/>
              </a:rPr>
              <a:t>Employee emp = new Employee();</a:t>
            </a:r>
          </a:p>
          <a:p>
            <a:pPr marL="639763" lvl="1" indent="-246063" eaLnBrk="1" hangingPunct="1">
              <a:buFontTx/>
              <a:buNone/>
            </a:pPr>
            <a:r>
              <a:rPr lang="en-US" sz="1800" i="1" dirty="0" err="1">
                <a:latin typeface="HP Simplified" pitchFamily="34" charset="0"/>
              </a:rPr>
              <a:t>Emp.setInfo</a:t>
            </a:r>
            <a:r>
              <a:rPr lang="en-US" sz="1800" i="1" dirty="0">
                <a:latin typeface="HP Simplified" pitchFamily="34" charset="0"/>
              </a:rPr>
              <a:t>("John",5000.0f);</a:t>
            </a:r>
          </a:p>
          <a:p>
            <a:pPr marL="273050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In the Employee class; name, salary, </a:t>
            </a:r>
            <a:r>
              <a:rPr lang="en-US" sz="1800" dirty="0" err="1">
                <a:latin typeface="HP Simplified" pitchFamily="34" charset="0"/>
              </a:rPr>
              <a:t>setInfo</a:t>
            </a:r>
            <a:r>
              <a:rPr lang="en-US" sz="1800" dirty="0">
                <a:latin typeface="HP Simplified" pitchFamily="34" charset="0"/>
              </a:rPr>
              <a:t>(), </a:t>
            </a:r>
            <a:r>
              <a:rPr lang="en-US" sz="1800" dirty="0" err="1">
                <a:latin typeface="HP Simplified" pitchFamily="34" charset="0"/>
              </a:rPr>
              <a:t>getName</a:t>
            </a:r>
            <a:r>
              <a:rPr lang="en-US" sz="1800" dirty="0">
                <a:latin typeface="HP Simplified" pitchFamily="34" charset="0"/>
              </a:rPr>
              <a:t>(), </a:t>
            </a:r>
            <a:r>
              <a:rPr lang="en-US" sz="1800" dirty="0" err="1">
                <a:latin typeface="HP Simplified" pitchFamily="34" charset="0"/>
              </a:rPr>
              <a:t>getSalary</a:t>
            </a:r>
            <a:r>
              <a:rPr lang="en-US" sz="1800" dirty="0">
                <a:latin typeface="HP Simplified" pitchFamily="34" charset="0"/>
              </a:rPr>
              <a:t>() are members of the class.</a:t>
            </a:r>
          </a:p>
          <a:p>
            <a:pPr marL="273050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Access to class members is specified using access </a:t>
            </a:r>
            <a:r>
              <a:rPr lang="en-US" sz="1800" dirty="0" err="1">
                <a:latin typeface="HP Simplified" pitchFamily="34" charset="0"/>
              </a:rPr>
              <a:t>specifers</a:t>
            </a:r>
            <a:r>
              <a:rPr lang="en-US" sz="1800" dirty="0">
                <a:latin typeface="HP Simplified" pitchFamily="34" charset="0"/>
              </a:rPr>
              <a:t>.</a:t>
            </a:r>
          </a:p>
          <a:p>
            <a:pPr marL="273050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sz="1800" dirty="0">
                <a:latin typeface="HP Simplified" pitchFamily="34" charset="0"/>
              </a:rPr>
              <a:t>Members defined in a class can either be static or non-static.</a:t>
            </a:r>
          </a:p>
          <a:p>
            <a:pPr lvl="2">
              <a:buFont typeface="Arial" pitchFamily="34" charset="0"/>
              <a:buNone/>
            </a:pPr>
            <a:endParaRPr lang="en-IN" sz="1800" dirty="0"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9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title"/>
          </p:nvPr>
        </p:nvSpPr>
        <p:spPr>
          <a:xfrm>
            <a:off x="442385" y="535477"/>
            <a:ext cx="10822516" cy="574675"/>
          </a:xfrm>
        </p:spPr>
        <p:txBody>
          <a:bodyPr/>
          <a:lstStyle/>
          <a:p>
            <a:pPr algn="l"/>
            <a:r>
              <a:rPr lang="en-US" sz="2800" dirty="0">
                <a:ea typeface="HP Simplified" pitchFamily="34" charset="0"/>
              </a:rPr>
              <a:t>Access </a:t>
            </a:r>
            <a:r>
              <a:rPr lang="en-US" sz="2800" dirty="0" err="1">
                <a:ea typeface="HP Simplified" pitchFamily="34" charset="0"/>
              </a:rPr>
              <a:t>Specifiers</a:t>
            </a:r>
            <a:endParaRPr lang="en-IN" sz="2800" dirty="0">
              <a:ea typeface="HP Simplifie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05840018"/>
              </p:ext>
            </p:extLst>
          </p:nvPr>
        </p:nvGraphicFramePr>
        <p:xfrm>
          <a:off x="656492" y="1125415"/>
          <a:ext cx="10433540" cy="526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6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0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HP Simplified"/>
                        </a:rPr>
                        <a:t>Visibility</a:t>
                      </a:r>
                      <a:endParaRPr lang="en-IN" sz="2400" dirty="0">
                        <a:solidFill>
                          <a:schemeClr val="tx1"/>
                        </a:solidFill>
                        <a:latin typeface="HP Simplified"/>
                      </a:endParaRP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090">
                <a:tc>
                  <a:txBody>
                    <a:bodyPr/>
                    <a:lstStyle/>
                    <a:p>
                      <a:r>
                        <a:rPr lang="en-US" dirty="0"/>
                        <a:t>From the same class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287">
                <a:tc>
                  <a:txBody>
                    <a:bodyPr/>
                    <a:lstStyle/>
                    <a:p>
                      <a:r>
                        <a:rPr lang="en-US" dirty="0"/>
                        <a:t>From any class in the same package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57"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  <a:r>
                        <a:rPr lang="en-US" baseline="0" dirty="0"/>
                        <a:t> a subclass in the same package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272">
                <a:tc>
                  <a:txBody>
                    <a:bodyPr/>
                    <a:lstStyle/>
                    <a:p>
                      <a:r>
                        <a:rPr lang="en-US" dirty="0"/>
                        <a:t>From a subclass outside the same package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</a:t>
                      </a:r>
                      <a:r>
                        <a:rPr lang="en-US" baseline="0" dirty="0"/>
                        <a:t> through inheritance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044">
                <a:tc>
                  <a:txBody>
                    <a:bodyPr/>
                    <a:lstStyle/>
                    <a:p>
                      <a:r>
                        <a:rPr lang="en-US" dirty="0"/>
                        <a:t>From any non-subclass class outside the package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 marL="121920" marR="1219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501000" y="805108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Language Features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Object-oriented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Platform independent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Multi-threaded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Auto memory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Robust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Secure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Dynamic binding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Interfacing &amp; enhancing legacy code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Distributed Computing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057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8227" y="2798857"/>
            <a:ext cx="2097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34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501001" y="816831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Features: Object-oriented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Programming Methodologies: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800" dirty="0"/>
              <a:t>Programming around code (Structured Approach)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800" dirty="0"/>
              <a:t>Programming around data (OO Approach)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OO Approach is more realistic &amp; natural.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Objects comprise state (data) &amp; behavior (methods).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Objects encapsulate data.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An Object may use features of another object.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/>
              <a:t>Objects show polymorphic behavior.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854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524447" y="852001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Features: Platform Independent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defRPr/>
            </a:pPr>
            <a:r>
              <a:rPr lang="en-US" sz="1800" dirty="0"/>
              <a:t>Java is based on the concept of WORA.</a:t>
            </a:r>
          </a:p>
          <a:p>
            <a:pPr eaLnBrk="1" hangingPunct="1">
              <a:defRPr/>
            </a:pPr>
            <a:r>
              <a:rPr lang="en-US" sz="1800" dirty="0"/>
              <a:t>Java code requires both compiler &amp; interpreter.</a:t>
            </a:r>
          </a:p>
          <a:p>
            <a:pPr eaLnBrk="1" hangingPunct="1">
              <a:defRPr/>
            </a:pPr>
            <a:r>
              <a:rPr lang="en-US" sz="1800" dirty="0"/>
              <a:t>Java Compiler produces byte code file (.class file).</a:t>
            </a:r>
          </a:p>
          <a:p>
            <a:pPr eaLnBrk="1" hangingPunct="1">
              <a:defRPr/>
            </a:pPr>
            <a:r>
              <a:rPr lang="en-US" sz="1800" dirty="0"/>
              <a:t>Byte code is meant for JVM, not for real machine. </a:t>
            </a:r>
          </a:p>
          <a:p>
            <a:pPr eaLnBrk="1" hangingPunct="1">
              <a:defRPr/>
            </a:pPr>
            <a:r>
              <a:rPr lang="en-US" sz="1800" dirty="0"/>
              <a:t>JVM is specific to a platform &amp; produces platform-specific machine code.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7230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>
          <a:xfrm>
            <a:off x="559616" y="887170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Features: Multi-threaded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defRPr/>
            </a:pPr>
            <a:r>
              <a:rPr lang="en-US" sz="1800" dirty="0"/>
              <a:t>Multi-threading helps in achieving Multi-tasking.</a:t>
            </a:r>
          </a:p>
          <a:p>
            <a:pPr eaLnBrk="1" hangingPunct="1">
              <a:defRPr/>
            </a:pPr>
            <a:r>
              <a:rPr lang="en-US" sz="1800" dirty="0"/>
              <a:t>Java has language-level support of Multi-threading.</a:t>
            </a:r>
          </a:p>
          <a:p>
            <a:pPr eaLnBrk="1" hangingPunct="1">
              <a:defRPr/>
            </a:pPr>
            <a:r>
              <a:rPr lang="en-US" sz="1800" dirty="0"/>
              <a:t>A thread is an independent path of execution.</a:t>
            </a:r>
          </a:p>
          <a:p>
            <a:pPr eaLnBrk="1" hangingPunct="1">
              <a:defRPr/>
            </a:pPr>
            <a:r>
              <a:rPr lang="en-US" sz="1800" dirty="0"/>
              <a:t>Multi-threading saves wastage of CPU cycles. It makes the application more productive &amp; responsive.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224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454108" y="687877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Features: Auto Memory Management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defRPr/>
            </a:pPr>
            <a:r>
              <a:rPr lang="en-US" sz="1800" dirty="0"/>
              <a:t>In Java, we don’t need to care of de-allocation of garbage (Un-referenced objects).</a:t>
            </a:r>
          </a:p>
          <a:p>
            <a:pPr eaLnBrk="1" hangingPunct="1">
              <a:defRPr/>
            </a:pPr>
            <a:r>
              <a:rPr lang="en-US" sz="1800" dirty="0"/>
              <a:t>JVM delegates the job of garbage collection to a thread, called garbage collector.</a:t>
            </a:r>
          </a:p>
          <a:p>
            <a:pPr eaLnBrk="1" hangingPunct="1">
              <a:defRPr/>
            </a:pPr>
            <a:r>
              <a:rPr lang="en-US" sz="1800" dirty="0"/>
              <a:t>Working of garbage collector is monitored &amp; controlled by JVM itself.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4616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571339" y="922339"/>
            <a:ext cx="10822516" cy="574675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HP Simplified"/>
                <a:ea typeface="HP Simplified"/>
                <a:cs typeface="HP Simplified"/>
              </a:rPr>
              <a:t>Features: Robust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sz="quarter" idx="10"/>
          </p:nvPr>
        </p:nvSpPr>
        <p:spPr>
          <a:xfrm>
            <a:off x="438151" y="1220788"/>
            <a:ext cx="10826749" cy="4305300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1800" b="1" dirty="0">
              <a:solidFill>
                <a:srgbClr val="00B0F0"/>
              </a:solidFill>
              <a:latin typeface="HP Simplified" pitchFamily="34" charset="0"/>
            </a:endParaRPr>
          </a:p>
          <a:p>
            <a:pPr eaLnBrk="1" hangingPunct="1">
              <a:defRPr/>
            </a:pPr>
            <a:r>
              <a:rPr lang="en-US" sz="1800" dirty="0"/>
              <a:t>Java is a strongly typed language (that is, all variables must be assigned an explicit data type).</a:t>
            </a:r>
          </a:p>
          <a:p>
            <a:pPr eaLnBrk="1" hangingPunct="1">
              <a:defRPr/>
            </a:pPr>
            <a:r>
              <a:rPr lang="en-US" sz="1800" dirty="0"/>
              <a:t>Java has language-level support for exception handling.</a:t>
            </a:r>
          </a:p>
          <a:p>
            <a:pPr eaLnBrk="1" hangingPunct="1">
              <a:defRPr/>
            </a:pPr>
            <a:r>
              <a:rPr lang="en-US" sz="1800" dirty="0"/>
              <a:t>Java automatically checks the array boundary. It’s not the case of its predecessors.</a:t>
            </a:r>
          </a:p>
          <a:p>
            <a:pPr>
              <a:defRPr/>
            </a:pPr>
            <a:r>
              <a:rPr lang="en-US" sz="1800" dirty="0"/>
              <a:t>From the beginning, Java was designed to make certain kinds of attacks impossible, among them:</a:t>
            </a:r>
          </a:p>
          <a:p>
            <a:pPr>
              <a:defRPr/>
            </a:pPr>
            <a:r>
              <a:rPr lang="en-US" sz="1800" dirty="0"/>
              <a:t>Overrunning the runtime stack—a common attack of worms and viruses</a:t>
            </a:r>
          </a:p>
          <a:p>
            <a:pPr>
              <a:defRPr/>
            </a:pPr>
            <a:r>
              <a:rPr lang="en-US" sz="1800" dirty="0"/>
              <a:t>Corrupting memory outside its own process space</a:t>
            </a:r>
          </a:p>
          <a:p>
            <a:pPr>
              <a:defRPr/>
            </a:pPr>
            <a:r>
              <a:rPr lang="en-US" sz="1800" dirty="0"/>
              <a:t>Reading or writing files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2540074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Custom 1">
      <a:dk1>
        <a:srgbClr val="001261"/>
      </a:dk1>
      <a:lt1>
        <a:srgbClr val="FFFFFF"/>
      </a:lt1>
      <a:dk2>
        <a:srgbClr val="001261"/>
      </a:dk2>
      <a:lt2>
        <a:srgbClr val="FFFFFF"/>
      </a:lt2>
      <a:accent1>
        <a:srgbClr val="00B2E3"/>
      </a:accent1>
      <a:accent2>
        <a:srgbClr val="A31A75"/>
      </a:accent2>
      <a:accent3>
        <a:srgbClr val="FF6359"/>
      </a:accent3>
      <a:accent4>
        <a:srgbClr val="00EBBF"/>
      </a:accent4>
      <a:accent5>
        <a:srgbClr val="B636E9"/>
      </a:accent5>
      <a:accent6>
        <a:srgbClr val="57D6FF"/>
      </a:accent6>
      <a:hlink>
        <a:srgbClr val="00B2E3"/>
      </a:hlink>
      <a:folHlink>
        <a:srgbClr val="2D89A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6FEDBB12ECC49B6ECB57D32934649" ma:contentTypeVersion="13" ma:contentTypeDescription="Create a new document." ma:contentTypeScope="" ma:versionID="5e65878b3aa9adab2646509232051da7">
  <xsd:schema xmlns:xsd="http://www.w3.org/2001/XMLSchema" xmlns:xs="http://www.w3.org/2001/XMLSchema" xmlns:p="http://schemas.microsoft.com/office/2006/metadata/properties" xmlns:ns3="e0576ec3-677c-46e5-aa07-5baf1dcd8368" xmlns:ns4="a665cf91-fb69-4456-9c98-c772a4102e32" targetNamespace="http://schemas.microsoft.com/office/2006/metadata/properties" ma:root="true" ma:fieldsID="0f024bb8afee17974ef20069d9c05591" ns3:_="" ns4:_="">
    <xsd:import namespace="e0576ec3-677c-46e5-aa07-5baf1dcd8368"/>
    <xsd:import namespace="a665cf91-fb69-4456-9c98-c772a4102e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76ec3-677c-46e5-aa07-5baf1dcd8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5cf91-fb69-4456-9c98-c772a4102e3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FED759-237D-4DC3-9460-0AFBF9FD4C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6B460B-92F8-4C83-97B6-7FB17DCCC15A}">
  <ds:schemaRefs>
    <ds:schemaRef ds:uri="http://purl.org/dc/terms/"/>
    <ds:schemaRef ds:uri="http://schemas.openxmlformats.org/package/2006/metadata/core-properties"/>
    <ds:schemaRef ds:uri="e0576ec3-677c-46e5-aa07-5baf1dcd8368"/>
    <ds:schemaRef ds:uri="http://schemas.microsoft.com/office/2006/documentManagement/types"/>
    <ds:schemaRef ds:uri="a665cf91-fb69-4456-9c98-c772a4102e32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3E6F94F-CEE3-4FB8-8E97-0007956238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576ec3-677c-46e5-aa07-5baf1dcd8368"/>
    <ds:schemaRef ds:uri="a665cf91-fb69-4456-9c98-c772a4102e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2172</Words>
  <Application>Microsoft Office PowerPoint</Application>
  <PresentationFormat>Widescreen</PresentationFormat>
  <Paragraphs>499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Axiforma</vt:lpstr>
      <vt:lpstr>Calibri</vt:lpstr>
      <vt:lpstr>HP Simplified</vt:lpstr>
      <vt:lpstr>Raleway</vt:lpstr>
      <vt:lpstr>Times New Roman</vt:lpstr>
      <vt:lpstr>Wingdings 2</vt:lpstr>
      <vt:lpstr>Wingdings 3</vt:lpstr>
      <vt:lpstr>1_Ion Boardroom</vt:lpstr>
      <vt:lpstr>PowerPoint Presentation</vt:lpstr>
      <vt:lpstr>An Introduction</vt:lpstr>
      <vt:lpstr>History: A Quick View</vt:lpstr>
      <vt:lpstr>Language Features</vt:lpstr>
      <vt:lpstr>Features: Object-oriented</vt:lpstr>
      <vt:lpstr>Features: Platform Independent</vt:lpstr>
      <vt:lpstr>Features: Multi-threaded</vt:lpstr>
      <vt:lpstr>Features: Auto Memory Management</vt:lpstr>
      <vt:lpstr>Features: Robust</vt:lpstr>
      <vt:lpstr>Features: Secure</vt:lpstr>
      <vt:lpstr>Features: Interfacing &amp; Enhancing Legacy Code</vt:lpstr>
      <vt:lpstr>PowerPoint Presentation</vt:lpstr>
      <vt:lpstr>A very basic Java Application</vt:lpstr>
      <vt:lpstr>Understanding the main() method</vt:lpstr>
      <vt:lpstr>Understanding Path &amp; Classpath</vt:lpstr>
      <vt:lpstr>Keywords</vt:lpstr>
      <vt:lpstr>List of Keywords</vt:lpstr>
      <vt:lpstr>Cont….</vt:lpstr>
      <vt:lpstr>Primitive Data Types</vt:lpstr>
      <vt:lpstr> Range of Integer Values</vt:lpstr>
      <vt:lpstr>Character Type </vt:lpstr>
      <vt:lpstr>Floating-point Types</vt:lpstr>
      <vt:lpstr>Boolean Type</vt:lpstr>
      <vt:lpstr>Identifiers</vt:lpstr>
      <vt:lpstr>Literals</vt:lpstr>
      <vt:lpstr>Integer Literals</vt:lpstr>
      <vt:lpstr>Floating-Point Literals</vt:lpstr>
      <vt:lpstr>Boolean Literals</vt:lpstr>
      <vt:lpstr>Character Literals</vt:lpstr>
      <vt:lpstr>Character Literals contd.</vt:lpstr>
      <vt:lpstr>String Literals</vt:lpstr>
      <vt:lpstr>Escape Sequences</vt:lpstr>
      <vt:lpstr>Comments</vt:lpstr>
      <vt:lpstr>Declaring &amp; Initializing variables</vt:lpstr>
      <vt:lpstr>Declaring constants</vt:lpstr>
      <vt:lpstr>Implementing Object-Oriented Concept: Defining a class</vt:lpstr>
      <vt:lpstr>Defining a class: An example</vt:lpstr>
      <vt:lpstr>Instantiating a class: Creating Objects</vt:lpstr>
      <vt:lpstr>Access Specifiers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Husain, Zuha -</dc:creator>
  <cp:lastModifiedBy>welcome</cp:lastModifiedBy>
  <cp:revision>49</cp:revision>
  <dcterms:created xsi:type="dcterms:W3CDTF">2021-01-30T12:32:55Z</dcterms:created>
  <dcterms:modified xsi:type="dcterms:W3CDTF">2022-02-09T07:31:27Z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0x0101000626FEDBB12ECC49B6ECB57D32934649</vt:lpwstr>
  </property>
</Properties>
</file>