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25-Jul-25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3E6C-A6DA-2613-24F6-56ECA3CF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0CB68-BB8D-7E3C-10E6-880D3EADB1B9}"/>
              </a:ext>
            </a:extLst>
          </p:cNvPr>
          <p:cNvSpPr txBox="1"/>
          <p:nvPr/>
        </p:nvSpPr>
        <p:spPr>
          <a:xfrm>
            <a:off x="682833" y="1988288"/>
            <a:ext cx="103537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@Test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testException</a:t>
            </a:r>
            <a:r>
              <a:rPr lang="en-US" sz="2800" dirty="0"/>
              <a:t>() {</a:t>
            </a:r>
          </a:p>
          <a:p>
            <a:r>
              <a:rPr lang="en-US" sz="2800" dirty="0"/>
              <a:t>    Exception ex = </a:t>
            </a:r>
            <a:r>
              <a:rPr lang="en-US" sz="2800" dirty="0" err="1"/>
              <a:t>assertThrows</a:t>
            </a:r>
            <a:r>
              <a:rPr lang="en-US" sz="2800" dirty="0"/>
              <a:t>(</a:t>
            </a:r>
            <a:r>
              <a:rPr lang="en-US" sz="2800" dirty="0" err="1"/>
              <a:t>ArithmeticException.class</a:t>
            </a:r>
            <a:r>
              <a:rPr lang="en-US" sz="2800" dirty="0"/>
              <a:t>, () -&gt; {</a:t>
            </a:r>
          </a:p>
          <a:p>
            <a:r>
              <a:rPr lang="en-US" sz="2800" dirty="0"/>
              <a:t>        int result = 1 / 0;</a:t>
            </a:r>
          </a:p>
          <a:p>
            <a:r>
              <a:rPr lang="en-US" sz="2800" dirty="0"/>
              <a:t>    });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assertEquals</a:t>
            </a:r>
            <a:r>
              <a:rPr lang="en-US" sz="2800" dirty="0"/>
              <a:t>("/ by zero", </a:t>
            </a:r>
            <a:r>
              <a:rPr lang="en-US" sz="2800" dirty="0" err="1"/>
              <a:t>ex.getMessage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50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30C0-7575-97DD-D635-F8035A4C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A8074-B7E1-287A-1648-62D4B1E5B872}"/>
              </a:ext>
            </a:extLst>
          </p:cNvPr>
          <p:cNvSpPr txBox="1"/>
          <p:nvPr/>
        </p:nvSpPr>
        <p:spPr>
          <a:xfrm>
            <a:off x="1212112" y="2179674"/>
            <a:ext cx="10055445" cy="366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org.junit.jupiter.params.ParameterizedTest</a:t>
            </a:r>
            <a:r>
              <a:rPr lang="en-US" sz="2800" dirty="0"/>
              <a:t>;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org.junit.jupiter.params.provider.ValueSource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@ParameterizedTest</a:t>
            </a:r>
          </a:p>
          <a:p>
            <a:r>
              <a:rPr lang="en-US" sz="2800" dirty="0"/>
              <a:t>@ValueSource(strings = {"hello", "world"})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testStringLength</a:t>
            </a:r>
            <a:r>
              <a:rPr lang="en-US" sz="2800" dirty="0"/>
              <a:t>(String input)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assertTrue</a:t>
            </a:r>
            <a:r>
              <a:rPr lang="en-US" sz="2800" dirty="0"/>
              <a:t>(</a:t>
            </a:r>
            <a:r>
              <a:rPr lang="en-US" sz="2800" dirty="0" err="1"/>
              <a:t>input.length</a:t>
            </a:r>
            <a:r>
              <a:rPr lang="en-US" sz="2800" dirty="0"/>
              <a:t>() &gt; 0);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85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15D4-C055-E960-3C9C-085CDE95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80025-19B2-AA5D-A092-AC835B2BED1C}"/>
              </a:ext>
            </a:extLst>
          </p:cNvPr>
          <p:cNvSpPr txBox="1"/>
          <p:nvPr/>
        </p:nvSpPr>
        <p:spPr>
          <a:xfrm>
            <a:off x="1307805" y="2339163"/>
            <a:ext cx="78388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OuterTest</a:t>
            </a:r>
            <a:r>
              <a:rPr lang="en-US" sz="2400" dirty="0"/>
              <a:t> {</a:t>
            </a:r>
          </a:p>
          <a:p>
            <a:endParaRPr lang="en-US" sz="2400" dirty="0"/>
          </a:p>
          <a:p>
            <a:r>
              <a:rPr lang="en-US" sz="2400" dirty="0"/>
              <a:t>    @Nested</a:t>
            </a:r>
          </a:p>
          <a:p>
            <a:r>
              <a:rPr lang="en-US" sz="2400" dirty="0"/>
              <a:t>    class </a:t>
            </a:r>
            <a:r>
              <a:rPr lang="en-US" sz="2400" dirty="0" err="1"/>
              <a:t>InnerTest</a:t>
            </a:r>
            <a:r>
              <a:rPr lang="en-US" sz="2400" dirty="0"/>
              <a:t> {</a:t>
            </a:r>
          </a:p>
          <a:p>
            <a:endParaRPr lang="en-US" sz="2400" dirty="0"/>
          </a:p>
          <a:p>
            <a:r>
              <a:rPr lang="en-US" sz="2400" dirty="0"/>
              <a:t>        @Test</a:t>
            </a:r>
          </a:p>
          <a:p>
            <a:r>
              <a:rPr lang="en-US" sz="2400" dirty="0"/>
              <a:t>        void </a:t>
            </a:r>
            <a:r>
              <a:rPr lang="en-US" sz="2400" dirty="0" err="1"/>
              <a:t>testInner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assertEquals</a:t>
            </a:r>
            <a:r>
              <a:rPr lang="en-US" sz="2400" dirty="0"/>
              <a:t>(10, 5 + 5);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78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C4C-C6E1-354C-F75D-7A8368BC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BD223-49C4-A953-B2EB-D0D92EA91B22}"/>
              </a:ext>
            </a:extLst>
          </p:cNvPr>
          <p:cNvSpPr txBox="1"/>
          <p:nvPr/>
        </p:nvSpPr>
        <p:spPr>
          <a:xfrm>
            <a:off x="3048886" y="2690336"/>
            <a:ext cx="60977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@Disabled("Pending bug fix")</a:t>
            </a:r>
          </a:p>
          <a:p>
            <a:r>
              <a:rPr lang="en-US" sz="2800" dirty="0"/>
              <a:t>@Test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testFeatureX</a:t>
            </a:r>
            <a:r>
              <a:rPr lang="en-US" sz="2800" dirty="0"/>
              <a:t>() {</a:t>
            </a:r>
          </a:p>
          <a:p>
            <a:r>
              <a:rPr lang="en-US" sz="2800" dirty="0"/>
              <a:t>    // Will not be executed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1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C70-6866-A65D-04DF-62B9CC41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9F4DA-807C-A4F9-5349-AB9615428069}"/>
              </a:ext>
            </a:extLst>
          </p:cNvPr>
          <p:cNvSpPr txBox="1"/>
          <p:nvPr/>
        </p:nvSpPr>
        <p:spPr>
          <a:xfrm>
            <a:off x="3048886" y="2690336"/>
            <a:ext cx="60977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@Tag("unit")</a:t>
            </a:r>
          </a:p>
          <a:p>
            <a:r>
              <a:rPr lang="en-US" sz="2800" dirty="0"/>
              <a:t>@Test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someUnitTest</a:t>
            </a:r>
            <a:r>
              <a:rPr lang="en-US" sz="2800" dirty="0"/>
              <a:t>() {</a:t>
            </a:r>
          </a:p>
          <a:p>
            <a:r>
              <a:rPr lang="en-US" sz="2800" dirty="0"/>
              <a:t>    // ...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33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5670-A76C-E793-C605-A5275573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A2A810-3959-FDAD-DFE1-68D470A0E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method names should describe intent clearly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shared mutable state across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 edge cases and negative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tests isolated (no dependency on external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assertions liberally for behavior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872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E777-67C9-0D0A-8CCE-C4790508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BD83D8-C988-6B18-11C4-3FE811A2A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443" y="1942317"/>
            <a:ext cx="1095212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Java-based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 framework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test individual units (methods/classes) of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essential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Writing test-driven development (TDD)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Automating tests in CI/CD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Ensuring code quality and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 5 = JUnit Platform + JUnit Jupiter + JUnit Vintage</a:t>
            </a:r>
          </a:p>
        </p:txBody>
      </p:sp>
    </p:spTree>
    <p:extLst>
      <p:ext uri="{BB962C8B-B14F-4D97-AF65-F5344CB8AC3E}">
        <p14:creationId xmlns:p14="http://schemas.microsoft.com/office/powerpoint/2010/main" val="5919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FAB3-D928-5717-5FDA-7D81634D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92" y="928577"/>
            <a:ext cx="10314188" cy="1485014"/>
          </a:xfrm>
        </p:spPr>
        <p:txBody>
          <a:bodyPr/>
          <a:lstStyle/>
          <a:p>
            <a:r>
              <a:rPr lang="en-US" sz="5400" dirty="0"/>
              <a:t>Junit 5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12E982-56BE-FD4F-6D88-D3FEBF4C5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8278"/>
              </p:ext>
            </p:extLst>
          </p:nvPr>
        </p:nvGraphicFramePr>
        <p:xfrm>
          <a:off x="946297" y="3521282"/>
          <a:ext cx="10473070" cy="2422320"/>
        </p:xfrm>
        <a:graphic>
          <a:graphicData uri="http://schemas.openxmlformats.org/drawingml/2006/table">
            <a:tbl>
              <a:tblPr/>
              <a:tblGrid>
                <a:gridCol w="5236535">
                  <a:extLst>
                    <a:ext uri="{9D8B030D-6E8A-4147-A177-3AD203B41FA5}">
                      <a16:colId xmlns:a16="http://schemas.microsoft.com/office/drawing/2014/main" val="39978251"/>
                    </a:ext>
                  </a:extLst>
                </a:gridCol>
                <a:gridCol w="5236535">
                  <a:extLst>
                    <a:ext uri="{9D8B030D-6E8A-4147-A177-3AD203B41FA5}">
                      <a16:colId xmlns:a16="http://schemas.microsoft.com/office/drawing/2014/main" val="1186802140"/>
                    </a:ext>
                  </a:extLst>
                </a:gridCol>
              </a:tblGrid>
              <a:tr h="605580">
                <a:tc>
                  <a:txBody>
                    <a:bodyPr/>
                    <a:lstStyle/>
                    <a:p>
                      <a:r>
                        <a:rPr lang="en-US" sz="180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595030"/>
                  </a:ext>
                </a:extLst>
              </a:tr>
              <a:tr h="605580">
                <a:tc>
                  <a:txBody>
                    <a:bodyPr/>
                    <a:lstStyle/>
                    <a:p>
                      <a:r>
                        <a:rPr lang="en-US" sz="1800" b="1"/>
                        <a:t>JUnit Platform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Launching test frameworks (via IDEs, build tools)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758345"/>
                  </a:ext>
                </a:extLst>
              </a:tr>
              <a:tr h="605580">
                <a:tc>
                  <a:txBody>
                    <a:bodyPr/>
                    <a:lstStyle/>
                    <a:p>
                      <a:r>
                        <a:rPr lang="en-US" sz="1800" b="1"/>
                        <a:t>JUnit Jupiter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New programming model and extensions (JUnit 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19257"/>
                  </a:ext>
                </a:extLst>
              </a:tr>
              <a:tr h="605580">
                <a:tc>
                  <a:txBody>
                    <a:bodyPr/>
                    <a:lstStyle/>
                    <a:p>
                      <a:r>
                        <a:rPr lang="en-US" sz="1800" b="1"/>
                        <a:t>JUnit Vintage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Backward compatibility for JUnit 3 &amp; 4 tests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9253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F55233D-ECBC-A791-C021-23B87FE6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106" y="2944224"/>
            <a:ext cx="8228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 5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 Platform + JUnit Jupiter + JUnit Vintage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E681-8C67-B15D-5803-4DC3B690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Annotations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BC01E-61DB-E153-665A-0EE0E7EAA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105025"/>
          <a:ext cx="10353674" cy="365760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2086050259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506027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356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Marks a method as a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820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@BeforeEach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Runs </a:t>
                      </a:r>
                      <a:r>
                        <a:rPr lang="en-US" sz="1800" b="1"/>
                        <a:t>before</a:t>
                      </a:r>
                      <a:r>
                        <a:rPr lang="en-US" sz="1800"/>
                        <a:t> each test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8018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@AfterEach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Runs </a:t>
                      </a:r>
                      <a:r>
                        <a:rPr lang="en-US" sz="1800" b="1"/>
                        <a:t>after</a:t>
                      </a:r>
                      <a:r>
                        <a:rPr lang="en-US" sz="1800"/>
                        <a:t> each test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766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@BeforeAll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Runs once </a:t>
                      </a:r>
                      <a:r>
                        <a:rPr lang="en-US" sz="1800" b="1"/>
                        <a:t>before all</a:t>
                      </a:r>
                      <a:r>
                        <a:rPr lang="en-US" sz="1800"/>
                        <a:t> test methods (static)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297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@AfterAll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Runs once </a:t>
                      </a:r>
                      <a:r>
                        <a:rPr lang="en-US" sz="1800" b="1"/>
                        <a:t>after all</a:t>
                      </a:r>
                      <a:r>
                        <a:rPr lang="en-US" sz="1800"/>
                        <a:t> test methods (static)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3864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@DisplayName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custom name for test class or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5507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@Disabled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Skips the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433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@Nested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Groups test classes inside each other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214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@Tag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Categorize tests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9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807F-37E1-6B6C-4919-195B835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</a:t>
            </a:r>
            <a:r>
              <a:rPr lang="en-US" dirty="0" err="1"/>
              <a:t>LifeCycle</a:t>
            </a:r>
            <a:r>
              <a:rPr lang="en-US" dirty="0"/>
              <a:t>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C2C72-8628-E285-4C6E-5901082F05AC}"/>
              </a:ext>
            </a:extLst>
          </p:cNvPr>
          <p:cNvSpPr txBox="1"/>
          <p:nvPr/>
        </p:nvSpPr>
        <p:spPr>
          <a:xfrm>
            <a:off x="1052624" y="2264733"/>
            <a:ext cx="4263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@BeforeAll</a:t>
            </a:r>
          </a:p>
          <a:p>
            <a:r>
              <a:rPr lang="en-US" dirty="0"/>
              <a:t>static void </a:t>
            </a:r>
            <a:r>
              <a:rPr lang="en-US" dirty="0" err="1"/>
              <a:t>setupAll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("Before all tests");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@BeforeEach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("Before each test");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C9C1A-0844-9520-85EA-A8462624BAD7}"/>
              </a:ext>
            </a:extLst>
          </p:cNvPr>
          <p:cNvSpPr txBox="1"/>
          <p:nvPr/>
        </p:nvSpPr>
        <p:spPr>
          <a:xfrm>
            <a:off x="6094228" y="2264733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@AfterEach</a:t>
            </a:r>
          </a:p>
          <a:p>
            <a:r>
              <a:rPr lang="en-US" dirty="0"/>
              <a:t>void cleanup()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("After each test");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@AfterAll</a:t>
            </a:r>
          </a:p>
          <a:p>
            <a:r>
              <a:rPr lang="en-US" dirty="0"/>
              <a:t>static void </a:t>
            </a:r>
            <a:r>
              <a:rPr lang="en-US" dirty="0" err="1"/>
              <a:t>tearDownAll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("After all tests");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3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FAE-D835-A433-936F-70AA4741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Assertions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FEA7CB-2243-92C3-A8D0-1BD88EAFB1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470785"/>
          <a:ext cx="10353674" cy="292608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2443472021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1695755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6917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assertEquals(expected, actual)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 equality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69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assertNotEquals()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 inequality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929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assertTrue(condition)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 boolean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1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assertFalse(condition)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 boolean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217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assertNull(obj)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Checks for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444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assertNotNull(obj)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Checks object is not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3298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assertThrows()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Asserts exception is thrown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0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983-E241-A054-C633-1459592F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JUnit5 Basic Assertions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8E98E-917B-1F03-01FE-8CFADC413830}"/>
              </a:ext>
            </a:extLst>
          </p:cNvPr>
          <p:cNvSpPr txBox="1"/>
          <p:nvPr/>
        </p:nvSpPr>
        <p:spPr>
          <a:xfrm>
            <a:off x="1679944" y="2785729"/>
            <a:ext cx="74667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assertEquals</a:t>
            </a:r>
            <a:r>
              <a:rPr lang="en-US" sz="3200" dirty="0"/>
              <a:t>(4, 2 + 2);</a:t>
            </a:r>
          </a:p>
          <a:p>
            <a:r>
              <a:rPr lang="en-US" sz="3200" dirty="0" err="1"/>
              <a:t>assertNotEquals</a:t>
            </a:r>
            <a:r>
              <a:rPr lang="en-US" sz="3200" dirty="0"/>
              <a:t>(5, 2 + 2);</a:t>
            </a:r>
          </a:p>
          <a:p>
            <a:r>
              <a:rPr lang="en-US" sz="3200" dirty="0" err="1"/>
              <a:t>assertTrue</a:t>
            </a:r>
            <a:r>
              <a:rPr lang="en-US" sz="3200" dirty="0"/>
              <a:t>(10 &gt; 1);</a:t>
            </a:r>
          </a:p>
          <a:p>
            <a:r>
              <a:rPr lang="en-US" sz="3200" dirty="0" err="1"/>
              <a:t>assertFalse</a:t>
            </a:r>
            <a:r>
              <a:rPr lang="en-US" sz="3200" dirty="0"/>
              <a:t>(10 &lt; 1);</a:t>
            </a:r>
          </a:p>
          <a:p>
            <a:r>
              <a:rPr lang="en-US" sz="3200" dirty="0" err="1"/>
              <a:t>assertNull</a:t>
            </a:r>
            <a:r>
              <a:rPr lang="en-US" sz="3200" dirty="0"/>
              <a:t>(</a:t>
            </a:r>
            <a:r>
              <a:rPr lang="en-US" sz="3200" dirty="0" err="1"/>
              <a:t>nullObject</a:t>
            </a:r>
            <a:r>
              <a:rPr lang="en-US" sz="3200" dirty="0"/>
              <a:t>);</a:t>
            </a:r>
          </a:p>
          <a:p>
            <a:r>
              <a:rPr lang="en-US" sz="3200" dirty="0" err="1"/>
              <a:t>assertNotNull</a:t>
            </a:r>
            <a:r>
              <a:rPr lang="en-US" sz="3200" dirty="0"/>
              <a:t>(</a:t>
            </a:r>
            <a:r>
              <a:rPr lang="en-US" sz="3200" dirty="0" err="1"/>
              <a:t>nonNullObject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131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2AFC-3C65-EE94-A4B3-5762898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D82D6-64A0-CB99-2A73-BD2F3A674B4A}"/>
              </a:ext>
            </a:extLst>
          </p:cNvPr>
          <p:cNvSpPr txBox="1"/>
          <p:nvPr/>
        </p:nvSpPr>
        <p:spPr>
          <a:xfrm>
            <a:off x="1318437" y="2222205"/>
            <a:ext cx="9867014" cy="30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@Test</a:t>
            </a:r>
          </a:p>
          <a:p>
            <a:r>
              <a:rPr lang="en-US" sz="3200" dirty="0"/>
              <a:t>void </a:t>
            </a:r>
            <a:r>
              <a:rPr lang="en-US" sz="3200" dirty="0" err="1"/>
              <a:t>testDivision</a:t>
            </a:r>
            <a:r>
              <a:rPr lang="en-US" sz="3200" dirty="0"/>
              <a:t>()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assertThrows</a:t>
            </a:r>
            <a:r>
              <a:rPr lang="en-US" sz="3200" dirty="0"/>
              <a:t>(</a:t>
            </a:r>
            <a:r>
              <a:rPr lang="en-US" sz="3200" dirty="0" err="1"/>
              <a:t>ArithmeticException.class</a:t>
            </a:r>
            <a:r>
              <a:rPr lang="en-US" sz="3200" dirty="0"/>
              <a:t>, () -&gt; {</a:t>
            </a:r>
          </a:p>
          <a:p>
            <a:r>
              <a:rPr lang="en-US" sz="3200" dirty="0"/>
              <a:t>        int x = 10 / 0;</a:t>
            </a:r>
          </a:p>
          <a:p>
            <a:r>
              <a:rPr lang="en-US" sz="3200" dirty="0"/>
              <a:t>    });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0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EAF4-F3B7-4963-423F-651F08BD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Assertions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2ACF-393C-64CF-2CC0-9CA0A5E65ABC}"/>
              </a:ext>
            </a:extLst>
          </p:cNvPr>
          <p:cNvSpPr txBox="1"/>
          <p:nvPr/>
        </p:nvSpPr>
        <p:spPr>
          <a:xfrm>
            <a:off x="1701209" y="2264735"/>
            <a:ext cx="9566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assertAll</a:t>
            </a:r>
            <a:r>
              <a:rPr lang="en-US" sz="3600" dirty="0"/>
              <a:t>("Multiple assertions",</a:t>
            </a:r>
          </a:p>
          <a:p>
            <a:r>
              <a:rPr lang="en-US" sz="3600" dirty="0"/>
              <a:t>    () -&gt; </a:t>
            </a:r>
            <a:r>
              <a:rPr lang="en-US" sz="3600" dirty="0" err="1"/>
              <a:t>assertEquals</a:t>
            </a:r>
            <a:r>
              <a:rPr lang="en-US" sz="3600" dirty="0"/>
              <a:t>(4, 2 + 2),</a:t>
            </a:r>
          </a:p>
          <a:p>
            <a:r>
              <a:rPr lang="en-US" sz="3600" dirty="0"/>
              <a:t>    () -&gt; </a:t>
            </a:r>
            <a:r>
              <a:rPr lang="en-US" sz="3600" dirty="0" err="1"/>
              <a:t>assertTrue</a:t>
            </a:r>
            <a:r>
              <a:rPr lang="en-US" sz="3600" dirty="0"/>
              <a:t>("Hello".</a:t>
            </a:r>
            <a:r>
              <a:rPr lang="en-US" sz="3600" dirty="0" err="1"/>
              <a:t>startsWith</a:t>
            </a:r>
            <a:r>
              <a:rPr lang="en-US" sz="3600" dirty="0"/>
              <a:t>("H"))</a:t>
            </a:r>
          </a:p>
          <a:p>
            <a:r>
              <a:rPr lang="en-US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147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{82959993-899B-4702-97E1-CCE92E23081D}TFe887d8cf-77a9-48cd-9a74-d8d08097a61c3993dec7_win32-329aa78f548b</Template>
  <TotalTime>28</TotalTime>
  <Words>620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Goudy Old Style</vt:lpstr>
      <vt:lpstr>Wingdings 2</vt:lpstr>
      <vt:lpstr>SlateVTI</vt:lpstr>
      <vt:lpstr>JUnit</vt:lpstr>
      <vt:lpstr>JUnit</vt:lpstr>
      <vt:lpstr>Junit 5 Overview</vt:lpstr>
      <vt:lpstr>Junit 5 Annotations</vt:lpstr>
      <vt:lpstr>Junit LifeCycle Methods</vt:lpstr>
      <vt:lpstr>Junit 5 Assertions</vt:lpstr>
      <vt:lpstr>JUnit5 Basic Assertions</vt:lpstr>
      <vt:lpstr>Assertion Example</vt:lpstr>
      <vt:lpstr>Grouped Assertions</vt:lpstr>
      <vt:lpstr>Exception Testing</vt:lpstr>
      <vt:lpstr>Parameterized Test</vt:lpstr>
      <vt:lpstr>Nested Tests</vt:lpstr>
      <vt:lpstr>Disabling Test</vt:lpstr>
      <vt:lpstr>Tagging Test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avinashreddy911@gmail.com</dc:creator>
  <cp:lastModifiedBy>avinashreddy911@gmail.com</cp:lastModifiedBy>
  <cp:revision>16</cp:revision>
  <dcterms:created xsi:type="dcterms:W3CDTF">2025-07-25T02:21:34Z</dcterms:created>
  <dcterms:modified xsi:type="dcterms:W3CDTF">2025-07-25T02:49:52Z</dcterms:modified>
</cp:coreProperties>
</file>