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46"/>
  </p:notesMasterIdLst>
  <p:sldIdLst>
    <p:sldId id="257"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8"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25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472C2F-C33F-4B89-80EE-73C68B918D89}" v="8" dt="2021-07-15T10:41:23.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4" autoAdjust="0"/>
    <p:restoredTop sz="94660"/>
  </p:normalViewPr>
  <p:slideViewPr>
    <p:cSldViewPr snapToGrid="0">
      <p:cViewPr varScale="1">
        <p:scale>
          <a:sx n="63" d="100"/>
          <a:sy n="63" d="100"/>
        </p:scale>
        <p:origin x="79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ain, Zuha" userId="5cc15c61-0333-41ba-96ef-505da48a94f4" providerId="ADAL" clId="{0D472C2F-C33F-4B89-80EE-73C68B918D89}"/>
    <pc:docChg chg="undo custSel modSld modMainMaster">
      <pc:chgData name="Husain, Zuha" userId="5cc15c61-0333-41ba-96ef-505da48a94f4" providerId="ADAL" clId="{0D472C2F-C33F-4B89-80EE-73C68B918D89}" dt="2021-07-22T07:02:07.077" v="60" actId="1076"/>
      <pc:docMkLst>
        <pc:docMk/>
      </pc:docMkLst>
      <pc:sldChg chg="addSp delSp modSp">
        <pc:chgData name="Husain, Zuha" userId="5cc15c61-0333-41ba-96ef-505da48a94f4" providerId="ADAL" clId="{0D472C2F-C33F-4B89-80EE-73C68B918D89}" dt="2021-07-22T07:02:07.077" v="60" actId="1076"/>
        <pc:sldMkLst>
          <pc:docMk/>
          <pc:sldMk cId="1308632359" sldId="257"/>
        </pc:sldMkLst>
        <pc:spChg chg="del">
          <ac:chgData name="Husain, Zuha" userId="5cc15c61-0333-41ba-96ef-505da48a94f4" providerId="ADAL" clId="{0D472C2F-C33F-4B89-80EE-73C68B918D89}" dt="2021-07-15T10:41:13.011" v="47" actId="931"/>
          <ac:spMkLst>
            <pc:docMk/>
            <pc:sldMk cId="1308632359" sldId="257"/>
            <ac:spMk id="2" creationId="{8F047178-7B6D-4921-81AE-FC8E74FDC5B4}"/>
          </ac:spMkLst>
        </pc:spChg>
        <pc:spChg chg="mod">
          <ac:chgData name="Husain, Zuha" userId="5cc15c61-0333-41ba-96ef-505da48a94f4" providerId="ADAL" clId="{0D472C2F-C33F-4B89-80EE-73C68B918D89}" dt="2021-07-15T10:36:29.916" v="14" actId="1076"/>
          <ac:spMkLst>
            <pc:docMk/>
            <pc:sldMk cId="1308632359" sldId="257"/>
            <ac:spMk id="4" creationId="{A27A15BC-6982-4671-8958-00D2D0FCBB0B}"/>
          </ac:spMkLst>
        </pc:spChg>
        <pc:picChg chg="mod">
          <ac:chgData name="Husain, Zuha" userId="5cc15c61-0333-41ba-96ef-505da48a94f4" providerId="ADAL" clId="{0D472C2F-C33F-4B89-80EE-73C68B918D89}" dt="2021-07-15T10:40:56.784" v="46" actId="14100"/>
          <ac:picMkLst>
            <pc:docMk/>
            <pc:sldMk cId="1308632359" sldId="257"/>
            <ac:picMk id="6" creationId="{2DBB87D4-301A-40BA-BFAF-8C7545EDF3E3}"/>
          </ac:picMkLst>
        </pc:picChg>
        <pc:picChg chg="add mod">
          <ac:chgData name="Husain, Zuha" userId="5cc15c61-0333-41ba-96ef-505da48a94f4" providerId="ADAL" clId="{0D472C2F-C33F-4B89-80EE-73C68B918D89}" dt="2021-07-15T10:41:13.404" v="49" actId="962"/>
          <ac:picMkLst>
            <pc:docMk/>
            <pc:sldMk cId="1308632359" sldId="257"/>
            <ac:picMk id="8" creationId="{F894F3DE-0165-4D3F-9649-BF1C9751EE40}"/>
          </ac:picMkLst>
        </pc:picChg>
        <pc:picChg chg="add del">
          <ac:chgData name="Husain, Zuha" userId="5cc15c61-0333-41ba-96ef-505da48a94f4" providerId="ADAL" clId="{0D472C2F-C33F-4B89-80EE-73C68B918D89}" dt="2021-07-15T10:41:18.757" v="51"/>
          <ac:picMkLst>
            <pc:docMk/>
            <pc:sldMk cId="1308632359" sldId="257"/>
            <ac:picMk id="11" creationId="{1AC42058-5505-4B2E-8A62-91B00119F70E}"/>
          </ac:picMkLst>
        </pc:picChg>
        <pc:picChg chg="del">
          <ac:chgData name="Husain, Zuha" userId="5cc15c61-0333-41ba-96ef-505da48a94f4" providerId="ADAL" clId="{0D472C2F-C33F-4B89-80EE-73C68B918D89}" dt="2021-07-15T10:36:16.710" v="13" actId="478"/>
          <ac:picMkLst>
            <pc:docMk/>
            <pc:sldMk cId="1308632359" sldId="257"/>
            <ac:picMk id="12" creationId="{4F8F947D-3A9C-4404-BEC3-1F209FECDD7F}"/>
          </ac:picMkLst>
        </pc:picChg>
        <pc:picChg chg="add mod modCrop">
          <ac:chgData name="Husain, Zuha" userId="5cc15c61-0333-41ba-96ef-505da48a94f4" providerId="ADAL" clId="{0D472C2F-C33F-4B89-80EE-73C68B918D89}" dt="2021-07-22T07:02:07.077" v="60" actId="1076"/>
          <ac:picMkLst>
            <pc:docMk/>
            <pc:sldMk cId="1308632359" sldId="257"/>
            <ac:picMk id="13" creationId="{E8C8864E-6CC1-4BF4-9AE7-414F71099034}"/>
          </ac:picMkLst>
        </pc:picChg>
      </pc:sldChg>
      <pc:sldChg chg="delSp">
        <pc:chgData name="Husain, Zuha" userId="5cc15c61-0333-41ba-96ef-505da48a94f4" providerId="ADAL" clId="{0D472C2F-C33F-4B89-80EE-73C68B918D89}" dt="2021-07-15T10:36:10.605" v="12" actId="478"/>
        <pc:sldMkLst>
          <pc:docMk/>
          <pc:sldMk cId="2743442396" sldId="258"/>
        </pc:sldMkLst>
        <pc:picChg chg="del">
          <ac:chgData name="Husain, Zuha" userId="5cc15c61-0333-41ba-96ef-505da48a94f4" providerId="ADAL" clId="{0D472C2F-C33F-4B89-80EE-73C68B918D89}" dt="2021-07-15T10:36:10.605" v="12" actId="478"/>
          <ac:picMkLst>
            <pc:docMk/>
            <pc:sldMk cId="2743442396" sldId="258"/>
            <ac:picMk id="3" creationId="{37A90D25-E92C-46EA-AFE4-86CD085F9411}"/>
          </ac:picMkLst>
        </pc:picChg>
      </pc:sldChg>
      <pc:sldMasterChg chg="addSp modSp modSldLayout">
        <pc:chgData name="Husain, Zuha" userId="5cc15c61-0333-41ba-96ef-505da48a94f4" providerId="ADAL" clId="{0D472C2F-C33F-4B89-80EE-73C68B918D89}" dt="2021-07-15T10:40:36.487" v="45" actId="1076"/>
        <pc:sldMasterMkLst>
          <pc:docMk/>
          <pc:sldMasterMk cId="3519097849" sldId="2147483782"/>
        </pc:sldMasterMkLst>
        <pc:picChg chg="add mod modCrop">
          <ac:chgData name="Husain, Zuha" userId="5cc15c61-0333-41ba-96ef-505da48a94f4" providerId="ADAL" clId="{0D472C2F-C33F-4B89-80EE-73C68B918D89}" dt="2021-07-15T10:40:31.617" v="44" actId="1076"/>
          <ac:picMkLst>
            <pc:docMk/>
            <pc:sldMasterMk cId="3519097849" sldId="2147483782"/>
            <ac:picMk id="2" creationId="{A7492E5E-4F82-4C52-BEE0-5D40C1859DC6}"/>
          </ac:picMkLst>
        </pc:picChg>
        <pc:picChg chg="add mod">
          <ac:chgData name="Husain, Zuha" userId="5cc15c61-0333-41ba-96ef-505da48a94f4" providerId="ADAL" clId="{0D472C2F-C33F-4B89-80EE-73C68B918D89}" dt="2021-07-15T10:40:36.487" v="45" actId="1076"/>
          <ac:picMkLst>
            <pc:docMk/>
            <pc:sldMasterMk cId="3519097849" sldId="2147483782"/>
            <ac:picMk id="3" creationId="{6853F66F-6382-4649-9256-8C56FE11FEF0}"/>
          </ac:picMkLst>
        </pc:picChg>
        <pc:sldLayoutChg chg="addSp delSp modSp">
          <pc:chgData name="Husain, Zuha" userId="5cc15c61-0333-41ba-96ef-505da48a94f4" providerId="ADAL" clId="{0D472C2F-C33F-4B89-80EE-73C68B918D89}" dt="2021-07-15T10:39:26.515" v="38" actId="478"/>
          <pc:sldLayoutMkLst>
            <pc:docMk/>
            <pc:sldMasterMk cId="3519097849" sldId="2147483782"/>
            <pc:sldLayoutMk cId="4025514998" sldId="2147483786"/>
          </pc:sldLayoutMkLst>
          <pc:spChg chg="mod">
            <ac:chgData name="Husain, Zuha" userId="5cc15c61-0333-41ba-96ef-505da48a94f4" providerId="ADAL" clId="{0D472C2F-C33F-4B89-80EE-73C68B918D89}" dt="2021-07-15T10:36:02.597" v="11" actId="1076"/>
            <ac:spMkLst>
              <pc:docMk/>
              <pc:sldMasterMk cId="3519097849" sldId="2147483782"/>
              <pc:sldLayoutMk cId="4025514998" sldId="2147483786"/>
              <ac:spMk id="11" creationId="{39975175-2508-B045-9D4F-3A2C091C13E3}"/>
            </ac:spMkLst>
          </pc:spChg>
          <pc:picChg chg="add del mod">
            <ac:chgData name="Husain, Zuha" userId="5cc15c61-0333-41ba-96ef-505da48a94f4" providerId="ADAL" clId="{0D472C2F-C33F-4B89-80EE-73C68B918D89}" dt="2021-07-15T10:39:23.554" v="37" actId="478"/>
            <ac:picMkLst>
              <pc:docMk/>
              <pc:sldMasterMk cId="3519097849" sldId="2147483782"/>
              <pc:sldLayoutMk cId="4025514998" sldId="2147483786"/>
              <ac:picMk id="3" creationId="{6D39ABF5-8A7D-41DD-84FA-0D8CB185E654}"/>
            </ac:picMkLst>
          </pc:picChg>
          <pc:picChg chg="del mod">
            <ac:chgData name="Husain, Zuha" userId="5cc15c61-0333-41ba-96ef-505da48a94f4" providerId="ADAL" clId="{0D472C2F-C33F-4B89-80EE-73C68B918D89}" dt="2021-07-15T10:39:26.515" v="38" actId="478"/>
            <ac:picMkLst>
              <pc:docMk/>
              <pc:sldMasterMk cId="3519097849" sldId="2147483782"/>
              <pc:sldLayoutMk cId="4025514998" sldId="2147483786"/>
              <ac:picMk id="6" creationId="{503458B3-A697-5948-A7B5-380FFEFD570A}"/>
            </ac:picMkLst>
          </pc:picChg>
        </pc:sldLayoutChg>
        <pc:sldLayoutChg chg="addSp delSp modSp">
          <pc:chgData name="Husain, Zuha" userId="5cc15c61-0333-41ba-96ef-505da48a94f4" providerId="ADAL" clId="{0D472C2F-C33F-4B89-80EE-73C68B918D89}" dt="2021-07-15T10:40:22.161" v="43" actId="14100"/>
          <pc:sldLayoutMkLst>
            <pc:docMk/>
            <pc:sldMasterMk cId="3519097849" sldId="2147483782"/>
            <pc:sldLayoutMk cId="1037590540" sldId="2147483792"/>
          </pc:sldLayoutMkLst>
          <pc:spChg chg="mod">
            <ac:chgData name="Husain, Zuha" userId="5cc15c61-0333-41ba-96ef-505da48a94f4" providerId="ADAL" clId="{0D472C2F-C33F-4B89-80EE-73C68B918D89}" dt="2021-07-15T10:40:02.645" v="40" actId="1076"/>
            <ac:spMkLst>
              <pc:docMk/>
              <pc:sldMasterMk cId="3519097849" sldId="2147483782"/>
              <pc:sldLayoutMk cId="1037590540" sldId="2147483792"/>
              <ac:spMk id="8" creationId="{2DF618F6-6FF7-4680-A625-A4E55C94CA3F}"/>
            </ac:spMkLst>
          </pc:spChg>
          <pc:picChg chg="del mod">
            <ac:chgData name="Husain, Zuha" userId="5cc15c61-0333-41ba-96ef-505da48a94f4" providerId="ADAL" clId="{0D472C2F-C33F-4B89-80EE-73C68B918D89}" dt="2021-07-15T10:39:57.082" v="39" actId="478"/>
            <ac:picMkLst>
              <pc:docMk/>
              <pc:sldMasterMk cId="3519097849" sldId="2147483782"/>
              <pc:sldLayoutMk cId="1037590540" sldId="2147483792"/>
              <ac:picMk id="7" creationId="{8674BAA5-6FC3-FC42-BA39-F309B296FFA2}"/>
            </ac:picMkLst>
          </pc:picChg>
          <pc:picChg chg="add mod">
            <ac:chgData name="Husain, Zuha" userId="5cc15c61-0333-41ba-96ef-505da48a94f4" providerId="ADAL" clId="{0D472C2F-C33F-4B89-80EE-73C68B918D89}" dt="2021-07-15T10:40:22.161" v="43" actId="14100"/>
            <ac:picMkLst>
              <pc:docMk/>
              <pc:sldMasterMk cId="3519097849" sldId="2147483782"/>
              <pc:sldLayoutMk cId="1037590540" sldId="2147483792"/>
              <ac:picMk id="9" creationId="{41ED6FEF-9277-4867-B11B-A677B9DE7858}"/>
            </ac:picMkLst>
          </pc:picChg>
        </pc:sldLayoutChg>
      </pc:sldMasterChg>
    </pc:docChg>
  </pc:docChgLst>
  <pc:docChgLst>
    <pc:chgData name="Husain, Zuha -" userId="5cc15c61-0333-41ba-96ef-505da48a94f4" providerId="ADAL" clId="{99C31D82-1EFB-4559-BBE9-3FB525333F5B}"/>
    <pc:docChg chg="modSld">
      <pc:chgData name="Husain, Zuha -" userId="5cc15c61-0333-41ba-96ef-505da48a94f4" providerId="ADAL" clId="{99C31D82-1EFB-4559-BBE9-3FB525333F5B}" dt="2021-03-02T14:14:24.055" v="25" actId="1076"/>
      <pc:docMkLst>
        <pc:docMk/>
      </pc:docMkLst>
      <pc:sldChg chg="modSp">
        <pc:chgData name="Husain, Zuha -" userId="5cc15c61-0333-41ba-96ef-505da48a94f4" providerId="ADAL" clId="{99C31D82-1EFB-4559-BBE9-3FB525333F5B}" dt="2021-03-02T14:14:24.055" v="25" actId="1076"/>
        <pc:sldMkLst>
          <pc:docMk/>
          <pc:sldMk cId="1308632359" sldId="257"/>
        </pc:sldMkLst>
        <pc:spChg chg="mod">
          <ac:chgData name="Husain, Zuha -" userId="5cc15c61-0333-41ba-96ef-505da48a94f4" providerId="ADAL" clId="{99C31D82-1EFB-4559-BBE9-3FB525333F5B}" dt="2021-03-02T14:14:24.055" v="25" actId="1076"/>
          <ac:spMkLst>
            <pc:docMk/>
            <pc:sldMk cId="1308632359" sldId="257"/>
            <ac:spMk id="4" creationId="{A27A15BC-6982-4671-8958-00D2D0FCBB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70C42-4CE6-42E7-9865-0A007131E084}" type="datetimeFigureOut">
              <a:rPr lang="en-US" smtClean="0"/>
              <a:t>30-Sep-22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33A99-F88A-481C-825D-97A6B6D3F055}" type="slidenum">
              <a:rPr lang="en-US" smtClean="0"/>
              <a:t>‹#›</a:t>
            </a:fld>
            <a:endParaRPr lang="en-US"/>
          </a:p>
        </p:txBody>
      </p:sp>
    </p:spTree>
    <p:extLst>
      <p:ext uri="{BB962C8B-B14F-4D97-AF65-F5344CB8AC3E}">
        <p14:creationId xmlns:p14="http://schemas.microsoft.com/office/powerpoint/2010/main" val="9551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1239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 Notes</a:t>
            </a:r>
            <a:endParaRPr lang="en-US" dirty="0"/>
          </a:p>
          <a:p>
            <a:r>
              <a:rPr lang="en-US" dirty="0"/>
              <a:t>Brainstorm: what is equity trading? </a:t>
            </a:r>
          </a:p>
        </p:txBody>
      </p:sp>
      <p:sp>
        <p:nvSpPr>
          <p:cNvPr id="4" name="Slide Number Placeholder 3"/>
          <p:cNvSpPr>
            <a:spLocks noGrp="1"/>
          </p:cNvSpPr>
          <p:nvPr>
            <p:ph type="sldNum" sz="quarter" idx="5"/>
          </p:nvPr>
        </p:nvSpPr>
        <p:spPr/>
        <p:txBody>
          <a:bodyPr/>
          <a:lstStyle/>
          <a:p>
            <a:pPr algn="r" defTabSz="966612">
              <a:buClrTx/>
              <a:defRPr/>
            </a:pPr>
            <a:fld id="{9FCEE7B9-9135-4EA5-91E4-CA23B51C180C}" type="slidenum">
              <a:rPr lang="en-US" sz="1300" kern="1200">
                <a:solidFill>
                  <a:prstClr val="black"/>
                </a:solidFill>
                <a:latin typeface="Calibri" panose="020F0502020204030204"/>
                <a:ea typeface="+mn-ea"/>
                <a:cs typeface="+mn-cs"/>
              </a:rPr>
              <a:pPr algn="r" defTabSz="966612">
                <a:buClrTx/>
                <a:defRPr/>
              </a:pPr>
              <a:t>41</a:t>
            </a:fld>
            <a:endParaRPr lang="en-US" sz="1300" kern="12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61010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2145E">
            <a:alpha val="20000"/>
          </a:srgbClr>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720725" y="1982788"/>
            <a:ext cx="10750550"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720725" y="3194462"/>
            <a:ext cx="10750550"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1" name="Text Placeholder 15">
            <a:extLst>
              <a:ext uri="{FF2B5EF4-FFF2-40B4-BE49-F238E27FC236}">
                <a16:creationId xmlns:a16="http://schemas.microsoft.com/office/drawing/2014/main" id="{39975175-2508-B045-9D4F-3A2C091C13E3}"/>
              </a:ext>
            </a:extLst>
          </p:cNvPr>
          <p:cNvSpPr>
            <a:spLocks noGrp="1"/>
          </p:cNvSpPr>
          <p:nvPr>
            <p:ph type="body" sz="quarter" idx="13" hasCustomPrompt="1"/>
          </p:nvPr>
        </p:nvSpPr>
        <p:spPr>
          <a:xfrm>
            <a:off x="720725" y="860605"/>
            <a:ext cx="7972425"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Tree>
    <p:extLst>
      <p:ext uri="{BB962C8B-B14F-4D97-AF65-F5344CB8AC3E}">
        <p14:creationId xmlns:p14="http://schemas.microsoft.com/office/powerpoint/2010/main" val="40255149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F618F6-6FF7-4680-A625-A4E55C94CA3F}"/>
              </a:ext>
            </a:extLst>
          </p:cNvPr>
          <p:cNvSpPr/>
          <p:nvPr userDrawn="1"/>
        </p:nvSpPr>
        <p:spPr>
          <a:xfrm>
            <a:off x="6513" y="0"/>
            <a:ext cx="12192000" cy="6858000"/>
          </a:xfrm>
          <a:prstGeom prst="rect">
            <a:avLst/>
          </a:prstGeom>
          <a:solidFill>
            <a:srgbClr val="0214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xiforma" panose="00000500000000000000" pitchFamily="50" charset="0"/>
            </a:endParaRPr>
          </a:p>
        </p:txBody>
      </p:sp>
      <p:sp>
        <p:nvSpPr>
          <p:cNvPr id="10" name="Picture Placeholder 8">
            <a:extLst>
              <a:ext uri="{FF2B5EF4-FFF2-40B4-BE49-F238E27FC236}">
                <a16:creationId xmlns:a16="http://schemas.microsoft.com/office/drawing/2014/main" id="{ACA0AC20-63C5-0441-821F-78412BDE7921}"/>
              </a:ext>
            </a:extLst>
          </p:cNvPr>
          <p:cNvSpPr>
            <a:spLocks noGrp="1"/>
          </p:cNvSpPr>
          <p:nvPr>
            <p:ph type="pic" sz="quarter" idx="11"/>
          </p:nvPr>
        </p:nvSpPr>
        <p:spPr>
          <a:xfrm>
            <a:off x="-1" y="0"/>
            <a:ext cx="3140075" cy="6858000"/>
          </a:xfrm>
          <a:prstGeom prst="rect">
            <a:avLst/>
          </a:prstGeom>
          <a:solidFill>
            <a:schemeClr val="bg1">
              <a:lumMod val="95000"/>
            </a:schemeClr>
          </a:solidFill>
        </p:spPr>
        <p:txBody>
          <a:bodyPr/>
          <a:lstStyle>
            <a:lvl1pPr>
              <a:defRPr>
                <a:latin typeface="Axiforma" panose="00000500000000000000" pitchFamily="50" charset="0"/>
              </a:defRPr>
            </a:lvl1pPr>
          </a:lstStyle>
          <a:p>
            <a:endParaRPr lang="en-US" dirty="0"/>
          </a:p>
        </p:txBody>
      </p:sp>
      <p:sp>
        <p:nvSpPr>
          <p:cNvPr id="14" name="Text Placeholder 13">
            <a:extLst>
              <a:ext uri="{FF2B5EF4-FFF2-40B4-BE49-F238E27FC236}">
                <a16:creationId xmlns:a16="http://schemas.microsoft.com/office/drawing/2014/main" id="{133CD5E7-68D3-584B-AB3B-B0A944F0CEF6}"/>
              </a:ext>
            </a:extLst>
          </p:cNvPr>
          <p:cNvSpPr>
            <a:spLocks noGrp="1"/>
          </p:cNvSpPr>
          <p:nvPr>
            <p:ph type="body" sz="quarter" idx="12"/>
          </p:nvPr>
        </p:nvSpPr>
        <p:spPr>
          <a:xfrm>
            <a:off x="3511877" y="1982788"/>
            <a:ext cx="7959398" cy="990599"/>
          </a:xfrm>
          <a:prstGeom prst="rect">
            <a:avLst/>
          </a:prstGeom>
        </p:spPr>
        <p:txBody>
          <a:bodyPr lIns="0" tIns="0" rIns="0" bIns="0"/>
          <a:lstStyle>
            <a:lvl1pPr marL="0" indent="0">
              <a:lnSpc>
                <a:spcPct val="100000"/>
              </a:lnSpc>
              <a:spcBef>
                <a:spcPts val="0"/>
              </a:spcBef>
              <a:spcAft>
                <a:spcPts val="1089"/>
              </a:spcAft>
              <a:buNone/>
              <a:defRPr sz="2800" b="1" i="0">
                <a:solidFill>
                  <a:schemeClr val="tx1"/>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sp>
        <p:nvSpPr>
          <p:cNvPr id="16" name="Text Placeholder 15">
            <a:extLst>
              <a:ext uri="{FF2B5EF4-FFF2-40B4-BE49-F238E27FC236}">
                <a16:creationId xmlns:a16="http://schemas.microsoft.com/office/drawing/2014/main" id="{65DA5E28-9EAC-0D49-9241-91EC8B1433DF}"/>
              </a:ext>
            </a:extLst>
          </p:cNvPr>
          <p:cNvSpPr>
            <a:spLocks noGrp="1"/>
          </p:cNvSpPr>
          <p:nvPr>
            <p:ph type="body" sz="quarter" idx="13" hasCustomPrompt="1"/>
          </p:nvPr>
        </p:nvSpPr>
        <p:spPr>
          <a:xfrm>
            <a:off x="3511877" y="724492"/>
            <a:ext cx="5181273" cy="901108"/>
          </a:xfrm>
          <a:prstGeom prst="rect">
            <a:avLst/>
          </a:prstGeom>
        </p:spPr>
        <p:txBody>
          <a:bodyPr lIns="0" tIns="0" rIns="0" bIns="0" anchor="t" anchorCtr="0"/>
          <a:lstStyle>
            <a:lvl1pPr marL="0" indent="0">
              <a:lnSpc>
                <a:spcPct val="100000"/>
              </a:lnSpc>
              <a:spcBef>
                <a:spcPts val="0"/>
              </a:spcBef>
              <a:spcAft>
                <a:spcPts val="1633"/>
              </a:spcAft>
              <a:buNone/>
              <a:defRPr sz="3200" b="1" i="0">
                <a:solidFill>
                  <a:srgbClr val="02145E"/>
                </a:solidFill>
                <a:latin typeface="Axiforma" pitchFamily="2" charset="77"/>
              </a:defRPr>
            </a:lvl1pPr>
          </a:lstStyle>
          <a:p>
            <a:pPr lvl="0"/>
            <a:r>
              <a:rPr lang="en-US" dirty="0"/>
              <a:t>CLICK TO EDIT</a:t>
            </a:r>
          </a:p>
        </p:txBody>
      </p:sp>
      <p:sp>
        <p:nvSpPr>
          <p:cNvPr id="32" name="Text Placeholder 13">
            <a:extLst>
              <a:ext uri="{FF2B5EF4-FFF2-40B4-BE49-F238E27FC236}">
                <a16:creationId xmlns:a16="http://schemas.microsoft.com/office/drawing/2014/main" id="{1CBE53DE-FF73-2F4A-BAB6-F010441A6CD7}"/>
              </a:ext>
            </a:extLst>
          </p:cNvPr>
          <p:cNvSpPr>
            <a:spLocks noGrp="1"/>
          </p:cNvSpPr>
          <p:nvPr>
            <p:ph type="body" sz="quarter" idx="14"/>
          </p:nvPr>
        </p:nvSpPr>
        <p:spPr>
          <a:xfrm>
            <a:off x="3511877" y="3194462"/>
            <a:ext cx="7959398" cy="2939046"/>
          </a:xfrm>
          <a:prstGeom prst="rect">
            <a:avLst/>
          </a:prstGeom>
        </p:spPr>
        <p:txBody>
          <a:bodyPr lIns="0" tIns="0" rIns="0" bIns="0"/>
          <a:lstStyle>
            <a:lvl1pPr marL="0" indent="0">
              <a:lnSpc>
                <a:spcPct val="100000"/>
              </a:lnSpc>
              <a:spcBef>
                <a:spcPts val="0"/>
              </a:spcBef>
              <a:spcAft>
                <a:spcPts val="1089"/>
              </a:spcAft>
              <a:buNone/>
              <a:defRPr sz="2000" b="0" i="0">
                <a:solidFill>
                  <a:srgbClr val="02145E"/>
                </a:solidFill>
                <a:latin typeface="Axiforma" pitchFamily="2" charset="77"/>
              </a:defRPr>
            </a:lvl1pPr>
            <a:lvl2pPr marL="0" indent="0">
              <a:lnSpc>
                <a:spcPct val="100000"/>
              </a:lnSpc>
              <a:spcBef>
                <a:spcPts val="0"/>
              </a:spcBef>
              <a:spcAft>
                <a:spcPts val="544"/>
              </a:spcAft>
              <a:buNone/>
              <a:defRPr sz="1089">
                <a:latin typeface="Raleway" panose="020B0003030101060003" pitchFamily="34" charset="0"/>
              </a:defRPr>
            </a:lvl2pPr>
            <a:lvl3pPr>
              <a:defRPr>
                <a:latin typeface="Raleway" panose="020B0003030101060003" pitchFamily="34" charset="0"/>
              </a:defRPr>
            </a:lvl3pPr>
            <a:lvl4pPr>
              <a:defRPr>
                <a:latin typeface="Raleway" panose="020B0003030101060003" pitchFamily="34" charset="0"/>
              </a:defRPr>
            </a:lvl4pPr>
            <a:lvl5pPr>
              <a:defRPr>
                <a:latin typeface="Raleway" panose="020B0003030101060003" pitchFamily="34" charset="0"/>
              </a:defRPr>
            </a:lvl5pPr>
          </a:lstStyle>
          <a:p>
            <a:pPr lvl="0"/>
            <a:r>
              <a:rPr lang="en-US" dirty="0"/>
              <a:t>Click to edit Master text styles</a:t>
            </a:r>
          </a:p>
        </p:txBody>
      </p:sp>
      <p:pic>
        <p:nvPicPr>
          <p:cNvPr id="9" name="Picture 8" descr="Text, logo&#10;&#10;Description automatically generated">
            <a:extLst>
              <a:ext uri="{FF2B5EF4-FFF2-40B4-BE49-F238E27FC236}">
                <a16:creationId xmlns:a16="http://schemas.microsoft.com/office/drawing/2014/main" id="{41ED6FEF-9277-4867-B11B-A677B9DE78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1950" y="-299840"/>
            <a:ext cx="1554489" cy="1474886"/>
          </a:xfrm>
          <a:prstGeom prst="rect">
            <a:avLst/>
          </a:prstGeom>
        </p:spPr>
      </p:pic>
    </p:spTree>
    <p:extLst>
      <p:ext uri="{BB962C8B-B14F-4D97-AF65-F5344CB8AC3E}">
        <p14:creationId xmlns:p14="http://schemas.microsoft.com/office/powerpoint/2010/main" val="103759054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Text, logo&#10;&#10;Description automatically generated">
            <a:extLst>
              <a:ext uri="{FF2B5EF4-FFF2-40B4-BE49-F238E27FC236}">
                <a16:creationId xmlns:a16="http://schemas.microsoft.com/office/drawing/2014/main" id="{A7492E5E-4F82-4C52-BEE0-5D40C1859DC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32373" b="42481"/>
          <a:stretch/>
        </p:blipFill>
        <p:spPr>
          <a:xfrm>
            <a:off x="561975" y="193128"/>
            <a:ext cx="1699609" cy="409575"/>
          </a:xfrm>
          <a:prstGeom prst="rect">
            <a:avLst/>
          </a:prstGeom>
        </p:spPr>
      </p:pic>
      <p:pic>
        <p:nvPicPr>
          <p:cNvPr id="3" name="Picture 2">
            <a:extLst>
              <a:ext uri="{FF2B5EF4-FFF2-40B4-BE49-F238E27FC236}">
                <a16:creationId xmlns:a16="http://schemas.microsoft.com/office/drawing/2014/main" id="{6853F66F-6382-4649-9256-8C56FE11FEF0}"/>
              </a:ext>
            </a:extLst>
          </p:cNvPr>
          <p:cNvPicPr>
            <a:picLocks noChangeAspect="1"/>
          </p:cNvPicPr>
          <p:nvPr userDrawn="1"/>
        </p:nvPicPr>
        <p:blipFill>
          <a:blip r:embed="rId5"/>
          <a:stretch>
            <a:fillRect/>
          </a:stretch>
        </p:blipFill>
        <p:spPr>
          <a:xfrm>
            <a:off x="10133013" y="200521"/>
            <a:ext cx="1497012" cy="402182"/>
          </a:xfrm>
          <a:prstGeom prst="rect">
            <a:avLst/>
          </a:prstGeom>
        </p:spPr>
      </p:pic>
    </p:spTree>
    <p:extLst>
      <p:ext uri="{BB962C8B-B14F-4D97-AF65-F5344CB8AC3E}">
        <p14:creationId xmlns:p14="http://schemas.microsoft.com/office/powerpoint/2010/main" val="3519097849"/>
      </p:ext>
    </p:extLst>
  </p:cSld>
  <p:clrMap bg1="lt1" tx1="dk1" bg2="lt2" tx2="dk2" accent1="accent1" accent2="accent2" accent3="accent3" accent4="accent4" accent5="accent5" accent6="accent6" hlink="hlink" folHlink="folHlink"/>
  <p:sldLayoutIdLst>
    <p:sldLayoutId id="2147483786" r:id="rId1"/>
    <p:sldLayoutId id="2147483792" r:id="rId2"/>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Arial" panose="020B0604020202020204" pitchFamily="34" charset="0"/>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Arial" panose="020B0604020202020204" pitchFamily="34" charset="0"/>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6">
          <p15:clr>
            <a:srgbClr val="F26B43"/>
          </p15:clr>
        </p15:guide>
        <p15:guide id="2" pos="454">
          <p15:clr>
            <a:srgbClr val="F26B43"/>
          </p15:clr>
        </p15:guide>
        <p15:guide id="3" pos="7226">
          <p15:clr>
            <a:srgbClr val="F26B43"/>
          </p15:clr>
        </p15:guide>
        <p15:guide id="4" orient="horz" pos="454">
          <p15:clr>
            <a:srgbClr val="F26B43"/>
          </p15:clr>
        </p15:guide>
        <p15:guide id="5" pos="3726">
          <p15:clr>
            <a:srgbClr val="F26B43"/>
          </p15:clr>
        </p15:guide>
        <p15:guide id="6" pos="3951">
          <p15:clr>
            <a:srgbClr val="F26B43"/>
          </p15:clr>
        </p15:guide>
        <p15:guide id="7" pos="5701">
          <p15:clr>
            <a:srgbClr val="F26B43"/>
          </p15:clr>
        </p15:guide>
        <p15:guide id="8" pos="5476">
          <p15:clr>
            <a:srgbClr val="F26B43"/>
          </p15:clr>
        </p15:guide>
        <p15:guide id="9" pos="2204">
          <p15:clr>
            <a:srgbClr val="F26B43"/>
          </p15:clr>
        </p15:guide>
        <p15:guide id="10" pos="1978">
          <p15:clr>
            <a:srgbClr val="F26B43"/>
          </p15:clr>
        </p15:guide>
        <p15:guide id="11" pos="1619">
          <p15:clr>
            <a:srgbClr val="F26B43"/>
          </p15:clr>
        </p15:guide>
        <p15:guide id="12" pos="1394">
          <p15:clr>
            <a:srgbClr val="F26B43"/>
          </p15:clr>
        </p15:guide>
        <p15:guide id="13" pos="2559">
          <p15:clr>
            <a:srgbClr val="F26B43"/>
          </p15:clr>
        </p15:guide>
        <p15:guide id="14" pos="2784">
          <p15:clr>
            <a:srgbClr val="F26B43"/>
          </p15:clr>
        </p15:guide>
        <p15:guide id="15" pos="4893">
          <p15:clr>
            <a:srgbClr val="F26B43"/>
          </p15:clr>
        </p15:guide>
        <p15:guide id="16" pos="5118">
          <p15:clr>
            <a:srgbClr val="F26B43"/>
          </p15:clr>
        </p15:guide>
        <p15:guide id="17" pos="6061">
          <p15:clr>
            <a:srgbClr val="F26B43"/>
          </p15:clr>
        </p15:guide>
        <p15:guide id="18" pos="6283">
          <p15:clr>
            <a:srgbClr val="F26B43"/>
          </p15:clr>
        </p15:guide>
        <p15:guide id="19" orient="horz" pos="1024">
          <p15:clr>
            <a:srgbClr val="F26B43"/>
          </p15:clr>
        </p15:guide>
        <p15:guide id="20" orient="horz" pos="1249">
          <p15:clr>
            <a:srgbClr val="F26B43"/>
          </p15:clr>
        </p15:guide>
        <p15:guide id="21" orient="horz" pos="3640">
          <p15:clr>
            <a:srgbClr val="F26B43"/>
          </p15:clr>
        </p15:guide>
        <p15:guide id="22" orient="horz" pos="34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5C5346-9556-4394-82CB-8C00BAC5C6B9}"/>
              </a:ext>
            </a:extLst>
          </p:cNvPr>
          <p:cNvSpPr>
            <a:spLocks noGrp="1"/>
          </p:cNvSpPr>
          <p:nvPr>
            <p:ph type="body" sz="quarter" idx="12"/>
          </p:nvPr>
        </p:nvSpPr>
        <p:spPr>
          <a:xfrm>
            <a:off x="3430652" y="3288041"/>
            <a:ext cx="7959398" cy="990599"/>
          </a:xfrm>
        </p:spPr>
        <p:txBody>
          <a:bodyPr/>
          <a:lstStyle/>
          <a:p>
            <a:r>
              <a:rPr lang="en-IN" b="0" dirty="0"/>
              <a:t>Java Database Connectivity</a:t>
            </a:r>
          </a:p>
          <a:p>
            <a:br>
              <a:rPr lang="en-IN" dirty="0"/>
            </a:br>
            <a:endParaRPr lang="en-US" noProof="0" dirty="0"/>
          </a:p>
        </p:txBody>
      </p:sp>
      <p:pic>
        <p:nvPicPr>
          <p:cNvPr id="7" name="Picture 6">
            <a:extLst>
              <a:ext uri="{FF2B5EF4-FFF2-40B4-BE49-F238E27FC236}">
                <a16:creationId xmlns:a16="http://schemas.microsoft.com/office/drawing/2014/main" id="{2652AE54-070F-4CCD-85BA-D993D42CCF3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3577845"/>
            <a:ext cx="2754086" cy="3280155"/>
          </a:xfrm>
          <a:prstGeom prst="rect">
            <a:avLst/>
          </a:prstGeom>
        </p:spPr>
      </p:pic>
      <p:pic>
        <p:nvPicPr>
          <p:cNvPr id="13" name="Picture 12" descr="Text, logo&#10;&#10;Description automatically generated">
            <a:extLst>
              <a:ext uri="{FF2B5EF4-FFF2-40B4-BE49-F238E27FC236}">
                <a16:creationId xmlns:a16="http://schemas.microsoft.com/office/drawing/2014/main" id="{E8C8864E-6CC1-4BF4-9AE7-414F710990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2080" b="39718"/>
          <a:stretch/>
        </p:blipFill>
        <p:spPr>
          <a:xfrm>
            <a:off x="333375" y="180976"/>
            <a:ext cx="1409700" cy="381000"/>
          </a:xfrm>
          <a:prstGeom prst="rect">
            <a:avLst/>
          </a:prstGeom>
        </p:spPr>
      </p:pic>
      <p:sp>
        <p:nvSpPr>
          <p:cNvPr id="5" name="Picture Placeholder 4"/>
          <p:cNvSpPr>
            <a:spLocks noGrp="1"/>
          </p:cNvSpPr>
          <p:nvPr>
            <p:ph type="pic" sz="quarter" idx="11"/>
          </p:nvPr>
        </p:nvSpPr>
        <p:spPr/>
      </p:sp>
    </p:spTree>
    <p:extLst>
      <p:ext uri="{BB962C8B-B14F-4D97-AF65-F5344CB8AC3E}">
        <p14:creationId xmlns:p14="http://schemas.microsoft.com/office/powerpoint/2010/main" val="1308632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6558246" cy="901108"/>
          </a:xfrm>
        </p:spPr>
        <p:txBody>
          <a:bodyPr/>
          <a:lstStyle/>
          <a:p>
            <a:r>
              <a:rPr lang="en-IN" b="0" dirty="0"/>
              <a:t>Java Database Connectivity with MySQL</a:t>
            </a:r>
          </a:p>
          <a:p>
            <a:br>
              <a:rPr lang="en-IN" dirty="0"/>
            </a:br>
            <a:endParaRPr lang="en-IN" dirty="0"/>
          </a:p>
        </p:txBody>
      </p:sp>
      <p:sp>
        <p:nvSpPr>
          <p:cNvPr id="5" name="Text Placeholder 4"/>
          <p:cNvSpPr>
            <a:spLocks noGrp="1"/>
          </p:cNvSpPr>
          <p:nvPr>
            <p:ph type="body" sz="quarter" idx="14"/>
          </p:nvPr>
        </p:nvSpPr>
        <p:spPr>
          <a:xfrm>
            <a:off x="3505201" y="2368062"/>
            <a:ext cx="7966074" cy="3765446"/>
          </a:xfrm>
        </p:spPr>
        <p:txBody>
          <a:bodyPr/>
          <a:lstStyle/>
          <a:p>
            <a:r>
              <a:rPr lang="en-IN" b="1" dirty="0"/>
              <a:t>import</a:t>
            </a:r>
            <a:r>
              <a:rPr lang="en-IN" dirty="0"/>
              <a:t> </a:t>
            </a:r>
            <a:r>
              <a:rPr lang="en-IN" dirty="0" err="1"/>
              <a:t>java.sql</a:t>
            </a:r>
            <a:r>
              <a:rPr lang="en-IN" dirty="0"/>
              <a:t>.*;  </a:t>
            </a:r>
          </a:p>
          <a:p>
            <a:r>
              <a:rPr lang="en-IN" b="1" dirty="0"/>
              <a:t>class</a:t>
            </a:r>
            <a:r>
              <a:rPr lang="en-IN" dirty="0"/>
              <a:t> </a:t>
            </a:r>
            <a:r>
              <a:rPr lang="en-IN" dirty="0" err="1"/>
              <a:t>MysqlCon</a:t>
            </a:r>
            <a:r>
              <a:rPr lang="en-IN" dirty="0"/>
              <a:t>{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b="1" dirty="0"/>
              <a:t>try</a:t>
            </a:r>
            <a:r>
              <a:rPr lang="en-IN" dirty="0"/>
              <a:t>{  </a:t>
            </a:r>
          </a:p>
          <a:p>
            <a:r>
              <a:rPr lang="en-IN" dirty="0" err="1"/>
              <a:t>Class.forName</a:t>
            </a:r>
            <a:r>
              <a:rPr lang="en-IN" dirty="0"/>
              <a:t>("</a:t>
            </a:r>
            <a:r>
              <a:rPr lang="en-IN" dirty="0" err="1"/>
              <a:t>com.mysql.jdbc.Driver</a:t>
            </a:r>
            <a:r>
              <a:rPr lang="en-IN" dirty="0"/>
              <a:t>");  </a:t>
            </a:r>
          </a:p>
          <a:p>
            <a:r>
              <a:rPr lang="en-IN" dirty="0"/>
              <a:t>Connection con=</a:t>
            </a:r>
            <a:r>
              <a:rPr lang="en-IN" dirty="0" err="1"/>
              <a:t>DriverManager.getConnection</a:t>
            </a:r>
            <a:r>
              <a:rPr lang="en-IN" dirty="0"/>
              <a:t>(  </a:t>
            </a:r>
          </a:p>
          <a:p>
            <a:r>
              <a:rPr lang="en-IN" dirty="0"/>
              <a:t>"</a:t>
            </a:r>
            <a:r>
              <a:rPr lang="en-IN" dirty="0" err="1"/>
              <a:t>jdbc:mysql</a:t>
            </a:r>
            <a:r>
              <a:rPr lang="en-IN" dirty="0"/>
              <a:t>://localhost:3306/</a:t>
            </a:r>
            <a:r>
              <a:rPr lang="en-IN" dirty="0" err="1"/>
              <a:t>sonoo</a:t>
            </a:r>
            <a:r>
              <a:rPr lang="en-IN" dirty="0"/>
              <a:t>","</a:t>
            </a:r>
            <a:r>
              <a:rPr lang="en-IN" dirty="0" err="1"/>
              <a:t>root","root</a:t>
            </a:r>
            <a:r>
              <a:rPr lang="en-IN" dirty="0"/>
              <a:t>");  //here </a:t>
            </a:r>
            <a:r>
              <a:rPr lang="en-IN" dirty="0" err="1"/>
              <a:t>sonoo</a:t>
            </a:r>
            <a:r>
              <a:rPr lang="en-IN" dirty="0"/>
              <a:t> is database name, root is username and password  </a:t>
            </a:r>
          </a:p>
          <a:p>
            <a:endParaRPr lang="en-IN" dirty="0"/>
          </a:p>
          <a:p>
            <a:endParaRPr lang="en-IN" dirty="0"/>
          </a:p>
        </p:txBody>
      </p:sp>
    </p:spTree>
    <p:extLst>
      <p:ext uri="{BB962C8B-B14F-4D97-AF65-F5344CB8AC3E}">
        <p14:creationId xmlns:p14="http://schemas.microsoft.com/office/powerpoint/2010/main" val="344481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a:xfrm>
            <a:off x="3511877" y="724492"/>
            <a:ext cx="7179569" cy="901108"/>
          </a:xfrm>
        </p:spPr>
        <p:txBody>
          <a:bodyPr/>
          <a:lstStyle/>
          <a:p>
            <a:r>
              <a:rPr lang="en-IN" b="0" dirty="0"/>
              <a:t>Java Database Connectivity with MySQL</a:t>
            </a:r>
          </a:p>
          <a:p>
            <a:endParaRPr lang="en-IN" dirty="0"/>
          </a:p>
        </p:txBody>
      </p:sp>
      <p:sp>
        <p:nvSpPr>
          <p:cNvPr id="5" name="Text Placeholder 4"/>
          <p:cNvSpPr>
            <a:spLocks noGrp="1"/>
          </p:cNvSpPr>
          <p:nvPr>
            <p:ph type="body" sz="quarter" idx="14"/>
          </p:nvPr>
        </p:nvSpPr>
        <p:spPr>
          <a:xfrm>
            <a:off x="3575537" y="2227384"/>
            <a:ext cx="7895737" cy="3906123"/>
          </a:xfrm>
        </p:spPr>
        <p:txBody>
          <a:bodyPr/>
          <a:lstStyle/>
          <a:p>
            <a:r>
              <a:rPr lang="en-IN" dirty="0"/>
              <a:t>Statement </a:t>
            </a:r>
            <a:r>
              <a:rPr lang="en-IN" dirty="0" err="1"/>
              <a:t>stmt</a:t>
            </a:r>
            <a:r>
              <a:rPr lang="en-IN" dirty="0"/>
              <a:t>=</a:t>
            </a:r>
            <a:r>
              <a:rPr lang="en-IN" dirty="0" err="1"/>
              <a:t>con.createStatement</a:t>
            </a:r>
            <a:r>
              <a:rPr lang="en-IN" dirty="0"/>
              <a:t>();  </a:t>
            </a:r>
          </a:p>
          <a:p>
            <a:r>
              <a:rPr lang="en-IN" dirty="0" err="1"/>
              <a:t>ResultSet</a:t>
            </a:r>
            <a:r>
              <a:rPr lang="en-IN" dirty="0"/>
              <a:t> </a:t>
            </a:r>
            <a:r>
              <a:rPr lang="en-IN" dirty="0" err="1"/>
              <a:t>rs</a:t>
            </a:r>
            <a:r>
              <a:rPr lang="en-IN" dirty="0"/>
              <a:t>=</a:t>
            </a:r>
            <a:r>
              <a:rPr lang="en-IN" dirty="0" err="1"/>
              <a:t>stmt.executeQuery</a:t>
            </a:r>
            <a:r>
              <a:rPr lang="en-IN" dirty="0"/>
              <a:t>("select * from </a:t>
            </a:r>
            <a:r>
              <a:rPr lang="en-IN" dirty="0" err="1"/>
              <a:t>emp</a:t>
            </a:r>
            <a:r>
              <a:rPr lang="en-IN" dirty="0"/>
              <a:t>");  </a:t>
            </a:r>
          </a:p>
          <a:p>
            <a:r>
              <a:rPr lang="en-IN" b="1" dirty="0"/>
              <a:t>while</a:t>
            </a:r>
            <a:r>
              <a:rPr lang="en-IN" dirty="0"/>
              <a:t>(</a:t>
            </a:r>
            <a:r>
              <a:rPr lang="en-IN" dirty="0" err="1"/>
              <a:t>rs.next</a:t>
            </a:r>
            <a:r>
              <a:rPr lang="en-IN" dirty="0"/>
              <a:t>())  </a:t>
            </a:r>
          </a:p>
          <a:p>
            <a:r>
              <a:rPr lang="en-IN" dirty="0" err="1"/>
              <a:t>System.out.println</a:t>
            </a:r>
            <a:r>
              <a:rPr lang="en-IN" dirty="0"/>
              <a:t>(</a:t>
            </a:r>
            <a:r>
              <a:rPr lang="en-IN" dirty="0" err="1"/>
              <a:t>rs.getInt</a:t>
            </a:r>
            <a:r>
              <a:rPr lang="en-IN" dirty="0"/>
              <a:t>(1)+"  "+</a:t>
            </a:r>
            <a:r>
              <a:rPr lang="en-IN" dirty="0" err="1"/>
              <a:t>rs.getString</a:t>
            </a:r>
            <a:r>
              <a:rPr lang="en-IN" dirty="0"/>
              <a:t>(2)+"  "+</a:t>
            </a:r>
            <a:r>
              <a:rPr lang="en-IN" dirty="0" err="1"/>
              <a:t>rs.getString</a:t>
            </a:r>
            <a:r>
              <a:rPr lang="en-IN" dirty="0"/>
              <a:t>(3));  </a:t>
            </a:r>
          </a:p>
          <a:p>
            <a:r>
              <a:rPr lang="en-IN" dirty="0" err="1"/>
              <a:t>con.close</a:t>
            </a:r>
            <a:r>
              <a:rPr lang="en-IN" dirty="0"/>
              <a:t>();  </a:t>
            </a:r>
          </a:p>
          <a:p>
            <a:r>
              <a:rPr lang="en-IN" dirty="0"/>
              <a:t>}</a:t>
            </a:r>
            <a:r>
              <a:rPr lang="en-IN" b="1" dirty="0"/>
              <a:t>catch</a:t>
            </a:r>
            <a:r>
              <a:rPr lang="en-IN" dirty="0"/>
              <a:t>(Exception e){ </a:t>
            </a:r>
            <a:r>
              <a:rPr lang="en-IN" dirty="0" err="1"/>
              <a:t>System.out.println</a:t>
            </a:r>
            <a:r>
              <a:rPr lang="en-IN" dirty="0"/>
              <a:t>(e);}  </a:t>
            </a:r>
          </a:p>
          <a:p>
            <a:r>
              <a:rPr lang="en-IN" dirty="0"/>
              <a:t>}  </a:t>
            </a:r>
          </a:p>
          <a:p>
            <a:r>
              <a:rPr lang="en-IN" dirty="0"/>
              <a:t>}  </a:t>
            </a:r>
          </a:p>
          <a:p>
            <a:endParaRPr lang="en-IN" dirty="0"/>
          </a:p>
          <a:p>
            <a:endParaRPr lang="en-IN" dirty="0"/>
          </a:p>
        </p:txBody>
      </p:sp>
    </p:spTree>
    <p:extLst>
      <p:ext uri="{BB962C8B-B14F-4D97-AF65-F5344CB8AC3E}">
        <p14:creationId xmlns:p14="http://schemas.microsoft.com/office/powerpoint/2010/main" val="75616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DriverManager</a:t>
            </a:r>
            <a:r>
              <a:rPr lang="en-IN" b="0" dirty="0"/>
              <a:t> class</a:t>
            </a:r>
          </a:p>
          <a:p>
            <a:br>
              <a:rPr lang="en-IN" dirty="0"/>
            </a:br>
            <a:endParaRPr lang="en-IN" dirty="0"/>
          </a:p>
        </p:txBody>
      </p:sp>
      <p:sp>
        <p:nvSpPr>
          <p:cNvPr id="5" name="Text Placeholder 4"/>
          <p:cNvSpPr>
            <a:spLocks noGrp="1"/>
          </p:cNvSpPr>
          <p:nvPr>
            <p:ph type="body" sz="quarter" idx="14"/>
          </p:nvPr>
        </p:nvSpPr>
        <p:spPr>
          <a:xfrm>
            <a:off x="3516923" y="2555631"/>
            <a:ext cx="7954352" cy="3577877"/>
          </a:xfrm>
        </p:spPr>
        <p:txBody>
          <a:bodyPr/>
          <a:lstStyle/>
          <a:p>
            <a:r>
              <a:rPr lang="en-IN" dirty="0"/>
              <a:t>The </a:t>
            </a:r>
            <a:r>
              <a:rPr lang="en-IN" dirty="0" err="1"/>
              <a:t>DriverManager</a:t>
            </a:r>
            <a:r>
              <a:rPr lang="en-IN" dirty="0"/>
              <a:t> class acts as an interface between user and drivers. </a:t>
            </a:r>
          </a:p>
          <a:p>
            <a:r>
              <a:rPr lang="en-IN" dirty="0"/>
              <a:t>It keeps track of the drivers that are available and handles establishing a connection between a database and the appropriate driver. </a:t>
            </a:r>
          </a:p>
          <a:p>
            <a:r>
              <a:rPr lang="en-IN" dirty="0"/>
              <a:t>The </a:t>
            </a:r>
            <a:r>
              <a:rPr lang="en-IN" dirty="0" err="1"/>
              <a:t>DriverManager</a:t>
            </a:r>
            <a:r>
              <a:rPr lang="en-IN" dirty="0"/>
              <a:t> class maintains a list of Driver classes that have registered themselves by calling the method </a:t>
            </a:r>
            <a:r>
              <a:rPr lang="en-IN" dirty="0" err="1"/>
              <a:t>DriverManager.registerDriver</a:t>
            </a:r>
            <a:r>
              <a:rPr lang="en-IN" dirty="0"/>
              <a:t>().</a:t>
            </a:r>
          </a:p>
        </p:txBody>
      </p:sp>
    </p:spTree>
    <p:extLst>
      <p:ext uri="{BB962C8B-B14F-4D97-AF65-F5344CB8AC3E}">
        <p14:creationId xmlns:p14="http://schemas.microsoft.com/office/powerpoint/2010/main" val="287904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3387990291"/>
              </p:ext>
            </p:extLst>
          </p:nvPr>
        </p:nvGraphicFramePr>
        <p:xfrm>
          <a:off x="3563816" y="2945213"/>
          <a:ext cx="6752493" cy="3055688"/>
        </p:xfrm>
        <a:graphic>
          <a:graphicData uri="http://schemas.openxmlformats.org/drawingml/2006/table">
            <a:tbl>
              <a:tblPr/>
              <a:tblGrid>
                <a:gridCol w="3235569">
                  <a:extLst>
                    <a:ext uri="{9D8B030D-6E8A-4147-A177-3AD203B41FA5}">
                      <a16:colId xmlns:a16="http://schemas.microsoft.com/office/drawing/2014/main" val="20000"/>
                    </a:ext>
                  </a:extLst>
                </a:gridCol>
                <a:gridCol w="3516924">
                  <a:extLst>
                    <a:ext uri="{9D8B030D-6E8A-4147-A177-3AD203B41FA5}">
                      <a16:colId xmlns:a16="http://schemas.microsoft.com/office/drawing/2014/main" val="20001"/>
                    </a:ext>
                  </a:extLst>
                </a:gridCol>
              </a:tblGrid>
              <a:tr h="224067">
                <a:tc>
                  <a:txBody>
                    <a:bodyPr/>
                    <a:lstStyle/>
                    <a:p>
                      <a:pPr algn="l" fontAlgn="t"/>
                      <a:r>
                        <a:rPr lang="en-IN" sz="1600" dirty="0">
                          <a:solidFill>
                            <a:srgbClr val="000000"/>
                          </a:solidFill>
                          <a:effectLst/>
                          <a:latin typeface="times new roman"/>
                        </a:rPr>
                        <a:t>Method</a:t>
                      </a:r>
                    </a:p>
                  </a:txBody>
                  <a:tcPr marL="50924" marR="50924" marT="50924" marB="50924">
                    <a:lnL w="9525" cap="flat" cmpd="sng" algn="ctr">
                      <a:solidFill>
                        <a:srgbClr val="303381"/>
                      </a:solidFill>
                      <a:prstDash val="solid"/>
                      <a:round/>
                      <a:headEnd type="none" w="med" len="med"/>
                      <a:tailEnd type="none" w="med" len="med"/>
                    </a:lnL>
                    <a:lnR w="9525" cap="flat" cmpd="sng" algn="ctr">
                      <a:solidFill>
                        <a:srgbClr val="303381"/>
                      </a:solidFill>
                      <a:prstDash val="solid"/>
                      <a:round/>
                      <a:headEnd type="none" w="med" len="med"/>
                      <a:tailEnd type="none" w="med" len="med"/>
                    </a:lnR>
                    <a:lnT w="9525" cap="flat" cmpd="sng" algn="ctr">
                      <a:solidFill>
                        <a:srgbClr val="3033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a:rPr>
                        <a:t>Description</a:t>
                      </a:r>
                    </a:p>
                  </a:txBody>
                  <a:tcPr marL="50924" marR="50924" marT="50924" marB="50924">
                    <a:lnL w="9525" cap="flat" cmpd="sng" algn="ctr">
                      <a:solidFill>
                        <a:srgbClr val="303381"/>
                      </a:solidFill>
                      <a:prstDash val="solid"/>
                      <a:round/>
                      <a:headEnd type="none" w="med" len="med"/>
                      <a:tailEnd type="none" w="med" len="med"/>
                    </a:lnL>
                    <a:lnR w="9525" cap="flat" cmpd="sng" algn="ctr">
                      <a:solidFill>
                        <a:srgbClr val="303381"/>
                      </a:solidFill>
                      <a:prstDash val="solid"/>
                      <a:round/>
                      <a:headEnd type="none" w="med" len="med"/>
                      <a:tailEnd type="none" w="med" len="med"/>
                    </a:lnR>
                    <a:lnT w="9525" cap="flat" cmpd="sng" algn="ctr">
                      <a:solidFill>
                        <a:srgbClr val="30338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12336">
                <a:tc>
                  <a:txBody>
                    <a:bodyPr/>
                    <a:lstStyle/>
                    <a:p>
                      <a:pPr algn="just" fontAlgn="t"/>
                      <a:r>
                        <a:rPr lang="en-IN" sz="1600">
                          <a:solidFill>
                            <a:srgbClr val="333333"/>
                          </a:solidFill>
                          <a:effectLst/>
                          <a:latin typeface="inter-regular"/>
                        </a:rPr>
                        <a:t>1) public static void registerDriver(Driver driver):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is used to register the given driver with DriverManager.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4555">
                <a:tc>
                  <a:txBody>
                    <a:bodyPr/>
                    <a:lstStyle/>
                    <a:p>
                      <a:pPr algn="just" fontAlgn="t"/>
                      <a:r>
                        <a:rPr lang="en-IN" sz="1600" dirty="0">
                          <a:solidFill>
                            <a:srgbClr val="333333"/>
                          </a:solidFill>
                          <a:effectLst/>
                          <a:latin typeface="inter-regular"/>
                        </a:rPr>
                        <a:t>2) public static void </a:t>
                      </a:r>
                      <a:r>
                        <a:rPr lang="en-IN" sz="1600" dirty="0" err="1">
                          <a:solidFill>
                            <a:srgbClr val="333333"/>
                          </a:solidFill>
                          <a:effectLst/>
                          <a:latin typeface="inter-regular"/>
                        </a:rPr>
                        <a:t>deregisterDriver</a:t>
                      </a:r>
                      <a:r>
                        <a:rPr lang="en-IN" sz="1600" dirty="0">
                          <a:solidFill>
                            <a:srgbClr val="333333"/>
                          </a:solidFill>
                          <a:effectLst/>
                          <a:latin typeface="inter-regular"/>
                        </a:rPr>
                        <a:t>(Driver driver):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is used to deregister the given driver (drop the driver from the list) with </a:t>
                      </a:r>
                      <a:r>
                        <a:rPr lang="en-IN" sz="1600" dirty="0" err="1">
                          <a:solidFill>
                            <a:srgbClr val="333333"/>
                          </a:solidFill>
                          <a:effectLst/>
                          <a:latin typeface="inter-regular"/>
                        </a:rPr>
                        <a:t>DriverManager</a:t>
                      </a:r>
                      <a:r>
                        <a:rPr lang="en-IN" sz="1600" dirty="0">
                          <a:solidFill>
                            <a:srgbClr val="333333"/>
                          </a:solidFill>
                          <a:effectLst/>
                          <a:latin typeface="inter-regular"/>
                        </a:rPr>
                        <a: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12336">
                <a:tc>
                  <a:txBody>
                    <a:bodyPr/>
                    <a:lstStyle/>
                    <a:p>
                      <a:pPr algn="just" fontAlgn="t"/>
                      <a:r>
                        <a:rPr lang="en-IN" sz="1600">
                          <a:solidFill>
                            <a:srgbClr val="333333"/>
                          </a:solidFill>
                          <a:effectLst/>
                          <a:latin typeface="inter-regular"/>
                        </a:rPr>
                        <a:t>3) public static Connection getConnection(String url):</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is used to establish the connection with the specified url.</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4555">
                <a:tc>
                  <a:txBody>
                    <a:bodyPr/>
                    <a:lstStyle/>
                    <a:p>
                      <a:pPr algn="just" fontAlgn="t"/>
                      <a:r>
                        <a:rPr lang="en-IN" sz="1600">
                          <a:solidFill>
                            <a:srgbClr val="333333"/>
                          </a:solidFill>
                          <a:effectLst/>
                          <a:latin typeface="inter-regular"/>
                        </a:rPr>
                        <a:t>4) public static Connection getConnection(String url,String userName,String password):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is used to establish the connection with the specified </a:t>
                      </a:r>
                      <a:r>
                        <a:rPr lang="en-IN" sz="1600" dirty="0" err="1">
                          <a:solidFill>
                            <a:srgbClr val="333333"/>
                          </a:solidFill>
                          <a:effectLst/>
                          <a:latin typeface="inter-regular"/>
                        </a:rPr>
                        <a:t>url</a:t>
                      </a:r>
                      <a:r>
                        <a:rPr lang="en-IN" sz="1600" dirty="0">
                          <a:solidFill>
                            <a:srgbClr val="333333"/>
                          </a:solidFill>
                          <a:effectLst/>
                          <a:latin typeface="inter-regular"/>
                        </a:rPr>
                        <a:t>, username and password.</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3"/>
          </p:nvPr>
        </p:nvSpPr>
        <p:spPr/>
        <p:txBody>
          <a:bodyPr/>
          <a:lstStyle/>
          <a:p>
            <a:r>
              <a:rPr lang="en-IN" b="0" dirty="0"/>
              <a:t>Useful methods of </a:t>
            </a:r>
            <a:r>
              <a:rPr lang="en-IN" b="0" dirty="0" err="1"/>
              <a:t>DriverManager</a:t>
            </a:r>
            <a:r>
              <a:rPr lang="en-IN" b="0" dirty="0"/>
              <a:t> class</a:t>
            </a:r>
          </a:p>
          <a:p>
            <a:br>
              <a:rPr lang="en-IN" dirty="0"/>
            </a:br>
            <a:endParaRPr lang="en-IN" dirty="0"/>
          </a:p>
        </p:txBody>
      </p:sp>
      <p:sp>
        <p:nvSpPr>
          <p:cNvPr id="7" name="Rectangle 1"/>
          <p:cNvSpPr>
            <a:spLocks noChangeArrowheads="1"/>
          </p:cNvSpPr>
          <p:nvPr/>
        </p:nvSpPr>
        <p:spPr bwMode="auto">
          <a:xfrm>
            <a:off x="0" y="2570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84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278574768"/>
              </p:ext>
            </p:extLst>
          </p:nvPr>
        </p:nvGraphicFramePr>
        <p:xfrm>
          <a:off x="3798277" y="2406765"/>
          <a:ext cx="7420708" cy="3056188"/>
        </p:xfrm>
        <a:graphic>
          <a:graphicData uri="http://schemas.openxmlformats.org/drawingml/2006/table">
            <a:tbl>
              <a:tblPr/>
              <a:tblGrid>
                <a:gridCol w="7420708">
                  <a:extLst>
                    <a:ext uri="{9D8B030D-6E8A-4147-A177-3AD203B41FA5}">
                      <a16:colId xmlns:a16="http://schemas.microsoft.com/office/drawing/2014/main" val="20000"/>
                    </a:ext>
                  </a:extLst>
                </a:gridCol>
              </a:tblGrid>
              <a:tr h="599788">
                <a:tc>
                  <a:txBody>
                    <a:bodyPr/>
                    <a:lstStyle/>
                    <a:p>
                      <a:pPr algn="just"/>
                      <a:r>
                        <a:rPr lang="en-IN" sz="1200" b="1" dirty="0">
                          <a:solidFill>
                            <a:srgbClr val="333333"/>
                          </a:solidFill>
                          <a:effectLst/>
                          <a:latin typeface="inter-bold"/>
                        </a:rPr>
                        <a:t>1) public Statement </a:t>
                      </a:r>
                      <a:r>
                        <a:rPr lang="en-IN" sz="1200" b="1" dirty="0" err="1">
                          <a:solidFill>
                            <a:srgbClr val="333333"/>
                          </a:solidFill>
                          <a:effectLst/>
                          <a:latin typeface="inter-bold"/>
                        </a:rPr>
                        <a:t>createStatement</a:t>
                      </a:r>
                      <a:r>
                        <a:rPr lang="en-IN" sz="1200" b="1" dirty="0">
                          <a:solidFill>
                            <a:srgbClr val="333333"/>
                          </a:solidFill>
                          <a:effectLst/>
                          <a:latin typeface="inter-bold"/>
                        </a:rPr>
                        <a:t>():</a:t>
                      </a:r>
                      <a:r>
                        <a:rPr lang="en-IN" sz="1200" dirty="0">
                          <a:solidFill>
                            <a:srgbClr val="333333"/>
                          </a:solidFill>
                          <a:effectLst/>
                          <a:latin typeface="inter-regular"/>
                        </a:rPr>
                        <a:t> creates a statement object that can be used to execute SQL queries.</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0"/>
                  </a:ext>
                </a:extLst>
              </a:tr>
              <a:tr h="600792">
                <a:tc>
                  <a:txBody>
                    <a:bodyPr/>
                    <a:lstStyle/>
                    <a:p>
                      <a:pPr algn="just"/>
                      <a:r>
                        <a:rPr lang="en-IN" sz="1200" b="1" dirty="0">
                          <a:solidFill>
                            <a:srgbClr val="333333"/>
                          </a:solidFill>
                          <a:effectLst/>
                          <a:latin typeface="inter-bold"/>
                        </a:rPr>
                        <a:t>2) public Statement </a:t>
                      </a:r>
                      <a:r>
                        <a:rPr lang="en-IN" sz="1200" b="1" dirty="0" err="1">
                          <a:solidFill>
                            <a:srgbClr val="333333"/>
                          </a:solidFill>
                          <a:effectLst/>
                          <a:latin typeface="inter-bold"/>
                        </a:rPr>
                        <a:t>createStatement</a:t>
                      </a:r>
                      <a:r>
                        <a:rPr lang="en-IN" sz="1200" b="1" dirty="0">
                          <a:solidFill>
                            <a:srgbClr val="333333"/>
                          </a:solidFill>
                          <a:effectLst/>
                          <a:latin typeface="inter-bold"/>
                        </a:rPr>
                        <a:t>(</a:t>
                      </a:r>
                      <a:r>
                        <a:rPr lang="en-IN" sz="1200" b="1" dirty="0" err="1">
                          <a:solidFill>
                            <a:srgbClr val="333333"/>
                          </a:solidFill>
                          <a:effectLst/>
                          <a:latin typeface="inter-bold"/>
                        </a:rPr>
                        <a:t>int</a:t>
                      </a:r>
                      <a:r>
                        <a:rPr lang="en-IN" sz="1200" b="1" dirty="0">
                          <a:solidFill>
                            <a:srgbClr val="333333"/>
                          </a:solidFill>
                          <a:effectLst/>
                          <a:latin typeface="inter-bold"/>
                        </a:rPr>
                        <a:t> </a:t>
                      </a:r>
                      <a:r>
                        <a:rPr lang="en-IN" sz="1200" b="1" dirty="0" err="1">
                          <a:solidFill>
                            <a:srgbClr val="333333"/>
                          </a:solidFill>
                          <a:effectLst/>
                          <a:latin typeface="inter-bold"/>
                        </a:rPr>
                        <a:t>resultSetType,int</a:t>
                      </a:r>
                      <a:r>
                        <a:rPr lang="en-IN" sz="1200" b="1" dirty="0">
                          <a:solidFill>
                            <a:srgbClr val="333333"/>
                          </a:solidFill>
                          <a:effectLst/>
                          <a:latin typeface="inter-bold"/>
                        </a:rPr>
                        <a:t> </a:t>
                      </a:r>
                      <a:r>
                        <a:rPr lang="en-IN" sz="1200" b="1" dirty="0" err="1">
                          <a:solidFill>
                            <a:srgbClr val="333333"/>
                          </a:solidFill>
                          <a:effectLst/>
                          <a:latin typeface="inter-bold"/>
                        </a:rPr>
                        <a:t>resultSetConcurrency</a:t>
                      </a:r>
                      <a:r>
                        <a:rPr lang="en-IN" sz="1200" b="1" dirty="0">
                          <a:solidFill>
                            <a:srgbClr val="333333"/>
                          </a:solidFill>
                          <a:effectLst/>
                          <a:latin typeface="inter-bold"/>
                        </a:rPr>
                        <a:t>):</a:t>
                      </a:r>
                      <a:r>
                        <a:rPr lang="en-IN" sz="1200" dirty="0">
                          <a:solidFill>
                            <a:srgbClr val="333333"/>
                          </a:solidFill>
                          <a:effectLst/>
                          <a:latin typeface="inter-regular"/>
                        </a:rPr>
                        <a:t> Creates a Statement object that will generate </a:t>
                      </a:r>
                      <a:r>
                        <a:rPr lang="en-IN" sz="1200" dirty="0" err="1">
                          <a:solidFill>
                            <a:srgbClr val="333333"/>
                          </a:solidFill>
                          <a:effectLst/>
                          <a:latin typeface="inter-regular"/>
                        </a:rPr>
                        <a:t>ResultSet</a:t>
                      </a:r>
                      <a:r>
                        <a:rPr lang="en-IN" sz="1200" dirty="0">
                          <a:solidFill>
                            <a:srgbClr val="333333"/>
                          </a:solidFill>
                          <a:effectLst/>
                          <a:latin typeface="inter-regular"/>
                        </a:rPr>
                        <a:t> objects with the given type and concurrency.</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1"/>
                  </a:ext>
                </a:extLst>
              </a:tr>
              <a:tr h="463902">
                <a:tc>
                  <a:txBody>
                    <a:bodyPr/>
                    <a:lstStyle/>
                    <a:p>
                      <a:pPr algn="just"/>
                      <a:r>
                        <a:rPr lang="en-IN" sz="1200" b="1" dirty="0">
                          <a:solidFill>
                            <a:srgbClr val="333333"/>
                          </a:solidFill>
                          <a:effectLst/>
                          <a:latin typeface="inter-bold"/>
                        </a:rPr>
                        <a:t>3) public void </a:t>
                      </a:r>
                      <a:r>
                        <a:rPr lang="en-IN" sz="1200" b="1" dirty="0" err="1">
                          <a:solidFill>
                            <a:srgbClr val="333333"/>
                          </a:solidFill>
                          <a:effectLst/>
                          <a:latin typeface="inter-bold"/>
                        </a:rPr>
                        <a:t>setAutoCommit</a:t>
                      </a:r>
                      <a:r>
                        <a:rPr lang="en-IN" sz="1200" b="1" dirty="0">
                          <a:solidFill>
                            <a:srgbClr val="333333"/>
                          </a:solidFill>
                          <a:effectLst/>
                          <a:latin typeface="inter-bold"/>
                        </a:rPr>
                        <a:t>(</a:t>
                      </a:r>
                      <a:r>
                        <a:rPr lang="en-IN" sz="1200" b="1" dirty="0" err="1">
                          <a:solidFill>
                            <a:srgbClr val="333333"/>
                          </a:solidFill>
                          <a:effectLst/>
                          <a:latin typeface="inter-bold"/>
                        </a:rPr>
                        <a:t>boolean</a:t>
                      </a:r>
                      <a:r>
                        <a:rPr lang="en-IN" sz="1200" b="1" dirty="0">
                          <a:solidFill>
                            <a:srgbClr val="333333"/>
                          </a:solidFill>
                          <a:effectLst/>
                          <a:latin typeface="inter-bold"/>
                        </a:rPr>
                        <a:t> status):</a:t>
                      </a:r>
                      <a:r>
                        <a:rPr lang="en-IN" sz="1200" dirty="0">
                          <a:solidFill>
                            <a:srgbClr val="333333"/>
                          </a:solidFill>
                          <a:effectLst/>
                          <a:latin typeface="inter-regular"/>
                        </a:rPr>
                        <a:t> is used to set the commit </a:t>
                      </a:r>
                      <a:r>
                        <a:rPr lang="en-IN" sz="1200" dirty="0" err="1">
                          <a:solidFill>
                            <a:srgbClr val="333333"/>
                          </a:solidFill>
                          <a:effectLst/>
                          <a:latin typeface="inter-regular"/>
                        </a:rPr>
                        <a:t>status.By</a:t>
                      </a:r>
                      <a:r>
                        <a:rPr lang="en-IN" sz="1200" dirty="0">
                          <a:solidFill>
                            <a:srgbClr val="333333"/>
                          </a:solidFill>
                          <a:effectLst/>
                          <a:latin typeface="inter-regular"/>
                        </a:rPr>
                        <a:t> default it is true.</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2"/>
                  </a:ext>
                </a:extLst>
              </a:tr>
              <a:tr h="463902">
                <a:tc>
                  <a:txBody>
                    <a:bodyPr/>
                    <a:lstStyle/>
                    <a:p>
                      <a:pPr algn="just"/>
                      <a:r>
                        <a:rPr lang="en-IN" sz="1200" b="1" dirty="0">
                          <a:solidFill>
                            <a:srgbClr val="333333"/>
                          </a:solidFill>
                          <a:effectLst/>
                          <a:latin typeface="inter-bold"/>
                        </a:rPr>
                        <a:t>4) public void commit():</a:t>
                      </a:r>
                      <a:r>
                        <a:rPr lang="en-IN" sz="1200" dirty="0">
                          <a:solidFill>
                            <a:srgbClr val="333333"/>
                          </a:solidFill>
                          <a:effectLst/>
                          <a:latin typeface="inter-regular"/>
                        </a:rPr>
                        <a:t> saves the changes made since the previous commit/rollback permanent.</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3"/>
                  </a:ext>
                </a:extLst>
              </a:tr>
              <a:tr h="463902">
                <a:tc>
                  <a:txBody>
                    <a:bodyPr/>
                    <a:lstStyle/>
                    <a:p>
                      <a:pPr algn="just"/>
                      <a:r>
                        <a:rPr lang="en-IN" sz="1200" b="1">
                          <a:solidFill>
                            <a:srgbClr val="333333"/>
                          </a:solidFill>
                          <a:effectLst/>
                          <a:latin typeface="inter-bold"/>
                        </a:rPr>
                        <a:t>5) public void rollback():</a:t>
                      </a:r>
                      <a:r>
                        <a:rPr lang="en-IN" sz="1200">
                          <a:solidFill>
                            <a:srgbClr val="333333"/>
                          </a:solidFill>
                          <a:effectLst/>
                          <a:latin typeface="inter-regular"/>
                        </a:rPr>
                        <a:t> Drops all changes made since the previous commit/rollback.</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4"/>
                  </a:ext>
                </a:extLst>
              </a:tr>
              <a:tr h="463902">
                <a:tc>
                  <a:txBody>
                    <a:bodyPr/>
                    <a:lstStyle/>
                    <a:p>
                      <a:pPr algn="just"/>
                      <a:r>
                        <a:rPr lang="en-IN" sz="1200" b="1" dirty="0">
                          <a:solidFill>
                            <a:srgbClr val="333333"/>
                          </a:solidFill>
                          <a:effectLst/>
                          <a:latin typeface="inter-bold"/>
                        </a:rPr>
                        <a:t>6) public void close():</a:t>
                      </a:r>
                      <a:r>
                        <a:rPr lang="en-IN" sz="1200" dirty="0">
                          <a:solidFill>
                            <a:srgbClr val="333333"/>
                          </a:solidFill>
                          <a:effectLst/>
                          <a:latin typeface="inter-regular"/>
                        </a:rPr>
                        <a:t> closes the connection and Releases a JDBC resources immediately.</a:t>
                      </a:r>
                    </a:p>
                  </a:txBody>
                  <a:tcPr marL="169748" marR="63656" marT="84874" marB="84874" anchor="ctr">
                    <a:lnL w="28575" cap="flat" cmpd="sng" algn="ctr">
                      <a:solidFill>
                        <a:srgbClr val="FFA500"/>
                      </a:solidFill>
                      <a:prstDash val="solid"/>
                      <a:round/>
                      <a:headEnd type="none" w="med" len="med"/>
                      <a:tailEnd type="none" w="med" len="med"/>
                    </a:lnL>
                    <a:lnR>
                      <a:noFill/>
                    </a:lnR>
                    <a:lnT>
                      <a:noFill/>
                    </a:lnT>
                    <a:lnB>
                      <a:noFill/>
                    </a:lnB>
                    <a:solidFill>
                      <a:srgbClr val="FAEBD7"/>
                    </a:solidFill>
                  </a:tcPr>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sz="quarter" idx="13"/>
          </p:nvPr>
        </p:nvSpPr>
        <p:spPr/>
        <p:txBody>
          <a:bodyPr/>
          <a:lstStyle/>
          <a:p>
            <a:r>
              <a:rPr lang="en-IN" b="0" dirty="0"/>
              <a:t>Connection interface</a:t>
            </a:r>
          </a:p>
          <a:p>
            <a:br>
              <a:rPr lang="en-IN" dirty="0"/>
            </a:br>
            <a:endParaRPr lang="en-IN" dirty="0"/>
          </a:p>
        </p:txBody>
      </p:sp>
      <p:sp>
        <p:nvSpPr>
          <p:cNvPr id="7" name="Rectangle 6"/>
          <p:cNvSpPr/>
          <p:nvPr/>
        </p:nvSpPr>
        <p:spPr>
          <a:xfrm>
            <a:off x="433753" y="1508934"/>
            <a:ext cx="2813540" cy="4524315"/>
          </a:xfrm>
          <a:prstGeom prst="rect">
            <a:avLst/>
          </a:prstGeom>
        </p:spPr>
        <p:txBody>
          <a:bodyPr wrap="square">
            <a:spAutoFit/>
          </a:bodyPr>
          <a:lstStyle/>
          <a:p>
            <a:r>
              <a:rPr lang="en-IN" dirty="0"/>
              <a:t>A Connection is the session between java application and database. The Connection interface is a factory of Statement, </a:t>
            </a:r>
            <a:r>
              <a:rPr lang="en-IN" dirty="0" err="1"/>
              <a:t>PreparedStatement</a:t>
            </a:r>
            <a:r>
              <a:rPr lang="en-IN" dirty="0"/>
              <a:t>, and </a:t>
            </a:r>
            <a:r>
              <a:rPr lang="en-IN" dirty="0" err="1"/>
              <a:t>DatabaseMetaData</a:t>
            </a:r>
            <a:r>
              <a:rPr lang="en-IN" dirty="0"/>
              <a:t> i.e. object of Connection can be used to get the object of Statement and </a:t>
            </a:r>
            <a:r>
              <a:rPr lang="en-IN" dirty="0" err="1"/>
              <a:t>DatabaseMetaData</a:t>
            </a:r>
            <a:r>
              <a:rPr lang="en-IN" dirty="0"/>
              <a:t>. The Connection interface provide many methods for transaction management like commit(), rollback() etc.</a:t>
            </a:r>
          </a:p>
        </p:txBody>
      </p:sp>
    </p:spTree>
    <p:extLst>
      <p:ext uri="{BB962C8B-B14F-4D97-AF65-F5344CB8AC3E}">
        <p14:creationId xmlns:p14="http://schemas.microsoft.com/office/powerpoint/2010/main" val="329205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3481753716"/>
              </p:ext>
            </p:extLst>
          </p:nvPr>
        </p:nvGraphicFramePr>
        <p:xfrm>
          <a:off x="3575538" y="3081383"/>
          <a:ext cx="7408985" cy="2463632"/>
        </p:xfrm>
        <a:graphic>
          <a:graphicData uri="http://schemas.openxmlformats.org/drawingml/2006/table">
            <a:tbl>
              <a:tblPr/>
              <a:tblGrid>
                <a:gridCol w="7408985">
                  <a:extLst>
                    <a:ext uri="{9D8B030D-6E8A-4147-A177-3AD203B41FA5}">
                      <a16:colId xmlns:a16="http://schemas.microsoft.com/office/drawing/2014/main" val="20000"/>
                    </a:ext>
                  </a:extLst>
                </a:gridCol>
              </a:tblGrid>
              <a:tr h="615908">
                <a:tc>
                  <a:txBody>
                    <a:bodyPr/>
                    <a:lstStyle/>
                    <a:p>
                      <a:pPr algn="just"/>
                      <a:r>
                        <a:rPr lang="en-IN" sz="1600" b="1" dirty="0">
                          <a:solidFill>
                            <a:srgbClr val="333333"/>
                          </a:solidFill>
                          <a:effectLst/>
                          <a:latin typeface="inter-bold"/>
                        </a:rPr>
                        <a:t>1) public </a:t>
                      </a:r>
                      <a:r>
                        <a:rPr lang="en-IN" sz="1600" b="1" dirty="0" err="1">
                          <a:solidFill>
                            <a:srgbClr val="333333"/>
                          </a:solidFill>
                          <a:effectLst/>
                          <a:latin typeface="inter-bold"/>
                        </a:rPr>
                        <a:t>ResultSet</a:t>
                      </a:r>
                      <a:r>
                        <a:rPr lang="en-IN" sz="1600" b="1" dirty="0">
                          <a:solidFill>
                            <a:srgbClr val="333333"/>
                          </a:solidFill>
                          <a:effectLst/>
                          <a:latin typeface="inter-bold"/>
                        </a:rPr>
                        <a:t> </a:t>
                      </a:r>
                      <a:r>
                        <a:rPr lang="en-IN" sz="1600" b="1" dirty="0" err="1">
                          <a:solidFill>
                            <a:srgbClr val="333333"/>
                          </a:solidFill>
                          <a:effectLst/>
                          <a:latin typeface="inter-bold"/>
                        </a:rPr>
                        <a:t>executeQuery</a:t>
                      </a:r>
                      <a:r>
                        <a:rPr lang="en-IN" sz="1600" b="1" dirty="0">
                          <a:solidFill>
                            <a:srgbClr val="333333"/>
                          </a:solidFill>
                          <a:effectLst/>
                          <a:latin typeface="inter-bold"/>
                        </a:rPr>
                        <a:t>(String </a:t>
                      </a:r>
                      <a:r>
                        <a:rPr lang="en-IN" sz="1600" b="1" dirty="0" err="1">
                          <a:solidFill>
                            <a:srgbClr val="333333"/>
                          </a:solidFill>
                          <a:effectLst/>
                          <a:latin typeface="inter-bold"/>
                        </a:rPr>
                        <a:t>sql</a:t>
                      </a:r>
                      <a:r>
                        <a:rPr lang="en-IN" sz="1600" b="1" dirty="0">
                          <a:solidFill>
                            <a:srgbClr val="333333"/>
                          </a:solidFill>
                          <a:effectLst/>
                          <a:latin typeface="inter-bold"/>
                        </a:rPr>
                        <a:t>):</a:t>
                      </a:r>
                      <a:r>
                        <a:rPr lang="en-IN" sz="1600" dirty="0">
                          <a:solidFill>
                            <a:srgbClr val="333333"/>
                          </a:solidFill>
                          <a:effectLst/>
                          <a:latin typeface="inter-regular"/>
                        </a:rPr>
                        <a:t> is used to execute SELECT query. It returns the object of </a:t>
                      </a:r>
                      <a:r>
                        <a:rPr lang="en-IN" sz="1600" dirty="0" err="1">
                          <a:solidFill>
                            <a:srgbClr val="333333"/>
                          </a:solidFill>
                          <a:effectLst/>
                          <a:latin typeface="inter-regular"/>
                        </a:rPr>
                        <a:t>ResultSet</a:t>
                      </a:r>
                      <a:r>
                        <a:rPr lang="en-IN" sz="1600" dirty="0">
                          <a:solidFill>
                            <a:srgbClr val="333333"/>
                          </a:solidFill>
                          <a:effectLst/>
                          <a:latin typeface="inter-regular"/>
                        </a:rPr>
                        <a:t>.</a:t>
                      </a:r>
                    </a:p>
                  </a:txBody>
                  <a:tcPr marL="40740" marR="40740" marT="20370" marB="20370" anchor="ctr">
                    <a:lnL>
                      <a:noFill/>
                    </a:lnL>
                    <a:lnR>
                      <a:noFill/>
                    </a:lnR>
                    <a:lnT>
                      <a:noFill/>
                    </a:lnT>
                    <a:lnB>
                      <a:noFill/>
                    </a:lnB>
                    <a:solidFill>
                      <a:srgbClr val="FFFFFF"/>
                    </a:solidFill>
                  </a:tcPr>
                </a:tc>
                <a:extLst>
                  <a:ext uri="{0D108BD9-81ED-4DB2-BD59-A6C34878D82A}">
                    <a16:rowId xmlns:a16="http://schemas.microsoft.com/office/drawing/2014/main" val="10000"/>
                  </a:ext>
                </a:extLst>
              </a:tr>
              <a:tr h="615908">
                <a:tc>
                  <a:txBody>
                    <a:bodyPr/>
                    <a:lstStyle/>
                    <a:p>
                      <a:pPr algn="just"/>
                      <a:r>
                        <a:rPr lang="en-IN" sz="1600" b="1">
                          <a:solidFill>
                            <a:srgbClr val="333333"/>
                          </a:solidFill>
                          <a:effectLst/>
                          <a:latin typeface="inter-bold"/>
                        </a:rPr>
                        <a:t>2) public int executeUpdate(String sql):</a:t>
                      </a:r>
                      <a:r>
                        <a:rPr lang="en-IN" sz="1600">
                          <a:solidFill>
                            <a:srgbClr val="333333"/>
                          </a:solidFill>
                          <a:effectLst/>
                          <a:latin typeface="inter-regular"/>
                        </a:rPr>
                        <a:t> is used to execute specified query, it may be create, drop, insert, update, delete etc.</a:t>
                      </a:r>
                    </a:p>
                  </a:txBody>
                  <a:tcPr marL="40740" marR="40740" marT="20370" marB="20370" anchor="ctr">
                    <a:lnL>
                      <a:noFill/>
                    </a:lnL>
                    <a:lnR>
                      <a:noFill/>
                    </a:lnR>
                    <a:lnT>
                      <a:noFill/>
                    </a:lnT>
                    <a:lnB>
                      <a:noFill/>
                    </a:lnB>
                    <a:solidFill>
                      <a:srgbClr val="FFFFFF"/>
                    </a:solidFill>
                  </a:tcPr>
                </a:tc>
                <a:extLst>
                  <a:ext uri="{0D108BD9-81ED-4DB2-BD59-A6C34878D82A}">
                    <a16:rowId xmlns:a16="http://schemas.microsoft.com/office/drawing/2014/main" val="10001"/>
                  </a:ext>
                </a:extLst>
              </a:tr>
              <a:tr h="615908">
                <a:tc>
                  <a:txBody>
                    <a:bodyPr/>
                    <a:lstStyle/>
                    <a:p>
                      <a:pPr algn="just"/>
                      <a:r>
                        <a:rPr lang="en-IN" sz="1600" b="1">
                          <a:solidFill>
                            <a:srgbClr val="333333"/>
                          </a:solidFill>
                          <a:effectLst/>
                          <a:latin typeface="inter-bold"/>
                        </a:rPr>
                        <a:t>3) public boolean execute(String sql):</a:t>
                      </a:r>
                      <a:r>
                        <a:rPr lang="en-IN" sz="1600">
                          <a:solidFill>
                            <a:srgbClr val="333333"/>
                          </a:solidFill>
                          <a:effectLst/>
                          <a:latin typeface="inter-regular"/>
                        </a:rPr>
                        <a:t> is used to execute queries that may return multiple results.</a:t>
                      </a:r>
                    </a:p>
                  </a:txBody>
                  <a:tcPr marL="40740" marR="40740" marT="20370" marB="20370" anchor="ctr">
                    <a:lnL>
                      <a:noFill/>
                    </a:lnL>
                    <a:lnR>
                      <a:noFill/>
                    </a:lnR>
                    <a:lnT>
                      <a:noFill/>
                    </a:lnT>
                    <a:lnB>
                      <a:noFill/>
                    </a:lnB>
                    <a:solidFill>
                      <a:srgbClr val="FFFFFF"/>
                    </a:solidFill>
                  </a:tcPr>
                </a:tc>
                <a:extLst>
                  <a:ext uri="{0D108BD9-81ED-4DB2-BD59-A6C34878D82A}">
                    <a16:rowId xmlns:a16="http://schemas.microsoft.com/office/drawing/2014/main" val="10002"/>
                  </a:ext>
                </a:extLst>
              </a:tr>
              <a:tr h="615908">
                <a:tc>
                  <a:txBody>
                    <a:bodyPr/>
                    <a:lstStyle/>
                    <a:p>
                      <a:pPr algn="just"/>
                      <a:r>
                        <a:rPr lang="en-IN" sz="1600" b="1" dirty="0">
                          <a:solidFill>
                            <a:srgbClr val="333333"/>
                          </a:solidFill>
                          <a:effectLst/>
                          <a:latin typeface="inter-bold"/>
                        </a:rPr>
                        <a:t>4) public </a:t>
                      </a:r>
                      <a:r>
                        <a:rPr lang="en-IN" sz="1600" b="1" dirty="0" err="1">
                          <a:solidFill>
                            <a:srgbClr val="333333"/>
                          </a:solidFill>
                          <a:effectLst/>
                          <a:latin typeface="inter-bold"/>
                        </a:rPr>
                        <a:t>int</a:t>
                      </a:r>
                      <a:r>
                        <a:rPr lang="en-IN" sz="1600" b="1" dirty="0">
                          <a:solidFill>
                            <a:srgbClr val="333333"/>
                          </a:solidFill>
                          <a:effectLst/>
                          <a:latin typeface="inter-bold"/>
                        </a:rPr>
                        <a:t>[] </a:t>
                      </a:r>
                      <a:r>
                        <a:rPr lang="en-IN" sz="1600" b="1" dirty="0" err="1">
                          <a:solidFill>
                            <a:srgbClr val="333333"/>
                          </a:solidFill>
                          <a:effectLst/>
                          <a:latin typeface="inter-bold"/>
                        </a:rPr>
                        <a:t>executeBatch</a:t>
                      </a:r>
                      <a:r>
                        <a:rPr lang="en-IN" sz="1600" b="1" dirty="0">
                          <a:solidFill>
                            <a:srgbClr val="333333"/>
                          </a:solidFill>
                          <a:effectLst/>
                          <a:latin typeface="inter-bold"/>
                        </a:rPr>
                        <a:t>():</a:t>
                      </a:r>
                      <a:r>
                        <a:rPr lang="en-IN" sz="1600" dirty="0">
                          <a:solidFill>
                            <a:srgbClr val="333333"/>
                          </a:solidFill>
                          <a:effectLst/>
                          <a:latin typeface="inter-regular"/>
                        </a:rPr>
                        <a:t> is used to execute batch of commands.</a:t>
                      </a:r>
                    </a:p>
                  </a:txBody>
                  <a:tcPr marL="40740" marR="40740" marT="20370" marB="20370"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b="0" dirty="0"/>
              <a:t>Statement interface</a:t>
            </a:r>
          </a:p>
          <a:p>
            <a:br>
              <a:rPr lang="en-IN" dirty="0"/>
            </a:br>
            <a:endParaRPr lang="en-IN" dirty="0"/>
          </a:p>
        </p:txBody>
      </p:sp>
      <p:sp>
        <p:nvSpPr>
          <p:cNvPr id="5" name="Text Placeholder 4"/>
          <p:cNvSpPr>
            <a:spLocks noGrp="1"/>
          </p:cNvSpPr>
          <p:nvPr>
            <p:ph type="body" sz="quarter" idx="14"/>
          </p:nvPr>
        </p:nvSpPr>
        <p:spPr>
          <a:xfrm>
            <a:off x="3458308" y="1910862"/>
            <a:ext cx="8012967" cy="4222646"/>
          </a:xfrm>
        </p:spPr>
        <p:txBody>
          <a:bodyPr/>
          <a:lstStyle/>
          <a:p>
            <a:r>
              <a:rPr lang="en-IN" sz="1800" dirty="0"/>
              <a:t>The </a:t>
            </a:r>
            <a:r>
              <a:rPr lang="en-IN" sz="1800" b="1" dirty="0"/>
              <a:t>Statement interface</a:t>
            </a:r>
            <a:r>
              <a:rPr lang="en-IN" sz="1800" dirty="0"/>
              <a:t> provides methods to execute queries with the database. The statement interface is a factory of </a:t>
            </a:r>
            <a:r>
              <a:rPr lang="en-IN" sz="1800" dirty="0" err="1"/>
              <a:t>ResultSet</a:t>
            </a:r>
            <a:r>
              <a:rPr lang="en-IN" sz="1800" dirty="0"/>
              <a:t> i.e. it provides factory method to get the object of </a:t>
            </a:r>
            <a:r>
              <a:rPr lang="en-IN" sz="1800" dirty="0" err="1"/>
              <a:t>ResultSet</a:t>
            </a:r>
            <a:r>
              <a:rPr lang="en-IN" sz="1800" dirty="0"/>
              <a:t>.</a:t>
            </a:r>
          </a:p>
          <a:p>
            <a:br>
              <a:rPr lang="en-IN" dirty="0"/>
            </a:br>
            <a:endParaRPr lang="en-IN" dirty="0"/>
          </a:p>
        </p:txBody>
      </p:sp>
    </p:spTree>
    <p:extLst>
      <p:ext uri="{BB962C8B-B14F-4D97-AF65-F5344CB8AC3E}">
        <p14:creationId xmlns:p14="http://schemas.microsoft.com/office/powerpoint/2010/main" val="187631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ResultSet</a:t>
            </a:r>
            <a:r>
              <a:rPr lang="en-IN" b="0" dirty="0"/>
              <a:t> interface</a:t>
            </a:r>
          </a:p>
          <a:p>
            <a:br>
              <a:rPr lang="en-IN" dirty="0"/>
            </a:br>
            <a:endParaRPr lang="en-IN" dirty="0"/>
          </a:p>
        </p:txBody>
      </p:sp>
      <p:sp>
        <p:nvSpPr>
          <p:cNvPr id="5" name="Text Placeholder 4"/>
          <p:cNvSpPr>
            <a:spLocks noGrp="1"/>
          </p:cNvSpPr>
          <p:nvPr>
            <p:ph type="body" sz="quarter" idx="14"/>
          </p:nvPr>
        </p:nvSpPr>
        <p:spPr>
          <a:xfrm>
            <a:off x="3610707" y="2133600"/>
            <a:ext cx="7860567" cy="3999908"/>
          </a:xfrm>
        </p:spPr>
        <p:txBody>
          <a:bodyPr/>
          <a:lstStyle/>
          <a:p>
            <a:r>
              <a:rPr lang="en-IN" dirty="0"/>
              <a:t>The object of </a:t>
            </a:r>
            <a:r>
              <a:rPr lang="en-IN" dirty="0" err="1"/>
              <a:t>ResultSet</a:t>
            </a:r>
            <a:r>
              <a:rPr lang="en-IN" dirty="0"/>
              <a:t> maintains a cursor pointing to a row of a table. Initially, cursor points to before the first row.</a:t>
            </a:r>
          </a:p>
          <a:p>
            <a:r>
              <a:rPr lang="en-IN" dirty="0"/>
              <a:t>By default, </a:t>
            </a:r>
            <a:r>
              <a:rPr lang="en-IN" dirty="0" err="1"/>
              <a:t>ResultSet</a:t>
            </a:r>
            <a:r>
              <a:rPr lang="en-IN" dirty="0"/>
              <a:t> object can be moved forward only and it is not updatable.</a:t>
            </a:r>
          </a:p>
          <a:p>
            <a:r>
              <a:rPr lang="en-IN" dirty="0"/>
              <a:t>But we can make this object to move forward and backward direction by passing either TYPE_SCROLL_INSENSITIVE or TYPE_SCROLL_SENSITIVE in </a:t>
            </a:r>
            <a:r>
              <a:rPr lang="en-IN" dirty="0" err="1"/>
              <a:t>createStatement</a:t>
            </a:r>
            <a:r>
              <a:rPr lang="en-IN" dirty="0"/>
              <a:t>(</a:t>
            </a:r>
            <a:r>
              <a:rPr lang="en-IN" dirty="0" err="1"/>
              <a:t>int,int</a:t>
            </a:r>
            <a:r>
              <a:rPr lang="en-IN" dirty="0"/>
              <a:t>) method as well as we can make this object as updatable by:</a:t>
            </a:r>
          </a:p>
          <a:p>
            <a:r>
              <a:rPr lang="en-IN" dirty="0"/>
              <a:t>Statement </a:t>
            </a:r>
            <a:r>
              <a:rPr lang="en-IN" dirty="0" err="1"/>
              <a:t>stmt</a:t>
            </a:r>
            <a:r>
              <a:rPr lang="en-IN" dirty="0"/>
              <a:t> = </a:t>
            </a:r>
            <a:r>
              <a:rPr lang="en-IN" dirty="0" err="1"/>
              <a:t>con.createStatement</a:t>
            </a:r>
            <a:r>
              <a:rPr lang="en-IN" dirty="0"/>
              <a:t>(</a:t>
            </a:r>
            <a:r>
              <a:rPr lang="en-IN" dirty="0" err="1"/>
              <a:t>ResultSet.TYPE_SCROLL_INSENSITIVE</a:t>
            </a:r>
            <a:r>
              <a:rPr lang="en-IN" dirty="0"/>
              <a:t>,  </a:t>
            </a:r>
          </a:p>
          <a:p>
            <a:r>
              <a:rPr lang="en-IN" dirty="0"/>
              <a:t>                     </a:t>
            </a:r>
            <a:r>
              <a:rPr lang="en-IN" dirty="0" err="1"/>
              <a:t>ResultSet.CONCUR_UPDATABLE</a:t>
            </a:r>
            <a:r>
              <a:rPr lang="en-IN" dirty="0"/>
              <a:t>);  </a:t>
            </a:r>
          </a:p>
          <a:p>
            <a:endParaRPr lang="en-IN" dirty="0"/>
          </a:p>
        </p:txBody>
      </p:sp>
    </p:spTree>
    <p:extLst>
      <p:ext uri="{BB962C8B-B14F-4D97-AF65-F5344CB8AC3E}">
        <p14:creationId xmlns:p14="http://schemas.microsoft.com/office/powerpoint/2010/main" val="994334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989037192"/>
              </p:ext>
            </p:extLst>
          </p:nvPr>
        </p:nvGraphicFramePr>
        <p:xfrm>
          <a:off x="105508" y="2904847"/>
          <a:ext cx="5627077" cy="1978480"/>
        </p:xfrm>
        <a:graphic>
          <a:graphicData uri="http://schemas.openxmlformats.org/drawingml/2006/table">
            <a:tbl>
              <a:tblPr/>
              <a:tblGrid>
                <a:gridCol w="1570037">
                  <a:extLst>
                    <a:ext uri="{9D8B030D-6E8A-4147-A177-3AD203B41FA5}">
                      <a16:colId xmlns:a16="http://schemas.microsoft.com/office/drawing/2014/main" val="20000"/>
                    </a:ext>
                  </a:extLst>
                </a:gridCol>
                <a:gridCol w="4057040">
                  <a:extLst>
                    <a:ext uri="{9D8B030D-6E8A-4147-A177-3AD203B41FA5}">
                      <a16:colId xmlns:a16="http://schemas.microsoft.com/office/drawing/2014/main" val="20001"/>
                    </a:ext>
                  </a:extLst>
                </a:gridCol>
              </a:tblGrid>
              <a:tr h="434555">
                <a:tc>
                  <a:txBody>
                    <a:bodyPr/>
                    <a:lstStyle/>
                    <a:p>
                      <a:pPr algn="just" fontAlgn="t"/>
                      <a:r>
                        <a:rPr lang="en-IN" sz="1400" b="1" dirty="0">
                          <a:solidFill>
                            <a:srgbClr val="333333"/>
                          </a:solidFill>
                          <a:effectLst/>
                          <a:latin typeface="inter-bold"/>
                        </a:rPr>
                        <a:t>1) public </a:t>
                      </a:r>
                      <a:r>
                        <a:rPr lang="en-IN" sz="1400" b="1" dirty="0" err="1">
                          <a:solidFill>
                            <a:srgbClr val="333333"/>
                          </a:solidFill>
                          <a:effectLst/>
                          <a:latin typeface="inter-bold"/>
                        </a:rPr>
                        <a:t>boolean</a:t>
                      </a:r>
                      <a:r>
                        <a:rPr lang="en-IN" sz="1400" b="1" dirty="0">
                          <a:solidFill>
                            <a:srgbClr val="333333"/>
                          </a:solidFill>
                          <a:effectLst/>
                          <a:latin typeface="inter-bold"/>
                        </a:rPr>
                        <a:t> next():</a:t>
                      </a:r>
                      <a:endParaRPr lang="en-IN" sz="1400" dirty="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is used to move the cursor to the one row next from the current position.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434555">
                <a:tc>
                  <a:txBody>
                    <a:bodyPr/>
                    <a:lstStyle/>
                    <a:p>
                      <a:pPr algn="just" fontAlgn="t"/>
                      <a:r>
                        <a:rPr lang="en-IN" sz="1400" b="1">
                          <a:solidFill>
                            <a:srgbClr val="333333"/>
                          </a:solidFill>
                          <a:effectLst/>
                          <a:latin typeface="inter-bold"/>
                        </a:rPr>
                        <a:t>2) public boolean previous():</a:t>
                      </a:r>
                      <a:endParaRPr lang="en-IN" sz="140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is used to move the cursor to the one row previous from the current position.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2336">
                <a:tc>
                  <a:txBody>
                    <a:bodyPr/>
                    <a:lstStyle/>
                    <a:p>
                      <a:pPr algn="just" fontAlgn="t"/>
                      <a:r>
                        <a:rPr lang="en-IN" sz="1400" b="1">
                          <a:solidFill>
                            <a:srgbClr val="333333"/>
                          </a:solidFill>
                          <a:effectLst/>
                          <a:latin typeface="inter-bold"/>
                        </a:rPr>
                        <a:t>3) public boolean first():</a:t>
                      </a:r>
                      <a:endParaRPr lang="en-IN" sz="140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is used to move the cursor to the first row in result set object.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12336">
                <a:tc>
                  <a:txBody>
                    <a:bodyPr/>
                    <a:lstStyle/>
                    <a:p>
                      <a:pPr algn="just" fontAlgn="t"/>
                      <a:r>
                        <a:rPr lang="en-IN" sz="1400" b="1">
                          <a:solidFill>
                            <a:srgbClr val="333333"/>
                          </a:solidFill>
                          <a:effectLst/>
                          <a:latin typeface="inter-bold"/>
                        </a:rPr>
                        <a:t>4) public boolean last():</a:t>
                      </a:r>
                      <a:endParaRPr lang="en-IN" sz="140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is used to move the cursor to the last row in result set object.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b="0" dirty="0"/>
              <a:t>Commonly used methods of </a:t>
            </a:r>
            <a:r>
              <a:rPr lang="en-IN" b="0" dirty="0" err="1"/>
              <a:t>ResultSet</a:t>
            </a:r>
            <a:r>
              <a:rPr lang="en-IN" b="0" dirty="0"/>
              <a:t> interface</a:t>
            </a:r>
          </a:p>
          <a:p>
            <a:br>
              <a:rPr lang="en-IN" dirty="0"/>
            </a:b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570865322"/>
              </p:ext>
            </p:extLst>
          </p:nvPr>
        </p:nvGraphicFramePr>
        <p:xfrm>
          <a:off x="6060830" y="2455240"/>
          <a:ext cx="5838093" cy="2355911"/>
        </p:xfrm>
        <a:graphic>
          <a:graphicData uri="http://schemas.openxmlformats.org/drawingml/2006/table">
            <a:tbl>
              <a:tblPr/>
              <a:tblGrid>
                <a:gridCol w="2815884">
                  <a:extLst>
                    <a:ext uri="{9D8B030D-6E8A-4147-A177-3AD203B41FA5}">
                      <a16:colId xmlns:a16="http://schemas.microsoft.com/office/drawing/2014/main" val="20000"/>
                    </a:ext>
                  </a:extLst>
                </a:gridCol>
                <a:gridCol w="3022209">
                  <a:extLst>
                    <a:ext uri="{9D8B030D-6E8A-4147-A177-3AD203B41FA5}">
                      <a16:colId xmlns:a16="http://schemas.microsoft.com/office/drawing/2014/main" val="20001"/>
                    </a:ext>
                  </a:extLst>
                </a:gridCol>
              </a:tblGrid>
              <a:tr h="0">
                <a:tc>
                  <a:txBody>
                    <a:bodyPr/>
                    <a:lstStyle/>
                    <a:p>
                      <a:pPr algn="just" fontAlgn="t"/>
                      <a:r>
                        <a:rPr lang="en-IN" sz="1200" b="1" dirty="0">
                          <a:solidFill>
                            <a:srgbClr val="333333"/>
                          </a:solidFill>
                          <a:effectLst/>
                          <a:latin typeface="inter-bold"/>
                        </a:rPr>
                        <a:t>5) public </a:t>
                      </a:r>
                      <a:r>
                        <a:rPr lang="en-IN" sz="1200" b="1" dirty="0" err="1">
                          <a:solidFill>
                            <a:srgbClr val="333333"/>
                          </a:solidFill>
                          <a:effectLst/>
                          <a:latin typeface="inter-bold"/>
                        </a:rPr>
                        <a:t>boolean</a:t>
                      </a:r>
                      <a:r>
                        <a:rPr lang="en-IN" sz="1200" b="1" dirty="0">
                          <a:solidFill>
                            <a:srgbClr val="333333"/>
                          </a:solidFill>
                          <a:effectLst/>
                          <a:latin typeface="inter-bold"/>
                        </a:rPr>
                        <a:t> absolute(</a:t>
                      </a:r>
                      <a:r>
                        <a:rPr lang="en-IN" sz="1200" b="1" dirty="0" err="1">
                          <a:solidFill>
                            <a:srgbClr val="333333"/>
                          </a:solidFill>
                          <a:effectLst/>
                          <a:latin typeface="inter-bold"/>
                        </a:rPr>
                        <a:t>int</a:t>
                      </a:r>
                      <a:r>
                        <a:rPr lang="en-IN" sz="1200" b="1" dirty="0">
                          <a:solidFill>
                            <a:srgbClr val="333333"/>
                          </a:solidFill>
                          <a:effectLst/>
                          <a:latin typeface="inter-bold"/>
                        </a:rPr>
                        <a:t> row):</a:t>
                      </a:r>
                      <a:endParaRPr lang="en-IN" sz="12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is used to move the cursor to the specified row number in the ResultSet 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801431">
                <a:tc>
                  <a:txBody>
                    <a:bodyPr/>
                    <a:lstStyle/>
                    <a:p>
                      <a:pPr algn="just" fontAlgn="t"/>
                      <a:r>
                        <a:rPr lang="en-IN" sz="1200" b="1">
                          <a:solidFill>
                            <a:srgbClr val="333333"/>
                          </a:solidFill>
                          <a:effectLst/>
                          <a:latin typeface="inter-bold"/>
                        </a:rPr>
                        <a:t>6) public boolean relative(int row):</a:t>
                      </a:r>
                      <a:endParaRPr lang="en-IN" sz="12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is used to move the cursor to the relative row number in the </a:t>
                      </a:r>
                      <a:r>
                        <a:rPr lang="en-IN" sz="1200" dirty="0" err="1">
                          <a:solidFill>
                            <a:srgbClr val="333333"/>
                          </a:solidFill>
                          <a:effectLst/>
                          <a:latin typeface="inter-regular"/>
                        </a:rPr>
                        <a:t>ResultSet</a:t>
                      </a:r>
                      <a:r>
                        <a:rPr lang="en-IN" sz="1200" dirty="0">
                          <a:solidFill>
                            <a:srgbClr val="333333"/>
                          </a:solidFill>
                          <a:effectLst/>
                          <a:latin typeface="inter-regular"/>
                        </a:rPr>
                        <a:t> object, it may be positive or negative.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IN" sz="1200" b="1">
                          <a:solidFill>
                            <a:srgbClr val="333333"/>
                          </a:solidFill>
                          <a:effectLst/>
                          <a:latin typeface="inter-bold"/>
                        </a:rPr>
                        <a:t>7) public int getInt(int columnIndex):</a:t>
                      </a:r>
                      <a:endParaRPr lang="en-IN" sz="12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is used to return the data of specified column index of the current row as 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IN" sz="1200" b="1">
                          <a:solidFill>
                            <a:srgbClr val="333333"/>
                          </a:solidFill>
                          <a:effectLst/>
                          <a:latin typeface="inter-bold"/>
                        </a:rPr>
                        <a:t>8) public int getInt(String columnName):</a:t>
                      </a:r>
                      <a:endParaRPr lang="en-IN" sz="12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is used to return the data of specified column name of the current row as int.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45713888"/>
              </p:ext>
            </p:extLst>
          </p:nvPr>
        </p:nvGraphicFramePr>
        <p:xfrm>
          <a:off x="3052691" y="4997974"/>
          <a:ext cx="7047910" cy="1036320"/>
        </p:xfrm>
        <a:graphic>
          <a:graphicData uri="http://schemas.openxmlformats.org/drawingml/2006/table">
            <a:tbl>
              <a:tblPr/>
              <a:tblGrid>
                <a:gridCol w="3523955">
                  <a:extLst>
                    <a:ext uri="{9D8B030D-6E8A-4147-A177-3AD203B41FA5}">
                      <a16:colId xmlns:a16="http://schemas.microsoft.com/office/drawing/2014/main" val="20000"/>
                    </a:ext>
                  </a:extLst>
                </a:gridCol>
                <a:gridCol w="3523955">
                  <a:extLst>
                    <a:ext uri="{9D8B030D-6E8A-4147-A177-3AD203B41FA5}">
                      <a16:colId xmlns:a16="http://schemas.microsoft.com/office/drawing/2014/main" val="20001"/>
                    </a:ext>
                  </a:extLst>
                </a:gridCol>
              </a:tblGrid>
              <a:tr h="0">
                <a:tc>
                  <a:txBody>
                    <a:bodyPr/>
                    <a:lstStyle/>
                    <a:p>
                      <a:pPr algn="just" fontAlgn="t"/>
                      <a:r>
                        <a:rPr lang="en-IN" sz="1200" b="1">
                          <a:solidFill>
                            <a:srgbClr val="333333"/>
                          </a:solidFill>
                          <a:effectLst/>
                          <a:latin typeface="inter-bold"/>
                        </a:rPr>
                        <a:t>9) public String getString(int columnIndex):</a:t>
                      </a:r>
                      <a:endParaRPr lang="en-IN" sz="12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dirty="0">
                          <a:solidFill>
                            <a:srgbClr val="333333"/>
                          </a:solidFill>
                          <a:effectLst/>
                          <a:latin typeface="inter-regular"/>
                        </a:rPr>
                        <a:t>is used to return the data of specified column index of the current row as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r h="0">
                <a:tc>
                  <a:txBody>
                    <a:bodyPr/>
                    <a:lstStyle/>
                    <a:p>
                      <a:pPr algn="just" fontAlgn="t"/>
                      <a:r>
                        <a:rPr lang="en-IN" sz="1200" b="1">
                          <a:solidFill>
                            <a:srgbClr val="333333"/>
                          </a:solidFill>
                          <a:effectLst/>
                          <a:latin typeface="inter-bold"/>
                        </a:rPr>
                        <a:t>10) public String getString(String columnName):</a:t>
                      </a:r>
                      <a:endParaRPr lang="en-IN" sz="12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is used to return the data of specified column name of the current row as String.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77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PreparedStatement</a:t>
            </a:r>
            <a:r>
              <a:rPr lang="en-IN" b="0" dirty="0"/>
              <a:t> interface</a:t>
            </a:r>
          </a:p>
          <a:p>
            <a:br>
              <a:rPr lang="en-IN" dirty="0"/>
            </a:br>
            <a:endParaRPr lang="en-IN" dirty="0"/>
          </a:p>
        </p:txBody>
      </p:sp>
      <p:sp>
        <p:nvSpPr>
          <p:cNvPr id="5" name="Text Placeholder 4"/>
          <p:cNvSpPr>
            <a:spLocks noGrp="1"/>
          </p:cNvSpPr>
          <p:nvPr>
            <p:ph type="body" sz="quarter" idx="14"/>
          </p:nvPr>
        </p:nvSpPr>
        <p:spPr>
          <a:xfrm>
            <a:off x="3493477" y="2602523"/>
            <a:ext cx="7977798" cy="3530985"/>
          </a:xfrm>
        </p:spPr>
        <p:txBody>
          <a:bodyPr/>
          <a:lstStyle/>
          <a:p>
            <a:r>
              <a:rPr lang="en-IN" dirty="0"/>
              <a:t>The </a:t>
            </a:r>
            <a:r>
              <a:rPr lang="en-IN" dirty="0" err="1"/>
              <a:t>PreparedStatement</a:t>
            </a:r>
            <a:r>
              <a:rPr lang="en-IN" dirty="0"/>
              <a:t> interface is a </a:t>
            </a:r>
            <a:r>
              <a:rPr lang="en-IN" dirty="0" err="1"/>
              <a:t>subinterface</a:t>
            </a:r>
            <a:r>
              <a:rPr lang="en-IN" dirty="0"/>
              <a:t> of Statement. It is used to execute parameterized query.</a:t>
            </a:r>
          </a:p>
          <a:p>
            <a:r>
              <a:rPr lang="en-IN" dirty="0"/>
              <a:t>Let's see the example of parameterized query:</a:t>
            </a:r>
          </a:p>
          <a:p>
            <a:r>
              <a:rPr lang="en-IN" dirty="0"/>
              <a:t>String </a:t>
            </a:r>
            <a:r>
              <a:rPr lang="en-IN" dirty="0" err="1"/>
              <a:t>sql</a:t>
            </a:r>
            <a:r>
              <a:rPr lang="en-IN" dirty="0"/>
              <a:t>="insert into </a:t>
            </a:r>
            <a:r>
              <a:rPr lang="en-IN" dirty="0" err="1"/>
              <a:t>emp</a:t>
            </a:r>
            <a:r>
              <a:rPr lang="en-IN" dirty="0"/>
              <a:t> values(?,?,?)";  </a:t>
            </a:r>
          </a:p>
          <a:p>
            <a:r>
              <a:rPr lang="en-IN" dirty="0"/>
              <a:t>As you can see, we are passing parameter (?) for the values. Its value will be set by calling the setter methods of </a:t>
            </a:r>
            <a:r>
              <a:rPr lang="en-IN" dirty="0" err="1"/>
              <a:t>PreparedStatement</a:t>
            </a:r>
            <a:r>
              <a:rPr lang="en-IN" dirty="0"/>
              <a:t>.</a:t>
            </a:r>
          </a:p>
          <a:p>
            <a:endParaRPr lang="en-IN" dirty="0"/>
          </a:p>
        </p:txBody>
      </p:sp>
    </p:spTree>
    <p:extLst>
      <p:ext uri="{BB962C8B-B14F-4D97-AF65-F5344CB8AC3E}">
        <p14:creationId xmlns:p14="http://schemas.microsoft.com/office/powerpoint/2010/main" val="3497857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err="1"/>
              <a:t>PreparedStatement</a:t>
            </a:r>
            <a:r>
              <a:rPr lang="en-IN" b="0" dirty="0"/>
              <a:t> interface</a:t>
            </a:r>
          </a:p>
          <a:p>
            <a:br>
              <a:rPr lang="en-IN" dirty="0"/>
            </a:br>
            <a:endParaRPr lang="en-IN" dirty="0"/>
          </a:p>
          <a:p>
            <a:endParaRPr lang="en-IN" dirty="0"/>
          </a:p>
        </p:txBody>
      </p:sp>
      <p:sp>
        <p:nvSpPr>
          <p:cNvPr id="5" name="Text Placeholder 4"/>
          <p:cNvSpPr>
            <a:spLocks noGrp="1"/>
          </p:cNvSpPr>
          <p:nvPr>
            <p:ph type="body" sz="quarter" idx="14"/>
          </p:nvPr>
        </p:nvSpPr>
        <p:spPr>
          <a:xfrm>
            <a:off x="3505200" y="2555631"/>
            <a:ext cx="7966075" cy="3577877"/>
          </a:xfrm>
        </p:spPr>
        <p:txBody>
          <a:bodyPr/>
          <a:lstStyle/>
          <a:p>
            <a:r>
              <a:rPr lang="en-IN" b="1" dirty="0"/>
              <a:t>Improves performance</a:t>
            </a:r>
            <a:r>
              <a:rPr lang="en-IN" dirty="0"/>
              <a:t>: The performance of the application will be faster if you use </a:t>
            </a:r>
            <a:r>
              <a:rPr lang="en-IN" dirty="0" err="1"/>
              <a:t>PreparedStatement</a:t>
            </a:r>
            <a:r>
              <a:rPr lang="en-IN" dirty="0"/>
              <a:t> interface because query is compiled only once.</a:t>
            </a:r>
          </a:p>
          <a:p>
            <a:r>
              <a:rPr lang="en-IN" dirty="0"/>
              <a:t>How to get the instance of </a:t>
            </a:r>
            <a:r>
              <a:rPr lang="en-IN" dirty="0" err="1"/>
              <a:t>PreparedStatement</a:t>
            </a:r>
            <a:r>
              <a:rPr lang="en-IN" dirty="0"/>
              <a:t>?</a:t>
            </a:r>
          </a:p>
          <a:p>
            <a:r>
              <a:rPr lang="en-IN" dirty="0"/>
              <a:t>The </a:t>
            </a:r>
            <a:r>
              <a:rPr lang="en-IN" dirty="0" err="1"/>
              <a:t>prepareStatement</a:t>
            </a:r>
            <a:r>
              <a:rPr lang="en-IN" dirty="0"/>
              <a:t>() method of Connection interface is used to return the object of </a:t>
            </a:r>
            <a:r>
              <a:rPr lang="en-IN" dirty="0" err="1"/>
              <a:t>PreparedStatement</a:t>
            </a:r>
            <a:r>
              <a:rPr lang="en-IN" dirty="0"/>
              <a:t>. Syntax:</a:t>
            </a:r>
          </a:p>
          <a:p>
            <a:r>
              <a:rPr lang="en-IN" b="1" dirty="0"/>
              <a:t>public</a:t>
            </a:r>
            <a:r>
              <a:rPr lang="en-IN" dirty="0"/>
              <a:t> </a:t>
            </a:r>
            <a:r>
              <a:rPr lang="en-IN" dirty="0" err="1"/>
              <a:t>PreparedStatement</a:t>
            </a:r>
            <a:r>
              <a:rPr lang="en-IN" dirty="0"/>
              <a:t> </a:t>
            </a:r>
            <a:r>
              <a:rPr lang="en-IN" dirty="0" err="1"/>
              <a:t>prepareStatement</a:t>
            </a:r>
            <a:r>
              <a:rPr lang="en-IN" dirty="0"/>
              <a:t>(String query)</a:t>
            </a:r>
            <a:r>
              <a:rPr lang="en-IN" b="1" dirty="0"/>
              <a:t>throws</a:t>
            </a:r>
            <a:r>
              <a:rPr lang="en-IN" dirty="0"/>
              <a:t> </a:t>
            </a:r>
            <a:r>
              <a:rPr lang="en-IN" dirty="0" err="1"/>
              <a:t>SQLException</a:t>
            </a:r>
            <a:r>
              <a:rPr lang="en-IN" dirty="0"/>
              <a:t>{}  </a:t>
            </a:r>
          </a:p>
          <a:p>
            <a:endParaRPr lang="en-IN" dirty="0"/>
          </a:p>
        </p:txBody>
      </p:sp>
    </p:spTree>
    <p:extLst>
      <p:ext uri="{BB962C8B-B14F-4D97-AF65-F5344CB8AC3E}">
        <p14:creationId xmlns:p14="http://schemas.microsoft.com/office/powerpoint/2010/main" val="292732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JDBC Driver</a:t>
            </a:r>
          </a:p>
          <a:p>
            <a:br>
              <a:rPr lang="en-IN" b="0" dirty="0"/>
            </a:br>
            <a:endParaRPr lang="en-IN" dirty="0"/>
          </a:p>
        </p:txBody>
      </p:sp>
      <p:sp>
        <p:nvSpPr>
          <p:cNvPr id="5" name="Text Placeholder 4"/>
          <p:cNvSpPr>
            <a:spLocks noGrp="1"/>
          </p:cNvSpPr>
          <p:nvPr>
            <p:ph type="body" sz="quarter" idx="14"/>
          </p:nvPr>
        </p:nvSpPr>
        <p:spPr>
          <a:xfrm>
            <a:off x="3505200" y="2133600"/>
            <a:ext cx="7966075" cy="3999908"/>
          </a:xfrm>
        </p:spPr>
        <p:txBody>
          <a:bodyPr/>
          <a:lstStyle/>
          <a:p>
            <a:r>
              <a:rPr lang="en-IN" dirty="0"/>
              <a:t>JDBC Driver is a software component that enables java application to interact with the database. There are 4 types of JDBC drivers:</a:t>
            </a:r>
          </a:p>
          <a:p>
            <a:r>
              <a:rPr lang="en-IN" dirty="0"/>
              <a:t>JDBC-ODBC bridge driver</a:t>
            </a:r>
          </a:p>
          <a:p>
            <a:r>
              <a:rPr lang="en-IN" dirty="0"/>
              <a:t>Native-API driver (partially java driver)</a:t>
            </a:r>
          </a:p>
          <a:p>
            <a:r>
              <a:rPr lang="en-IN" dirty="0"/>
              <a:t>Network Protocol driver (fully java driver)</a:t>
            </a:r>
          </a:p>
          <a:p>
            <a:r>
              <a:rPr lang="en-IN" dirty="0"/>
              <a:t>Thin driver (fully java driver)</a:t>
            </a:r>
          </a:p>
          <a:p>
            <a:endParaRPr lang="en-IN" dirty="0"/>
          </a:p>
        </p:txBody>
      </p:sp>
    </p:spTree>
    <p:extLst>
      <p:ext uri="{BB962C8B-B14F-4D97-AF65-F5344CB8AC3E}">
        <p14:creationId xmlns:p14="http://schemas.microsoft.com/office/powerpoint/2010/main" val="46148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1742569447"/>
              </p:ext>
            </p:extLst>
          </p:nvPr>
        </p:nvGraphicFramePr>
        <p:xfrm>
          <a:off x="3505201" y="1883402"/>
          <a:ext cx="6975231" cy="2293688"/>
        </p:xfrm>
        <a:graphic>
          <a:graphicData uri="http://schemas.openxmlformats.org/drawingml/2006/table">
            <a:tbl>
              <a:tblPr/>
              <a:tblGrid>
                <a:gridCol w="2425822">
                  <a:extLst>
                    <a:ext uri="{9D8B030D-6E8A-4147-A177-3AD203B41FA5}">
                      <a16:colId xmlns:a16="http://schemas.microsoft.com/office/drawing/2014/main" val="20000"/>
                    </a:ext>
                  </a:extLst>
                </a:gridCol>
                <a:gridCol w="4549409">
                  <a:extLst>
                    <a:ext uri="{9D8B030D-6E8A-4147-A177-3AD203B41FA5}">
                      <a16:colId xmlns:a16="http://schemas.microsoft.com/office/drawing/2014/main" val="20001"/>
                    </a:ext>
                  </a:extLst>
                </a:gridCol>
              </a:tblGrid>
              <a:tr h="224067">
                <a:tc>
                  <a:txBody>
                    <a:bodyPr/>
                    <a:lstStyle/>
                    <a:p>
                      <a:pPr algn="l" fontAlgn="t"/>
                      <a:r>
                        <a:rPr lang="en-IN" sz="1400" dirty="0">
                          <a:solidFill>
                            <a:srgbClr val="000000"/>
                          </a:solidFill>
                          <a:effectLst/>
                          <a:latin typeface="times new roman"/>
                        </a:rPr>
                        <a:t>Method</a:t>
                      </a:r>
                    </a:p>
                  </a:txBody>
                  <a:tcPr marL="50924" marR="50924" marT="50924" marB="50924">
                    <a:lnL w="9525" cap="flat" cmpd="sng" algn="ctr">
                      <a:solidFill>
                        <a:srgbClr val="B05DF1"/>
                      </a:solidFill>
                      <a:prstDash val="solid"/>
                      <a:round/>
                      <a:headEnd type="none" w="med" len="med"/>
                      <a:tailEnd type="none" w="med" len="med"/>
                    </a:lnL>
                    <a:lnR w="9525" cap="flat" cmpd="sng" algn="ctr">
                      <a:solidFill>
                        <a:srgbClr val="B05DF1"/>
                      </a:solidFill>
                      <a:prstDash val="solid"/>
                      <a:round/>
                      <a:headEnd type="none" w="med" len="med"/>
                      <a:tailEnd type="none" w="med" len="med"/>
                    </a:lnR>
                    <a:lnT w="9525" cap="flat" cmpd="sng" algn="ctr">
                      <a:solidFill>
                        <a:srgbClr val="B05D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50924" marR="50924" marT="50924" marB="50924">
                    <a:lnL w="9525" cap="flat" cmpd="sng" algn="ctr">
                      <a:solidFill>
                        <a:srgbClr val="B05DF1"/>
                      </a:solidFill>
                      <a:prstDash val="solid"/>
                      <a:round/>
                      <a:headEnd type="none" w="med" len="med"/>
                      <a:tailEnd type="none" w="med" len="med"/>
                    </a:lnL>
                    <a:lnR w="9525" cap="flat" cmpd="sng" algn="ctr">
                      <a:solidFill>
                        <a:srgbClr val="B05DF1"/>
                      </a:solidFill>
                      <a:prstDash val="solid"/>
                      <a:round/>
                      <a:headEnd type="none" w="med" len="med"/>
                      <a:tailEnd type="none" w="med" len="med"/>
                    </a:lnR>
                    <a:lnT w="9525" cap="flat" cmpd="sng" algn="ctr">
                      <a:solidFill>
                        <a:srgbClr val="B05D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12336">
                <a:tc>
                  <a:txBody>
                    <a:bodyPr/>
                    <a:lstStyle/>
                    <a:p>
                      <a:pPr algn="just" fontAlgn="t"/>
                      <a:r>
                        <a:rPr lang="en-IN" sz="1400">
                          <a:solidFill>
                            <a:srgbClr val="333333"/>
                          </a:solidFill>
                          <a:effectLst/>
                          <a:latin typeface="inter-regular"/>
                        </a:rPr>
                        <a:t>public void setInt(int paramIndex, int value)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sets the integer value to the given parameter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2336">
                <a:tc>
                  <a:txBody>
                    <a:bodyPr/>
                    <a:lstStyle/>
                    <a:p>
                      <a:pPr algn="just" fontAlgn="t"/>
                      <a:r>
                        <a:rPr lang="en-IN" sz="1400" dirty="0">
                          <a:solidFill>
                            <a:srgbClr val="333333"/>
                          </a:solidFill>
                          <a:effectLst/>
                          <a:latin typeface="inter-regular"/>
                        </a:rPr>
                        <a:t>public void </a:t>
                      </a:r>
                      <a:r>
                        <a:rPr lang="en-IN" sz="1400" dirty="0" err="1">
                          <a:solidFill>
                            <a:srgbClr val="333333"/>
                          </a:solidFill>
                          <a:effectLst/>
                          <a:latin typeface="inter-regular"/>
                        </a:rPr>
                        <a:t>setString</a:t>
                      </a:r>
                      <a:r>
                        <a:rPr lang="en-IN" sz="1400" dirty="0">
                          <a:solidFill>
                            <a:srgbClr val="333333"/>
                          </a:solidFill>
                          <a:effectLst/>
                          <a:latin typeface="inter-regular"/>
                        </a:rPr>
                        <a:t>(</a:t>
                      </a:r>
                      <a:r>
                        <a:rPr lang="en-IN" sz="1400" dirty="0" err="1">
                          <a:solidFill>
                            <a:srgbClr val="333333"/>
                          </a:solidFill>
                          <a:effectLst/>
                          <a:latin typeface="inter-regular"/>
                        </a:rPr>
                        <a:t>int</a:t>
                      </a:r>
                      <a:r>
                        <a:rPr lang="en-IN" sz="1400" dirty="0">
                          <a:solidFill>
                            <a:srgbClr val="333333"/>
                          </a:solidFill>
                          <a:effectLst/>
                          <a:latin typeface="inter-regular"/>
                        </a:rPr>
                        <a:t> </a:t>
                      </a:r>
                      <a:r>
                        <a:rPr lang="en-IN" sz="1400" dirty="0" err="1">
                          <a:solidFill>
                            <a:srgbClr val="333333"/>
                          </a:solidFill>
                          <a:effectLst/>
                          <a:latin typeface="inter-regular"/>
                        </a:rPr>
                        <a:t>paramIndex</a:t>
                      </a:r>
                      <a:r>
                        <a:rPr lang="en-IN" sz="1400" dirty="0">
                          <a:solidFill>
                            <a:srgbClr val="333333"/>
                          </a:solidFill>
                          <a:effectLst/>
                          <a:latin typeface="inter-regular"/>
                        </a:rPr>
                        <a:t>, String value)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sets the String value to the given parameter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12336">
                <a:tc>
                  <a:txBody>
                    <a:bodyPr/>
                    <a:lstStyle/>
                    <a:p>
                      <a:pPr algn="just" fontAlgn="t"/>
                      <a:r>
                        <a:rPr lang="en-IN" sz="1400">
                          <a:solidFill>
                            <a:srgbClr val="333333"/>
                          </a:solidFill>
                          <a:effectLst/>
                          <a:latin typeface="inter-regular"/>
                        </a:rPr>
                        <a:t>public void setFloat(int paramIndex, float value)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sets the float value to the given parameter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2336">
                <a:tc>
                  <a:txBody>
                    <a:bodyPr/>
                    <a:lstStyle/>
                    <a:p>
                      <a:pPr algn="just" fontAlgn="t"/>
                      <a:r>
                        <a:rPr lang="en-IN" sz="1400" dirty="0">
                          <a:solidFill>
                            <a:srgbClr val="333333"/>
                          </a:solidFill>
                          <a:effectLst/>
                          <a:latin typeface="inter-regular"/>
                        </a:rPr>
                        <a:t>public void </a:t>
                      </a:r>
                      <a:r>
                        <a:rPr lang="en-IN" sz="1400" dirty="0" err="1">
                          <a:solidFill>
                            <a:srgbClr val="333333"/>
                          </a:solidFill>
                          <a:effectLst/>
                          <a:latin typeface="inter-regular"/>
                        </a:rPr>
                        <a:t>setDouble</a:t>
                      </a:r>
                      <a:r>
                        <a:rPr lang="en-IN" sz="1400" dirty="0">
                          <a:solidFill>
                            <a:srgbClr val="333333"/>
                          </a:solidFill>
                          <a:effectLst/>
                          <a:latin typeface="inter-regular"/>
                        </a:rPr>
                        <a:t>(</a:t>
                      </a:r>
                      <a:r>
                        <a:rPr lang="en-IN" sz="1400" dirty="0" err="1">
                          <a:solidFill>
                            <a:srgbClr val="333333"/>
                          </a:solidFill>
                          <a:effectLst/>
                          <a:latin typeface="inter-regular"/>
                        </a:rPr>
                        <a:t>int</a:t>
                      </a:r>
                      <a:r>
                        <a:rPr lang="en-IN" sz="1400" dirty="0">
                          <a:solidFill>
                            <a:srgbClr val="333333"/>
                          </a:solidFill>
                          <a:effectLst/>
                          <a:latin typeface="inter-regular"/>
                        </a:rPr>
                        <a:t> </a:t>
                      </a:r>
                      <a:r>
                        <a:rPr lang="en-IN" sz="1400" dirty="0" err="1">
                          <a:solidFill>
                            <a:srgbClr val="333333"/>
                          </a:solidFill>
                          <a:effectLst/>
                          <a:latin typeface="inter-regular"/>
                        </a:rPr>
                        <a:t>paramIndex</a:t>
                      </a:r>
                      <a:r>
                        <a:rPr lang="en-IN" sz="1400" dirty="0">
                          <a:solidFill>
                            <a:srgbClr val="333333"/>
                          </a:solidFill>
                          <a:effectLst/>
                          <a:latin typeface="inter-regular"/>
                        </a:rPr>
                        <a:t>, double value)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sets the double value to the given parameter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3"/>
          </p:nvPr>
        </p:nvSpPr>
        <p:spPr/>
        <p:txBody>
          <a:bodyPr/>
          <a:lstStyle/>
          <a:p>
            <a:r>
              <a:rPr lang="en-IN" sz="2400" b="0" dirty="0"/>
              <a:t>Methods of </a:t>
            </a:r>
            <a:r>
              <a:rPr lang="en-IN" sz="2400" b="0" dirty="0" err="1"/>
              <a:t>PreparedStatement</a:t>
            </a:r>
            <a:r>
              <a:rPr lang="en-IN" sz="2400" b="0" dirty="0"/>
              <a:t> interface</a:t>
            </a:r>
          </a:p>
          <a:p>
            <a:br>
              <a:rPr lang="en-IN" dirty="0"/>
            </a:b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924132202"/>
              </p:ext>
            </p:extLst>
          </p:nvPr>
        </p:nvGraphicFramePr>
        <p:xfrm>
          <a:off x="3868614" y="4314519"/>
          <a:ext cx="6525064" cy="1158240"/>
        </p:xfrm>
        <a:graphic>
          <a:graphicData uri="http://schemas.openxmlformats.org/drawingml/2006/table">
            <a:tbl>
              <a:tblPr/>
              <a:tblGrid>
                <a:gridCol w="3262532">
                  <a:extLst>
                    <a:ext uri="{9D8B030D-6E8A-4147-A177-3AD203B41FA5}">
                      <a16:colId xmlns:a16="http://schemas.microsoft.com/office/drawing/2014/main" val="20000"/>
                    </a:ext>
                  </a:extLst>
                </a:gridCol>
                <a:gridCol w="3262532">
                  <a:extLst>
                    <a:ext uri="{9D8B030D-6E8A-4147-A177-3AD203B41FA5}">
                      <a16:colId xmlns:a16="http://schemas.microsoft.com/office/drawing/2014/main" val="20001"/>
                    </a:ext>
                  </a:extLst>
                </a:gridCol>
              </a:tblGrid>
              <a:tr h="0">
                <a:tc>
                  <a:txBody>
                    <a:bodyPr/>
                    <a:lstStyle/>
                    <a:p>
                      <a:pPr algn="just" fontAlgn="t"/>
                      <a:r>
                        <a:rPr lang="en-IN" sz="1400" dirty="0">
                          <a:solidFill>
                            <a:srgbClr val="333333"/>
                          </a:solidFill>
                          <a:effectLst/>
                          <a:latin typeface="inter-regular"/>
                        </a:rPr>
                        <a:t>public </a:t>
                      </a:r>
                      <a:r>
                        <a:rPr lang="en-IN" sz="1400" dirty="0" err="1">
                          <a:solidFill>
                            <a:srgbClr val="333333"/>
                          </a:solidFill>
                          <a:effectLst/>
                          <a:latin typeface="inter-regular"/>
                        </a:rPr>
                        <a:t>int</a:t>
                      </a:r>
                      <a:r>
                        <a:rPr lang="en-IN" sz="1400" dirty="0">
                          <a:solidFill>
                            <a:srgbClr val="333333"/>
                          </a:solidFill>
                          <a:effectLst/>
                          <a:latin typeface="inter-regular"/>
                        </a:rPr>
                        <a:t> </a:t>
                      </a:r>
                      <a:r>
                        <a:rPr lang="en-IN" sz="1400" dirty="0" err="1">
                          <a:solidFill>
                            <a:srgbClr val="333333"/>
                          </a:solidFill>
                          <a:effectLst/>
                          <a:latin typeface="inter-regular"/>
                        </a:rPr>
                        <a:t>executeUpdate</a:t>
                      </a:r>
                      <a:r>
                        <a:rPr lang="en-IN" sz="14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executes the query. It is used for create, drop, insert, update, delete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just" fontAlgn="t"/>
                      <a:r>
                        <a:rPr lang="en-IN" sz="1400">
                          <a:solidFill>
                            <a:srgbClr val="333333"/>
                          </a:solidFill>
                          <a:effectLst/>
                          <a:latin typeface="inter-regular"/>
                        </a:rPr>
                        <a:t>public ResultSet executeQuery()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executes the select query. It returns an instance of </a:t>
                      </a:r>
                      <a:r>
                        <a:rPr lang="en-IN" sz="1400" dirty="0" err="1">
                          <a:solidFill>
                            <a:srgbClr val="333333"/>
                          </a:solidFill>
                          <a:effectLst/>
                          <a:latin typeface="inter-regular"/>
                        </a:rPr>
                        <a:t>ResultSet</a:t>
                      </a:r>
                      <a:r>
                        <a:rPr lang="en-IN" sz="14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4282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ResultSetMetaData</a:t>
            </a:r>
            <a:r>
              <a:rPr lang="en-IN" b="0" dirty="0"/>
              <a:t> Interface</a:t>
            </a:r>
          </a:p>
          <a:p>
            <a:br>
              <a:rPr lang="en-IN" dirty="0"/>
            </a:br>
            <a:endParaRPr lang="en-IN" dirty="0"/>
          </a:p>
        </p:txBody>
      </p:sp>
      <p:sp>
        <p:nvSpPr>
          <p:cNvPr id="5" name="Text Placeholder 4"/>
          <p:cNvSpPr>
            <a:spLocks noGrp="1"/>
          </p:cNvSpPr>
          <p:nvPr>
            <p:ph type="body" sz="quarter" idx="14"/>
          </p:nvPr>
        </p:nvSpPr>
        <p:spPr>
          <a:xfrm>
            <a:off x="3516923" y="2661138"/>
            <a:ext cx="7954352" cy="3472370"/>
          </a:xfrm>
        </p:spPr>
        <p:txBody>
          <a:bodyPr/>
          <a:lstStyle/>
          <a:p>
            <a:r>
              <a:rPr lang="en-IN" sz="2400" dirty="0"/>
              <a:t>The metadata means data about data i.e. we can get further information from the data.</a:t>
            </a:r>
          </a:p>
          <a:p>
            <a:r>
              <a:rPr lang="en-IN" sz="2400" dirty="0"/>
              <a:t>If you have to get metadata of a table like total number of column, column name, column type etc. , </a:t>
            </a:r>
            <a:r>
              <a:rPr lang="en-IN" sz="2400" dirty="0" err="1"/>
              <a:t>ResultSetMetaData</a:t>
            </a:r>
            <a:r>
              <a:rPr lang="en-IN" sz="2400" dirty="0"/>
              <a:t> interface is useful because it provides methods to get metadata from the </a:t>
            </a:r>
            <a:r>
              <a:rPr lang="en-IN" sz="2400" dirty="0" err="1"/>
              <a:t>ResultSet</a:t>
            </a:r>
            <a:r>
              <a:rPr lang="en-IN" sz="2400" dirty="0"/>
              <a:t> object.</a:t>
            </a:r>
          </a:p>
          <a:p>
            <a:endParaRPr lang="en-IN" sz="2400" dirty="0"/>
          </a:p>
        </p:txBody>
      </p:sp>
    </p:spTree>
    <p:extLst>
      <p:ext uri="{BB962C8B-B14F-4D97-AF65-F5344CB8AC3E}">
        <p14:creationId xmlns:p14="http://schemas.microsoft.com/office/powerpoint/2010/main" val="348782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012696565"/>
              </p:ext>
            </p:extLst>
          </p:nvPr>
        </p:nvGraphicFramePr>
        <p:xfrm>
          <a:off x="3634154" y="2898321"/>
          <a:ext cx="7467600" cy="2293688"/>
        </p:xfrm>
        <a:graphic>
          <a:graphicData uri="http://schemas.openxmlformats.org/drawingml/2006/table">
            <a:tbl>
              <a:tblPr/>
              <a:tblGrid>
                <a:gridCol w="4003430">
                  <a:extLst>
                    <a:ext uri="{9D8B030D-6E8A-4147-A177-3AD203B41FA5}">
                      <a16:colId xmlns:a16="http://schemas.microsoft.com/office/drawing/2014/main" val="20000"/>
                    </a:ext>
                  </a:extLst>
                </a:gridCol>
                <a:gridCol w="3464170">
                  <a:extLst>
                    <a:ext uri="{9D8B030D-6E8A-4147-A177-3AD203B41FA5}">
                      <a16:colId xmlns:a16="http://schemas.microsoft.com/office/drawing/2014/main" val="20001"/>
                    </a:ext>
                  </a:extLst>
                </a:gridCol>
              </a:tblGrid>
              <a:tr h="224067">
                <a:tc>
                  <a:txBody>
                    <a:bodyPr/>
                    <a:lstStyle/>
                    <a:p>
                      <a:pPr algn="l" fontAlgn="t"/>
                      <a:r>
                        <a:rPr lang="en-IN" sz="1400" dirty="0">
                          <a:solidFill>
                            <a:srgbClr val="000000"/>
                          </a:solidFill>
                          <a:effectLst/>
                          <a:latin typeface="times new roman"/>
                        </a:rPr>
                        <a:t>Method</a:t>
                      </a:r>
                    </a:p>
                  </a:txBody>
                  <a:tcPr marL="50924" marR="50924" marT="50924" marB="50924">
                    <a:lnL w="9525" cap="flat" cmpd="sng" algn="ctr">
                      <a:solidFill>
                        <a:srgbClr val="C058F1"/>
                      </a:solidFill>
                      <a:prstDash val="solid"/>
                      <a:round/>
                      <a:headEnd type="none" w="med" len="med"/>
                      <a:tailEnd type="none" w="med" len="med"/>
                    </a:lnL>
                    <a:lnR w="9525" cap="flat" cmpd="sng" algn="ctr">
                      <a:solidFill>
                        <a:srgbClr val="C058F1"/>
                      </a:solidFill>
                      <a:prstDash val="solid"/>
                      <a:round/>
                      <a:headEnd type="none" w="med" len="med"/>
                      <a:tailEnd type="none" w="med" len="med"/>
                    </a:lnR>
                    <a:lnT w="9525" cap="flat" cmpd="sng" algn="ctr">
                      <a:solidFill>
                        <a:srgbClr val="C058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50924" marR="50924" marT="50924" marB="50924">
                    <a:lnL w="9525" cap="flat" cmpd="sng" algn="ctr">
                      <a:solidFill>
                        <a:srgbClr val="C058F1"/>
                      </a:solidFill>
                      <a:prstDash val="solid"/>
                      <a:round/>
                      <a:headEnd type="none" w="med" len="med"/>
                      <a:tailEnd type="none" w="med" len="med"/>
                    </a:lnL>
                    <a:lnR w="9525" cap="flat" cmpd="sng" algn="ctr">
                      <a:solidFill>
                        <a:srgbClr val="C058F1"/>
                      </a:solidFill>
                      <a:prstDash val="solid"/>
                      <a:round/>
                      <a:headEnd type="none" w="med" len="med"/>
                      <a:tailEnd type="none" w="med" len="med"/>
                    </a:lnR>
                    <a:lnT w="9525" cap="flat" cmpd="sng" algn="ctr">
                      <a:solidFill>
                        <a:srgbClr val="C058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34555">
                <a:tc>
                  <a:txBody>
                    <a:bodyPr/>
                    <a:lstStyle/>
                    <a:p>
                      <a:pPr algn="just" fontAlgn="t"/>
                      <a:r>
                        <a:rPr lang="en-IN" sz="1400" dirty="0">
                          <a:solidFill>
                            <a:srgbClr val="333333"/>
                          </a:solidFill>
                          <a:effectLst/>
                          <a:latin typeface="inter-regular"/>
                        </a:rPr>
                        <a:t>public </a:t>
                      </a:r>
                      <a:r>
                        <a:rPr lang="en-IN" sz="1400" dirty="0" err="1">
                          <a:solidFill>
                            <a:srgbClr val="333333"/>
                          </a:solidFill>
                          <a:effectLst/>
                          <a:latin typeface="inter-regular"/>
                        </a:rPr>
                        <a:t>int</a:t>
                      </a:r>
                      <a:r>
                        <a:rPr lang="en-IN" sz="1400" dirty="0">
                          <a:solidFill>
                            <a:srgbClr val="333333"/>
                          </a:solidFill>
                          <a:effectLst/>
                          <a:latin typeface="inter-regular"/>
                        </a:rPr>
                        <a:t> </a:t>
                      </a:r>
                      <a:r>
                        <a:rPr lang="en-IN" sz="1400" dirty="0" err="1">
                          <a:solidFill>
                            <a:srgbClr val="333333"/>
                          </a:solidFill>
                          <a:effectLst/>
                          <a:latin typeface="inter-regular"/>
                        </a:rPr>
                        <a:t>getColumnCount</a:t>
                      </a:r>
                      <a:r>
                        <a:rPr lang="en-IN" sz="1400" dirty="0">
                          <a:solidFill>
                            <a:srgbClr val="333333"/>
                          </a:solidFill>
                          <a:effectLst/>
                          <a:latin typeface="inter-regular"/>
                        </a:rPr>
                        <a:t>()throws </a:t>
                      </a:r>
                      <a:r>
                        <a:rPr lang="en-IN" sz="1400" dirty="0" err="1">
                          <a:solidFill>
                            <a:srgbClr val="333333"/>
                          </a:solidFill>
                          <a:effectLst/>
                          <a:latin typeface="inter-regular"/>
                        </a:rPr>
                        <a:t>SQLException</a:t>
                      </a:r>
                      <a:endParaRPr lang="en-IN" sz="1400" dirty="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it returns the total number of columns in the ResultSet object.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2336">
                <a:tc>
                  <a:txBody>
                    <a:bodyPr/>
                    <a:lstStyle/>
                    <a:p>
                      <a:pPr algn="just" fontAlgn="t"/>
                      <a:r>
                        <a:rPr lang="en-IN" sz="1400" dirty="0">
                          <a:solidFill>
                            <a:srgbClr val="333333"/>
                          </a:solidFill>
                          <a:effectLst/>
                          <a:latin typeface="inter-regular"/>
                        </a:rPr>
                        <a:t>public String </a:t>
                      </a:r>
                      <a:r>
                        <a:rPr lang="en-IN" sz="1400" dirty="0" err="1">
                          <a:solidFill>
                            <a:srgbClr val="333333"/>
                          </a:solidFill>
                          <a:effectLst/>
                          <a:latin typeface="inter-regular"/>
                        </a:rPr>
                        <a:t>getColumnName</a:t>
                      </a:r>
                      <a:r>
                        <a:rPr lang="en-IN" sz="1400" dirty="0">
                          <a:solidFill>
                            <a:srgbClr val="333333"/>
                          </a:solidFill>
                          <a:effectLst/>
                          <a:latin typeface="inter-regular"/>
                        </a:rPr>
                        <a:t>(</a:t>
                      </a:r>
                      <a:r>
                        <a:rPr lang="en-IN" sz="1400" dirty="0" err="1">
                          <a:solidFill>
                            <a:srgbClr val="333333"/>
                          </a:solidFill>
                          <a:effectLst/>
                          <a:latin typeface="inter-regular"/>
                        </a:rPr>
                        <a:t>int</a:t>
                      </a:r>
                      <a:r>
                        <a:rPr lang="en-IN" sz="1400" dirty="0">
                          <a:solidFill>
                            <a:srgbClr val="333333"/>
                          </a:solidFill>
                          <a:effectLst/>
                          <a:latin typeface="inter-regular"/>
                        </a:rPr>
                        <a:t> index)throws </a:t>
                      </a:r>
                      <a:r>
                        <a:rPr lang="en-IN" sz="1400" dirty="0" err="1">
                          <a:solidFill>
                            <a:srgbClr val="333333"/>
                          </a:solidFill>
                          <a:effectLst/>
                          <a:latin typeface="inter-regular"/>
                        </a:rPr>
                        <a:t>SQLException</a:t>
                      </a:r>
                      <a:endParaRPr lang="en-IN" sz="1400" dirty="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it returns the column name of the specified column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34555">
                <a:tc>
                  <a:txBody>
                    <a:bodyPr/>
                    <a:lstStyle/>
                    <a:p>
                      <a:pPr algn="just" fontAlgn="t"/>
                      <a:r>
                        <a:rPr lang="en-IN" sz="1400" dirty="0">
                          <a:solidFill>
                            <a:srgbClr val="333333"/>
                          </a:solidFill>
                          <a:effectLst/>
                          <a:latin typeface="inter-regular"/>
                        </a:rPr>
                        <a:t>public String </a:t>
                      </a:r>
                      <a:r>
                        <a:rPr lang="en-IN" sz="1400" dirty="0" err="1">
                          <a:solidFill>
                            <a:srgbClr val="333333"/>
                          </a:solidFill>
                          <a:effectLst/>
                          <a:latin typeface="inter-regular"/>
                        </a:rPr>
                        <a:t>getColumnTypeName</a:t>
                      </a:r>
                      <a:r>
                        <a:rPr lang="en-IN" sz="1400" dirty="0">
                          <a:solidFill>
                            <a:srgbClr val="333333"/>
                          </a:solidFill>
                          <a:effectLst/>
                          <a:latin typeface="inter-regular"/>
                        </a:rPr>
                        <a:t>(</a:t>
                      </a:r>
                      <a:r>
                        <a:rPr lang="en-IN" sz="1400" dirty="0" err="1">
                          <a:solidFill>
                            <a:srgbClr val="333333"/>
                          </a:solidFill>
                          <a:effectLst/>
                          <a:latin typeface="inter-regular"/>
                        </a:rPr>
                        <a:t>int</a:t>
                      </a:r>
                      <a:r>
                        <a:rPr lang="en-IN" sz="1400" dirty="0">
                          <a:solidFill>
                            <a:srgbClr val="333333"/>
                          </a:solidFill>
                          <a:effectLst/>
                          <a:latin typeface="inter-regular"/>
                        </a:rPr>
                        <a:t> index)throws </a:t>
                      </a:r>
                      <a:r>
                        <a:rPr lang="en-IN" sz="1400" dirty="0" err="1">
                          <a:solidFill>
                            <a:srgbClr val="333333"/>
                          </a:solidFill>
                          <a:effectLst/>
                          <a:latin typeface="inter-regular"/>
                        </a:rPr>
                        <a:t>SQLException</a:t>
                      </a:r>
                      <a:endParaRPr lang="en-IN" sz="1400" dirty="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it returns the column type name for the specified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2336">
                <a:tc>
                  <a:txBody>
                    <a:bodyPr/>
                    <a:lstStyle/>
                    <a:p>
                      <a:pPr algn="just" fontAlgn="t"/>
                      <a:r>
                        <a:rPr lang="en-IN" sz="1400" dirty="0">
                          <a:solidFill>
                            <a:srgbClr val="333333"/>
                          </a:solidFill>
                          <a:effectLst/>
                          <a:latin typeface="inter-regular"/>
                        </a:rPr>
                        <a:t>public String </a:t>
                      </a:r>
                      <a:r>
                        <a:rPr lang="en-IN" sz="1400" dirty="0" err="1">
                          <a:solidFill>
                            <a:srgbClr val="333333"/>
                          </a:solidFill>
                          <a:effectLst/>
                          <a:latin typeface="inter-regular"/>
                        </a:rPr>
                        <a:t>getTableName</a:t>
                      </a:r>
                      <a:r>
                        <a:rPr lang="en-IN" sz="1400" dirty="0">
                          <a:solidFill>
                            <a:srgbClr val="333333"/>
                          </a:solidFill>
                          <a:effectLst/>
                          <a:latin typeface="inter-regular"/>
                        </a:rPr>
                        <a:t>(</a:t>
                      </a:r>
                      <a:r>
                        <a:rPr lang="en-IN" sz="1400" dirty="0" err="1">
                          <a:solidFill>
                            <a:srgbClr val="333333"/>
                          </a:solidFill>
                          <a:effectLst/>
                          <a:latin typeface="inter-regular"/>
                        </a:rPr>
                        <a:t>int</a:t>
                      </a:r>
                      <a:r>
                        <a:rPr lang="en-IN" sz="1400" dirty="0">
                          <a:solidFill>
                            <a:srgbClr val="333333"/>
                          </a:solidFill>
                          <a:effectLst/>
                          <a:latin typeface="inter-regular"/>
                        </a:rPr>
                        <a:t> index)throws </a:t>
                      </a:r>
                      <a:r>
                        <a:rPr lang="en-IN" sz="1400" dirty="0" err="1">
                          <a:solidFill>
                            <a:srgbClr val="333333"/>
                          </a:solidFill>
                          <a:effectLst/>
                          <a:latin typeface="inter-regular"/>
                        </a:rPr>
                        <a:t>SQLException</a:t>
                      </a:r>
                      <a:endParaRPr lang="en-IN" sz="1400" dirty="0">
                        <a:solidFill>
                          <a:srgbClr val="333333"/>
                        </a:solidFill>
                        <a:effectLst/>
                        <a:latin typeface="inter-regular"/>
                      </a:endParaRP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it returns the table name for the specified column index.</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3"/>
          </p:nvPr>
        </p:nvSpPr>
        <p:spPr/>
        <p:txBody>
          <a:bodyPr/>
          <a:lstStyle/>
          <a:p>
            <a:r>
              <a:rPr lang="en-IN" b="0" dirty="0"/>
              <a:t>Java </a:t>
            </a:r>
            <a:r>
              <a:rPr lang="en-IN" b="0" dirty="0" err="1"/>
              <a:t>ResultSetMetaData</a:t>
            </a:r>
            <a:r>
              <a:rPr lang="en-IN" b="0" dirty="0"/>
              <a:t> Interface</a:t>
            </a:r>
          </a:p>
          <a:p>
            <a:br>
              <a:rPr lang="en-IN" dirty="0"/>
            </a:br>
            <a:endParaRPr lang="en-IN" dirty="0"/>
          </a:p>
        </p:txBody>
      </p:sp>
    </p:spTree>
    <p:extLst>
      <p:ext uri="{BB962C8B-B14F-4D97-AF65-F5344CB8AC3E}">
        <p14:creationId xmlns:p14="http://schemas.microsoft.com/office/powerpoint/2010/main" val="2076375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DatabaseMetaData</a:t>
            </a:r>
            <a:r>
              <a:rPr lang="en-IN" b="0" dirty="0"/>
              <a:t> interface</a:t>
            </a:r>
          </a:p>
          <a:p>
            <a:br>
              <a:rPr lang="en-IN" dirty="0"/>
            </a:br>
            <a:endParaRPr lang="en-IN" dirty="0"/>
          </a:p>
        </p:txBody>
      </p:sp>
      <p:sp>
        <p:nvSpPr>
          <p:cNvPr id="5" name="Text Placeholder 4"/>
          <p:cNvSpPr>
            <a:spLocks noGrp="1"/>
          </p:cNvSpPr>
          <p:nvPr>
            <p:ph type="body" sz="quarter" idx="14"/>
          </p:nvPr>
        </p:nvSpPr>
        <p:spPr>
          <a:xfrm>
            <a:off x="3552091" y="2731477"/>
            <a:ext cx="7919183" cy="3402031"/>
          </a:xfrm>
        </p:spPr>
        <p:txBody>
          <a:bodyPr/>
          <a:lstStyle/>
          <a:p>
            <a:r>
              <a:rPr lang="en-IN" sz="2800" dirty="0" err="1"/>
              <a:t>DatabaseMetaData</a:t>
            </a:r>
            <a:r>
              <a:rPr lang="en-IN" sz="2800" dirty="0"/>
              <a:t> interface provides methods to get meta data of a database such as database product name, database product version, driver name, name of total number of tables, name of total number of views etc.</a:t>
            </a:r>
          </a:p>
        </p:txBody>
      </p:sp>
    </p:spTree>
    <p:extLst>
      <p:ext uri="{BB962C8B-B14F-4D97-AF65-F5344CB8AC3E}">
        <p14:creationId xmlns:p14="http://schemas.microsoft.com/office/powerpoint/2010/main" val="318241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DatabaseMetaData</a:t>
            </a:r>
            <a:r>
              <a:rPr lang="en-IN" b="0" dirty="0"/>
              <a:t> interface</a:t>
            </a:r>
          </a:p>
          <a:p>
            <a:br>
              <a:rPr lang="en-IN" dirty="0"/>
            </a:br>
            <a:endParaRPr lang="en-IN" dirty="0"/>
          </a:p>
        </p:txBody>
      </p:sp>
      <p:sp>
        <p:nvSpPr>
          <p:cNvPr id="5" name="Text Placeholder 4"/>
          <p:cNvSpPr>
            <a:spLocks noGrp="1"/>
          </p:cNvSpPr>
          <p:nvPr>
            <p:ph type="body" sz="quarter" idx="14"/>
          </p:nvPr>
        </p:nvSpPr>
        <p:spPr>
          <a:xfrm>
            <a:off x="3540369" y="2121877"/>
            <a:ext cx="7930906" cy="4011631"/>
          </a:xfrm>
        </p:spPr>
        <p:txBody>
          <a:bodyPr/>
          <a:lstStyle/>
          <a:p>
            <a:r>
              <a:rPr lang="en-IN" b="1" dirty="0"/>
              <a:t>public String </a:t>
            </a:r>
            <a:r>
              <a:rPr lang="en-IN" b="1" dirty="0" err="1"/>
              <a:t>getDriverName</a:t>
            </a:r>
            <a:r>
              <a:rPr lang="en-IN" b="1" dirty="0"/>
              <a:t>()throws </a:t>
            </a:r>
            <a:r>
              <a:rPr lang="en-IN" b="1" dirty="0" err="1"/>
              <a:t>SQLException</a:t>
            </a:r>
            <a:r>
              <a:rPr lang="en-IN" b="1" dirty="0"/>
              <a:t>: </a:t>
            </a:r>
            <a:r>
              <a:rPr lang="en-IN" dirty="0"/>
              <a:t>it returns the name of the JDBC driver.</a:t>
            </a:r>
          </a:p>
          <a:p>
            <a:r>
              <a:rPr lang="en-IN" b="1" dirty="0"/>
              <a:t>public String </a:t>
            </a:r>
            <a:r>
              <a:rPr lang="en-IN" b="1" dirty="0" err="1"/>
              <a:t>getDriverVersion</a:t>
            </a:r>
            <a:r>
              <a:rPr lang="en-IN" b="1" dirty="0"/>
              <a:t>()throws </a:t>
            </a:r>
            <a:r>
              <a:rPr lang="en-IN" b="1" dirty="0" err="1"/>
              <a:t>SQLException</a:t>
            </a:r>
            <a:r>
              <a:rPr lang="en-IN" b="1" dirty="0"/>
              <a:t>: </a:t>
            </a:r>
            <a:r>
              <a:rPr lang="en-IN" dirty="0"/>
              <a:t>it returns the version number of the JDBC driver.</a:t>
            </a:r>
          </a:p>
          <a:p>
            <a:r>
              <a:rPr lang="en-IN" b="1" dirty="0"/>
              <a:t>public String </a:t>
            </a:r>
            <a:r>
              <a:rPr lang="en-IN" b="1" dirty="0" err="1"/>
              <a:t>getUserName</a:t>
            </a:r>
            <a:r>
              <a:rPr lang="en-IN" b="1" dirty="0"/>
              <a:t>()throws </a:t>
            </a:r>
            <a:r>
              <a:rPr lang="en-IN" b="1" dirty="0" err="1"/>
              <a:t>SQLException</a:t>
            </a:r>
            <a:r>
              <a:rPr lang="en-IN" b="1" dirty="0"/>
              <a:t>: </a:t>
            </a:r>
            <a:r>
              <a:rPr lang="en-IN" dirty="0"/>
              <a:t>it returns the username of the database.</a:t>
            </a:r>
          </a:p>
          <a:p>
            <a:r>
              <a:rPr lang="en-IN" b="1" dirty="0"/>
              <a:t>public String </a:t>
            </a:r>
            <a:r>
              <a:rPr lang="en-IN" b="1" dirty="0" err="1"/>
              <a:t>getDatabaseProductName</a:t>
            </a:r>
            <a:r>
              <a:rPr lang="en-IN" b="1" dirty="0"/>
              <a:t>()throws </a:t>
            </a:r>
            <a:r>
              <a:rPr lang="en-IN" b="1" dirty="0" err="1"/>
              <a:t>SQLException</a:t>
            </a:r>
            <a:r>
              <a:rPr lang="en-IN" b="1" dirty="0"/>
              <a:t>: </a:t>
            </a:r>
            <a:r>
              <a:rPr lang="en-IN" dirty="0"/>
              <a:t>it returns the product name of the database.</a:t>
            </a:r>
          </a:p>
          <a:p>
            <a:r>
              <a:rPr lang="en-IN" b="1" dirty="0"/>
              <a:t>public String </a:t>
            </a:r>
            <a:r>
              <a:rPr lang="en-IN" b="1" dirty="0" err="1"/>
              <a:t>getDatabaseProductVersion</a:t>
            </a:r>
            <a:r>
              <a:rPr lang="en-IN" b="1" dirty="0"/>
              <a:t>()throws </a:t>
            </a:r>
            <a:r>
              <a:rPr lang="en-IN" b="1" dirty="0" err="1"/>
              <a:t>SQLException</a:t>
            </a:r>
            <a:r>
              <a:rPr lang="en-IN" b="1" dirty="0"/>
              <a:t>: </a:t>
            </a:r>
            <a:r>
              <a:rPr lang="en-IN" dirty="0"/>
              <a:t>it returns the product version of the database.</a:t>
            </a:r>
          </a:p>
          <a:p>
            <a:r>
              <a:rPr lang="en-IN" b="1" dirty="0"/>
              <a:t>public </a:t>
            </a:r>
            <a:r>
              <a:rPr lang="en-IN" b="1" dirty="0" err="1"/>
              <a:t>ResultSet</a:t>
            </a:r>
            <a:r>
              <a:rPr lang="en-IN" b="1" dirty="0"/>
              <a:t> </a:t>
            </a:r>
            <a:r>
              <a:rPr lang="en-IN" b="1" dirty="0" err="1"/>
              <a:t>getTables</a:t>
            </a:r>
            <a:r>
              <a:rPr lang="en-IN" b="1" dirty="0"/>
              <a:t>(String </a:t>
            </a:r>
            <a:r>
              <a:rPr lang="en-IN" b="1" dirty="0" err="1"/>
              <a:t>catalog</a:t>
            </a:r>
            <a:r>
              <a:rPr lang="en-IN" b="1" dirty="0"/>
              <a:t>, String </a:t>
            </a:r>
            <a:r>
              <a:rPr lang="en-IN" b="1" dirty="0" err="1"/>
              <a:t>schemaPattern</a:t>
            </a:r>
            <a:r>
              <a:rPr lang="en-IN" b="1" dirty="0"/>
              <a:t>, String </a:t>
            </a:r>
            <a:r>
              <a:rPr lang="en-IN" b="1" dirty="0" err="1"/>
              <a:t>tableNamePattern</a:t>
            </a:r>
            <a:r>
              <a:rPr lang="en-IN" b="1" dirty="0"/>
              <a:t>, String[] types)throws </a:t>
            </a:r>
            <a:r>
              <a:rPr lang="en-IN" b="1" dirty="0" err="1"/>
              <a:t>SQLException</a:t>
            </a:r>
            <a:r>
              <a:rPr lang="en-IN" b="1" dirty="0"/>
              <a:t>: </a:t>
            </a:r>
            <a:r>
              <a:rPr lang="en-IN" dirty="0"/>
              <a:t>it returns the description of the tables of the specified </a:t>
            </a:r>
            <a:r>
              <a:rPr lang="en-IN" dirty="0" err="1"/>
              <a:t>catalog</a:t>
            </a:r>
            <a:r>
              <a:rPr lang="en-IN" dirty="0"/>
              <a:t>. The table type can be TABLE, VIEW, ALIAS, SYSTEM TABLE, SYNONYM etc.</a:t>
            </a:r>
          </a:p>
          <a:p>
            <a:endParaRPr lang="en-IN" dirty="0"/>
          </a:p>
        </p:txBody>
      </p:sp>
    </p:spTree>
    <p:extLst>
      <p:ext uri="{BB962C8B-B14F-4D97-AF65-F5344CB8AC3E}">
        <p14:creationId xmlns:p14="http://schemas.microsoft.com/office/powerpoint/2010/main" val="265057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a:t>
            </a:r>
            <a:r>
              <a:rPr lang="en-IN" b="0" dirty="0" err="1"/>
              <a:t>CallableStatement</a:t>
            </a:r>
            <a:r>
              <a:rPr lang="en-IN" b="0" dirty="0"/>
              <a:t> Interface</a:t>
            </a:r>
          </a:p>
          <a:p>
            <a:br>
              <a:rPr lang="en-IN" dirty="0"/>
            </a:br>
            <a:endParaRPr lang="en-IN" dirty="0"/>
          </a:p>
        </p:txBody>
      </p:sp>
      <p:sp>
        <p:nvSpPr>
          <p:cNvPr id="5" name="Text Placeholder 4"/>
          <p:cNvSpPr>
            <a:spLocks noGrp="1"/>
          </p:cNvSpPr>
          <p:nvPr>
            <p:ph type="body" sz="quarter" idx="14"/>
          </p:nvPr>
        </p:nvSpPr>
        <p:spPr>
          <a:xfrm>
            <a:off x="3493477" y="2473569"/>
            <a:ext cx="7977798" cy="3659939"/>
          </a:xfrm>
        </p:spPr>
        <p:txBody>
          <a:bodyPr/>
          <a:lstStyle/>
          <a:p>
            <a:r>
              <a:rPr lang="en-IN" sz="2400" dirty="0" err="1"/>
              <a:t>CallableStatement</a:t>
            </a:r>
            <a:r>
              <a:rPr lang="en-IN" sz="2400" dirty="0"/>
              <a:t> interface is used to call the </a:t>
            </a:r>
            <a:r>
              <a:rPr lang="en-IN" sz="2400" b="1" dirty="0"/>
              <a:t>stored procedures and functions</a:t>
            </a:r>
            <a:r>
              <a:rPr lang="en-IN" sz="2400" dirty="0"/>
              <a:t>.</a:t>
            </a:r>
          </a:p>
          <a:p>
            <a:r>
              <a:rPr lang="en-IN" sz="2400" dirty="0"/>
              <a:t>We can have business logic on the database by the use of stored procedures and functions that will make the performance better because these are precompiled.</a:t>
            </a:r>
          </a:p>
          <a:p>
            <a:r>
              <a:rPr lang="en-IN" sz="2400" dirty="0"/>
              <a:t>Suppose you need the get the age of the employee based on the date of birth, you may create a function that receives date as the input and returns age of the employee as the output.</a:t>
            </a:r>
          </a:p>
          <a:p>
            <a:br>
              <a:rPr lang="en-IN" sz="2400" dirty="0"/>
            </a:br>
            <a:endParaRPr lang="en-IN" sz="2400" dirty="0"/>
          </a:p>
        </p:txBody>
      </p:sp>
    </p:spTree>
    <p:extLst>
      <p:ext uri="{BB962C8B-B14F-4D97-AF65-F5344CB8AC3E}">
        <p14:creationId xmlns:p14="http://schemas.microsoft.com/office/powerpoint/2010/main" val="343036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4265488985"/>
              </p:ext>
            </p:extLst>
          </p:nvPr>
        </p:nvGraphicFramePr>
        <p:xfrm>
          <a:off x="3353580" y="2548918"/>
          <a:ext cx="7741140" cy="3750282"/>
        </p:xfrm>
        <a:graphic>
          <a:graphicData uri="http://schemas.openxmlformats.org/drawingml/2006/table">
            <a:tbl>
              <a:tblPr/>
              <a:tblGrid>
                <a:gridCol w="3870570">
                  <a:extLst>
                    <a:ext uri="{9D8B030D-6E8A-4147-A177-3AD203B41FA5}">
                      <a16:colId xmlns:a16="http://schemas.microsoft.com/office/drawing/2014/main" val="20000"/>
                    </a:ext>
                  </a:extLst>
                </a:gridCol>
                <a:gridCol w="3870570">
                  <a:extLst>
                    <a:ext uri="{9D8B030D-6E8A-4147-A177-3AD203B41FA5}">
                      <a16:colId xmlns:a16="http://schemas.microsoft.com/office/drawing/2014/main" val="20001"/>
                    </a:ext>
                  </a:extLst>
                </a:gridCol>
              </a:tblGrid>
              <a:tr h="442091">
                <a:tc>
                  <a:txBody>
                    <a:bodyPr/>
                    <a:lstStyle/>
                    <a:p>
                      <a:pPr algn="l" fontAlgn="t"/>
                      <a:r>
                        <a:rPr lang="en-IN" sz="1400" dirty="0">
                          <a:solidFill>
                            <a:srgbClr val="000000"/>
                          </a:solidFill>
                          <a:effectLst/>
                          <a:latin typeface="times new roman"/>
                        </a:rPr>
                        <a:t>Stored Procedure</a:t>
                      </a:r>
                    </a:p>
                  </a:txBody>
                  <a:tcPr marL="50924" marR="50924" marT="50924" marB="50924">
                    <a:lnL w="9525" cap="flat" cmpd="sng" algn="ctr">
                      <a:solidFill>
                        <a:srgbClr val="B031FD"/>
                      </a:solidFill>
                      <a:prstDash val="solid"/>
                      <a:round/>
                      <a:headEnd type="none" w="med" len="med"/>
                      <a:tailEnd type="none" w="med" len="med"/>
                    </a:lnL>
                    <a:lnR w="9525" cap="flat" cmpd="sng" algn="ctr">
                      <a:solidFill>
                        <a:srgbClr val="B031FD"/>
                      </a:solidFill>
                      <a:prstDash val="solid"/>
                      <a:round/>
                      <a:headEnd type="none" w="med" len="med"/>
                      <a:tailEnd type="none" w="med" len="med"/>
                    </a:lnR>
                    <a:lnT w="9525" cap="flat" cmpd="sng" algn="ctr">
                      <a:solidFill>
                        <a:srgbClr val="B031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Function</a:t>
                      </a:r>
                    </a:p>
                  </a:txBody>
                  <a:tcPr marL="50924" marR="50924" marT="50924" marB="50924">
                    <a:lnL w="9525" cap="flat" cmpd="sng" algn="ctr">
                      <a:solidFill>
                        <a:srgbClr val="B031FD"/>
                      </a:solidFill>
                      <a:prstDash val="solid"/>
                      <a:round/>
                      <a:headEnd type="none" w="med" len="med"/>
                      <a:tailEnd type="none" w="med" len="med"/>
                    </a:lnL>
                    <a:lnR w="9525" cap="flat" cmpd="sng" algn="ctr">
                      <a:solidFill>
                        <a:srgbClr val="B031FD"/>
                      </a:solidFill>
                      <a:prstDash val="solid"/>
                      <a:round/>
                      <a:headEnd type="none" w="med" len="med"/>
                      <a:tailEnd type="none" w="med" len="med"/>
                    </a:lnR>
                    <a:lnT w="9525" cap="flat" cmpd="sng" algn="ctr">
                      <a:solidFill>
                        <a:srgbClr val="B031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38063">
                <a:tc>
                  <a:txBody>
                    <a:bodyPr/>
                    <a:lstStyle/>
                    <a:p>
                      <a:pPr algn="just" fontAlgn="t"/>
                      <a:r>
                        <a:rPr lang="en-IN" sz="1400">
                          <a:solidFill>
                            <a:srgbClr val="333333"/>
                          </a:solidFill>
                          <a:effectLst/>
                          <a:latin typeface="inter-regular"/>
                        </a:rPr>
                        <a:t>is used to perform business logic.</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is used to perform calculation.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4478">
                <a:tc>
                  <a:txBody>
                    <a:bodyPr/>
                    <a:lstStyle/>
                    <a:p>
                      <a:pPr algn="just" fontAlgn="t"/>
                      <a:r>
                        <a:rPr lang="en-IN" sz="1400" dirty="0">
                          <a:solidFill>
                            <a:srgbClr val="333333"/>
                          </a:solidFill>
                          <a:effectLst/>
                          <a:latin typeface="inter-regular"/>
                        </a:rPr>
                        <a:t>must not have the return type.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must have the return type.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94478">
                <a:tc>
                  <a:txBody>
                    <a:bodyPr/>
                    <a:lstStyle/>
                    <a:p>
                      <a:pPr algn="just" fontAlgn="t"/>
                      <a:r>
                        <a:rPr lang="en-IN" sz="1400" dirty="0">
                          <a:solidFill>
                            <a:srgbClr val="333333"/>
                          </a:solidFill>
                          <a:effectLst/>
                          <a:latin typeface="inter-regular"/>
                        </a:rPr>
                        <a:t>may return 0 or more values.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may return only one values.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3724">
                <a:tc>
                  <a:txBody>
                    <a:bodyPr/>
                    <a:lstStyle/>
                    <a:p>
                      <a:pPr algn="just" fontAlgn="t"/>
                      <a:r>
                        <a:rPr lang="en-IN" sz="1400" dirty="0">
                          <a:solidFill>
                            <a:srgbClr val="333333"/>
                          </a:solidFill>
                          <a:effectLst/>
                          <a:latin typeface="inter-regular"/>
                        </a:rPr>
                        <a:t>We can call functions from the procedure.</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Procedure cannot be called from function.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93724">
                <a:tc>
                  <a:txBody>
                    <a:bodyPr/>
                    <a:lstStyle/>
                    <a:p>
                      <a:pPr algn="just" fontAlgn="t"/>
                      <a:r>
                        <a:rPr lang="en-IN" sz="1400" dirty="0">
                          <a:solidFill>
                            <a:srgbClr val="333333"/>
                          </a:solidFill>
                          <a:effectLst/>
                          <a:latin typeface="inter-regular"/>
                        </a:rPr>
                        <a:t>Procedure supports input and output parameters.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a:solidFill>
                            <a:srgbClr val="333333"/>
                          </a:solidFill>
                          <a:effectLst/>
                          <a:latin typeface="inter-regular"/>
                        </a:rPr>
                        <a:t>Function supports only input parameter.</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93724">
                <a:tc>
                  <a:txBody>
                    <a:bodyPr/>
                    <a:lstStyle/>
                    <a:p>
                      <a:pPr algn="just" fontAlgn="t"/>
                      <a:r>
                        <a:rPr lang="en-IN" sz="1400">
                          <a:solidFill>
                            <a:srgbClr val="333333"/>
                          </a:solidFill>
                          <a:effectLst/>
                          <a:latin typeface="inter-regular"/>
                        </a:rPr>
                        <a:t>Exception handling using try/catch block can be used in stored procedures.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Exception handling using try/catch can't be used in user defined functions.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4" name="Text Placeholder 3"/>
          <p:cNvSpPr>
            <a:spLocks noGrp="1"/>
          </p:cNvSpPr>
          <p:nvPr>
            <p:ph type="body" sz="quarter" idx="13"/>
          </p:nvPr>
        </p:nvSpPr>
        <p:spPr/>
        <p:txBody>
          <a:bodyPr/>
          <a:lstStyle/>
          <a:p>
            <a:r>
              <a:rPr lang="en-IN" sz="2800" b="0" dirty="0"/>
              <a:t>What is the difference between stored procedures and functions.</a:t>
            </a:r>
          </a:p>
          <a:p>
            <a:br>
              <a:rPr lang="en-IN" dirty="0"/>
            </a:br>
            <a:endParaRPr lang="en-IN" dirty="0"/>
          </a:p>
        </p:txBody>
      </p:sp>
      <p:sp>
        <p:nvSpPr>
          <p:cNvPr id="7" name="Rectangle 1"/>
          <p:cNvSpPr>
            <a:spLocks noGrp="1" noChangeArrowheads="1"/>
          </p:cNvSpPr>
          <p:nvPr>
            <p:ph type="body" sz="quarter" idx="14"/>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7480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Transaction Management in JDBC</a:t>
            </a:r>
          </a:p>
          <a:p>
            <a:br>
              <a:rPr lang="en-IN" dirty="0"/>
            </a:br>
            <a:endParaRPr lang="en-IN" dirty="0"/>
          </a:p>
        </p:txBody>
      </p:sp>
      <p:sp>
        <p:nvSpPr>
          <p:cNvPr id="5" name="Text Placeholder 4"/>
          <p:cNvSpPr>
            <a:spLocks noGrp="1"/>
          </p:cNvSpPr>
          <p:nvPr>
            <p:ph type="body" sz="quarter" idx="14"/>
          </p:nvPr>
        </p:nvSpPr>
        <p:spPr>
          <a:xfrm>
            <a:off x="3598985" y="1922585"/>
            <a:ext cx="7872290" cy="4210923"/>
          </a:xfrm>
        </p:spPr>
        <p:txBody>
          <a:bodyPr/>
          <a:lstStyle/>
          <a:p>
            <a:r>
              <a:rPr lang="en-IN" dirty="0"/>
              <a:t>Transaction represents </a:t>
            </a:r>
            <a:r>
              <a:rPr lang="en-IN" b="1" dirty="0"/>
              <a:t>a single unit of work</a:t>
            </a:r>
            <a:r>
              <a:rPr lang="en-IN" dirty="0"/>
              <a:t>.</a:t>
            </a:r>
          </a:p>
          <a:p>
            <a:r>
              <a:rPr lang="en-IN" dirty="0"/>
              <a:t>The ACID properties describes the transaction management well. ACID stands for Atomicity, Consistency, isolation and durability.</a:t>
            </a:r>
          </a:p>
          <a:p>
            <a:r>
              <a:rPr lang="en-IN" b="1" dirty="0"/>
              <a:t>Atomicity</a:t>
            </a:r>
            <a:r>
              <a:rPr lang="en-IN" dirty="0"/>
              <a:t> means either all successful or none.</a:t>
            </a:r>
          </a:p>
          <a:p>
            <a:r>
              <a:rPr lang="en-IN" b="1" dirty="0"/>
              <a:t>Consistency</a:t>
            </a:r>
            <a:r>
              <a:rPr lang="en-IN" dirty="0"/>
              <a:t> ensures bringing the database from one consistent state to another consistent state.</a:t>
            </a:r>
          </a:p>
          <a:p>
            <a:r>
              <a:rPr lang="en-IN" b="1" dirty="0"/>
              <a:t>Isolation</a:t>
            </a:r>
            <a:r>
              <a:rPr lang="en-IN" dirty="0"/>
              <a:t> ensures that transaction is isolated from other transaction.</a:t>
            </a:r>
          </a:p>
          <a:p>
            <a:r>
              <a:rPr lang="en-IN" b="1" dirty="0"/>
              <a:t>Durability</a:t>
            </a:r>
            <a:r>
              <a:rPr lang="en-IN" dirty="0"/>
              <a:t> means once a transaction has been committed, it will remain so, even in the event of errors, power loss etc.</a:t>
            </a:r>
          </a:p>
          <a:p>
            <a:endParaRPr lang="en-IN" dirty="0"/>
          </a:p>
        </p:txBody>
      </p:sp>
    </p:spTree>
    <p:extLst>
      <p:ext uri="{BB962C8B-B14F-4D97-AF65-F5344CB8AC3E}">
        <p14:creationId xmlns:p14="http://schemas.microsoft.com/office/powerpoint/2010/main" val="4173769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389371739"/>
              </p:ext>
            </p:extLst>
          </p:nvPr>
        </p:nvGraphicFramePr>
        <p:xfrm>
          <a:off x="3704492" y="3085416"/>
          <a:ext cx="5849816" cy="2330645"/>
        </p:xfrm>
        <a:graphic>
          <a:graphicData uri="http://schemas.openxmlformats.org/drawingml/2006/table">
            <a:tbl>
              <a:tblPr/>
              <a:tblGrid>
                <a:gridCol w="2924908">
                  <a:extLst>
                    <a:ext uri="{9D8B030D-6E8A-4147-A177-3AD203B41FA5}">
                      <a16:colId xmlns:a16="http://schemas.microsoft.com/office/drawing/2014/main" val="20000"/>
                    </a:ext>
                  </a:extLst>
                </a:gridCol>
                <a:gridCol w="2924908">
                  <a:extLst>
                    <a:ext uri="{9D8B030D-6E8A-4147-A177-3AD203B41FA5}">
                      <a16:colId xmlns:a16="http://schemas.microsoft.com/office/drawing/2014/main" val="20001"/>
                    </a:ext>
                  </a:extLst>
                </a:gridCol>
              </a:tblGrid>
              <a:tr h="424658">
                <a:tc>
                  <a:txBody>
                    <a:bodyPr/>
                    <a:lstStyle/>
                    <a:p>
                      <a:pPr algn="l" fontAlgn="t"/>
                      <a:r>
                        <a:rPr lang="en-IN" sz="1800" dirty="0">
                          <a:solidFill>
                            <a:srgbClr val="000000"/>
                          </a:solidFill>
                          <a:effectLst/>
                          <a:latin typeface="times new roman"/>
                        </a:rPr>
                        <a:t>Method</a:t>
                      </a:r>
                    </a:p>
                  </a:txBody>
                  <a:tcPr marL="50924" marR="50924" marT="50924" marB="50924">
                    <a:lnL w="9525" cap="flat" cmpd="sng" algn="ctr">
                      <a:solidFill>
                        <a:srgbClr val="301A9F"/>
                      </a:solidFill>
                      <a:prstDash val="solid"/>
                      <a:round/>
                      <a:headEnd type="none" w="med" len="med"/>
                      <a:tailEnd type="none" w="med" len="med"/>
                    </a:lnL>
                    <a:lnR w="9525" cap="flat" cmpd="sng" algn="ctr">
                      <a:solidFill>
                        <a:srgbClr val="301A9F"/>
                      </a:solidFill>
                      <a:prstDash val="solid"/>
                      <a:round/>
                      <a:headEnd type="none" w="med" len="med"/>
                      <a:tailEnd type="none" w="med" len="med"/>
                    </a:lnR>
                    <a:lnT w="9525" cap="flat" cmpd="sng" algn="ctr">
                      <a:solidFill>
                        <a:srgbClr val="301A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Description</a:t>
                      </a:r>
                    </a:p>
                  </a:txBody>
                  <a:tcPr marL="50924" marR="50924" marT="50924" marB="50924">
                    <a:lnL w="9525" cap="flat" cmpd="sng" algn="ctr">
                      <a:solidFill>
                        <a:srgbClr val="301A9F"/>
                      </a:solidFill>
                      <a:prstDash val="solid"/>
                      <a:round/>
                      <a:headEnd type="none" w="med" len="med"/>
                      <a:tailEnd type="none" w="med" len="med"/>
                    </a:lnL>
                    <a:lnR w="9525" cap="flat" cmpd="sng" algn="ctr">
                      <a:solidFill>
                        <a:srgbClr val="301A9F"/>
                      </a:solidFill>
                      <a:prstDash val="solid"/>
                      <a:round/>
                      <a:headEnd type="none" w="med" len="med"/>
                      <a:tailEnd type="none" w="med" len="med"/>
                    </a:lnR>
                    <a:lnT w="9525" cap="flat" cmpd="sng" algn="ctr">
                      <a:solidFill>
                        <a:srgbClr val="301A9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99495">
                <a:tc>
                  <a:txBody>
                    <a:bodyPr/>
                    <a:lstStyle/>
                    <a:p>
                      <a:pPr algn="just" fontAlgn="t"/>
                      <a:r>
                        <a:rPr lang="en-IN" sz="1800" dirty="0">
                          <a:solidFill>
                            <a:srgbClr val="333333"/>
                          </a:solidFill>
                          <a:effectLst/>
                          <a:latin typeface="inter-regular"/>
                        </a:rPr>
                        <a:t>void </a:t>
                      </a:r>
                      <a:r>
                        <a:rPr lang="en-IN" sz="1800" dirty="0" err="1">
                          <a:solidFill>
                            <a:srgbClr val="333333"/>
                          </a:solidFill>
                          <a:effectLst/>
                          <a:latin typeface="inter-regular"/>
                        </a:rPr>
                        <a:t>setAutoCommit</a:t>
                      </a:r>
                      <a:r>
                        <a:rPr lang="en-IN" sz="1800" dirty="0">
                          <a:solidFill>
                            <a:srgbClr val="333333"/>
                          </a:solidFill>
                          <a:effectLst/>
                          <a:latin typeface="inter-regular"/>
                        </a:rPr>
                        <a:t>(</a:t>
                      </a:r>
                      <a:r>
                        <a:rPr lang="en-IN" sz="1800" dirty="0" err="1">
                          <a:solidFill>
                            <a:srgbClr val="333333"/>
                          </a:solidFill>
                          <a:effectLst/>
                          <a:latin typeface="inter-regular"/>
                        </a:rPr>
                        <a:t>boolean</a:t>
                      </a:r>
                      <a:r>
                        <a:rPr lang="en-IN" sz="1800" dirty="0">
                          <a:solidFill>
                            <a:srgbClr val="333333"/>
                          </a:solidFill>
                          <a:effectLst/>
                          <a:latin typeface="inter-regular"/>
                        </a:rPr>
                        <a:t> status)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It is true </a:t>
                      </a:r>
                      <a:r>
                        <a:rPr lang="en-IN" sz="1800" dirty="0" err="1">
                          <a:solidFill>
                            <a:srgbClr val="333333"/>
                          </a:solidFill>
                          <a:effectLst/>
                          <a:latin typeface="inter-regular"/>
                        </a:rPr>
                        <a:t>bydefault</a:t>
                      </a:r>
                      <a:r>
                        <a:rPr lang="en-IN" sz="1800" dirty="0">
                          <a:solidFill>
                            <a:srgbClr val="333333"/>
                          </a:solidFill>
                          <a:effectLst/>
                          <a:latin typeface="inter-regular"/>
                        </a:rPr>
                        <a:t> means each transaction is committed </a:t>
                      </a:r>
                      <a:r>
                        <a:rPr lang="en-IN" sz="1800" dirty="0" err="1">
                          <a:solidFill>
                            <a:srgbClr val="333333"/>
                          </a:solidFill>
                          <a:effectLst/>
                          <a:latin typeface="inter-regular"/>
                        </a:rPr>
                        <a:t>bydefault</a:t>
                      </a:r>
                      <a:r>
                        <a:rPr lang="en-IN" sz="1800" dirty="0">
                          <a:solidFill>
                            <a:srgbClr val="333333"/>
                          </a:solidFill>
                          <a:effectLst/>
                          <a:latin typeface="inter-regular"/>
                        </a:rPr>
                        <a: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5329">
                <a:tc>
                  <a:txBody>
                    <a:bodyPr/>
                    <a:lstStyle/>
                    <a:p>
                      <a:pPr algn="just" fontAlgn="t"/>
                      <a:r>
                        <a:rPr lang="en-IN" sz="1800" dirty="0">
                          <a:solidFill>
                            <a:srgbClr val="333333"/>
                          </a:solidFill>
                          <a:effectLst/>
                          <a:latin typeface="inter-regular"/>
                        </a:rPr>
                        <a:t>void commit()</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commits the transaction.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71163">
                <a:tc>
                  <a:txBody>
                    <a:bodyPr/>
                    <a:lstStyle/>
                    <a:p>
                      <a:pPr algn="just" fontAlgn="t"/>
                      <a:r>
                        <a:rPr lang="en-IN" sz="1800" dirty="0">
                          <a:solidFill>
                            <a:srgbClr val="333333"/>
                          </a:solidFill>
                          <a:effectLst/>
                          <a:latin typeface="inter-regular"/>
                        </a:rPr>
                        <a:t>void rollback()</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cancels the transaction.</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b="0" dirty="0"/>
              <a:t>Transaction Management in JDBC</a:t>
            </a:r>
          </a:p>
          <a:p>
            <a:br>
              <a:rPr lang="en-IN" dirty="0"/>
            </a:br>
            <a:endParaRPr lang="en-IN" dirty="0"/>
          </a:p>
        </p:txBody>
      </p:sp>
    </p:spTree>
    <p:extLst>
      <p:ext uri="{BB962C8B-B14F-4D97-AF65-F5344CB8AC3E}">
        <p14:creationId xmlns:p14="http://schemas.microsoft.com/office/powerpoint/2010/main" val="546508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JDBC Data types</a:t>
            </a:r>
          </a:p>
        </p:txBody>
      </p:sp>
      <p:sp>
        <p:nvSpPr>
          <p:cNvPr id="5" name="Text Placeholder 4"/>
          <p:cNvSpPr>
            <a:spLocks noGrp="1"/>
          </p:cNvSpPr>
          <p:nvPr>
            <p:ph type="body" sz="quarter" idx="14"/>
          </p:nvPr>
        </p:nvSpPr>
        <p:spPr/>
        <p:txBody>
          <a:bodyPr/>
          <a:lstStyle/>
          <a:p>
            <a:r>
              <a:rPr lang="en-IN" dirty="0"/>
              <a:t>The JDBC driver converts the Java data type to the appropriate JDBC type, before sending it to the database. It uses a default mapping for most data types. For example, a Java </a:t>
            </a:r>
            <a:r>
              <a:rPr lang="en-IN" dirty="0" err="1"/>
              <a:t>int</a:t>
            </a:r>
            <a:r>
              <a:rPr lang="en-IN" dirty="0"/>
              <a:t> is converted to an SQL INTEGER. Default mappings were created to provide consistency between drivers.</a:t>
            </a:r>
          </a:p>
        </p:txBody>
      </p:sp>
    </p:spTree>
    <p:extLst>
      <p:ext uri="{BB962C8B-B14F-4D97-AF65-F5344CB8AC3E}">
        <p14:creationId xmlns:p14="http://schemas.microsoft.com/office/powerpoint/2010/main" val="42472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1) JDBC-ODBC bridge driver</a:t>
            </a:r>
          </a:p>
          <a:p>
            <a:br>
              <a:rPr lang="en-IN" dirty="0"/>
            </a:br>
            <a:endParaRPr lang="en-IN" dirty="0"/>
          </a:p>
        </p:txBody>
      </p:sp>
      <p:sp>
        <p:nvSpPr>
          <p:cNvPr id="5" name="Text Placeholder 4"/>
          <p:cNvSpPr>
            <a:spLocks noGrp="1"/>
          </p:cNvSpPr>
          <p:nvPr>
            <p:ph type="body" sz="quarter" idx="14"/>
          </p:nvPr>
        </p:nvSpPr>
        <p:spPr/>
        <p:txBody>
          <a:bodyPr/>
          <a:lstStyle/>
          <a:p>
            <a:r>
              <a:rPr lang="en-IN" dirty="0"/>
              <a:t>The JDBC-ODBC bridge driver uses ODBC driver to connect to the database. The JDBC-ODBC bridge driver converts JDBC method calls into the ODBC function calls. This is now discouraged because of thin driver.</a:t>
            </a:r>
          </a:p>
        </p:txBody>
      </p:sp>
    </p:spTree>
    <p:extLst>
      <p:ext uri="{BB962C8B-B14F-4D97-AF65-F5344CB8AC3E}">
        <p14:creationId xmlns:p14="http://schemas.microsoft.com/office/powerpoint/2010/main" val="386522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826739165"/>
              </p:ext>
            </p:extLst>
          </p:nvPr>
        </p:nvGraphicFramePr>
        <p:xfrm>
          <a:off x="3692770" y="2255022"/>
          <a:ext cx="5884984" cy="2510781"/>
        </p:xfrm>
        <a:graphic>
          <a:graphicData uri="http://schemas.openxmlformats.org/drawingml/2006/table">
            <a:tbl>
              <a:tblPr/>
              <a:tblGrid>
                <a:gridCol w="1390139">
                  <a:extLst>
                    <a:ext uri="{9D8B030D-6E8A-4147-A177-3AD203B41FA5}">
                      <a16:colId xmlns:a16="http://schemas.microsoft.com/office/drawing/2014/main" val="20000"/>
                    </a:ext>
                  </a:extLst>
                </a:gridCol>
                <a:gridCol w="1710861">
                  <a:extLst>
                    <a:ext uri="{9D8B030D-6E8A-4147-A177-3AD203B41FA5}">
                      <a16:colId xmlns:a16="http://schemas.microsoft.com/office/drawing/2014/main" val="20001"/>
                    </a:ext>
                  </a:extLst>
                </a:gridCol>
                <a:gridCol w="1319633">
                  <a:extLst>
                    <a:ext uri="{9D8B030D-6E8A-4147-A177-3AD203B41FA5}">
                      <a16:colId xmlns:a16="http://schemas.microsoft.com/office/drawing/2014/main" val="20002"/>
                    </a:ext>
                  </a:extLst>
                </a:gridCol>
                <a:gridCol w="1464351">
                  <a:extLst>
                    <a:ext uri="{9D8B030D-6E8A-4147-A177-3AD203B41FA5}">
                      <a16:colId xmlns:a16="http://schemas.microsoft.com/office/drawing/2014/main" val="20003"/>
                    </a:ext>
                  </a:extLst>
                </a:gridCol>
              </a:tblGrid>
              <a:tr h="212350">
                <a:tc>
                  <a:txBody>
                    <a:bodyPr/>
                    <a:lstStyle/>
                    <a:p>
                      <a:pPr fontAlgn="t"/>
                      <a:r>
                        <a:rPr lang="en-IN" sz="1400" dirty="0">
                          <a:effectLst/>
                        </a:rPr>
                        <a:t>SQL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JDBC/Java</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setXXX</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updateXXX</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12350">
                <a:tc>
                  <a:txBody>
                    <a:bodyPr/>
                    <a:lstStyle/>
                    <a:p>
                      <a:pPr fontAlgn="t"/>
                      <a:r>
                        <a:rPr lang="en-IN" sz="1400" dirty="0">
                          <a:effectLst/>
                        </a:rPr>
                        <a:t>VARCHAR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a:effectLst/>
                        </a:rPr>
                        <a:t>java.lang.String</a:t>
                      </a:r>
                      <a:endParaRPr lang="en-IN" sz="14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updateString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12350">
                <a:tc>
                  <a:txBody>
                    <a:bodyPr/>
                    <a:lstStyle/>
                    <a:p>
                      <a:pPr fontAlgn="t"/>
                      <a:r>
                        <a:rPr lang="en-IN" sz="1400" dirty="0">
                          <a:effectLst/>
                        </a:rPr>
                        <a:t>CHAR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a:effectLst/>
                        </a:rPr>
                        <a:t>java.lang.String</a:t>
                      </a:r>
                      <a:endParaRPr lang="en-IN" sz="14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updateString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48861">
                <a:tc>
                  <a:txBody>
                    <a:bodyPr/>
                    <a:lstStyle/>
                    <a:p>
                      <a:pPr fontAlgn="t"/>
                      <a:r>
                        <a:rPr lang="en-IN" sz="1400">
                          <a:effectLst/>
                        </a:rPr>
                        <a:t>LONGVARCHAR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a:effectLst/>
                        </a:rPr>
                        <a:t>java.lang.String</a:t>
                      </a:r>
                      <a:endParaRPr lang="en-IN" sz="14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updateString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48861">
                <a:tc>
                  <a:txBody>
                    <a:bodyPr/>
                    <a:lstStyle/>
                    <a:p>
                      <a:pPr fontAlgn="t"/>
                      <a:r>
                        <a:rPr lang="en-IN" sz="1400" dirty="0">
                          <a:effectLst/>
                        </a:rPr>
                        <a:t>BIT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Boolean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setBoolean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updateBoolean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48861">
                <a:tc>
                  <a:txBody>
                    <a:bodyPr/>
                    <a:lstStyle/>
                    <a:p>
                      <a:pPr fontAlgn="t"/>
                      <a:r>
                        <a:rPr lang="en-IN" sz="1400" dirty="0">
                          <a:effectLst/>
                        </a:rPr>
                        <a:t>NUMERIC</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a:effectLst/>
                        </a:rPr>
                        <a:t>java.math.BigDecimal</a:t>
                      </a:r>
                      <a:endParaRPr lang="en-IN" sz="14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setBigDecimal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updateBigDecimal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212350">
                <a:tc>
                  <a:txBody>
                    <a:bodyPr/>
                    <a:lstStyle/>
                    <a:p>
                      <a:pPr fontAlgn="t"/>
                      <a:r>
                        <a:rPr lang="en-IN" sz="1400" dirty="0">
                          <a:effectLst/>
                        </a:rPr>
                        <a:t>TINYINT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byte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a:effectLst/>
                        </a:rPr>
                        <a:t>setByte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err="1">
                          <a:effectLst/>
                        </a:rPr>
                        <a:t>updateByte</a:t>
                      </a:r>
                      <a:endParaRPr lang="en-IN" sz="14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 Placeholder 3"/>
          <p:cNvSpPr>
            <a:spLocks noGrp="1"/>
          </p:cNvSpPr>
          <p:nvPr>
            <p:ph type="body" sz="quarter" idx="13"/>
          </p:nvPr>
        </p:nvSpPr>
        <p:spPr/>
        <p:txBody>
          <a:bodyPr/>
          <a:lstStyle/>
          <a:p>
            <a:r>
              <a:rPr lang="en-IN" dirty="0"/>
              <a:t>JDBC Data types</a:t>
            </a:r>
          </a:p>
        </p:txBody>
      </p:sp>
    </p:spTree>
    <p:extLst>
      <p:ext uri="{BB962C8B-B14F-4D97-AF65-F5344CB8AC3E}">
        <p14:creationId xmlns:p14="http://schemas.microsoft.com/office/powerpoint/2010/main" val="2567161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278652569"/>
              </p:ext>
            </p:extLst>
          </p:nvPr>
        </p:nvGraphicFramePr>
        <p:xfrm>
          <a:off x="2942490" y="2615909"/>
          <a:ext cx="6260124" cy="2272613"/>
        </p:xfrm>
        <a:graphic>
          <a:graphicData uri="http://schemas.openxmlformats.org/drawingml/2006/table">
            <a:tbl>
              <a:tblPr/>
              <a:tblGrid>
                <a:gridCol w="1565031">
                  <a:extLst>
                    <a:ext uri="{9D8B030D-6E8A-4147-A177-3AD203B41FA5}">
                      <a16:colId xmlns:a16="http://schemas.microsoft.com/office/drawing/2014/main" val="20000"/>
                    </a:ext>
                  </a:extLst>
                </a:gridCol>
                <a:gridCol w="1565031">
                  <a:extLst>
                    <a:ext uri="{9D8B030D-6E8A-4147-A177-3AD203B41FA5}">
                      <a16:colId xmlns:a16="http://schemas.microsoft.com/office/drawing/2014/main" val="20001"/>
                    </a:ext>
                  </a:extLst>
                </a:gridCol>
                <a:gridCol w="1565031">
                  <a:extLst>
                    <a:ext uri="{9D8B030D-6E8A-4147-A177-3AD203B41FA5}">
                      <a16:colId xmlns:a16="http://schemas.microsoft.com/office/drawing/2014/main" val="20002"/>
                    </a:ext>
                  </a:extLst>
                </a:gridCol>
                <a:gridCol w="1565031">
                  <a:extLst>
                    <a:ext uri="{9D8B030D-6E8A-4147-A177-3AD203B41FA5}">
                      <a16:colId xmlns:a16="http://schemas.microsoft.com/office/drawing/2014/main" val="20003"/>
                    </a:ext>
                  </a:extLst>
                </a:gridCol>
              </a:tblGrid>
              <a:tr h="342058">
                <a:tc>
                  <a:txBody>
                    <a:bodyPr/>
                    <a:lstStyle/>
                    <a:p>
                      <a:pPr fontAlgn="t"/>
                      <a:r>
                        <a:rPr lang="en-IN" sz="1600" dirty="0">
                          <a:effectLst/>
                        </a:rPr>
                        <a:t>SMALLINT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short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setShort</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updateShort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42058">
                <a:tc>
                  <a:txBody>
                    <a:bodyPr/>
                    <a:lstStyle/>
                    <a:p>
                      <a:pPr fontAlgn="t"/>
                      <a:r>
                        <a:rPr lang="en-IN" sz="1600">
                          <a:effectLst/>
                        </a:rPr>
                        <a:t>INTEGER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42058">
                <a:tc>
                  <a:txBody>
                    <a:bodyPr/>
                    <a:lstStyle/>
                    <a:p>
                      <a:pPr fontAlgn="t"/>
                      <a:r>
                        <a:rPr lang="en-IN" sz="1600" dirty="0">
                          <a:effectLst/>
                        </a:rPr>
                        <a:t>BIGINT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long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setLong</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updateLong</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42058">
                <a:tc>
                  <a:txBody>
                    <a:bodyPr/>
                    <a:lstStyle/>
                    <a:p>
                      <a:pPr fontAlgn="t"/>
                      <a:r>
                        <a:rPr lang="en-IN" sz="1600" dirty="0">
                          <a:effectLst/>
                        </a:rPr>
                        <a:t>REAL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42058">
                <a:tc>
                  <a:txBody>
                    <a:bodyPr/>
                    <a:lstStyle/>
                    <a:p>
                      <a:pPr fontAlgn="t"/>
                      <a:r>
                        <a:rPr lang="en-IN" sz="1600" dirty="0">
                          <a:effectLst/>
                        </a:rPr>
                        <a:t>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updateFloat</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562323">
                <a:tc>
                  <a:txBody>
                    <a:bodyPr/>
                    <a:lstStyle/>
                    <a:p>
                      <a:pPr fontAlgn="t"/>
                      <a:r>
                        <a:rPr lang="en-IN" sz="1600">
                          <a:effectLst/>
                        </a:rPr>
                        <a:t>DOUBLE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double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setDouble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updateDouble</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sz="quarter" idx="13"/>
          </p:nvPr>
        </p:nvSpPr>
        <p:spPr/>
        <p:txBody>
          <a:bodyPr/>
          <a:lstStyle/>
          <a:p>
            <a:r>
              <a:rPr lang="en-IN" dirty="0"/>
              <a:t>JDBC Data types</a:t>
            </a:r>
          </a:p>
        </p:txBody>
      </p:sp>
    </p:spTree>
    <p:extLst>
      <p:ext uri="{BB962C8B-B14F-4D97-AF65-F5344CB8AC3E}">
        <p14:creationId xmlns:p14="http://schemas.microsoft.com/office/powerpoint/2010/main" val="3324427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1205926968"/>
              </p:ext>
            </p:extLst>
          </p:nvPr>
        </p:nvGraphicFramePr>
        <p:xfrm>
          <a:off x="2813536" y="2836984"/>
          <a:ext cx="5978772" cy="2500616"/>
        </p:xfrm>
        <a:graphic>
          <a:graphicData uri="http://schemas.openxmlformats.org/drawingml/2006/table">
            <a:tbl>
              <a:tblPr/>
              <a:tblGrid>
                <a:gridCol w="1494693">
                  <a:extLst>
                    <a:ext uri="{9D8B030D-6E8A-4147-A177-3AD203B41FA5}">
                      <a16:colId xmlns:a16="http://schemas.microsoft.com/office/drawing/2014/main" val="20000"/>
                    </a:ext>
                  </a:extLst>
                </a:gridCol>
                <a:gridCol w="1494693">
                  <a:extLst>
                    <a:ext uri="{9D8B030D-6E8A-4147-A177-3AD203B41FA5}">
                      <a16:colId xmlns:a16="http://schemas.microsoft.com/office/drawing/2014/main" val="20001"/>
                    </a:ext>
                  </a:extLst>
                </a:gridCol>
                <a:gridCol w="1494693">
                  <a:extLst>
                    <a:ext uri="{9D8B030D-6E8A-4147-A177-3AD203B41FA5}">
                      <a16:colId xmlns:a16="http://schemas.microsoft.com/office/drawing/2014/main" val="20002"/>
                    </a:ext>
                  </a:extLst>
                </a:gridCol>
                <a:gridCol w="1494693">
                  <a:extLst>
                    <a:ext uri="{9D8B030D-6E8A-4147-A177-3AD203B41FA5}">
                      <a16:colId xmlns:a16="http://schemas.microsoft.com/office/drawing/2014/main" val="20003"/>
                    </a:ext>
                  </a:extLst>
                </a:gridCol>
              </a:tblGrid>
              <a:tr h="469034">
                <a:tc>
                  <a:txBody>
                    <a:bodyPr/>
                    <a:lstStyle/>
                    <a:p>
                      <a:pPr fontAlgn="t"/>
                      <a:r>
                        <a:rPr lang="en-IN" sz="1800" dirty="0">
                          <a:effectLst/>
                        </a:rPr>
                        <a:t>VARBINARY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byte[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setBytes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updateBytes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469034">
                <a:tc>
                  <a:txBody>
                    <a:bodyPr/>
                    <a:lstStyle/>
                    <a:p>
                      <a:pPr fontAlgn="t"/>
                      <a:r>
                        <a:rPr lang="en-IN" sz="1800">
                          <a:effectLst/>
                        </a:rPr>
                        <a:t>BINARY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byte[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setBytes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updateBytes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69034">
                <a:tc>
                  <a:txBody>
                    <a:bodyPr/>
                    <a:lstStyle/>
                    <a:p>
                      <a:pPr fontAlgn="t"/>
                      <a:r>
                        <a:rPr lang="en-IN" sz="1800" dirty="0">
                          <a:effectLst/>
                        </a:rPr>
                        <a:t>DATE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err="1">
                          <a:effectLst/>
                        </a:rPr>
                        <a:t>java.sql.Date</a:t>
                      </a:r>
                      <a:endParaRPr lang="en-IN" sz="18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err="1">
                          <a:effectLst/>
                        </a:rPr>
                        <a:t>setDate</a:t>
                      </a:r>
                      <a:endParaRPr lang="en-IN" sz="18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updateDate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69034">
                <a:tc>
                  <a:txBody>
                    <a:bodyPr/>
                    <a:lstStyle/>
                    <a:p>
                      <a:pPr fontAlgn="t"/>
                      <a:r>
                        <a:rPr lang="en-IN" sz="1800" dirty="0">
                          <a:effectLst/>
                        </a:rPr>
                        <a:t>TIME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java.sql.Time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setTime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updateTime</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622222">
                <a:tc>
                  <a:txBody>
                    <a:bodyPr/>
                    <a:lstStyle/>
                    <a:p>
                      <a:pPr fontAlgn="t"/>
                      <a:r>
                        <a:rPr lang="en-IN" sz="1800" dirty="0">
                          <a:effectLst/>
                        </a:rPr>
                        <a:t>TIMESTAMP</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java.sql.Timestamp</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setTimestamp</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err="1">
                          <a:effectLst/>
                        </a:rPr>
                        <a:t>updateTimestamp</a:t>
                      </a:r>
                      <a:endParaRPr lang="en-IN" sz="18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3"/>
          </p:nvPr>
        </p:nvSpPr>
        <p:spPr/>
        <p:txBody>
          <a:bodyPr/>
          <a:lstStyle/>
          <a:p>
            <a:r>
              <a:rPr lang="en-IN" dirty="0"/>
              <a:t>JDBC Data types</a:t>
            </a:r>
          </a:p>
        </p:txBody>
      </p:sp>
    </p:spTree>
    <p:extLst>
      <p:ext uri="{BB962C8B-B14F-4D97-AF65-F5344CB8AC3E}">
        <p14:creationId xmlns:p14="http://schemas.microsoft.com/office/powerpoint/2010/main" val="2952123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3397282377"/>
              </p:ext>
            </p:extLst>
          </p:nvPr>
        </p:nvGraphicFramePr>
        <p:xfrm>
          <a:off x="2567352" y="2501432"/>
          <a:ext cx="7737232" cy="1503250"/>
        </p:xfrm>
        <a:graphic>
          <a:graphicData uri="http://schemas.openxmlformats.org/drawingml/2006/table">
            <a:tbl>
              <a:tblPr/>
              <a:tblGrid>
                <a:gridCol w="1934308">
                  <a:extLst>
                    <a:ext uri="{9D8B030D-6E8A-4147-A177-3AD203B41FA5}">
                      <a16:colId xmlns:a16="http://schemas.microsoft.com/office/drawing/2014/main" val="20000"/>
                    </a:ext>
                  </a:extLst>
                </a:gridCol>
                <a:gridCol w="1934308">
                  <a:extLst>
                    <a:ext uri="{9D8B030D-6E8A-4147-A177-3AD203B41FA5}">
                      <a16:colId xmlns:a16="http://schemas.microsoft.com/office/drawing/2014/main" val="20001"/>
                    </a:ext>
                  </a:extLst>
                </a:gridCol>
                <a:gridCol w="1934308">
                  <a:extLst>
                    <a:ext uri="{9D8B030D-6E8A-4147-A177-3AD203B41FA5}">
                      <a16:colId xmlns:a16="http://schemas.microsoft.com/office/drawing/2014/main" val="20002"/>
                    </a:ext>
                  </a:extLst>
                </a:gridCol>
                <a:gridCol w="1934308">
                  <a:extLst>
                    <a:ext uri="{9D8B030D-6E8A-4147-A177-3AD203B41FA5}">
                      <a16:colId xmlns:a16="http://schemas.microsoft.com/office/drawing/2014/main" val="20003"/>
                    </a:ext>
                  </a:extLst>
                </a:gridCol>
              </a:tblGrid>
              <a:tr h="323701">
                <a:tc>
                  <a:txBody>
                    <a:bodyPr/>
                    <a:lstStyle/>
                    <a:p>
                      <a:pPr fontAlgn="t"/>
                      <a:r>
                        <a:rPr lang="en-IN" sz="1600" dirty="0">
                          <a:effectLst/>
                        </a:rPr>
                        <a:t>CLOB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java.sql.Clob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setClob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updateClob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323701">
                <a:tc>
                  <a:txBody>
                    <a:bodyPr/>
                    <a:lstStyle/>
                    <a:p>
                      <a:pPr fontAlgn="t"/>
                      <a:r>
                        <a:rPr lang="en-IN" sz="1600" dirty="0">
                          <a:effectLst/>
                        </a:rPr>
                        <a:t>BLOB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java.sql.Blob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setBlob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updateBlob</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532147">
                <a:tc>
                  <a:txBody>
                    <a:bodyPr/>
                    <a:lstStyle/>
                    <a:p>
                      <a:pPr fontAlgn="t"/>
                      <a:r>
                        <a:rPr lang="en-IN" sz="1600" dirty="0">
                          <a:effectLst/>
                        </a:rPr>
                        <a:t>ARRAY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java.sql.Array</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setARRAY</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updateARRAY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23701">
                <a:tc>
                  <a:txBody>
                    <a:bodyPr/>
                    <a:lstStyle/>
                    <a:p>
                      <a:pPr fontAlgn="t"/>
                      <a:r>
                        <a:rPr lang="en-IN" sz="1600" dirty="0">
                          <a:effectLst/>
                        </a:rPr>
                        <a:t>REF</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java.sql.Ref</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SetRef</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err="1">
                          <a:effectLst/>
                        </a:rPr>
                        <a:t>updateRef</a:t>
                      </a:r>
                      <a:endParaRPr lang="en-IN" sz="1600" dirty="0">
                        <a:effectLst/>
                      </a:endParaRP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dirty="0"/>
              <a:t>JDBC Data types</a:t>
            </a:r>
          </a:p>
        </p:txBody>
      </p:sp>
    </p:spTree>
    <p:extLst>
      <p:ext uri="{BB962C8B-B14F-4D97-AF65-F5344CB8AC3E}">
        <p14:creationId xmlns:p14="http://schemas.microsoft.com/office/powerpoint/2010/main" val="948281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Handling null value</a:t>
            </a:r>
          </a:p>
        </p:txBody>
      </p:sp>
      <p:sp>
        <p:nvSpPr>
          <p:cNvPr id="5" name="Text Placeholder 4"/>
          <p:cNvSpPr>
            <a:spLocks noGrp="1"/>
          </p:cNvSpPr>
          <p:nvPr>
            <p:ph type="body" sz="quarter" idx="14"/>
          </p:nvPr>
        </p:nvSpPr>
        <p:spPr>
          <a:xfrm>
            <a:off x="3552091" y="2074985"/>
            <a:ext cx="7919183" cy="4058523"/>
          </a:xfrm>
        </p:spPr>
        <p:txBody>
          <a:bodyPr/>
          <a:lstStyle/>
          <a:p>
            <a:r>
              <a:rPr lang="en-IN" dirty="0"/>
              <a:t>Statement </a:t>
            </a:r>
            <a:r>
              <a:rPr lang="en-IN" dirty="0" err="1"/>
              <a:t>stmt</a:t>
            </a:r>
            <a:r>
              <a:rPr lang="en-IN" dirty="0"/>
              <a:t> = </a:t>
            </a:r>
            <a:r>
              <a:rPr lang="en-IN" dirty="0" err="1"/>
              <a:t>conn.createStatement</a:t>
            </a:r>
            <a:r>
              <a:rPr lang="en-IN" dirty="0"/>
              <a:t>( );</a:t>
            </a:r>
          </a:p>
          <a:p>
            <a:r>
              <a:rPr lang="en-IN" dirty="0"/>
              <a:t>String </a:t>
            </a:r>
            <a:r>
              <a:rPr lang="en-IN" dirty="0" err="1"/>
              <a:t>sql</a:t>
            </a:r>
            <a:r>
              <a:rPr lang="en-IN" dirty="0"/>
              <a:t> = "SELECT id, first, last, age FROM Employees"; </a:t>
            </a:r>
          </a:p>
          <a:p>
            <a:r>
              <a:rPr lang="en-IN" dirty="0" err="1"/>
              <a:t>ResultSet</a:t>
            </a:r>
            <a:r>
              <a:rPr lang="en-IN" dirty="0"/>
              <a:t> </a:t>
            </a:r>
            <a:r>
              <a:rPr lang="en-IN" dirty="0" err="1"/>
              <a:t>rs</a:t>
            </a:r>
            <a:r>
              <a:rPr lang="en-IN" dirty="0"/>
              <a:t> = </a:t>
            </a:r>
            <a:r>
              <a:rPr lang="en-IN" dirty="0" err="1"/>
              <a:t>stmt.executeQuery</a:t>
            </a:r>
            <a:r>
              <a:rPr lang="en-IN" dirty="0"/>
              <a:t>(</a:t>
            </a:r>
            <a:r>
              <a:rPr lang="en-IN" dirty="0" err="1"/>
              <a:t>sql</a:t>
            </a:r>
            <a:r>
              <a:rPr lang="en-IN" dirty="0"/>
              <a:t>); </a:t>
            </a:r>
          </a:p>
          <a:p>
            <a:r>
              <a:rPr lang="en-IN" dirty="0" err="1"/>
              <a:t>int</a:t>
            </a:r>
            <a:r>
              <a:rPr lang="en-IN" dirty="0"/>
              <a:t> id = </a:t>
            </a:r>
            <a:r>
              <a:rPr lang="en-IN" dirty="0" err="1"/>
              <a:t>rs.getInt</a:t>
            </a:r>
            <a:r>
              <a:rPr lang="en-IN" dirty="0"/>
              <a:t>(1); </a:t>
            </a:r>
          </a:p>
          <a:p>
            <a:r>
              <a:rPr lang="en-IN" dirty="0"/>
              <a:t>if( </a:t>
            </a:r>
            <a:r>
              <a:rPr lang="en-IN" dirty="0" err="1"/>
              <a:t>rs.wasNull</a:t>
            </a:r>
            <a:r>
              <a:rPr lang="en-IN" dirty="0"/>
              <a:t>( ) ) { </a:t>
            </a:r>
          </a:p>
          <a:p>
            <a:r>
              <a:rPr lang="en-IN" dirty="0"/>
              <a:t>id = 0; </a:t>
            </a:r>
          </a:p>
          <a:p>
            <a:r>
              <a:rPr lang="en-IN" dirty="0"/>
              <a:t>}</a:t>
            </a:r>
          </a:p>
        </p:txBody>
      </p:sp>
    </p:spTree>
    <p:extLst>
      <p:ext uri="{BB962C8B-B14F-4D97-AF65-F5344CB8AC3E}">
        <p14:creationId xmlns:p14="http://schemas.microsoft.com/office/powerpoint/2010/main" val="2922303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JDBC - Exceptions Handling</a:t>
            </a:r>
          </a:p>
          <a:p>
            <a:br>
              <a:rPr lang="en-IN" dirty="0"/>
            </a:br>
            <a:endParaRPr lang="en-IN" dirty="0"/>
          </a:p>
        </p:txBody>
      </p:sp>
      <p:sp>
        <p:nvSpPr>
          <p:cNvPr id="5" name="Text Placeholder 4"/>
          <p:cNvSpPr>
            <a:spLocks noGrp="1"/>
          </p:cNvSpPr>
          <p:nvPr>
            <p:ph type="body" sz="quarter" idx="14"/>
          </p:nvPr>
        </p:nvSpPr>
        <p:spPr>
          <a:xfrm>
            <a:off x="3387969" y="2121877"/>
            <a:ext cx="8083306" cy="4011631"/>
          </a:xfrm>
        </p:spPr>
        <p:txBody>
          <a:bodyPr/>
          <a:lstStyle/>
          <a:p>
            <a:r>
              <a:rPr lang="en-IN" dirty="0"/>
              <a:t>Exception handling allows you to handle exceptional conditions such as program-defined errors in a controlled fashion.</a:t>
            </a:r>
          </a:p>
          <a:p>
            <a:r>
              <a:rPr lang="en-IN" dirty="0"/>
              <a:t>When an exception condition occurs, an exception is thrown. The term thrown means that current program execution stops, and the control is redirected to the nearest applicable catch clause. If no applicable catch clause exists, then the program's execution ends.</a:t>
            </a:r>
          </a:p>
          <a:p>
            <a:r>
              <a:rPr lang="en-IN" dirty="0"/>
              <a:t>JDBC Exception handling is very similar to the Java Exception handling but for JDBC, the most common exception you'll deal with is </a:t>
            </a:r>
            <a:r>
              <a:rPr lang="en-IN" b="1" dirty="0" err="1"/>
              <a:t>java.sql.SQLException</a:t>
            </a:r>
            <a:r>
              <a:rPr lang="en-IN" b="1" dirty="0"/>
              <a:t>.</a:t>
            </a:r>
            <a:endParaRPr lang="en-IN" dirty="0"/>
          </a:p>
          <a:p>
            <a:endParaRPr lang="en-IN" dirty="0"/>
          </a:p>
        </p:txBody>
      </p:sp>
    </p:spTree>
    <p:extLst>
      <p:ext uri="{BB962C8B-B14F-4D97-AF65-F5344CB8AC3E}">
        <p14:creationId xmlns:p14="http://schemas.microsoft.com/office/powerpoint/2010/main" val="244378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509207963"/>
              </p:ext>
            </p:extLst>
          </p:nvPr>
        </p:nvGraphicFramePr>
        <p:xfrm>
          <a:off x="4091354" y="2377574"/>
          <a:ext cx="6178061" cy="3473280"/>
        </p:xfrm>
        <a:graphic>
          <a:graphicData uri="http://schemas.openxmlformats.org/drawingml/2006/table">
            <a:tbl>
              <a:tblPr/>
              <a:tblGrid>
                <a:gridCol w="2567960">
                  <a:extLst>
                    <a:ext uri="{9D8B030D-6E8A-4147-A177-3AD203B41FA5}">
                      <a16:colId xmlns:a16="http://schemas.microsoft.com/office/drawing/2014/main" val="20000"/>
                    </a:ext>
                  </a:extLst>
                </a:gridCol>
                <a:gridCol w="3610101">
                  <a:extLst>
                    <a:ext uri="{9D8B030D-6E8A-4147-A177-3AD203B41FA5}">
                      <a16:colId xmlns:a16="http://schemas.microsoft.com/office/drawing/2014/main" val="20001"/>
                    </a:ext>
                  </a:extLst>
                </a:gridCol>
              </a:tblGrid>
              <a:tr h="212350">
                <a:tc>
                  <a:txBody>
                    <a:bodyPr/>
                    <a:lstStyle/>
                    <a:p>
                      <a:pPr fontAlgn="t"/>
                      <a:r>
                        <a:rPr lang="en-IN" sz="1600" dirty="0">
                          <a:effectLst/>
                        </a:rPr>
                        <a:t>Method</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600">
                          <a:effectLst/>
                        </a:rPr>
                        <a:t>Description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48861">
                <a:tc>
                  <a:txBody>
                    <a:bodyPr/>
                    <a:lstStyle/>
                    <a:p>
                      <a:pPr fontAlgn="t"/>
                      <a:r>
                        <a:rPr lang="en-IN" sz="1600" dirty="0" err="1">
                          <a:effectLst/>
                        </a:rPr>
                        <a:t>getErrorCode</a:t>
                      </a:r>
                      <a:r>
                        <a:rPr lang="en-IN" sz="16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Gets the error number associated with the exception.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58393">
                <a:tc>
                  <a:txBody>
                    <a:bodyPr/>
                    <a:lstStyle/>
                    <a:p>
                      <a:pPr fontAlgn="t"/>
                      <a:r>
                        <a:rPr lang="en-IN" sz="1600" dirty="0" err="1">
                          <a:effectLst/>
                        </a:rPr>
                        <a:t>getMessage</a:t>
                      </a:r>
                      <a:r>
                        <a:rPr lang="en-IN" sz="16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Gets the JDBC driver's error message for an error, handled by the driver or gets the Oracle error number and message for a database error.</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31415">
                <a:tc>
                  <a:txBody>
                    <a:bodyPr/>
                    <a:lstStyle/>
                    <a:p>
                      <a:pPr fontAlgn="t"/>
                      <a:r>
                        <a:rPr lang="en-IN" sz="1600" dirty="0" err="1">
                          <a:effectLst/>
                        </a:rPr>
                        <a:t>getSQLState</a:t>
                      </a:r>
                      <a:r>
                        <a:rPr lang="en-IN" sz="16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Gets the XOPEN </a:t>
                      </a:r>
                      <a:r>
                        <a:rPr lang="en-IN" sz="1600" dirty="0" err="1">
                          <a:effectLst/>
                        </a:rPr>
                        <a:t>SQLstate</a:t>
                      </a:r>
                      <a:r>
                        <a:rPr lang="en-IN" sz="1600" dirty="0">
                          <a:effectLst/>
                        </a:rPr>
                        <a:t> string. For a JDBC driver error, no useful information is returned from this method. For a database error, the five-digit XOPEN </a:t>
                      </a:r>
                      <a:r>
                        <a:rPr lang="en-IN" sz="1600" dirty="0" err="1">
                          <a:effectLst/>
                        </a:rPr>
                        <a:t>SQLstate</a:t>
                      </a:r>
                      <a:r>
                        <a:rPr lang="en-IN" sz="1600" dirty="0">
                          <a:effectLst/>
                        </a:rPr>
                        <a:t> code is returned. This method can return null.</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dirty="0"/>
              <a:t>SQL Exceptions</a:t>
            </a:r>
          </a:p>
        </p:txBody>
      </p:sp>
    </p:spTree>
    <p:extLst>
      <p:ext uri="{BB962C8B-B14F-4D97-AF65-F5344CB8AC3E}">
        <p14:creationId xmlns:p14="http://schemas.microsoft.com/office/powerpoint/2010/main" val="2674068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2200112299"/>
              </p:ext>
            </p:extLst>
          </p:nvPr>
        </p:nvGraphicFramePr>
        <p:xfrm>
          <a:off x="3610709" y="2407467"/>
          <a:ext cx="6260122" cy="2985600"/>
        </p:xfrm>
        <a:graphic>
          <a:graphicData uri="http://schemas.openxmlformats.org/drawingml/2006/table">
            <a:tbl>
              <a:tblPr/>
              <a:tblGrid>
                <a:gridCol w="3130061">
                  <a:extLst>
                    <a:ext uri="{9D8B030D-6E8A-4147-A177-3AD203B41FA5}">
                      <a16:colId xmlns:a16="http://schemas.microsoft.com/office/drawing/2014/main" val="20000"/>
                    </a:ext>
                  </a:extLst>
                </a:gridCol>
                <a:gridCol w="3130061">
                  <a:extLst>
                    <a:ext uri="{9D8B030D-6E8A-4147-A177-3AD203B41FA5}">
                      <a16:colId xmlns:a16="http://schemas.microsoft.com/office/drawing/2014/main" val="20001"/>
                    </a:ext>
                  </a:extLst>
                </a:gridCol>
              </a:tblGrid>
              <a:tr h="348861">
                <a:tc>
                  <a:txBody>
                    <a:bodyPr/>
                    <a:lstStyle/>
                    <a:p>
                      <a:pPr fontAlgn="t"/>
                      <a:r>
                        <a:rPr lang="en-IN" sz="1600" dirty="0" err="1">
                          <a:effectLst/>
                        </a:rPr>
                        <a:t>getNextException</a:t>
                      </a:r>
                      <a:r>
                        <a:rPr lang="en-IN" sz="16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Gets the next Exception object in the exception chain.</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621882">
                <a:tc>
                  <a:txBody>
                    <a:bodyPr/>
                    <a:lstStyle/>
                    <a:p>
                      <a:pPr fontAlgn="t"/>
                      <a:r>
                        <a:rPr lang="en-IN" sz="1600" dirty="0" err="1">
                          <a:effectLst/>
                        </a:rPr>
                        <a:t>printStackTrace</a:t>
                      </a:r>
                      <a:r>
                        <a:rPr lang="en-IN" sz="1600" dirty="0">
                          <a:effectLst/>
                        </a:rPr>
                        <a:t>( )</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Prints the current exception, or </a:t>
                      </a:r>
                      <a:r>
                        <a:rPr lang="en-IN" sz="1600" dirty="0" err="1">
                          <a:effectLst/>
                        </a:rPr>
                        <a:t>throwable</a:t>
                      </a:r>
                      <a:r>
                        <a:rPr lang="en-IN" sz="1600" dirty="0">
                          <a:effectLst/>
                        </a:rPr>
                        <a:t>, and it's </a:t>
                      </a:r>
                      <a:r>
                        <a:rPr lang="en-IN" sz="1600" dirty="0" err="1">
                          <a:effectLst/>
                        </a:rPr>
                        <a:t>backtrace</a:t>
                      </a:r>
                      <a:r>
                        <a:rPr lang="en-IN" sz="1600" dirty="0">
                          <a:effectLst/>
                        </a:rPr>
                        <a:t> to a standard error stream.</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85372">
                <a:tc>
                  <a:txBody>
                    <a:bodyPr/>
                    <a:lstStyle/>
                    <a:p>
                      <a:pPr fontAlgn="t"/>
                      <a:r>
                        <a:rPr lang="en-IN" sz="1600" dirty="0" err="1">
                          <a:effectLst/>
                        </a:rPr>
                        <a:t>printStackTrace</a:t>
                      </a:r>
                      <a:r>
                        <a:rPr lang="en-IN" sz="1600" dirty="0">
                          <a:effectLst/>
                        </a:rPr>
                        <a:t>(</a:t>
                      </a:r>
                      <a:r>
                        <a:rPr lang="en-IN" sz="1600" dirty="0" err="1">
                          <a:effectLst/>
                        </a:rPr>
                        <a:t>PrintStream</a:t>
                      </a:r>
                      <a:r>
                        <a:rPr lang="en-IN" sz="1600" dirty="0">
                          <a:effectLst/>
                        </a:rPr>
                        <a:t> s)</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Prints this throwable and its backtrace to the print stream you specify.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85372">
                <a:tc>
                  <a:txBody>
                    <a:bodyPr/>
                    <a:lstStyle/>
                    <a:p>
                      <a:pPr fontAlgn="t"/>
                      <a:r>
                        <a:rPr lang="en-IN" sz="1600">
                          <a:effectLst/>
                        </a:rPr>
                        <a:t>printStackTrace(PrintWriter w)</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Prints this </a:t>
                      </a:r>
                      <a:r>
                        <a:rPr lang="en-IN" sz="1600" dirty="0" err="1">
                          <a:effectLst/>
                        </a:rPr>
                        <a:t>throwable</a:t>
                      </a:r>
                      <a:r>
                        <a:rPr lang="en-IN" sz="1600" dirty="0">
                          <a:effectLst/>
                        </a:rPr>
                        <a:t> and it's </a:t>
                      </a:r>
                      <a:r>
                        <a:rPr lang="en-IN" sz="1600" dirty="0" err="1">
                          <a:effectLst/>
                        </a:rPr>
                        <a:t>backtrace</a:t>
                      </a:r>
                      <a:r>
                        <a:rPr lang="en-IN" sz="1600" dirty="0">
                          <a:effectLst/>
                        </a:rPr>
                        <a:t> to the print writer you specify.</a:t>
                      </a:r>
                    </a:p>
                  </a:txBody>
                  <a:tcPr marL="37920" marR="37920" marT="37920" marB="379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quarter" idx="13"/>
          </p:nvPr>
        </p:nvSpPr>
        <p:spPr/>
        <p:txBody>
          <a:bodyPr/>
          <a:lstStyle/>
          <a:p>
            <a:r>
              <a:rPr lang="en-IN" dirty="0"/>
              <a:t>SQL Exceptions</a:t>
            </a:r>
          </a:p>
        </p:txBody>
      </p:sp>
    </p:spTree>
    <p:extLst>
      <p:ext uri="{BB962C8B-B14F-4D97-AF65-F5344CB8AC3E}">
        <p14:creationId xmlns:p14="http://schemas.microsoft.com/office/powerpoint/2010/main" val="2158954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Batch Processing in JDBC</a:t>
            </a:r>
          </a:p>
          <a:p>
            <a:br>
              <a:rPr lang="en-IN" dirty="0"/>
            </a:br>
            <a:endParaRPr lang="en-IN" dirty="0"/>
          </a:p>
        </p:txBody>
      </p:sp>
      <p:sp>
        <p:nvSpPr>
          <p:cNvPr id="5" name="Text Placeholder 4"/>
          <p:cNvSpPr>
            <a:spLocks noGrp="1"/>
          </p:cNvSpPr>
          <p:nvPr>
            <p:ph type="body" sz="quarter" idx="14"/>
          </p:nvPr>
        </p:nvSpPr>
        <p:spPr/>
        <p:txBody>
          <a:bodyPr/>
          <a:lstStyle/>
          <a:p>
            <a:r>
              <a:rPr lang="en-IN" dirty="0"/>
              <a:t>Instead of executing a single query, we can execute a batch (group) of queries. It makes the performance fast.</a:t>
            </a:r>
          </a:p>
          <a:p>
            <a:br>
              <a:rPr lang="en-IN" dirty="0"/>
            </a:br>
            <a:r>
              <a:rPr lang="en-IN" dirty="0"/>
              <a:t>The </a:t>
            </a:r>
            <a:r>
              <a:rPr lang="en-IN" dirty="0" err="1"/>
              <a:t>java.sql.Statement</a:t>
            </a:r>
            <a:r>
              <a:rPr lang="en-IN" dirty="0"/>
              <a:t> and </a:t>
            </a:r>
            <a:r>
              <a:rPr lang="en-IN" dirty="0" err="1"/>
              <a:t>java.sql.PreparedStatement</a:t>
            </a:r>
            <a:r>
              <a:rPr lang="en-IN" dirty="0"/>
              <a:t> interfaces provide methods for batch processing.</a:t>
            </a:r>
          </a:p>
          <a:p>
            <a:br>
              <a:rPr lang="en-IN" dirty="0"/>
            </a:br>
            <a:endParaRPr lang="en-IN" dirty="0"/>
          </a:p>
        </p:txBody>
      </p:sp>
    </p:spTree>
    <p:extLst>
      <p:ext uri="{BB962C8B-B14F-4D97-AF65-F5344CB8AC3E}">
        <p14:creationId xmlns:p14="http://schemas.microsoft.com/office/powerpoint/2010/main" val="3305162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Picture Placeholder 6"/>
          <p:cNvGraphicFramePr>
            <a:graphicFrameLocks noGrp="1"/>
          </p:cNvGraphicFramePr>
          <p:nvPr>
            <p:ph type="pic" sz="quarter" idx="11"/>
            <p:extLst>
              <p:ext uri="{D42A27DB-BD31-4B8C-83A1-F6EECF244321}">
                <p14:modId xmlns:p14="http://schemas.microsoft.com/office/powerpoint/2010/main" val="4260675753"/>
              </p:ext>
            </p:extLst>
          </p:nvPr>
        </p:nvGraphicFramePr>
        <p:xfrm>
          <a:off x="4114800" y="3501987"/>
          <a:ext cx="5181600" cy="87772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224067">
                <a:tc>
                  <a:txBody>
                    <a:bodyPr/>
                    <a:lstStyle/>
                    <a:p>
                      <a:pPr algn="l" fontAlgn="t"/>
                      <a:r>
                        <a:rPr lang="en-IN" sz="1400" dirty="0">
                          <a:solidFill>
                            <a:srgbClr val="000000"/>
                          </a:solidFill>
                          <a:effectLst/>
                          <a:latin typeface="times new roman"/>
                        </a:rPr>
                        <a:t>Method</a:t>
                      </a:r>
                    </a:p>
                  </a:txBody>
                  <a:tcPr marL="50924" marR="50924" marT="50924" marB="50924">
                    <a:lnL w="9525" cap="flat" cmpd="sng" algn="ctr">
                      <a:solidFill>
                        <a:srgbClr val="703708"/>
                      </a:solidFill>
                      <a:prstDash val="solid"/>
                      <a:round/>
                      <a:headEnd type="none" w="med" len="med"/>
                      <a:tailEnd type="none" w="med" len="med"/>
                    </a:lnL>
                    <a:lnR w="9525" cap="flat" cmpd="sng" algn="ctr">
                      <a:solidFill>
                        <a:srgbClr val="703708"/>
                      </a:solidFill>
                      <a:prstDash val="solid"/>
                      <a:round/>
                      <a:headEnd type="none" w="med" len="med"/>
                      <a:tailEnd type="none" w="med" len="med"/>
                    </a:lnR>
                    <a:lnT w="9525" cap="flat" cmpd="sng" algn="ctr">
                      <a:solidFill>
                        <a:srgbClr val="7037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a:rPr>
                        <a:t>Description</a:t>
                      </a:r>
                    </a:p>
                  </a:txBody>
                  <a:tcPr marL="50924" marR="50924" marT="50924" marB="50924">
                    <a:lnL w="9525" cap="flat" cmpd="sng" algn="ctr">
                      <a:solidFill>
                        <a:srgbClr val="703708"/>
                      </a:solidFill>
                      <a:prstDash val="solid"/>
                      <a:round/>
                      <a:headEnd type="none" w="med" len="med"/>
                      <a:tailEnd type="none" w="med" len="med"/>
                    </a:lnL>
                    <a:lnR w="9525" cap="flat" cmpd="sng" algn="ctr">
                      <a:solidFill>
                        <a:srgbClr val="703708"/>
                      </a:solidFill>
                      <a:prstDash val="solid"/>
                      <a:round/>
                      <a:headEnd type="none" w="med" len="med"/>
                      <a:tailEnd type="none" w="med" len="med"/>
                    </a:lnR>
                    <a:lnT w="9525" cap="flat" cmpd="sng" algn="ctr">
                      <a:solidFill>
                        <a:srgbClr val="70370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90118">
                <a:tc>
                  <a:txBody>
                    <a:bodyPr/>
                    <a:lstStyle/>
                    <a:p>
                      <a:pPr algn="just" fontAlgn="t"/>
                      <a:r>
                        <a:rPr lang="en-IN" sz="1400" dirty="0">
                          <a:solidFill>
                            <a:srgbClr val="333333"/>
                          </a:solidFill>
                          <a:effectLst/>
                          <a:latin typeface="inter-regular"/>
                        </a:rPr>
                        <a:t>void </a:t>
                      </a:r>
                      <a:r>
                        <a:rPr lang="en-IN" sz="1400" dirty="0" err="1">
                          <a:solidFill>
                            <a:srgbClr val="333333"/>
                          </a:solidFill>
                          <a:effectLst/>
                          <a:latin typeface="inter-regular"/>
                        </a:rPr>
                        <a:t>addBatch</a:t>
                      </a:r>
                      <a:r>
                        <a:rPr lang="en-IN" sz="1400" dirty="0">
                          <a:solidFill>
                            <a:srgbClr val="333333"/>
                          </a:solidFill>
                          <a:effectLst/>
                          <a:latin typeface="inter-regular"/>
                        </a:rPr>
                        <a:t>(String query)</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It adds query into batch.</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118">
                <a:tc>
                  <a:txBody>
                    <a:bodyPr/>
                    <a:lstStyle/>
                    <a:p>
                      <a:pPr algn="just" fontAlgn="t"/>
                      <a:r>
                        <a:rPr lang="en-IN" sz="1400">
                          <a:solidFill>
                            <a:srgbClr val="333333"/>
                          </a:solidFill>
                          <a:effectLst/>
                          <a:latin typeface="inter-regular"/>
                        </a:rPr>
                        <a:t>int[] executeBatch()</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It executes the batch of queries.</a:t>
                      </a:r>
                    </a:p>
                  </a:txBody>
                  <a:tcPr marL="33950" marR="33950" marT="33950" marB="3395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4" name="Text Placeholder 3"/>
          <p:cNvSpPr>
            <a:spLocks noGrp="1"/>
          </p:cNvSpPr>
          <p:nvPr>
            <p:ph type="body" sz="quarter" idx="13"/>
          </p:nvPr>
        </p:nvSpPr>
        <p:spPr/>
        <p:txBody>
          <a:bodyPr/>
          <a:lstStyle/>
          <a:p>
            <a:r>
              <a:rPr lang="en-IN" b="0" dirty="0"/>
              <a:t>Batch Processing in JDBC</a:t>
            </a:r>
          </a:p>
          <a:p>
            <a:br>
              <a:rPr lang="en-IN" dirty="0"/>
            </a:br>
            <a:endParaRPr lang="en-IN" dirty="0"/>
          </a:p>
        </p:txBody>
      </p:sp>
    </p:spTree>
    <p:extLst>
      <p:ext uri="{BB962C8B-B14F-4D97-AF65-F5344CB8AC3E}">
        <p14:creationId xmlns:p14="http://schemas.microsoft.com/office/powerpoint/2010/main" val="326157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1) JDBC-ODBC bridge driver</a:t>
            </a:r>
          </a:p>
          <a:p>
            <a:endParaRPr lang="en-IN" dirty="0"/>
          </a:p>
        </p:txBody>
      </p:sp>
      <p:pic>
        <p:nvPicPr>
          <p:cNvPr id="6" name="Picture 2" descr="bridge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092" y="2327031"/>
            <a:ext cx="7266355"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1434418"/>
            <a:ext cx="3540369" cy="4801314"/>
          </a:xfrm>
          <a:prstGeom prst="rect">
            <a:avLst/>
          </a:prstGeom>
        </p:spPr>
        <p:txBody>
          <a:bodyPr wrap="square">
            <a:spAutoFit/>
          </a:bodyPr>
          <a:lstStyle/>
          <a:p>
            <a:r>
              <a:rPr lang="en-IN" dirty="0"/>
              <a:t>Oracle does not support the JDBC-ODBC Bridge from Java 8. Oracle recommends that you use JDBC drivers provided by the vendor of your database instead of the JDBC-ODBC Bridge.</a:t>
            </a:r>
          </a:p>
          <a:p>
            <a:r>
              <a:rPr lang="en-IN" dirty="0"/>
              <a:t>Advantages:</a:t>
            </a:r>
          </a:p>
          <a:p>
            <a:r>
              <a:rPr lang="en-IN" dirty="0"/>
              <a:t>easy to use.</a:t>
            </a:r>
          </a:p>
          <a:p>
            <a:r>
              <a:rPr lang="en-IN" dirty="0"/>
              <a:t>can be easily connected to any database.</a:t>
            </a:r>
          </a:p>
          <a:p>
            <a:r>
              <a:rPr lang="en-IN" dirty="0"/>
              <a:t>Disadvantages:</a:t>
            </a:r>
          </a:p>
          <a:p>
            <a:r>
              <a:rPr lang="en-IN" dirty="0"/>
              <a:t>Performance degraded because JDBC method call is converted into the ODBC function calls.</a:t>
            </a:r>
          </a:p>
          <a:p>
            <a:r>
              <a:rPr lang="en-IN" dirty="0"/>
              <a:t>The ODBC driver needs to be installed on the client machine.</a:t>
            </a:r>
          </a:p>
        </p:txBody>
      </p:sp>
    </p:spTree>
    <p:extLst>
      <p:ext uri="{BB962C8B-B14F-4D97-AF65-F5344CB8AC3E}">
        <p14:creationId xmlns:p14="http://schemas.microsoft.com/office/powerpoint/2010/main" val="938415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dirty="0"/>
              <a:t>JDBC</a:t>
            </a:r>
          </a:p>
        </p:txBody>
      </p:sp>
      <p:sp>
        <p:nvSpPr>
          <p:cNvPr id="5" name="Text Placeholder 4"/>
          <p:cNvSpPr>
            <a:spLocks noGrp="1"/>
          </p:cNvSpPr>
          <p:nvPr>
            <p:ph type="body" sz="quarter" idx="14"/>
          </p:nvPr>
        </p:nvSpPr>
        <p:spPr>
          <a:xfrm>
            <a:off x="3493477" y="2145323"/>
            <a:ext cx="7977798" cy="3988185"/>
          </a:xfrm>
        </p:spPr>
        <p:txBody>
          <a:bodyPr/>
          <a:lstStyle/>
          <a:p>
            <a:r>
              <a:rPr lang="en-IN" dirty="0"/>
              <a:t>Create Database</a:t>
            </a:r>
          </a:p>
          <a:p>
            <a:r>
              <a:rPr lang="en-IN" dirty="0"/>
              <a:t>Select Database</a:t>
            </a:r>
          </a:p>
          <a:p>
            <a:r>
              <a:rPr lang="en-IN" dirty="0"/>
              <a:t>Drop Database</a:t>
            </a:r>
          </a:p>
          <a:p>
            <a:r>
              <a:rPr lang="en-IN" dirty="0"/>
              <a:t>Create Tables</a:t>
            </a:r>
          </a:p>
          <a:p>
            <a:r>
              <a:rPr lang="en-IN" dirty="0"/>
              <a:t>Drop Tables</a:t>
            </a:r>
          </a:p>
          <a:p>
            <a:r>
              <a:rPr lang="en-IN" dirty="0"/>
              <a:t>Insert Records</a:t>
            </a:r>
          </a:p>
        </p:txBody>
      </p:sp>
    </p:spTree>
    <p:extLst>
      <p:ext uri="{BB962C8B-B14F-4D97-AF65-F5344CB8AC3E}">
        <p14:creationId xmlns:p14="http://schemas.microsoft.com/office/powerpoint/2010/main" val="1402641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0000"/>
          </a:schemeClr>
        </a:solidFill>
        <a:effectLst/>
      </p:bgPr>
    </p:bg>
    <p:spTree>
      <p:nvGrpSpPr>
        <p:cNvPr id="1" name=""/>
        <p:cNvGrpSpPr/>
        <p:nvPr/>
      </p:nvGrpSpPr>
      <p:grpSpPr>
        <a:xfrm>
          <a:off x="0" y="0"/>
          <a:ext cx="0" cy="0"/>
          <a:chOff x="0" y="0"/>
          <a:chExt cx="0" cy="0"/>
        </a:xfrm>
      </p:grpSpPr>
      <p:sp>
        <p:nvSpPr>
          <p:cNvPr id="2" name="Rectangle 1"/>
          <p:cNvSpPr/>
          <p:nvPr/>
        </p:nvSpPr>
        <p:spPr>
          <a:xfrm>
            <a:off x="4759569" y="3244334"/>
            <a:ext cx="1967373" cy="461665"/>
          </a:xfrm>
          <a:prstGeom prst="rect">
            <a:avLst/>
          </a:prstGeom>
        </p:spPr>
        <p:txBody>
          <a:bodyPr wrap="square">
            <a:spAutoFit/>
          </a:bodyPr>
          <a:lstStyle/>
          <a:p>
            <a:r>
              <a:rPr lang="en-IN" sz="2400" dirty="0"/>
              <a:t>Thank you</a:t>
            </a:r>
          </a:p>
        </p:txBody>
      </p:sp>
    </p:spTree>
    <p:extLst>
      <p:ext uri="{BB962C8B-B14F-4D97-AF65-F5344CB8AC3E}">
        <p14:creationId xmlns:p14="http://schemas.microsoft.com/office/powerpoint/2010/main" val="2743442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Picture Placeholder 5"/>
          <p:cNvGraphicFramePr>
            <a:graphicFrameLocks noGrp="1"/>
          </p:cNvGraphicFramePr>
          <p:nvPr>
            <p:ph type="pic" sz="quarter" idx="11"/>
            <p:extLst>
              <p:ext uri="{D42A27DB-BD31-4B8C-83A1-F6EECF244321}">
                <p14:modId xmlns:p14="http://schemas.microsoft.com/office/powerpoint/2010/main" val="3460245398"/>
              </p:ext>
            </p:extLst>
          </p:nvPr>
        </p:nvGraphicFramePr>
        <p:xfrm>
          <a:off x="3622431" y="1904840"/>
          <a:ext cx="7725508" cy="407395"/>
        </p:xfrm>
        <a:graphic>
          <a:graphicData uri="http://schemas.openxmlformats.org/drawingml/2006/table">
            <a:tbl>
              <a:tblPr/>
              <a:tblGrid>
                <a:gridCol w="7725508">
                  <a:extLst>
                    <a:ext uri="{9D8B030D-6E8A-4147-A177-3AD203B41FA5}">
                      <a16:colId xmlns:a16="http://schemas.microsoft.com/office/drawing/2014/main" val="20000"/>
                    </a:ext>
                  </a:extLst>
                </a:gridCol>
              </a:tblGrid>
              <a:tr h="407395">
                <a:tc>
                  <a:txBody>
                    <a:bodyPr/>
                    <a:lstStyle/>
                    <a:p>
                      <a:pPr algn="just"/>
                      <a:r>
                        <a:rPr lang="en-IN" sz="1200" dirty="0">
                          <a:solidFill>
                            <a:srgbClr val="333333"/>
                          </a:solidFill>
                          <a:effectLst/>
                          <a:latin typeface="inter-regular"/>
                        </a:rPr>
                        <a:t>The Native API driver uses the client-side libraries of the database. The driver converts JDBC method calls into native calls of the database API. It is not written entirely in java.</a:t>
                      </a:r>
                    </a:p>
                  </a:txBody>
                  <a:tcPr marL="40740" marR="40740" marT="20370" marB="20370"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
        <p:nvSpPr>
          <p:cNvPr id="4" name="Text Placeholder 3"/>
          <p:cNvSpPr>
            <a:spLocks noGrp="1"/>
          </p:cNvSpPr>
          <p:nvPr>
            <p:ph type="body" sz="quarter" idx="13"/>
          </p:nvPr>
        </p:nvSpPr>
        <p:spPr/>
        <p:txBody>
          <a:bodyPr/>
          <a:lstStyle/>
          <a:p>
            <a:r>
              <a:rPr lang="en-IN" b="0" dirty="0"/>
              <a:t>2) Native-API driver</a:t>
            </a:r>
          </a:p>
          <a:p>
            <a:br>
              <a:rPr lang="en-IN" dirty="0"/>
            </a:br>
            <a:endParaRPr lang="en-IN" dirty="0"/>
          </a:p>
        </p:txBody>
      </p:sp>
      <p:pic>
        <p:nvPicPr>
          <p:cNvPr id="2050" name="Picture 2" descr="Native-API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076" y="2913185"/>
            <a:ext cx="7139354"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2108538"/>
            <a:ext cx="4103076" cy="2308324"/>
          </a:xfrm>
          <a:prstGeom prst="rect">
            <a:avLst/>
          </a:prstGeom>
        </p:spPr>
        <p:txBody>
          <a:bodyPr wrap="square">
            <a:spAutoFit/>
          </a:bodyPr>
          <a:lstStyle/>
          <a:p>
            <a:r>
              <a:rPr lang="en-IN" dirty="0"/>
              <a:t>Advantage:</a:t>
            </a:r>
          </a:p>
          <a:p>
            <a:r>
              <a:rPr lang="en-IN" dirty="0"/>
              <a:t>performance upgraded than JDBC-ODBC bridge driver.</a:t>
            </a:r>
          </a:p>
          <a:p>
            <a:r>
              <a:rPr lang="en-IN" dirty="0"/>
              <a:t>Disadvantage:</a:t>
            </a:r>
          </a:p>
          <a:p>
            <a:r>
              <a:rPr lang="en-IN" dirty="0"/>
              <a:t>The Native driver needs to be installed on the each client machine.</a:t>
            </a:r>
          </a:p>
          <a:p>
            <a:r>
              <a:rPr lang="en-IN" dirty="0"/>
              <a:t>The Vendor client library needs to be installed on client machine.</a:t>
            </a:r>
          </a:p>
        </p:txBody>
      </p:sp>
    </p:spTree>
    <p:extLst>
      <p:ext uri="{BB962C8B-B14F-4D97-AF65-F5344CB8AC3E}">
        <p14:creationId xmlns:p14="http://schemas.microsoft.com/office/powerpoint/2010/main" val="193630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3) Network Protocol driver</a:t>
            </a:r>
          </a:p>
          <a:p>
            <a:br>
              <a:rPr lang="en-IN" dirty="0"/>
            </a:br>
            <a:endParaRPr lang="en-IN" dirty="0"/>
          </a:p>
        </p:txBody>
      </p:sp>
      <p:sp>
        <p:nvSpPr>
          <p:cNvPr id="5" name="Text Placeholder 4"/>
          <p:cNvSpPr>
            <a:spLocks noGrp="1"/>
          </p:cNvSpPr>
          <p:nvPr>
            <p:ph type="body" sz="quarter" idx="14"/>
          </p:nvPr>
        </p:nvSpPr>
        <p:spPr>
          <a:xfrm>
            <a:off x="3481755" y="1840523"/>
            <a:ext cx="7315199" cy="1078523"/>
          </a:xfrm>
        </p:spPr>
        <p:txBody>
          <a:bodyPr/>
          <a:lstStyle/>
          <a:p>
            <a:r>
              <a:rPr lang="en-IN" dirty="0"/>
              <a:t>The Network Protocol driver uses middleware (application server) that converts JDBC calls directly or indirectly into the vendor-specific database protocol. It is fully written in java.</a:t>
            </a:r>
          </a:p>
          <a:p>
            <a:endParaRPr lang="en-IN" dirty="0"/>
          </a:p>
        </p:txBody>
      </p:sp>
      <p:pic>
        <p:nvPicPr>
          <p:cNvPr id="5122" name="Picture 2" descr="Network Protocol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914" y="3176954"/>
            <a:ext cx="6343650" cy="34703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46184" y="1385970"/>
            <a:ext cx="3235570" cy="5078313"/>
          </a:xfrm>
          <a:prstGeom prst="rect">
            <a:avLst/>
          </a:prstGeom>
        </p:spPr>
        <p:txBody>
          <a:bodyPr wrap="square">
            <a:spAutoFit/>
          </a:bodyPr>
          <a:lstStyle/>
          <a:p>
            <a:r>
              <a:rPr lang="en-IN" dirty="0"/>
              <a:t>Advantage:</a:t>
            </a:r>
          </a:p>
          <a:p>
            <a:r>
              <a:rPr lang="en-IN" dirty="0"/>
              <a:t>No client side library is required because of application server that can perform many tasks like auditing, load balancing, logging etc.</a:t>
            </a:r>
          </a:p>
          <a:p>
            <a:r>
              <a:rPr lang="en-IN" dirty="0"/>
              <a:t>Disadvantages:</a:t>
            </a:r>
          </a:p>
          <a:p>
            <a:r>
              <a:rPr lang="en-IN" dirty="0"/>
              <a:t>Network support is required on client machine.</a:t>
            </a:r>
          </a:p>
          <a:p>
            <a:r>
              <a:rPr lang="en-IN" dirty="0"/>
              <a:t>Requires database-specific coding to be done in the middle tier.</a:t>
            </a:r>
          </a:p>
          <a:p>
            <a:r>
              <a:rPr lang="en-IN" dirty="0"/>
              <a:t>Maintenance of Network Protocol driver becomes costly because it requires database-specific coding to be done in the middle tier.</a:t>
            </a:r>
          </a:p>
        </p:txBody>
      </p:sp>
    </p:spTree>
    <p:extLst>
      <p:ext uri="{BB962C8B-B14F-4D97-AF65-F5344CB8AC3E}">
        <p14:creationId xmlns:p14="http://schemas.microsoft.com/office/powerpoint/2010/main" val="361810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IN" b="0" dirty="0"/>
              <a:t>4)Thin driver</a:t>
            </a:r>
          </a:p>
          <a:p>
            <a:endParaRPr lang="en-IN" dirty="0"/>
          </a:p>
        </p:txBody>
      </p:sp>
      <p:pic>
        <p:nvPicPr>
          <p:cNvPr id="4098" name="Picture 2" descr="Thin 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816" y="2655277"/>
            <a:ext cx="6717322" cy="39814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0677" y="2655277"/>
            <a:ext cx="3927231" cy="2031325"/>
          </a:xfrm>
          <a:prstGeom prst="rect">
            <a:avLst/>
          </a:prstGeom>
        </p:spPr>
        <p:txBody>
          <a:bodyPr wrap="square">
            <a:spAutoFit/>
          </a:bodyPr>
          <a:lstStyle/>
          <a:p>
            <a:r>
              <a:rPr lang="en-IN" dirty="0"/>
              <a:t>Advantage:</a:t>
            </a:r>
          </a:p>
          <a:p>
            <a:r>
              <a:rPr lang="en-IN" dirty="0"/>
              <a:t>Better performance than all other drivers.</a:t>
            </a:r>
          </a:p>
          <a:p>
            <a:r>
              <a:rPr lang="en-IN" dirty="0"/>
              <a:t>No software is required at client side or server side.</a:t>
            </a:r>
          </a:p>
          <a:p>
            <a:r>
              <a:rPr lang="en-IN" dirty="0"/>
              <a:t>Disadvantage:</a:t>
            </a:r>
          </a:p>
          <a:p>
            <a:r>
              <a:rPr lang="en-IN" dirty="0"/>
              <a:t>Drivers depend on the Database.</a:t>
            </a:r>
          </a:p>
        </p:txBody>
      </p:sp>
      <p:sp>
        <p:nvSpPr>
          <p:cNvPr id="7" name="Rectangle 6"/>
          <p:cNvSpPr/>
          <p:nvPr/>
        </p:nvSpPr>
        <p:spPr>
          <a:xfrm>
            <a:off x="2801815" y="1731947"/>
            <a:ext cx="8499231" cy="646331"/>
          </a:xfrm>
          <a:prstGeom prst="rect">
            <a:avLst/>
          </a:prstGeom>
        </p:spPr>
        <p:txBody>
          <a:bodyPr wrap="square">
            <a:spAutoFit/>
          </a:bodyPr>
          <a:lstStyle/>
          <a:p>
            <a:r>
              <a:rPr lang="en-IN" dirty="0"/>
              <a:t>The thin driver converts JDBC calls directly into the vendor-specific database protocol. That is why it is known as thin driver. It is fully written in Java language.</a:t>
            </a:r>
          </a:p>
        </p:txBody>
      </p:sp>
    </p:spTree>
    <p:extLst>
      <p:ext uri="{BB962C8B-B14F-4D97-AF65-F5344CB8AC3E}">
        <p14:creationId xmlns:p14="http://schemas.microsoft.com/office/powerpoint/2010/main" val="122604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Database Connectivity with 5 Steps</a:t>
            </a:r>
          </a:p>
          <a:p>
            <a:br>
              <a:rPr lang="en-IN" b="0" dirty="0"/>
            </a:br>
            <a:endParaRPr lang="en-IN" dirty="0"/>
          </a:p>
        </p:txBody>
      </p:sp>
      <p:sp>
        <p:nvSpPr>
          <p:cNvPr id="5" name="Text Placeholder 4"/>
          <p:cNvSpPr>
            <a:spLocks noGrp="1"/>
          </p:cNvSpPr>
          <p:nvPr>
            <p:ph type="body" sz="quarter" idx="14"/>
          </p:nvPr>
        </p:nvSpPr>
        <p:spPr>
          <a:xfrm>
            <a:off x="3434862" y="2872154"/>
            <a:ext cx="8036413" cy="3261354"/>
          </a:xfrm>
        </p:spPr>
        <p:txBody>
          <a:bodyPr/>
          <a:lstStyle/>
          <a:p>
            <a:r>
              <a:rPr lang="en-IN" dirty="0"/>
              <a:t>There are 5 steps to connect any java application with the database using JDBC. These steps are as follows:</a:t>
            </a:r>
          </a:p>
          <a:p>
            <a:r>
              <a:rPr lang="en-IN" dirty="0"/>
              <a:t>Register the Driver class</a:t>
            </a:r>
          </a:p>
          <a:p>
            <a:r>
              <a:rPr lang="en-IN" dirty="0"/>
              <a:t>Create connection</a:t>
            </a:r>
          </a:p>
          <a:p>
            <a:r>
              <a:rPr lang="en-IN" dirty="0"/>
              <a:t>Create statement</a:t>
            </a:r>
          </a:p>
          <a:p>
            <a:r>
              <a:rPr lang="en-IN" dirty="0"/>
              <a:t>Execute queries</a:t>
            </a:r>
          </a:p>
          <a:p>
            <a:r>
              <a:rPr lang="en-IN" dirty="0"/>
              <a:t>Close connection</a:t>
            </a:r>
          </a:p>
          <a:p>
            <a:endParaRPr lang="en-IN" dirty="0"/>
          </a:p>
        </p:txBody>
      </p:sp>
    </p:spTree>
    <p:extLst>
      <p:ext uri="{BB962C8B-B14F-4D97-AF65-F5344CB8AC3E}">
        <p14:creationId xmlns:p14="http://schemas.microsoft.com/office/powerpoint/2010/main" val="90379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1"/>
          </p:nvPr>
        </p:nvSpPr>
        <p:spPr/>
      </p:sp>
      <p:sp>
        <p:nvSpPr>
          <p:cNvPr id="4" name="Text Placeholder 3"/>
          <p:cNvSpPr>
            <a:spLocks noGrp="1"/>
          </p:cNvSpPr>
          <p:nvPr>
            <p:ph type="body" sz="quarter" idx="13"/>
          </p:nvPr>
        </p:nvSpPr>
        <p:spPr/>
        <p:txBody>
          <a:bodyPr/>
          <a:lstStyle/>
          <a:p>
            <a:r>
              <a:rPr lang="en-IN" b="0" dirty="0"/>
              <a:t>Java Database Connectivity with 5 Steps</a:t>
            </a:r>
          </a:p>
          <a:p>
            <a:endParaRPr lang="en-IN" dirty="0"/>
          </a:p>
        </p:txBody>
      </p:sp>
      <p:pic>
        <p:nvPicPr>
          <p:cNvPr id="6146" name="Picture 2" descr="Java Database Connectivit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067" y="2348767"/>
            <a:ext cx="37338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613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Boardroom">
  <a:themeElements>
    <a:clrScheme name="Custom 1">
      <a:dk1>
        <a:srgbClr val="001261"/>
      </a:dk1>
      <a:lt1>
        <a:srgbClr val="FFFFFF"/>
      </a:lt1>
      <a:dk2>
        <a:srgbClr val="001261"/>
      </a:dk2>
      <a:lt2>
        <a:srgbClr val="FFFFFF"/>
      </a:lt2>
      <a:accent1>
        <a:srgbClr val="00B2E3"/>
      </a:accent1>
      <a:accent2>
        <a:srgbClr val="A31A75"/>
      </a:accent2>
      <a:accent3>
        <a:srgbClr val="FF6359"/>
      </a:accent3>
      <a:accent4>
        <a:srgbClr val="00EBBF"/>
      </a:accent4>
      <a:accent5>
        <a:srgbClr val="B636E9"/>
      </a:accent5>
      <a:accent6>
        <a:srgbClr val="57D6FF"/>
      </a:accent6>
      <a:hlink>
        <a:srgbClr val="00B2E3"/>
      </a:hlink>
      <a:folHlink>
        <a:srgbClr val="2D89A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6FEDBB12ECC49B6ECB57D32934649" ma:contentTypeVersion="13" ma:contentTypeDescription="Create a new document." ma:contentTypeScope="" ma:versionID="5e65878b3aa9adab2646509232051da7">
  <xsd:schema xmlns:xsd="http://www.w3.org/2001/XMLSchema" xmlns:xs="http://www.w3.org/2001/XMLSchema" xmlns:p="http://schemas.microsoft.com/office/2006/metadata/properties" xmlns:ns3="e0576ec3-677c-46e5-aa07-5baf1dcd8368" xmlns:ns4="a665cf91-fb69-4456-9c98-c772a4102e32" targetNamespace="http://schemas.microsoft.com/office/2006/metadata/properties" ma:root="true" ma:fieldsID="0f024bb8afee17974ef20069d9c05591" ns3:_="" ns4:_="">
    <xsd:import namespace="e0576ec3-677c-46e5-aa07-5baf1dcd8368"/>
    <xsd:import namespace="a665cf91-fb69-4456-9c98-c772a4102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76ec3-677c-46e5-aa07-5baf1dcd83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5cf91-fb69-4456-9c98-c772a4102e3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6B460B-92F8-4C83-97B6-7FB17DCCC15A}">
  <ds:schemaRefs>
    <ds:schemaRef ds:uri="http://purl.org/dc/terms/"/>
    <ds:schemaRef ds:uri="http://schemas.openxmlformats.org/package/2006/metadata/core-properties"/>
    <ds:schemaRef ds:uri="e0576ec3-677c-46e5-aa07-5baf1dcd8368"/>
    <ds:schemaRef ds:uri="http://schemas.microsoft.com/office/2006/documentManagement/types"/>
    <ds:schemaRef ds:uri="a665cf91-fb69-4456-9c98-c772a4102e32"/>
    <ds:schemaRef ds:uri="http://www.w3.org/XML/1998/namespace"/>
    <ds:schemaRef ds:uri="http://schemas.microsoft.com/office/infopath/2007/PartnerControl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03E6F94F-CEE3-4FB8-8E97-0007956238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76ec3-677c-46e5-aa07-5baf1dcd8368"/>
    <ds:schemaRef ds:uri="a665cf91-fb69-4456-9c98-c772a4102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FED759-237D-4DC3-9460-0AFBF9FD4C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1678</TotalTime>
  <Words>2973</Words>
  <Application>Microsoft Office PowerPoint</Application>
  <PresentationFormat>Widescreen</PresentationFormat>
  <Paragraphs>381</Paragraphs>
  <Slides>41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Axiforma</vt:lpstr>
      <vt:lpstr>Calibri</vt:lpstr>
      <vt:lpstr>inter-bold</vt:lpstr>
      <vt:lpstr>inter-regular</vt:lpstr>
      <vt:lpstr>Raleway</vt:lpstr>
      <vt:lpstr>times new roman</vt:lpstr>
      <vt:lpstr>Wingdings 3</vt:lpstr>
      <vt:lpstr>1_Ion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Husain, Zuha -</dc:creator>
  <cp:lastModifiedBy>Avinash Reddy</cp:lastModifiedBy>
  <cp:revision>192</cp:revision>
  <dcterms:created xsi:type="dcterms:W3CDTF">2021-01-30T12:32:55Z</dcterms:created>
  <dcterms:modified xsi:type="dcterms:W3CDTF">2022-09-30T06:48:32Z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0x0101000626FEDBB12ECC49B6ECB57D32934649</vt:lpwstr>
  </property>
</Properties>
</file>