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19"/>
  </p:notesMasterIdLst>
  <p:sldIdLst>
    <p:sldId id="367" r:id="rId5"/>
    <p:sldId id="368" r:id="rId6"/>
    <p:sldId id="369" r:id="rId7"/>
    <p:sldId id="370" r:id="rId8"/>
    <p:sldId id="371" r:id="rId9"/>
    <p:sldId id="372" r:id="rId10"/>
    <p:sldId id="373" r:id="rId11"/>
    <p:sldId id="374" r:id="rId12"/>
    <p:sldId id="375" r:id="rId13"/>
    <p:sldId id="376" r:id="rId14"/>
    <p:sldId id="377" r:id="rId15"/>
    <p:sldId id="349" r:id="rId16"/>
    <p:sldId id="378" r:id="rId17"/>
    <p:sldId id="348" r:id="rId1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588" userDrawn="1">
          <p15:clr>
            <a:srgbClr val="A4A3A4"/>
          </p15:clr>
        </p15:guide>
        <p15:guide id="2" pos="144" userDrawn="1">
          <p15:clr>
            <a:srgbClr val="A4A3A4"/>
          </p15:clr>
        </p15:guide>
        <p15:guide id="3" orient="horz" pos="852" userDrawn="1">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47"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163"/>
    <a:srgbClr val="0000A8"/>
    <a:srgbClr val="0000FF"/>
    <a:srgbClr val="223366"/>
    <a:srgbClr val="001131"/>
    <a:srgbClr val="DDE8FF"/>
    <a:srgbClr val="851910"/>
    <a:srgbClr val="FFD5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DA6B651-86B5-4A16-24F9-10F90EB04864}" v="539" dt="2025-02-16T16:48:36.931"/>
    <p1510:client id="{33E3B8F0-252B-8F5A-E230-C8ED42B25E09}" v="554" dt="2025-02-16T09:40:29.815"/>
    <p1510:client id="{48A4C5AA-D99A-A16F-31A1-3BFF0F2971A0}" v="14" dt="2025-02-16T17:23:25.696"/>
    <p1510:client id="{5A81D589-86E8-A524-FA4D-E23D8164F234}" v="342" dt="2025-02-16T14:13:28.37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8265" autoAdjust="0"/>
    <p:restoredTop sz="86438" autoAdjust="0"/>
  </p:normalViewPr>
  <p:slideViewPr>
    <p:cSldViewPr snapToGrid="0">
      <p:cViewPr varScale="1">
        <p:scale>
          <a:sx n="110" d="100"/>
          <a:sy n="110" d="100"/>
        </p:scale>
        <p:origin x="110" y="139"/>
      </p:cViewPr>
      <p:guideLst>
        <p:guide orient="horz" pos="588"/>
        <p:guide pos="144"/>
        <p:guide orient="horz" pos="852"/>
      </p:guideLst>
    </p:cSldViewPr>
  </p:slideViewPr>
  <p:outlineViewPr>
    <p:cViewPr>
      <p:scale>
        <a:sx n="33" d="100"/>
        <a:sy n="33" d="100"/>
      </p:scale>
      <p:origin x="264" y="5457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51" Type="http://schemas.openxmlformats.org/officeDocument/2006/relationships/tableStyles" Target="tableStyles.xml"/><Relationship Id="rId3" Type="http://schemas.openxmlformats.org/officeDocument/2006/relationships/customXml" Target="../customXml/item3.xml"/><Relationship Id="rId47" Type="http://customschemas.google.com/relationships/presentationmetadata" Target="metadata"/><Relationship Id="rId50"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49"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notesMaster" Target="notesMasters/notesMaster1.xml"/><Relationship Id="rId52"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4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0" indent="0">
              <a:buNone/>
            </a:pPr>
            <a:endParaRPr lang="en-IN"/>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pPr algn="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r>
              <a:rPr lang="en-US" b="1">
                <a:latin typeface="Calibri"/>
                <a:cs typeface="Calibri"/>
              </a:rPr>
              <a:t>These are the list of chapters that we are going to cover in these foundation codes. Those are chapter one what are AI and ML? chapter 2 applied Python programming in AI,  and chapter 3 is</a:t>
            </a:r>
            <a:r>
              <a:rPr lang="en-US" b="1"/>
              <a:t> exploratory data analysis for ML. </a:t>
            </a:r>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pPr algn="r"/>
              <a:t>2</a:t>
            </a:fld>
            <a:endParaRPr lang="en-US" sz="1400" b="0" strike="noStrike" spc="-1">
              <a:latin typeface="Times New Roman"/>
            </a:endParaRPr>
          </a:p>
        </p:txBody>
      </p:sp>
    </p:spTree>
    <p:extLst>
      <p:ext uri="{BB962C8B-B14F-4D97-AF65-F5344CB8AC3E}">
        <p14:creationId xmlns:p14="http://schemas.microsoft.com/office/powerpoint/2010/main" val="8517701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 name="PlaceHolder 1"/>
          <p:cNvSpPr>
            <a:spLocks noGrp="1" noRot="1" noChangeAspect="1"/>
          </p:cNvSpPr>
          <p:nvPr>
            <p:ph type="sldImg"/>
          </p:nvPr>
        </p:nvSpPr>
        <p:spPr>
          <a:xfrm>
            <a:off x="685800" y="1143000"/>
            <a:ext cx="5486400" cy="3086100"/>
          </a:xfrm>
          <a:prstGeom prst="rect">
            <a:avLst/>
          </a:prstGeom>
        </p:spPr>
      </p:sp>
      <p:sp>
        <p:nvSpPr>
          <p:cNvPr id="380" name="PlaceHolder 2"/>
          <p:cNvSpPr>
            <a:spLocks noGrp="1"/>
          </p:cNvSpPr>
          <p:nvPr>
            <p:ph type="body"/>
          </p:nvPr>
        </p:nvSpPr>
        <p:spPr>
          <a:xfrm>
            <a:off x="685800" y="4400640"/>
            <a:ext cx="5486040" cy="3600000"/>
          </a:xfrm>
          <a:prstGeom prst="rect">
            <a:avLst/>
          </a:prstGeom>
        </p:spPr>
        <p:txBody>
          <a:bodyPr>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panose="020B0604020202020204" pitchFamily="34" charset="0"/>
              <a:buNone/>
              <a:tabLst>
                <a:tab pos="0" algn="l"/>
              </a:tabLst>
              <a:defRPr/>
            </a:pPr>
            <a:r>
              <a:rPr lang="en-US" sz="2000" b="1">
                <a:solidFill>
                  <a:srgbClr val="213163"/>
                </a:solidFill>
              </a:rPr>
              <a:t>Reference</a:t>
            </a:r>
            <a:endParaRPr lang="en-US" sz="2000"/>
          </a:p>
          <a:p>
            <a:pPr marL="173736" indent="-173736">
              <a:buFont typeface="Arial" panose="020B0604020202020204" pitchFamily="34" charset="0"/>
              <a:buChar char="•"/>
              <a:tabLst>
                <a:tab pos="0" algn="l"/>
              </a:tabLst>
            </a:pPr>
            <a:endParaRPr lang="en-IN" sz="2000" spc="-1"/>
          </a:p>
          <a:p>
            <a:pPr marL="173736" indent="-173736">
              <a:buFont typeface="Arial" panose="020B0604020202020204" pitchFamily="34" charset="0"/>
              <a:buChar char="•"/>
              <a:tabLst>
                <a:tab pos="0" algn="l"/>
              </a:tabLst>
            </a:pPr>
            <a:r>
              <a:rPr lang="en-IN" sz="2000" spc="-1"/>
              <a:t>These are the references for this session.</a:t>
            </a:r>
            <a:endParaRPr lang="en-IN" sz="2000" b="0" strike="noStrike" spc="-1">
              <a:latin typeface="Arial"/>
            </a:endParaRPr>
          </a:p>
        </p:txBody>
      </p:sp>
      <p:sp>
        <p:nvSpPr>
          <p:cNvPr id="381" name="TextShape 3"/>
          <p:cNvSpPr txBox="1"/>
          <p:nvPr/>
        </p:nvSpPr>
        <p:spPr>
          <a:xfrm>
            <a:off x="3884760" y="8685360"/>
            <a:ext cx="2971440" cy="458280"/>
          </a:xfrm>
          <a:prstGeom prst="rect">
            <a:avLst/>
          </a:prstGeom>
          <a:noFill/>
          <a:ln w="0">
            <a:noFill/>
          </a:ln>
        </p:spPr>
        <p:txBody>
          <a:bodyPr anchor="b">
            <a:noAutofit/>
          </a:bodyPr>
          <a:lstStyle/>
          <a:p>
            <a:pPr algn="r">
              <a:lnSpc>
                <a:spcPct val="100000"/>
              </a:lnSpc>
            </a:pPr>
            <a:fld id="{E9D2A155-03D1-406C-89CB-ED7F9F0CCA44}" type="slidenum">
              <a:rPr lang="en-IN" sz="1200" b="0" strike="noStrike" spc="-1">
                <a:latin typeface="Times New Roman"/>
              </a:rPr>
              <a:pPr algn="r">
                <a:lnSpc>
                  <a:spcPct val="100000"/>
                </a:lnSpc>
              </a:pPr>
              <a:t>12</a:t>
            </a:fld>
            <a:endParaRPr lang="en-US" sz="1200" b="0" strike="noStrike" spc="-1">
              <a:latin typeface="Times New Roman"/>
            </a:endParaRPr>
          </a:p>
        </p:txBody>
      </p:sp>
    </p:spTree>
    <p:extLst>
      <p:ext uri="{BB962C8B-B14F-4D97-AF65-F5344CB8AC3E}">
        <p14:creationId xmlns:p14="http://schemas.microsoft.com/office/powerpoint/2010/main" val="24194567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 name="PlaceHolder 1"/>
          <p:cNvSpPr>
            <a:spLocks noGrp="1" noRot="1" noChangeAspect="1"/>
          </p:cNvSpPr>
          <p:nvPr>
            <p:ph type="sldImg"/>
          </p:nvPr>
        </p:nvSpPr>
        <p:spPr>
          <a:xfrm>
            <a:off x="685800" y="1143000"/>
            <a:ext cx="5486400" cy="3086100"/>
          </a:xfrm>
          <a:prstGeom prst="rect">
            <a:avLst/>
          </a:prstGeom>
        </p:spPr>
      </p:sp>
      <p:sp>
        <p:nvSpPr>
          <p:cNvPr id="380" name="PlaceHolder 2"/>
          <p:cNvSpPr>
            <a:spLocks noGrp="1"/>
          </p:cNvSpPr>
          <p:nvPr>
            <p:ph type="body"/>
          </p:nvPr>
        </p:nvSpPr>
        <p:spPr>
          <a:xfrm>
            <a:off x="685800" y="4400640"/>
            <a:ext cx="5486040" cy="3600000"/>
          </a:xfrm>
          <a:prstGeom prst="rect">
            <a:avLst/>
          </a:prstGeom>
        </p:spPr>
        <p:txBody>
          <a:bodyPr>
            <a:noAutofit/>
          </a:bodyPr>
          <a:lstStyle/>
          <a:p>
            <a:pPr marL="0" indent="0">
              <a:buFont typeface="Arial" panose="020B0604020202020204" pitchFamily="34" charset="0"/>
              <a:buNone/>
              <a:tabLst>
                <a:tab pos="0" algn="l"/>
              </a:tabLst>
            </a:pPr>
            <a:r>
              <a:rPr lang="en-IN" sz="2000" b="0" spc="-1"/>
              <a:t>thank you very much for joining</a:t>
            </a:r>
            <a:r>
              <a:rPr lang="en-IN" b="0"/>
              <a:t> this </a:t>
            </a:r>
            <a:r>
              <a:rPr lang="en-IN"/>
              <a:t>PPT</a:t>
            </a:r>
            <a:r>
              <a:rPr lang="en-IN" b="0"/>
              <a:t>, keep learning.</a:t>
            </a:r>
          </a:p>
        </p:txBody>
      </p:sp>
      <p:sp>
        <p:nvSpPr>
          <p:cNvPr id="381" name="TextShape 3"/>
          <p:cNvSpPr txBox="1"/>
          <p:nvPr/>
        </p:nvSpPr>
        <p:spPr>
          <a:xfrm>
            <a:off x="3884760" y="8685360"/>
            <a:ext cx="2971440" cy="458280"/>
          </a:xfrm>
          <a:prstGeom prst="rect">
            <a:avLst/>
          </a:prstGeom>
          <a:noFill/>
          <a:ln w="0">
            <a:noFill/>
          </a:ln>
        </p:spPr>
        <p:txBody>
          <a:bodyPr anchor="b">
            <a:noAutofit/>
          </a:bodyPr>
          <a:lstStyle/>
          <a:p>
            <a:pPr algn="r">
              <a:lnSpc>
                <a:spcPct val="100000"/>
              </a:lnSpc>
            </a:pPr>
            <a:fld id="{E9D2A155-03D1-406C-89CB-ED7F9F0CCA44}" type="slidenum">
              <a:rPr lang="en-IN" sz="1200" b="0" strike="noStrike" spc="-1">
                <a:latin typeface="Times New Roman"/>
              </a:rPr>
              <a:pPr algn="r">
                <a:lnSpc>
                  <a:spcPct val="100000"/>
                </a:lnSpc>
              </a:pPr>
              <a:t>14</a:t>
            </a:fld>
            <a:endParaRPr lang="en-US" sz="1200" b="0" strike="noStrike" spc="-1">
              <a:latin typeface="Times New Roman"/>
            </a:endParaRPr>
          </a:p>
        </p:txBody>
      </p:sp>
    </p:spTree>
    <p:extLst>
      <p:ext uri="{BB962C8B-B14F-4D97-AF65-F5344CB8AC3E}">
        <p14:creationId xmlns:p14="http://schemas.microsoft.com/office/powerpoint/2010/main" val="23853145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pPr/>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189" lvl="0" indent="-317492" algn="l">
              <a:lnSpc>
                <a:spcPct val="115000"/>
              </a:lnSpc>
              <a:spcBef>
                <a:spcPts val="0"/>
              </a:spcBef>
              <a:spcAft>
                <a:spcPts val="0"/>
              </a:spcAft>
              <a:buSzPts val="1400"/>
              <a:buChar char="●"/>
              <a:defRPr sz="14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189" lvl="0" indent="-317492" algn="l">
              <a:lnSpc>
                <a:spcPct val="115000"/>
              </a:lnSpc>
              <a:spcBef>
                <a:spcPts val="0"/>
              </a:spcBef>
              <a:spcAft>
                <a:spcPts val="0"/>
              </a:spcAft>
              <a:buSzPts val="1400"/>
              <a:buChar char="●"/>
              <a:defRPr sz="14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2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2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Rectangle 5">
            <a:extLst>
              <a:ext uri="{FF2B5EF4-FFF2-40B4-BE49-F238E27FC236}">
                <a16:creationId xmlns:a16="http://schemas.microsoft.com/office/drawing/2014/main" id="{4DCED223-EF63-605A-08B3-3B52963FC6A6}"/>
              </a:ext>
            </a:extLst>
          </p:cNvPr>
          <p:cNvSpPr/>
          <p:nvPr userDrawn="1"/>
        </p:nvSpPr>
        <p:spPr>
          <a:xfrm>
            <a:off x="1" y="-78892"/>
            <a:ext cx="7088224" cy="467289"/>
          </a:xfrm>
          <a:prstGeom prst="rect">
            <a:avLst/>
          </a:prstGeom>
          <a:solidFill>
            <a:srgbClr val="223366"/>
          </a:solidFill>
          <a:ln>
            <a:solidFill>
              <a:srgbClr val="223366"/>
            </a:solidFill>
          </a:ln>
          <a:effectLst>
            <a:outerShdw blurRad="50800" dist="38100" dir="54000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t>Project Title</a:t>
            </a:r>
          </a:p>
        </p:txBody>
      </p:sp>
      <p:sp>
        <p:nvSpPr>
          <p:cNvPr id="9" name="Rectangle 8">
            <a:extLst>
              <a:ext uri="{FF2B5EF4-FFF2-40B4-BE49-F238E27FC236}">
                <a16:creationId xmlns:a16="http://schemas.microsoft.com/office/drawing/2014/main" id="{FF9D9AD1-C7C2-FFF1-54BA-8514D18B8369}"/>
              </a:ext>
            </a:extLst>
          </p:cNvPr>
          <p:cNvSpPr/>
          <p:nvPr userDrawn="1"/>
        </p:nvSpPr>
        <p:spPr>
          <a:xfrm>
            <a:off x="0" y="4935061"/>
            <a:ext cx="9144000" cy="208439"/>
          </a:xfrm>
          <a:prstGeom prst="rect">
            <a:avLst/>
          </a:prstGeom>
          <a:solidFill>
            <a:srgbClr val="8519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12055C93-3B68-7B2F-D1BC-57DBBDF9047B}"/>
              </a:ext>
            </a:extLst>
          </p:cNvPr>
          <p:cNvPicPr>
            <a:picLocks noChangeAspect="1"/>
          </p:cNvPicPr>
          <p:nvPr userDrawn="1"/>
        </p:nvPicPr>
        <p:blipFill>
          <a:blip r:embed="rId13"/>
          <a:srcRect/>
          <a:stretch/>
        </p:blipFill>
        <p:spPr>
          <a:xfrm>
            <a:off x="7435308" y="29029"/>
            <a:ext cx="1245494" cy="405088"/>
          </a:xfrm>
          <a:prstGeom prst="rect">
            <a:avLst/>
          </a:prstGeom>
        </p:spPr>
      </p:pic>
      <p:sp>
        <p:nvSpPr>
          <p:cNvPr id="13" name="Rectangle 12">
            <a:extLst>
              <a:ext uri="{FF2B5EF4-FFF2-40B4-BE49-F238E27FC236}">
                <a16:creationId xmlns:a16="http://schemas.microsoft.com/office/drawing/2014/main" id="{327CC02B-8BB1-0D1C-2198-59015B45F89B}"/>
              </a:ext>
            </a:extLst>
          </p:cNvPr>
          <p:cNvSpPr/>
          <p:nvPr userDrawn="1"/>
        </p:nvSpPr>
        <p:spPr>
          <a:xfrm>
            <a:off x="9027886" y="0"/>
            <a:ext cx="116114" cy="467289"/>
          </a:xfrm>
          <a:prstGeom prst="rect">
            <a:avLst/>
          </a:prstGeom>
          <a:solidFill>
            <a:srgbClr val="00B0F0"/>
          </a:solidFill>
          <a:ln>
            <a:noFill/>
          </a:ln>
          <a:effectLst>
            <a:outerShdw blurRad="50800" dist="38100" dir="54000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dk2" tx2="lt2" accent1="accent1" accent2="accent2" accent3="accent3" accent4="accent4" accent5="accent5" accent6="accent6" hlink="hlink" folHlink="folHlink"/>
  <p:sldLayoutIdLst>
    <p:sldLayoutId id="2147483666" r:id="rId1"/>
    <p:sldLayoutId id="2147483652" r:id="rId2"/>
    <p:sldLayoutId id="2147483653" r:id="rId3"/>
    <p:sldLayoutId id="2147483654" r:id="rId4"/>
    <p:sldLayoutId id="2147483668" r:id="rId5"/>
    <p:sldLayoutId id="2147483669" r:id="rId6"/>
    <p:sldLayoutId id="2147483670" r:id="rId7"/>
    <p:sldLayoutId id="2147483656" r:id="rId8"/>
    <p:sldLayoutId id="2147483657" r:id="rId9"/>
    <p:sldLayoutId id="2147483674" r:id="rId10"/>
    <p:sldLayoutId id="2147483687"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hyperlink" Target="https://www.tensorflow.org/tutorials/audio" TargetMode="External"/><Relationship Id="rId7" Type="http://schemas.openxmlformats.org/officeDocument/2006/relationships/hyperlink" Target="https://opencv.org/"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hyperlink" Target="https://www.kaggle.com/datasets" TargetMode="External"/><Relationship Id="rId5" Type="http://schemas.openxmlformats.org/officeDocument/2006/relationships/hyperlink" Target="https://keras.io/getting_started/" TargetMode="External"/><Relationship Id="rId4" Type="http://schemas.openxmlformats.org/officeDocument/2006/relationships/hyperlink" Target="https://flask.palletsprojects.com/"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1.xml"/><Relationship Id="rId1" Type="http://schemas.openxmlformats.org/officeDocument/2006/relationships/video" Target="file:///C:\Users\Thinkpad\Downloads\Testing.mp4"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15EB3E8-4D66-E74C-AA85-D6FA3DDF1FCB}"/>
              </a:ext>
            </a:extLst>
          </p:cNvPr>
          <p:cNvPicPr>
            <a:picLocks noChangeAspect="1"/>
          </p:cNvPicPr>
          <p:nvPr/>
        </p:nvPicPr>
        <p:blipFill>
          <a:blip r:embed="rId3"/>
          <a:stretch>
            <a:fillRect/>
          </a:stretch>
        </p:blipFill>
        <p:spPr>
          <a:xfrm>
            <a:off x="-1" y="-95674"/>
            <a:ext cx="9144000" cy="5143500"/>
          </a:xfrm>
          <a:prstGeom prst="rect">
            <a:avLst/>
          </a:prstGeom>
        </p:spPr>
      </p:pic>
      <p:sp>
        <p:nvSpPr>
          <p:cNvPr id="5" name="Rectangle: Rounded Corners 4">
            <a:extLst>
              <a:ext uri="{FF2B5EF4-FFF2-40B4-BE49-F238E27FC236}">
                <a16:creationId xmlns:a16="http://schemas.microsoft.com/office/drawing/2014/main" id="{1BFECF01-5B37-F500-F5BF-94F4716E2D91}"/>
              </a:ext>
            </a:extLst>
          </p:cNvPr>
          <p:cNvSpPr/>
          <p:nvPr/>
        </p:nvSpPr>
        <p:spPr>
          <a:xfrm>
            <a:off x="1122744" y="1010623"/>
            <a:ext cx="6898511" cy="3102015"/>
          </a:xfrm>
          <a:prstGeom prst="roundRect">
            <a:avLst>
              <a:gd name="adj" fmla="val 8142"/>
            </a:avLst>
          </a:prstGeom>
          <a:solidFill>
            <a:srgbClr val="E5EEFF"/>
          </a:solidFill>
          <a:ln>
            <a:solidFill>
              <a:srgbClr val="9BDB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US"/>
          </a:p>
        </p:txBody>
      </p:sp>
      <p:grpSp>
        <p:nvGrpSpPr>
          <p:cNvPr id="6" name="Group 5">
            <a:extLst>
              <a:ext uri="{FF2B5EF4-FFF2-40B4-BE49-F238E27FC236}">
                <a16:creationId xmlns:a16="http://schemas.microsoft.com/office/drawing/2014/main" id="{EBB721ED-22E4-6DB0-5857-C0300ED9B39A}"/>
              </a:ext>
            </a:extLst>
          </p:cNvPr>
          <p:cNvGrpSpPr/>
          <p:nvPr/>
        </p:nvGrpSpPr>
        <p:grpSpPr>
          <a:xfrm>
            <a:off x="1567263" y="1495382"/>
            <a:ext cx="6047412" cy="601034"/>
            <a:chOff x="1567263" y="1495382"/>
            <a:chExt cx="6047412" cy="601034"/>
          </a:xfrm>
        </p:grpSpPr>
        <p:pic>
          <p:nvPicPr>
            <p:cNvPr id="8" name="Google Shape;110;p4" descr="A close up of a sign&#10;&#10;Description automatically generated">
              <a:extLst>
                <a:ext uri="{FF2B5EF4-FFF2-40B4-BE49-F238E27FC236}">
                  <a16:creationId xmlns:a16="http://schemas.microsoft.com/office/drawing/2014/main" id="{C5DCF4E0-0C65-1FEB-0A76-8E20240537A0}"/>
                </a:ext>
              </a:extLst>
            </p:cNvPr>
            <p:cNvPicPr preferRelativeResize="0"/>
            <p:nvPr/>
          </p:nvPicPr>
          <p:blipFill rotWithShape="1">
            <a:blip r:embed="rId4">
              <a:alphaModFix/>
            </a:blip>
            <a:srcRect/>
            <a:stretch/>
          </p:blipFill>
          <p:spPr>
            <a:xfrm>
              <a:off x="4755974" y="1620847"/>
              <a:ext cx="1163978" cy="389110"/>
            </a:xfrm>
            <a:prstGeom prst="rect">
              <a:avLst/>
            </a:prstGeom>
            <a:noFill/>
            <a:ln>
              <a:noFill/>
            </a:ln>
          </p:spPr>
        </p:pic>
        <p:pic>
          <p:nvPicPr>
            <p:cNvPr id="11" name="Picture 10">
              <a:extLst>
                <a:ext uri="{FF2B5EF4-FFF2-40B4-BE49-F238E27FC236}">
                  <a16:creationId xmlns:a16="http://schemas.microsoft.com/office/drawing/2014/main" id="{4954FDD9-FF0B-C2F3-8CBA-8430CF9EF277}"/>
                </a:ext>
              </a:extLst>
            </p:cNvPr>
            <p:cNvPicPr>
              <a:picLocks noChangeAspect="1"/>
            </p:cNvPicPr>
            <p:nvPr/>
          </p:nvPicPr>
          <p:blipFill rotWithShape="1">
            <a:blip r:embed="rId5"/>
            <a:srcRect t="20552"/>
            <a:stretch/>
          </p:blipFill>
          <p:spPr>
            <a:xfrm>
              <a:off x="3675859" y="1608154"/>
              <a:ext cx="787775" cy="414497"/>
            </a:xfrm>
            <a:prstGeom prst="rect">
              <a:avLst/>
            </a:prstGeom>
          </p:spPr>
        </p:pic>
        <p:cxnSp>
          <p:nvCxnSpPr>
            <p:cNvPr id="15" name="Straight Connector 14">
              <a:extLst>
                <a:ext uri="{FF2B5EF4-FFF2-40B4-BE49-F238E27FC236}">
                  <a16:creationId xmlns:a16="http://schemas.microsoft.com/office/drawing/2014/main" id="{81703E3D-DC42-4972-13BC-75B3433F0AAC}"/>
                </a:ext>
              </a:extLst>
            </p:cNvPr>
            <p:cNvCxnSpPr>
              <a:cxnSpLocks/>
            </p:cNvCxnSpPr>
            <p:nvPr/>
          </p:nvCxnSpPr>
          <p:spPr>
            <a:xfrm>
              <a:off x="4609804" y="1534389"/>
              <a:ext cx="0" cy="562027"/>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cxnSp>
          <p:nvCxnSpPr>
            <p:cNvPr id="18" name="Straight Connector 17">
              <a:extLst>
                <a:ext uri="{FF2B5EF4-FFF2-40B4-BE49-F238E27FC236}">
                  <a16:creationId xmlns:a16="http://schemas.microsoft.com/office/drawing/2014/main" id="{42864786-7EB9-0435-2B7E-A519DAC0B2C3}"/>
                </a:ext>
              </a:extLst>
            </p:cNvPr>
            <p:cNvCxnSpPr>
              <a:cxnSpLocks/>
            </p:cNvCxnSpPr>
            <p:nvPr/>
          </p:nvCxnSpPr>
          <p:spPr>
            <a:xfrm>
              <a:off x="6066122" y="1534389"/>
              <a:ext cx="0" cy="562027"/>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pic>
          <p:nvPicPr>
            <p:cNvPr id="20" name="Picture 19">
              <a:extLst>
                <a:ext uri="{FF2B5EF4-FFF2-40B4-BE49-F238E27FC236}">
                  <a16:creationId xmlns:a16="http://schemas.microsoft.com/office/drawing/2014/main" id="{4C1401D8-FA66-1261-CD90-51590003DB53}"/>
                </a:ext>
              </a:extLst>
            </p:cNvPr>
            <p:cNvPicPr/>
            <p:nvPr/>
          </p:nvPicPr>
          <p:blipFill>
            <a:blip r:embed="rId6"/>
            <a:stretch/>
          </p:blipFill>
          <p:spPr>
            <a:xfrm>
              <a:off x="6212294" y="1633695"/>
              <a:ext cx="1402381" cy="363414"/>
            </a:xfrm>
            <a:prstGeom prst="rect">
              <a:avLst/>
            </a:prstGeom>
            <a:ln w="0">
              <a:noFill/>
            </a:ln>
          </p:spPr>
        </p:pic>
        <p:cxnSp>
          <p:nvCxnSpPr>
            <p:cNvPr id="21" name="Straight Connector 20">
              <a:extLst>
                <a:ext uri="{FF2B5EF4-FFF2-40B4-BE49-F238E27FC236}">
                  <a16:creationId xmlns:a16="http://schemas.microsoft.com/office/drawing/2014/main" id="{A3B6D403-A251-4241-C8B1-03F239798137}"/>
                </a:ext>
              </a:extLst>
            </p:cNvPr>
            <p:cNvCxnSpPr>
              <a:cxnSpLocks/>
            </p:cNvCxnSpPr>
            <p:nvPr/>
          </p:nvCxnSpPr>
          <p:spPr>
            <a:xfrm>
              <a:off x="3529689" y="1534389"/>
              <a:ext cx="0" cy="562027"/>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pic>
          <p:nvPicPr>
            <p:cNvPr id="22" name="Picture 21" descr="A blue and black text&#10;&#10;Description automatically generated">
              <a:extLst>
                <a:ext uri="{FF2B5EF4-FFF2-40B4-BE49-F238E27FC236}">
                  <a16:creationId xmlns:a16="http://schemas.microsoft.com/office/drawing/2014/main" id="{7EE3A363-7C08-0337-B159-84F504E87478}"/>
                </a:ext>
              </a:extLst>
            </p:cNvPr>
            <p:cNvPicPr>
              <a:picLocks noChangeAspect="1"/>
            </p:cNvPicPr>
            <p:nvPr/>
          </p:nvPicPr>
          <p:blipFill>
            <a:blip r:embed="rId7"/>
            <a:stretch>
              <a:fillRect/>
            </a:stretch>
          </p:blipFill>
          <p:spPr>
            <a:xfrm>
              <a:off x="1567263" y="1495382"/>
              <a:ext cx="1816256" cy="454064"/>
            </a:xfrm>
            <a:prstGeom prst="rect">
              <a:avLst/>
            </a:prstGeom>
          </p:spPr>
        </p:pic>
      </p:grpSp>
      <p:sp>
        <p:nvSpPr>
          <p:cNvPr id="7" name="TextBox 6">
            <a:extLst>
              <a:ext uri="{FF2B5EF4-FFF2-40B4-BE49-F238E27FC236}">
                <a16:creationId xmlns:a16="http://schemas.microsoft.com/office/drawing/2014/main" id="{5FD0626E-7FFA-F384-1DF5-056574800B20}"/>
              </a:ext>
            </a:extLst>
          </p:cNvPr>
          <p:cNvSpPr txBox="1"/>
          <p:nvPr/>
        </p:nvSpPr>
        <p:spPr>
          <a:xfrm>
            <a:off x="1311965" y="2219785"/>
            <a:ext cx="6520068" cy="2400657"/>
          </a:xfrm>
          <a:prstGeom prst="rect">
            <a:avLst/>
          </a:prstGeom>
          <a:noFill/>
        </p:spPr>
        <p:txBody>
          <a:bodyPr wrap="square" lIns="91440" tIns="45720" rIns="91440" bIns="45720" anchor="t">
            <a:spAutoFit/>
          </a:bodyPr>
          <a:lstStyle/>
          <a:p>
            <a:pPr algn="ctr"/>
            <a:r>
              <a:rPr lang="en-US" sz="1800" b="1" dirty="0">
                <a:solidFill>
                  <a:srgbClr val="212121"/>
                </a:solidFill>
              </a:rPr>
              <a:t>BABY CRY TRANSLATOR</a:t>
            </a:r>
          </a:p>
          <a:p>
            <a:pPr algn="ctr"/>
            <a:endParaRPr lang="en-US" sz="2000" dirty="0">
              <a:solidFill>
                <a:srgbClr val="212121"/>
              </a:solidFill>
            </a:endParaRPr>
          </a:p>
          <a:p>
            <a:r>
              <a:rPr lang="en-US" sz="1400" b="1" dirty="0"/>
              <a:t>Team Members:</a:t>
            </a:r>
            <a:r>
              <a:rPr lang="en-US" b="1" dirty="0"/>
              <a:t> </a:t>
            </a:r>
            <a:r>
              <a:rPr lang="en-US" dirty="0"/>
              <a:t>Mohit Ramesh</a:t>
            </a:r>
          </a:p>
          <a:p>
            <a:r>
              <a:rPr lang="en-US" dirty="0"/>
              <a:t>                            Hemanth N</a:t>
            </a:r>
          </a:p>
          <a:p>
            <a:r>
              <a:rPr lang="en-US" dirty="0"/>
              <a:t>                            Avinash Abbigeri</a:t>
            </a:r>
          </a:p>
          <a:p>
            <a:r>
              <a:rPr lang="en-US" dirty="0"/>
              <a:t>                            </a:t>
            </a:r>
            <a:r>
              <a:rPr lang="en-US" dirty="0" err="1"/>
              <a:t>Kashif</a:t>
            </a:r>
            <a:r>
              <a:rPr lang="en-US" dirty="0"/>
              <a:t> Raja</a:t>
            </a:r>
          </a:p>
          <a:p>
            <a:r>
              <a:rPr lang="en-US" dirty="0"/>
              <a:t>	          </a:t>
            </a:r>
            <a:r>
              <a:rPr lang="en-US" dirty="0" err="1"/>
              <a:t>Emon</a:t>
            </a:r>
            <a:r>
              <a:rPr lang="en-US" dirty="0"/>
              <a:t> </a:t>
            </a:r>
            <a:r>
              <a:rPr lang="en-US" dirty="0" err="1"/>
              <a:t>Halder</a:t>
            </a:r>
            <a:r>
              <a:rPr lang="en-US" dirty="0"/>
              <a:t>		 </a:t>
            </a:r>
            <a:r>
              <a:rPr lang="en-US" sz="1400" b="1" dirty="0"/>
              <a:t>Guide</a:t>
            </a:r>
            <a:r>
              <a:rPr lang="en-US" sz="1400" dirty="0"/>
              <a:t>:</a:t>
            </a:r>
            <a:r>
              <a:rPr lang="en-US" dirty="0"/>
              <a:t> </a:t>
            </a:r>
            <a:r>
              <a:rPr lang="en-US" dirty="0" err="1"/>
              <a:t>Medini</a:t>
            </a:r>
            <a:r>
              <a:rPr lang="en-US" dirty="0"/>
              <a:t> BV</a:t>
            </a:r>
            <a:endParaRPr lang="en-US" sz="1600" dirty="0"/>
          </a:p>
          <a:p>
            <a:pPr algn="ctr"/>
            <a:endParaRPr lang="en-US" dirty="0"/>
          </a:p>
          <a:p>
            <a:pPr algn="ctr"/>
            <a:endParaRPr lang="en-US" sz="1400" dirty="0"/>
          </a:p>
          <a:p>
            <a:pPr algn="ctr"/>
            <a:endParaRPr lang="en-US" dirty="0"/>
          </a:p>
        </p:txBody>
      </p:sp>
      <p:sp>
        <p:nvSpPr>
          <p:cNvPr id="13" name="Slide Number Placeholder 12"/>
          <p:cNvSpPr>
            <a:spLocks noGrp="1"/>
          </p:cNvSpPr>
          <p:nvPr>
            <p:ph type="sldNum" sz="quarter" idx="12"/>
          </p:nvPr>
        </p:nvSpPr>
        <p:spPr/>
        <p:txBody>
          <a:bodyPr/>
          <a:lstStyle/>
          <a:p>
            <a:fld id="{5F533B4F-60C7-445E-9813-BC2C392C2510}" type="slidenum">
              <a:rPr lang="en-US" smtClean="0"/>
              <a:pPr/>
              <a:t>1</a:t>
            </a:fld>
            <a:endParaRPr lang="en-US"/>
          </a:p>
        </p:txBody>
      </p:sp>
    </p:spTree>
    <p:extLst>
      <p:ext uri="{BB962C8B-B14F-4D97-AF65-F5344CB8AC3E}">
        <p14:creationId xmlns:p14="http://schemas.microsoft.com/office/powerpoint/2010/main" val="23707174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90F4B-9803-CB1B-02A8-FB5D111C9F43}"/>
              </a:ext>
            </a:extLst>
          </p:cNvPr>
          <p:cNvSpPr>
            <a:spLocks noGrp="1"/>
          </p:cNvSpPr>
          <p:nvPr>
            <p:ph type="title"/>
          </p:nvPr>
        </p:nvSpPr>
        <p:spPr>
          <a:xfrm>
            <a:off x="311700" y="445025"/>
            <a:ext cx="8520600" cy="1200329"/>
          </a:xfr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02060"/>
                </a:solidFill>
                <a:latin typeface="Times New Roman" panose="02020603050405020304" pitchFamily="18" charset="0"/>
                <a:cs typeface="Times New Roman" panose="02020603050405020304" pitchFamily="18" charset="0"/>
              </a:rPr>
              <a:t>Conclusion</a:t>
            </a:r>
            <a:br>
              <a:rPr lang="en-US" sz="2400" b="1" dirty="0">
                <a:latin typeface="Times New Roman" panose="02020603050405020304" pitchFamily="18" charset="0"/>
                <a:cs typeface="Times New Roman" panose="02020603050405020304" pitchFamily="18" charset="0"/>
              </a:rPr>
            </a:br>
            <a:br>
              <a:rPr lang="en-US" sz="2400" b="1" dirty="0">
                <a:latin typeface="Times New Roman" panose="02020603050405020304" pitchFamily="18" charset="0"/>
                <a:cs typeface="Times New Roman" panose="02020603050405020304" pitchFamily="18" charset="0"/>
              </a:rPr>
            </a:br>
            <a:endParaRPr lang="en-US" sz="2400" b="1" dirty="0">
              <a:solidFill>
                <a:srgbClr val="D1D5DB"/>
              </a:solidFill>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7D2FA5B4-B231-5BBF-F437-8AF21187210A}"/>
              </a:ext>
            </a:extLst>
          </p:cNvPr>
          <p:cNvSpPr txBox="1">
            <a:spLocks/>
          </p:cNvSpPr>
          <p:nvPr/>
        </p:nvSpPr>
        <p:spPr>
          <a:xfrm>
            <a:off x="315353" y="941891"/>
            <a:ext cx="7838048" cy="2862322"/>
          </a:xfrm>
          <a:prstGeom prst="rect">
            <a:avLst/>
          </a:prstGeo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9pPr>
          </a:lstStyle>
          <a:p>
            <a:pPr algn="just"/>
            <a:r>
              <a:rPr lang="en-US" sz="1800" dirty="0">
                <a:latin typeface="Times New Roman" panose="02020603050405020304" pitchFamily="18" charset="0"/>
                <a:cs typeface="Times New Roman" panose="02020603050405020304" pitchFamily="18" charset="0"/>
              </a:rPr>
              <a:t>The Baby Cry Translator successfully leverages deep learning to classify and interpret infant cries, providing valuable insights for parents and caregivers. By analyzing cry patterns, the system offers an accessible and user-friendly solution to bridge the communication gap between infants and adults. This project can be applied in hospitals and neonatal care units to assist medical staff, in homes to help parents and caregivers understand their baby’s needs, in daycare centers to efficiently manage multiple infants, in smart baby monitors for real-time alerts, and in pediatric research to support studies on infant behavior and development. Future enhancements will focus on improving model accuracy, expanding datasets, and integrating mobile applications for real-time analysis.</a:t>
            </a:r>
            <a:endParaRPr lang="en-US" sz="1800" b="1" dirty="0">
              <a:latin typeface="Times New Roman" panose="02020603050405020304" pitchFamily="18" charset="0"/>
              <a:cs typeface="Times New Roman" panose="02020603050405020304" pitchFamily="18" charset="0"/>
            </a:endParaRPr>
          </a:p>
        </p:txBody>
      </p:sp>
      <p:sp>
        <p:nvSpPr>
          <p:cNvPr id="5" name="Rectangle 4"/>
          <p:cNvSpPr/>
          <p:nvPr/>
        </p:nvSpPr>
        <p:spPr>
          <a:xfrm>
            <a:off x="1042284" y="0"/>
            <a:ext cx="2409634" cy="307777"/>
          </a:xfrm>
          <a:prstGeom prst="rect">
            <a:avLst/>
          </a:prstGeom>
        </p:spPr>
        <p:txBody>
          <a:bodyPr wrap="none">
            <a:spAutoFit/>
          </a:bodyPr>
          <a:lstStyle/>
          <a:p>
            <a:r>
              <a:rPr lang="en-US" b="1" dirty="0">
                <a:solidFill>
                  <a:schemeClr val="bg1"/>
                </a:solidFill>
              </a:rPr>
              <a:t>BABY CRY TRANSLATOR</a:t>
            </a:r>
            <a:endParaRPr lang="en-US" dirty="0">
              <a:solidFill>
                <a:schemeClr val="bg1"/>
              </a:solidFill>
            </a:endParaRPr>
          </a:p>
        </p:txBody>
      </p:sp>
      <p:sp>
        <p:nvSpPr>
          <p:cNvPr id="6" name="Rectangle 5"/>
          <p:cNvSpPr/>
          <p:nvPr/>
        </p:nvSpPr>
        <p:spPr>
          <a:xfrm>
            <a:off x="0" y="0"/>
            <a:ext cx="1070043" cy="321013"/>
          </a:xfrm>
          <a:prstGeom prst="rect">
            <a:avLst/>
          </a:prstGeom>
          <a:solidFill>
            <a:srgbClr val="213163"/>
          </a:solidFill>
          <a:ln>
            <a:solidFill>
              <a:srgbClr val="2131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Slide Number Placeholder 6"/>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10</a:t>
            </a:fld>
            <a:endParaRPr lang="en"/>
          </a:p>
        </p:txBody>
      </p:sp>
    </p:spTree>
    <p:extLst>
      <p:ext uri="{BB962C8B-B14F-4D97-AF65-F5344CB8AC3E}">
        <p14:creationId xmlns:p14="http://schemas.microsoft.com/office/powerpoint/2010/main" val="21747845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10A2C-122D-B694-9544-674D5B7F3F6D}"/>
              </a:ext>
            </a:extLst>
          </p:cNvPr>
          <p:cNvSpPr>
            <a:spLocks noGrp="1"/>
          </p:cNvSpPr>
          <p:nvPr>
            <p:ph type="title"/>
          </p:nvPr>
        </p:nvSpPr>
        <p:spPr>
          <a:xfrm>
            <a:off x="311700" y="445025"/>
            <a:ext cx="8520600" cy="830997"/>
          </a:xfr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02060"/>
                </a:solidFill>
                <a:latin typeface="Times New Roman" panose="02020603050405020304" pitchFamily="18" charset="0"/>
                <a:cs typeface="Times New Roman" panose="02020603050405020304" pitchFamily="18" charset="0"/>
              </a:rPr>
              <a:t>Future Scope</a:t>
            </a:r>
            <a:br>
              <a:rPr lang="en-US" sz="2400" b="1" dirty="0">
                <a:latin typeface="Times New Roman" panose="02020603050405020304" pitchFamily="18"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C60358D8-A4BF-111A-3B49-6BE5E15D6027}"/>
              </a:ext>
            </a:extLst>
          </p:cNvPr>
          <p:cNvSpPr txBox="1">
            <a:spLocks/>
          </p:cNvSpPr>
          <p:nvPr/>
        </p:nvSpPr>
        <p:spPr>
          <a:xfrm>
            <a:off x="308120" y="1271294"/>
            <a:ext cx="7189710" cy="2585323"/>
          </a:xfrm>
          <a:prstGeom prst="rect">
            <a:avLst/>
          </a:prstGeo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9pPr>
          </a:lstStyle>
          <a:p>
            <a:r>
              <a:rPr lang="en-US" sz="1800" dirty="0">
                <a:latin typeface="Times New Roman" panose="02020603050405020304" pitchFamily="18" charset="0"/>
                <a:cs typeface="Times New Roman" panose="02020603050405020304" pitchFamily="18" charset="0"/>
              </a:rPr>
              <a:t>✔ </a:t>
            </a:r>
            <a:r>
              <a:rPr lang="en-US" sz="1800" b="1" dirty="0">
                <a:latin typeface="Times New Roman" panose="02020603050405020304" pitchFamily="18" charset="0"/>
                <a:cs typeface="Times New Roman" panose="02020603050405020304" pitchFamily="18" charset="0"/>
              </a:rPr>
              <a:t>Improved Accuracy</a:t>
            </a:r>
            <a:r>
              <a:rPr lang="en-US" sz="1800" dirty="0">
                <a:latin typeface="Times New Roman" panose="02020603050405020304" pitchFamily="18" charset="0"/>
                <a:cs typeface="Times New Roman" panose="02020603050405020304" pitchFamily="18" charset="0"/>
              </a:rPr>
              <a:t> – Enhancing the model with larger and more diverse datasets to improve prediction reliability. </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IoT</a:t>
            </a:r>
            <a:r>
              <a:rPr lang="en-US" sz="1800" b="1" dirty="0">
                <a:latin typeface="Times New Roman" panose="02020603050405020304" pitchFamily="18" charset="0"/>
                <a:cs typeface="Times New Roman" panose="02020603050405020304" pitchFamily="18" charset="0"/>
              </a:rPr>
              <a:t> Integration</a:t>
            </a:r>
            <a:r>
              <a:rPr lang="en-US" sz="1800" dirty="0">
                <a:latin typeface="Times New Roman" panose="02020603050405020304" pitchFamily="18" charset="0"/>
                <a:cs typeface="Times New Roman" panose="02020603050405020304" pitchFamily="18" charset="0"/>
              </a:rPr>
              <a:t> – Implementing the system into baby monitors and smart home devices for real-time cry detection.</a:t>
            </a:r>
          </a:p>
          <a:p>
            <a:r>
              <a:rPr lang="en-US" sz="1800" dirty="0">
                <a:latin typeface="Times New Roman" panose="02020603050405020304" pitchFamily="18" charset="0"/>
                <a:cs typeface="Times New Roman" panose="02020603050405020304" pitchFamily="18" charset="0"/>
              </a:rPr>
              <a:t>✔</a:t>
            </a:r>
            <a:r>
              <a:rPr lang="en-US" sz="1800" b="1" dirty="0">
                <a:latin typeface="Times New Roman" panose="02020603050405020304" pitchFamily="18" charset="0"/>
                <a:cs typeface="Times New Roman" panose="02020603050405020304" pitchFamily="18" charset="0"/>
              </a:rPr>
              <a:t> Advanced Emotion Recognition</a:t>
            </a:r>
            <a:r>
              <a:rPr lang="en-US" sz="1800" dirty="0">
                <a:latin typeface="Times New Roman" panose="02020603050405020304" pitchFamily="18" charset="0"/>
                <a:cs typeface="Times New Roman" panose="02020603050405020304" pitchFamily="18" charset="0"/>
              </a:rPr>
              <a:t> – Expanding the model to recognize more nuanced emotions and health-related distress signals in infants. </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 </a:t>
            </a:r>
            <a:r>
              <a:rPr lang="en-US" sz="1800" b="1" dirty="0">
                <a:latin typeface="Times New Roman" panose="02020603050405020304" pitchFamily="18" charset="0"/>
                <a:cs typeface="Times New Roman" panose="02020603050405020304" pitchFamily="18" charset="0"/>
              </a:rPr>
              <a:t>Mobile Application Deployment</a:t>
            </a:r>
            <a:r>
              <a:rPr lang="en-US" sz="1800" dirty="0">
                <a:latin typeface="Times New Roman" panose="02020603050405020304" pitchFamily="18" charset="0"/>
                <a:cs typeface="Times New Roman" panose="02020603050405020304" pitchFamily="18" charset="0"/>
              </a:rPr>
              <a:t> – Developing a user-friendly mobile app for easy accessibility and real-time notifications.</a:t>
            </a:r>
          </a:p>
          <a:p>
            <a:endParaRPr lang="en-US" sz="1800" dirty="0">
              <a:latin typeface="Times New Roman" panose="02020603050405020304" pitchFamily="18" charset="0"/>
              <a:cs typeface="Times New Roman" panose="02020603050405020304" pitchFamily="18" charset="0"/>
            </a:endParaRPr>
          </a:p>
        </p:txBody>
      </p:sp>
      <p:sp>
        <p:nvSpPr>
          <p:cNvPr id="5" name="Rectangle 4"/>
          <p:cNvSpPr/>
          <p:nvPr/>
        </p:nvSpPr>
        <p:spPr>
          <a:xfrm>
            <a:off x="1139549" y="0"/>
            <a:ext cx="2409634" cy="307777"/>
          </a:xfrm>
          <a:prstGeom prst="rect">
            <a:avLst/>
          </a:prstGeom>
        </p:spPr>
        <p:txBody>
          <a:bodyPr wrap="none">
            <a:spAutoFit/>
          </a:bodyPr>
          <a:lstStyle/>
          <a:p>
            <a:r>
              <a:rPr lang="en-US" b="1" dirty="0">
                <a:solidFill>
                  <a:schemeClr val="bg1"/>
                </a:solidFill>
              </a:rPr>
              <a:t>BABY CRY TRANSLATOR</a:t>
            </a:r>
            <a:endParaRPr lang="en-US" dirty="0">
              <a:solidFill>
                <a:schemeClr val="bg1"/>
              </a:solidFill>
            </a:endParaRPr>
          </a:p>
        </p:txBody>
      </p:sp>
      <p:sp>
        <p:nvSpPr>
          <p:cNvPr id="6" name="Rectangle 5"/>
          <p:cNvSpPr/>
          <p:nvPr/>
        </p:nvSpPr>
        <p:spPr>
          <a:xfrm>
            <a:off x="0" y="0"/>
            <a:ext cx="1070043" cy="321013"/>
          </a:xfrm>
          <a:prstGeom prst="rect">
            <a:avLst/>
          </a:prstGeom>
          <a:solidFill>
            <a:srgbClr val="213163"/>
          </a:solidFill>
          <a:ln>
            <a:solidFill>
              <a:srgbClr val="2131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Slide Number Placeholder 6"/>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11</a:t>
            </a:fld>
            <a:endParaRPr lang="en"/>
          </a:p>
        </p:txBody>
      </p:sp>
    </p:spTree>
    <p:extLst>
      <p:ext uri="{BB962C8B-B14F-4D97-AF65-F5344CB8AC3E}">
        <p14:creationId xmlns:p14="http://schemas.microsoft.com/office/powerpoint/2010/main" val="7051142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61;g5fab984687_2_0">
            <a:extLst>
              <a:ext uri="{FF2B5EF4-FFF2-40B4-BE49-F238E27FC236}">
                <a16:creationId xmlns:a16="http://schemas.microsoft.com/office/drawing/2014/main" id="{8D66D476-62A2-1223-50DE-D356C5F99B3C}"/>
              </a:ext>
            </a:extLst>
          </p:cNvPr>
          <p:cNvSpPr txBox="1">
            <a:spLocks/>
          </p:cNvSpPr>
          <p:nvPr/>
        </p:nvSpPr>
        <p:spPr>
          <a:xfrm>
            <a:off x="144173" y="642794"/>
            <a:ext cx="2936082"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US" sz="2400" b="1" dirty="0">
                <a:solidFill>
                  <a:srgbClr val="213163"/>
                </a:solidFill>
                <a:latin typeface="Times New Roman" panose="02020603050405020304" pitchFamily="18" charset="0"/>
                <a:cs typeface="Times New Roman" panose="02020603050405020304" pitchFamily="18" charset="0"/>
              </a:rPr>
              <a:t>Reference</a:t>
            </a:r>
            <a:endParaRPr lang="en-US" sz="2400" dirty="0">
              <a:latin typeface="Times New Roman" panose="02020603050405020304" pitchFamily="18" charset="0"/>
              <a:cs typeface="Times New Roman" panose="02020603050405020304" pitchFamily="18" charset="0"/>
            </a:endParaRPr>
          </a:p>
        </p:txBody>
      </p:sp>
      <p:sp>
        <p:nvSpPr>
          <p:cNvPr id="3" name="Google Shape;62;g5fab984687_2_0">
            <a:extLst>
              <a:ext uri="{FF2B5EF4-FFF2-40B4-BE49-F238E27FC236}">
                <a16:creationId xmlns:a16="http://schemas.microsoft.com/office/drawing/2014/main" id="{AE76DA37-EEF4-E854-985B-BBFC06857B90}"/>
              </a:ext>
            </a:extLst>
          </p:cNvPr>
          <p:cNvSpPr txBox="1">
            <a:spLocks/>
          </p:cNvSpPr>
          <p:nvPr/>
        </p:nvSpPr>
        <p:spPr>
          <a:xfrm>
            <a:off x="148827" y="1020436"/>
            <a:ext cx="8572435" cy="272895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150000"/>
              </a:lnSpc>
              <a:buFont typeface="Wingdings" pitchFamily="2" charset="2"/>
              <a:buChar char="§"/>
            </a:pPr>
            <a:r>
              <a:rPr lang="en-US" sz="1800" b="1" dirty="0">
                <a:latin typeface="Times New Roman" panose="02020603050405020304" pitchFamily="18" charset="0"/>
                <a:cs typeface="Times New Roman" panose="02020603050405020304" pitchFamily="18" charset="0"/>
              </a:rPr>
              <a:t>Deep Learning for Audio Classification</a:t>
            </a:r>
            <a:r>
              <a:rPr lang="en-US" sz="1800"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hlinkClick r:id="rId3"/>
              </a:rPr>
              <a:t>https://www.tensorflow.org/tutorials/audio</a:t>
            </a:r>
            <a:endParaRPr lang="en-US" sz="1800" dirty="0">
              <a:latin typeface="Times New Roman" panose="02020603050405020304" pitchFamily="18" charset="0"/>
              <a:cs typeface="Times New Roman" panose="02020603050405020304" pitchFamily="18" charset="0"/>
            </a:endParaRPr>
          </a:p>
          <a:p>
            <a:pPr>
              <a:lnSpc>
                <a:spcPct val="150000"/>
              </a:lnSpc>
              <a:buFont typeface="Wingdings" pitchFamily="2" charset="2"/>
              <a:buChar char="§"/>
            </a:pPr>
            <a:r>
              <a:rPr lang="en-US" sz="1800" b="1" dirty="0">
                <a:latin typeface="Times New Roman" panose="02020603050405020304" pitchFamily="18" charset="0"/>
                <a:cs typeface="Times New Roman" panose="02020603050405020304" pitchFamily="18" charset="0"/>
              </a:rPr>
              <a:t>Flask Framework for Deployment</a:t>
            </a:r>
            <a:r>
              <a:rPr lang="en-US" sz="1800" dirty="0">
                <a:latin typeface="Times New Roman" panose="02020603050405020304" pitchFamily="18" charset="0"/>
                <a:cs typeface="Times New Roman" panose="02020603050405020304" pitchFamily="18" charset="0"/>
              </a:rPr>
              <a:t> – </a:t>
            </a:r>
            <a:r>
              <a:rPr lang="en-US" sz="1800" dirty="0">
                <a:latin typeface="Times New Roman" panose="02020603050405020304" pitchFamily="18" charset="0"/>
                <a:cs typeface="Times New Roman" panose="02020603050405020304" pitchFamily="18" charset="0"/>
                <a:hlinkClick r:id="rId4"/>
              </a:rPr>
              <a:t>https://flask.palletsprojects.com</a:t>
            </a:r>
            <a:endParaRPr lang="en-US" sz="1800" dirty="0">
              <a:latin typeface="Times New Roman" panose="02020603050405020304" pitchFamily="18" charset="0"/>
              <a:cs typeface="Times New Roman" panose="02020603050405020304" pitchFamily="18" charset="0"/>
            </a:endParaRPr>
          </a:p>
          <a:p>
            <a:pPr>
              <a:lnSpc>
                <a:spcPct val="150000"/>
              </a:lnSpc>
              <a:buFont typeface="Wingdings" pitchFamily="2" charset="2"/>
              <a:buChar char="§"/>
            </a:pPr>
            <a:r>
              <a:rPr lang="en-US" sz="1800" b="1" dirty="0" err="1">
                <a:latin typeface="Times New Roman" panose="02020603050405020304" pitchFamily="18" charset="0"/>
                <a:cs typeface="Times New Roman" panose="02020603050405020304" pitchFamily="18" charset="0"/>
              </a:rPr>
              <a:t>Keras</a:t>
            </a:r>
            <a:r>
              <a:rPr lang="en-US" sz="1800" b="1" dirty="0">
                <a:latin typeface="Times New Roman" panose="02020603050405020304" pitchFamily="18" charset="0"/>
                <a:cs typeface="Times New Roman" panose="02020603050405020304" pitchFamily="18" charset="0"/>
              </a:rPr>
              <a:t> Model Training &amp; Deployment</a:t>
            </a:r>
            <a:r>
              <a:rPr lang="en-US" sz="1800" dirty="0">
                <a:latin typeface="Times New Roman" panose="02020603050405020304" pitchFamily="18" charset="0"/>
                <a:cs typeface="Times New Roman" panose="02020603050405020304" pitchFamily="18" charset="0"/>
              </a:rPr>
              <a:t> – </a:t>
            </a:r>
            <a:r>
              <a:rPr lang="en-US" sz="1800" dirty="0">
                <a:latin typeface="Times New Roman" panose="02020603050405020304" pitchFamily="18" charset="0"/>
                <a:cs typeface="Times New Roman" panose="02020603050405020304" pitchFamily="18" charset="0"/>
                <a:hlinkClick r:id="rId5"/>
              </a:rPr>
              <a:t>https://keras.io/getting_started/</a:t>
            </a:r>
            <a:endParaRPr lang="en-US" sz="1800" dirty="0">
              <a:latin typeface="Times New Roman" panose="02020603050405020304" pitchFamily="18" charset="0"/>
              <a:cs typeface="Times New Roman" panose="02020603050405020304" pitchFamily="18" charset="0"/>
            </a:endParaRPr>
          </a:p>
          <a:p>
            <a:pPr>
              <a:lnSpc>
                <a:spcPct val="150000"/>
              </a:lnSpc>
              <a:buFont typeface="Wingdings" pitchFamily="2" charset="2"/>
              <a:buChar char="§"/>
            </a:pPr>
            <a:r>
              <a:rPr lang="en-US" sz="1800" b="1" dirty="0">
                <a:latin typeface="Times New Roman" panose="02020603050405020304" pitchFamily="18" charset="0"/>
                <a:cs typeface="Times New Roman" panose="02020603050405020304" pitchFamily="18" charset="0"/>
              </a:rPr>
              <a:t>Baby Cry Sound Datasets</a:t>
            </a:r>
            <a:r>
              <a:rPr lang="en-US" sz="1800" dirty="0">
                <a:latin typeface="Times New Roman" panose="02020603050405020304" pitchFamily="18" charset="0"/>
                <a:cs typeface="Times New Roman" panose="02020603050405020304" pitchFamily="18" charset="0"/>
              </a:rPr>
              <a:t> – </a:t>
            </a:r>
            <a:r>
              <a:rPr lang="en-US" sz="1800" dirty="0">
                <a:latin typeface="Times New Roman" panose="02020603050405020304" pitchFamily="18" charset="0"/>
                <a:cs typeface="Times New Roman" panose="02020603050405020304" pitchFamily="18" charset="0"/>
                <a:hlinkClick r:id="rId6"/>
              </a:rPr>
              <a:t>https://www.kaggle.com/datasets</a:t>
            </a:r>
            <a:endParaRPr lang="en-US" sz="1800" dirty="0">
              <a:latin typeface="Times New Roman" panose="02020603050405020304" pitchFamily="18" charset="0"/>
              <a:cs typeface="Times New Roman" panose="02020603050405020304" pitchFamily="18" charset="0"/>
            </a:endParaRPr>
          </a:p>
          <a:p>
            <a:pPr>
              <a:lnSpc>
                <a:spcPct val="150000"/>
              </a:lnSpc>
              <a:buFont typeface="Wingdings" pitchFamily="2" charset="2"/>
              <a:buChar char="§"/>
            </a:pPr>
            <a:r>
              <a:rPr lang="en-US" sz="1800" b="1" dirty="0" err="1">
                <a:latin typeface="Times New Roman" panose="02020603050405020304" pitchFamily="18" charset="0"/>
                <a:cs typeface="Times New Roman" panose="02020603050405020304" pitchFamily="18" charset="0"/>
              </a:rPr>
              <a:t>OpenCV</a:t>
            </a:r>
            <a:r>
              <a:rPr lang="en-US" sz="1800" b="1" dirty="0">
                <a:latin typeface="Times New Roman" panose="02020603050405020304" pitchFamily="18" charset="0"/>
                <a:cs typeface="Times New Roman" panose="02020603050405020304" pitchFamily="18" charset="0"/>
              </a:rPr>
              <a:t> for Image Processing</a:t>
            </a:r>
            <a:r>
              <a:rPr lang="en-US" sz="1800" dirty="0">
                <a:latin typeface="Times New Roman" panose="02020603050405020304" pitchFamily="18" charset="0"/>
                <a:cs typeface="Times New Roman" panose="02020603050405020304" pitchFamily="18" charset="0"/>
              </a:rPr>
              <a:t> – </a:t>
            </a:r>
            <a:r>
              <a:rPr lang="en-US" sz="1800" dirty="0">
                <a:latin typeface="Times New Roman" panose="02020603050405020304" pitchFamily="18" charset="0"/>
                <a:cs typeface="Times New Roman" panose="02020603050405020304" pitchFamily="18" charset="0"/>
                <a:hlinkClick r:id="rId7"/>
              </a:rPr>
              <a:t>https://opencv.org/</a:t>
            </a:r>
            <a:endParaRPr lang="en-US" sz="1800" dirty="0">
              <a:latin typeface="Times New Roman" panose="02020603050405020304" pitchFamily="18" charset="0"/>
              <a:cs typeface="Times New Roman" panose="02020603050405020304" pitchFamily="18" charset="0"/>
            </a:endParaRPr>
          </a:p>
          <a:p>
            <a:pPr lvl="1">
              <a:lnSpc>
                <a:spcPct val="107000"/>
              </a:lnSpc>
              <a:spcBef>
                <a:spcPts val="499"/>
              </a:spcBef>
            </a:pPr>
            <a:endParaRPr lang="en-US" sz="1800" spc="-1" dirty="0">
              <a:solidFill>
                <a:schemeClr val="tx1"/>
              </a:solidFill>
              <a:latin typeface="Times New Roman" panose="02020603050405020304" pitchFamily="18" charset="0"/>
              <a:cs typeface="Times New Roman" panose="02020603050405020304" pitchFamily="18" charset="0"/>
            </a:endParaRPr>
          </a:p>
        </p:txBody>
      </p:sp>
      <p:sp>
        <p:nvSpPr>
          <p:cNvPr id="4" name="Rectangle 3"/>
          <p:cNvSpPr/>
          <p:nvPr/>
        </p:nvSpPr>
        <p:spPr>
          <a:xfrm>
            <a:off x="1120094" y="0"/>
            <a:ext cx="3044423" cy="369332"/>
          </a:xfrm>
          <a:prstGeom prst="rect">
            <a:avLst/>
          </a:prstGeom>
        </p:spPr>
        <p:txBody>
          <a:bodyPr wrap="none">
            <a:spAutoFit/>
          </a:bodyPr>
          <a:lstStyle/>
          <a:p>
            <a:r>
              <a:rPr lang="en-US" sz="1800" b="1" dirty="0">
                <a:solidFill>
                  <a:schemeClr val="bg1"/>
                </a:solidFill>
                <a:latin typeface="Times New Roman" panose="02020603050405020304" pitchFamily="18" charset="0"/>
                <a:cs typeface="Times New Roman" panose="02020603050405020304" pitchFamily="18" charset="0"/>
              </a:rPr>
              <a:t>BABY CRY TRANSLATOR</a:t>
            </a:r>
            <a:endParaRPr lang="en-US" sz="1800" dirty="0">
              <a:solidFill>
                <a:schemeClr val="bg1"/>
              </a:solidFill>
              <a:latin typeface="Times New Roman" panose="02020603050405020304" pitchFamily="18" charset="0"/>
              <a:cs typeface="Times New Roman" panose="02020603050405020304" pitchFamily="18" charset="0"/>
            </a:endParaRPr>
          </a:p>
        </p:txBody>
      </p:sp>
      <p:sp>
        <p:nvSpPr>
          <p:cNvPr id="5" name="Rectangle 4"/>
          <p:cNvSpPr/>
          <p:nvPr/>
        </p:nvSpPr>
        <p:spPr>
          <a:xfrm>
            <a:off x="0" y="-9728"/>
            <a:ext cx="1070043" cy="321013"/>
          </a:xfrm>
          <a:prstGeom prst="rect">
            <a:avLst/>
          </a:prstGeom>
          <a:solidFill>
            <a:srgbClr val="213163"/>
          </a:solidFill>
          <a:ln>
            <a:solidFill>
              <a:srgbClr val="2131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z="1800" smtClean="0">
                <a:latin typeface="Times New Roman" panose="02020603050405020304" pitchFamily="18" charset="0"/>
                <a:cs typeface="Times New Roman" panose="02020603050405020304" pitchFamily="18" charset="0"/>
              </a:rPr>
              <a:pPr marL="0" lvl="0" indent="0" algn="r" rtl="0">
                <a:spcBef>
                  <a:spcPts val="0"/>
                </a:spcBef>
                <a:spcAft>
                  <a:spcPts val="0"/>
                </a:spcAft>
                <a:buNone/>
              </a:pPr>
              <a:t>12</a:t>
            </a:fld>
            <a:endParaRPr lang="en" sz="18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091900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13</a:t>
            </a:fld>
            <a:endParaRPr lang="en"/>
          </a:p>
        </p:txBody>
      </p:sp>
      <p:sp>
        <p:nvSpPr>
          <p:cNvPr id="4" name="Rectangle 3"/>
          <p:cNvSpPr/>
          <p:nvPr/>
        </p:nvSpPr>
        <p:spPr>
          <a:xfrm>
            <a:off x="1246553" y="0"/>
            <a:ext cx="2409634" cy="307777"/>
          </a:xfrm>
          <a:prstGeom prst="rect">
            <a:avLst/>
          </a:prstGeom>
        </p:spPr>
        <p:txBody>
          <a:bodyPr wrap="none">
            <a:spAutoFit/>
          </a:bodyPr>
          <a:lstStyle/>
          <a:p>
            <a:r>
              <a:rPr lang="en-US" b="1" dirty="0">
                <a:solidFill>
                  <a:schemeClr val="bg1"/>
                </a:solidFill>
              </a:rPr>
              <a:t>BABY CRY TRANSLATOR</a:t>
            </a:r>
            <a:endParaRPr lang="en-US" dirty="0">
              <a:solidFill>
                <a:schemeClr val="bg1"/>
              </a:solidFill>
            </a:endParaRPr>
          </a:p>
        </p:txBody>
      </p:sp>
      <p:sp>
        <p:nvSpPr>
          <p:cNvPr id="5" name="Rectangle 4"/>
          <p:cNvSpPr/>
          <p:nvPr/>
        </p:nvSpPr>
        <p:spPr>
          <a:xfrm>
            <a:off x="0" y="0"/>
            <a:ext cx="1070043" cy="321013"/>
          </a:xfrm>
          <a:prstGeom prst="rect">
            <a:avLst/>
          </a:prstGeom>
          <a:solidFill>
            <a:srgbClr val="213163"/>
          </a:solidFill>
          <a:ln>
            <a:solidFill>
              <a:srgbClr val="2131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875490" y="466928"/>
            <a:ext cx="723275" cy="307777"/>
          </a:xfrm>
          <a:prstGeom prst="rect">
            <a:avLst/>
          </a:prstGeom>
          <a:noFill/>
        </p:spPr>
        <p:txBody>
          <a:bodyPr wrap="none" rtlCol="0">
            <a:spAutoFit/>
          </a:bodyPr>
          <a:lstStyle/>
          <a:p>
            <a:r>
              <a:rPr lang="en-US" dirty="0"/>
              <a:t>DEMO</a:t>
            </a:r>
          </a:p>
        </p:txBody>
      </p:sp>
      <p:pic>
        <p:nvPicPr>
          <p:cNvPr id="7" name="Testing.mp4">
            <a:hlinkClick r:id="" action="ppaction://media"/>
          </p:cNvPr>
          <p:cNvPicPr>
            <a:picLocks noRot="1" noChangeAspect="1"/>
          </p:cNvPicPr>
          <p:nvPr>
            <a:videoFile r:link="rId1"/>
          </p:nvPr>
        </p:nvPicPr>
        <p:blipFill>
          <a:blip r:embed="rId3"/>
          <a:stretch>
            <a:fillRect/>
          </a:stretch>
        </p:blipFill>
        <p:spPr>
          <a:xfrm>
            <a:off x="612843" y="807396"/>
            <a:ext cx="7752944" cy="3900791"/>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7"/>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p:cTn id="7" fill="hold" display="0">
                  <p:stCondLst>
                    <p:cond delay="indefinite"/>
                  </p:stCondLst>
                  <p:endCondLst>
                    <p:cond evt="onNext" delay="0">
                      <p:tgtEl>
                        <p:sldTgt/>
                      </p:tgtEl>
                    </p:cond>
                    <p:cond evt="onPrev" delay="0">
                      <p:tgtEl>
                        <p:sldTgt/>
                      </p:tgtEl>
                    </p:cond>
                  </p:endCondLst>
                </p:cTn>
                <p:tgtEl>
                  <p:spTgt spid="7"/>
                </p:tgtEl>
              </p:cMediaNode>
            </p:video>
            <p:seq concurrent="1" nextAc="seek">
              <p:cTn id="8" restart="whenNotActive" fill="hold" evtFilter="cancelBubble" nodeType="interactiveSeq">
                <p:stCondLst>
                  <p:cond evt="onClick" delay="0">
                    <p:tgtEl>
                      <p:spTgt spid="7"/>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7"/>
                                        </p:tgtEl>
                                      </p:cBhvr>
                                    </p:cmd>
                                  </p:childTnLst>
                                </p:cTn>
                              </p:par>
                            </p:childTnLst>
                          </p:cTn>
                        </p:par>
                      </p:childTnLst>
                    </p:cTn>
                  </p:par>
                </p:childTnLst>
              </p:cTn>
              <p:nextCondLst>
                <p:cond evt="onClick" delay="0">
                  <p:tgtEl>
                    <p:spTgt spid="7"/>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62;g5fab984687_2_0">
            <a:extLst>
              <a:ext uri="{FF2B5EF4-FFF2-40B4-BE49-F238E27FC236}">
                <a16:creationId xmlns:a16="http://schemas.microsoft.com/office/drawing/2014/main" id="{AE76DA37-EEF4-E854-985B-BBFC06857B90}"/>
              </a:ext>
            </a:extLst>
          </p:cNvPr>
          <p:cNvSpPr txBox="1">
            <a:spLocks/>
          </p:cNvSpPr>
          <p:nvPr/>
        </p:nvSpPr>
        <p:spPr>
          <a:xfrm>
            <a:off x="3161462" y="1196284"/>
            <a:ext cx="2821075" cy="53033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spcBef>
                <a:spcPts val="600"/>
              </a:spcBef>
            </a:pPr>
            <a:r>
              <a:rPr lang="en-US" sz="6600" b="1" dirty="0"/>
              <a:t>Thank you!</a:t>
            </a:r>
          </a:p>
        </p:txBody>
      </p:sp>
      <p:sp>
        <p:nvSpPr>
          <p:cNvPr id="4" name="Rectangle 3"/>
          <p:cNvSpPr/>
          <p:nvPr/>
        </p:nvSpPr>
        <p:spPr>
          <a:xfrm>
            <a:off x="1139549" y="0"/>
            <a:ext cx="2409634" cy="307777"/>
          </a:xfrm>
          <a:prstGeom prst="rect">
            <a:avLst/>
          </a:prstGeom>
        </p:spPr>
        <p:txBody>
          <a:bodyPr wrap="none">
            <a:spAutoFit/>
          </a:bodyPr>
          <a:lstStyle/>
          <a:p>
            <a:r>
              <a:rPr lang="en-US" b="1" dirty="0">
                <a:solidFill>
                  <a:schemeClr val="bg1"/>
                </a:solidFill>
              </a:rPr>
              <a:t>BABY CRY TRANSLATOR</a:t>
            </a:r>
            <a:endParaRPr lang="en-US" dirty="0">
              <a:solidFill>
                <a:schemeClr val="bg1"/>
              </a:solidFill>
            </a:endParaRPr>
          </a:p>
        </p:txBody>
      </p:sp>
      <p:sp>
        <p:nvSpPr>
          <p:cNvPr id="5" name="Rectangle 4"/>
          <p:cNvSpPr/>
          <p:nvPr/>
        </p:nvSpPr>
        <p:spPr>
          <a:xfrm>
            <a:off x="0" y="0"/>
            <a:ext cx="1070043" cy="321013"/>
          </a:xfrm>
          <a:prstGeom prst="rect">
            <a:avLst/>
          </a:prstGeom>
          <a:solidFill>
            <a:srgbClr val="213163"/>
          </a:solidFill>
          <a:ln>
            <a:solidFill>
              <a:srgbClr val="2131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14</a:t>
            </a:fld>
            <a:endParaRPr lang="en"/>
          </a:p>
        </p:txBody>
      </p:sp>
    </p:spTree>
    <p:extLst>
      <p:ext uri="{BB962C8B-B14F-4D97-AF65-F5344CB8AC3E}">
        <p14:creationId xmlns:p14="http://schemas.microsoft.com/office/powerpoint/2010/main" val="18823782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5" name="TextBox 1174">
            <a:extLst>
              <a:ext uri="{FF2B5EF4-FFF2-40B4-BE49-F238E27FC236}">
                <a16:creationId xmlns:a16="http://schemas.microsoft.com/office/drawing/2014/main" id="{927410B5-1C26-2D39-1160-ABCF2EAFC484}"/>
              </a:ext>
            </a:extLst>
          </p:cNvPr>
          <p:cNvSpPr txBox="1"/>
          <p:nvPr/>
        </p:nvSpPr>
        <p:spPr>
          <a:xfrm>
            <a:off x="366152" y="598433"/>
            <a:ext cx="4624216"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02060"/>
                </a:solidFill>
                <a:latin typeface="Times New Roman" panose="02020603050405020304" pitchFamily="18" charset="0"/>
                <a:cs typeface="Times New Roman" panose="02020603050405020304" pitchFamily="18" charset="0"/>
              </a:rPr>
              <a:t>OUTLINE</a:t>
            </a:r>
            <a:endParaRPr lang="en-US" sz="2400"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E1494DD5-904E-76E9-38C0-10A35CC5BDD0}"/>
              </a:ext>
            </a:extLst>
          </p:cNvPr>
          <p:cNvSpPr txBox="1"/>
          <p:nvPr/>
        </p:nvSpPr>
        <p:spPr>
          <a:xfrm>
            <a:off x="366152" y="1127589"/>
            <a:ext cx="6448084" cy="3093154"/>
          </a:xfrm>
          <a:prstGeom prst="rect">
            <a:avLst/>
          </a:prstGeom>
          <a:noFill/>
        </p:spPr>
        <p:txBody>
          <a:bodyPr wrap="square" lIns="91440" tIns="45720" rIns="91440" bIns="45720" anchor="t">
            <a:spAutoFit/>
          </a:bodyPr>
          <a:lstStyle/>
          <a:p>
            <a:pPr marL="285750" indent="-285750">
              <a:spcAft>
                <a:spcPts val="200"/>
              </a:spcAft>
              <a:buFont typeface="Arial" panose="020B0604020202020204" pitchFamily="34" charset="0"/>
              <a:buChar char="•"/>
            </a:pPr>
            <a:r>
              <a:rPr lang="en-US" sz="1800" dirty="0">
                <a:latin typeface="Times New Roman" panose="02020603050405020304" pitchFamily="18" charset="0"/>
                <a:ea typeface="+mn-lt"/>
                <a:cs typeface="Times New Roman" panose="02020603050405020304" pitchFamily="18" charset="0"/>
              </a:rPr>
              <a:t>Abstract     </a:t>
            </a:r>
            <a:endParaRPr lang="en-US" sz="1800" dirty="0">
              <a:latin typeface="Times New Roman" panose="02020603050405020304" pitchFamily="18" charset="0"/>
              <a:cs typeface="Times New Roman" panose="02020603050405020304" pitchFamily="18" charset="0"/>
            </a:endParaRPr>
          </a:p>
          <a:p>
            <a:pPr marL="285750" indent="-285750">
              <a:spcAft>
                <a:spcPts val="200"/>
              </a:spcAft>
              <a:buFont typeface="Arial" panose="020B0604020202020204" pitchFamily="34" charset="0"/>
              <a:buChar char="•"/>
            </a:pPr>
            <a:r>
              <a:rPr lang="en-US" sz="1800" dirty="0">
                <a:latin typeface="Times New Roman" panose="02020603050405020304" pitchFamily="18" charset="0"/>
                <a:ea typeface="+mn-lt"/>
                <a:cs typeface="Times New Roman" panose="02020603050405020304" pitchFamily="18" charset="0"/>
              </a:rPr>
              <a:t>Problem Statement</a:t>
            </a:r>
            <a:endParaRPr lang="en-US" sz="1800" dirty="0">
              <a:latin typeface="Times New Roman" panose="02020603050405020304" pitchFamily="18" charset="0"/>
              <a:cs typeface="Times New Roman" panose="02020603050405020304" pitchFamily="18" charset="0"/>
            </a:endParaRPr>
          </a:p>
          <a:p>
            <a:pPr marL="285750" indent="-285750">
              <a:spcAft>
                <a:spcPts val="200"/>
              </a:spcAft>
              <a:buFont typeface="Arial" panose="020B0604020202020204" pitchFamily="34" charset="0"/>
              <a:buChar char="•"/>
            </a:pPr>
            <a:r>
              <a:rPr lang="en-US" sz="1800" dirty="0">
                <a:latin typeface="Times New Roman" panose="02020603050405020304" pitchFamily="18" charset="0"/>
                <a:ea typeface="+mn-lt"/>
                <a:cs typeface="Times New Roman" panose="02020603050405020304" pitchFamily="18" charset="0"/>
              </a:rPr>
              <a:t>Aims, Objective &amp; Proposed System/Solution</a:t>
            </a:r>
            <a:endParaRPr lang="en-US" sz="1800" dirty="0">
              <a:latin typeface="Times New Roman" panose="02020603050405020304" pitchFamily="18" charset="0"/>
              <a:cs typeface="Times New Roman" panose="02020603050405020304" pitchFamily="18" charset="0"/>
            </a:endParaRPr>
          </a:p>
          <a:p>
            <a:pPr marL="285750" indent="-285750">
              <a:spcAft>
                <a:spcPts val="200"/>
              </a:spcAft>
              <a:buFont typeface="Arial" panose="020B0604020202020204" pitchFamily="34" charset="0"/>
              <a:buChar char="•"/>
            </a:pPr>
            <a:r>
              <a:rPr lang="en-US" sz="1800" dirty="0">
                <a:latin typeface="Times New Roman" panose="02020603050405020304" pitchFamily="18" charset="0"/>
                <a:ea typeface="+mn-lt"/>
                <a:cs typeface="Times New Roman" panose="02020603050405020304" pitchFamily="18" charset="0"/>
              </a:rPr>
              <a:t>System Design/Architecture </a:t>
            </a:r>
            <a:endParaRPr lang="en-US" sz="1800" dirty="0">
              <a:latin typeface="Times New Roman" panose="02020603050405020304" pitchFamily="18" charset="0"/>
              <a:cs typeface="Times New Roman" panose="02020603050405020304" pitchFamily="18" charset="0"/>
            </a:endParaRPr>
          </a:p>
          <a:p>
            <a:pPr marL="285750" indent="-285750">
              <a:spcAft>
                <a:spcPts val="200"/>
              </a:spcAft>
              <a:buFont typeface="Arial" panose="020B0604020202020204" pitchFamily="34" charset="0"/>
              <a:buChar char="•"/>
            </a:pPr>
            <a:r>
              <a:rPr lang="en-US" sz="1800" dirty="0">
                <a:latin typeface="Times New Roman" panose="02020603050405020304" pitchFamily="18" charset="0"/>
                <a:ea typeface="+mn-lt"/>
                <a:cs typeface="Times New Roman" panose="02020603050405020304" pitchFamily="18" charset="0"/>
              </a:rPr>
              <a:t>System Development Approach (Technology Used) </a:t>
            </a:r>
          </a:p>
          <a:p>
            <a:pPr marL="285750" indent="-285750">
              <a:spcAft>
                <a:spcPts val="200"/>
              </a:spcAft>
              <a:buFont typeface="Arial" panose="020B0604020202020204" pitchFamily="34" charset="0"/>
              <a:buChar char="•"/>
            </a:pPr>
            <a:r>
              <a:rPr lang="en-US" sz="1800" dirty="0">
                <a:latin typeface="Times New Roman" panose="02020603050405020304" pitchFamily="18" charset="0"/>
                <a:ea typeface="+mn-lt"/>
                <a:cs typeface="Times New Roman" panose="02020603050405020304" pitchFamily="18" charset="0"/>
              </a:rPr>
              <a:t>Algorithm &amp; Deployment  </a:t>
            </a:r>
            <a:endParaRPr lang="en-US" sz="1800" dirty="0">
              <a:latin typeface="Times New Roman" panose="02020603050405020304" pitchFamily="18" charset="0"/>
              <a:cs typeface="Times New Roman" panose="02020603050405020304" pitchFamily="18" charset="0"/>
            </a:endParaRPr>
          </a:p>
          <a:p>
            <a:pPr marL="285750" indent="-285750">
              <a:spcAft>
                <a:spcPts val="200"/>
              </a:spcAft>
              <a:buFont typeface="Arial" panose="020B0604020202020204" pitchFamily="34" charset="0"/>
              <a:buChar char="•"/>
            </a:pPr>
            <a:r>
              <a:rPr lang="en-US" sz="1800" dirty="0">
                <a:latin typeface="Times New Roman" panose="02020603050405020304" pitchFamily="18" charset="0"/>
                <a:ea typeface="+mn-lt"/>
                <a:cs typeface="Times New Roman" panose="02020603050405020304" pitchFamily="18" charset="0"/>
              </a:rPr>
              <a:t>Conclusion</a:t>
            </a:r>
          </a:p>
          <a:p>
            <a:pPr marL="285750" indent="-285750">
              <a:spcAft>
                <a:spcPts val="200"/>
              </a:spcAft>
              <a:buFont typeface="Arial" panose="020B0604020202020204" pitchFamily="34" charset="0"/>
              <a:buChar char="•"/>
            </a:pPr>
            <a:r>
              <a:rPr lang="en-US" sz="1800" dirty="0">
                <a:latin typeface="Times New Roman" panose="02020603050405020304" pitchFamily="18" charset="0"/>
                <a:ea typeface="+mn-lt"/>
                <a:cs typeface="Times New Roman" panose="02020603050405020304" pitchFamily="18" charset="0"/>
              </a:rPr>
              <a:t>Future Scope</a:t>
            </a:r>
            <a:endParaRPr lang="en-IN" sz="1800" dirty="0">
              <a:latin typeface="Times New Roman" panose="02020603050405020304" pitchFamily="18" charset="0"/>
              <a:cs typeface="Times New Roman" panose="02020603050405020304" pitchFamily="18" charset="0"/>
            </a:endParaRPr>
          </a:p>
          <a:p>
            <a:pPr marL="285750" indent="-285750">
              <a:spcAft>
                <a:spcPts val="200"/>
              </a:spcAft>
              <a:buFont typeface="Arial" panose="020B0604020202020204" pitchFamily="34" charset="0"/>
              <a:buChar char="•"/>
            </a:pPr>
            <a:r>
              <a:rPr lang="en-US" sz="1800" dirty="0">
                <a:latin typeface="Times New Roman" panose="02020603050405020304" pitchFamily="18" charset="0"/>
                <a:ea typeface="+mn-lt"/>
                <a:cs typeface="Times New Roman" panose="02020603050405020304" pitchFamily="18" charset="0"/>
              </a:rPr>
              <a:t>References</a:t>
            </a:r>
          </a:p>
          <a:p>
            <a:pPr marL="285750" indent="-285750">
              <a:spcAft>
                <a:spcPts val="200"/>
              </a:spcAft>
              <a:buFont typeface="Arial" panose="020B0604020202020204" pitchFamily="34" charset="0"/>
              <a:buChar char="•"/>
            </a:pPr>
            <a:r>
              <a:rPr lang="en-US" sz="1800" dirty="0">
                <a:latin typeface="Times New Roman" panose="02020603050405020304" pitchFamily="18" charset="0"/>
                <a:ea typeface="+mn-lt"/>
                <a:cs typeface="Times New Roman" panose="02020603050405020304" pitchFamily="18" charset="0"/>
              </a:rPr>
              <a:t>Video of the Project</a:t>
            </a:r>
            <a:endParaRPr lang="en-US" sz="1800" dirty="0">
              <a:latin typeface="Times New Roman" panose="02020603050405020304" pitchFamily="18" charset="0"/>
              <a:cs typeface="Times New Roman" panose="02020603050405020304" pitchFamily="18" charset="0"/>
            </a:endParaRPr>
          </a:p>
        </p:txBody>
      </p:sp>
      <p:sp>
        <p:nvSpPr>
          <p:cNvPr id="5" name="TextBox 4"/>
          <p:cNvSpPr txBox="1"/>
          <p:nvPr/>
        </p:nvSpPr>
        <p:spPr>
          <a:xfrm>
            <a:off x="1128408" y="0"/>
            <a:ext cx="2409634" cy="307777"/>
          </a:xfrm>
          <a:prstGeom prst="rect">
            <a:avLst/>
          </a:prstGeom>
          <a:noFill/>
        </p:spPr>
        <p:txBody>
          <a:bodyPr wrap="none" rtlCol="0">
            <a:spAutoFit/>
          </a:bodyPr>
          <a:lstStyle/>
          <a:p>
            <a:r>
              <a:rPr lang="en-US" b="1" dirty="0">
                <a:solidFill>
                  <a:schemeClr val="bg1"/>
                </a:solidFill>
              </a:rPr>
              <a:t>BABY CRY TRANSLATOR</a:t>
            </a:r>
            <a:endParaRPr lang="en-US" dirty="0">
              <a:solidFill>
                <a:schemeClr val="bg1"/>
              </a:solidFill>
            </a:endParaRPr>
          </a:p>
        </p:txBody>
      </p:sp>
      <p:sp>
        <p:nvSpPr>
          <p:cNvPr id="6" name="Rectangle 5"/>
          <p:cNvSpPr/>
          <p:nvPr/>
        </p:nvSpPr>
        <p:spPr>
          <a:xfrm>
            <a:off x="0" y="0"/>
            <a:ext cx="1070043" cy="321013"/>
          </a:xfrm>
          <a:prstGeom prst="rect">
            <a:avLst/>
          </a:prstGeom>
          <a:solidFill>
            <a:srgbClr val="213163"/>
          </a:solidFill>
          <a:ln>
            <a:solidFill>
              <a:srgbClr val="2131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Slide Number Placeholder 6"/>
          <p:cNvSpPr>
            <a:spLocks noGrp="1"/>
          </p:cNvSpPr>
          <p:nvPr>
            <p:ph type="sldNum" sz="quarter" idx="12"/>
          </p:nvPr>
        </p:nvSpPr>
        <p:spPr/>
        <p:txBody>
          <a:bodyPr/>
          <a:lstStyle/>
          <a:p>
            <a:fld id="{5F533B4F-60C7-445E-9813-BC2C392C2510}" type="slidenum">
              <a:rPr lang="en-US" smtClean="0"/>
              <a:pPr/>
              <a:t>2</a:t>
            </a:fld>
            <a:endParaRPr lang="en-US"/>
          </a:p>
        </p:txBody>
      </p:sp>
    </p:spTree>
    <p:extLst>
      <p:ext uri="{BB962C8B-B14F-4D97-AF65-F5344CB8AC3E}">
        <p14:creationId xmlns:p14="http://schemas.microsoft.com/office/powerpoint/2010/main" val="1253004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78195-9B03-00E3-45B8-00FA85409CCC}"/>
              </a:ext>
            </a:extLst>
          </p:cNvPr>
          <p:cNvSpPr>
            <a:spLocks noGrp="1"/>
          </p:cNvSpPr>
          <p:nvPr>
            <p:ph type="title"/>
          </p:nvPr>
        </p:nvSpPr>
        <p:spPr>
          <a:xfrm>
            <a:off x="529691" y="1460249"/>
            <a:ext cx="7131874" cy="1754326"/>
          </a:xfr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1800" dirty="0">
                <a:latin typeface="Times New Roman" panose="02020603050405020304" pitchFamily="18" charset="0"/>
                <a:cs typeface="Times New Roman" panose="02020603050405020304" pitchFamily="18" charset="0"/>
              </a:rPr>
              <a:t>The Baby Cry Translator uses deep learning to classify baby cries into five categories: belly pain, burping, discomfort and  hunger. Built with a CNN model and deployed as a Flask-based web app, it processes baby cry audio to help parents understand their infant’s needs. The system achieves high accuracy, offering a potential solution to ease parental stress and enhance infant care.</a:t>
            </a:r>
            <a:r>
              <a:rPr lang="en-US" sz="1800" b="1" dirty="0">
                <a:latin typeface="Times New Roman" panose="02020603050405020304" pitchFamily="18" charset="0"/>
                <a:cs typeface="Times New Roman" panose="02020603050405020304" pitchFamily="18" charset="0"/>
              </a:rPr>
              <a:t> </a:t>
            </a:r>
            <a:endParaRPr lang="en-US" sz="1600" b="1" dirty="0">
              <a:latin typeface="Times New Roman" panose="02020603050405020304" pitchFamily="18" charset="0"/>
              <a:cs typeface="Times New Roman" panose="02020603050405020304" pitchFamily="18" charset="0"/>
            </a:endParaRPr>
          </a:p>
        </p:txBody>
      </p:sp>
      <p:sp>
        <p:nvSpPr>
          <p:cNvPr id="3" name="Rectangle 2"/>
          <p:cNvSpPr/>
          <p:nvPr/>
        </p:nvSpPr>
        <p:spPr>
          <a:xfrm>
            <a:off x="1158979" y="0"/>
            <a:ext cx="2409634" cy="307777"/>
          </a:xfrm>
          <a:prstGeom prst="rect">
            <a:avLst/>
          </a:prstGeom>
        </p:spPr>
        <p:txBody>
          <a:bodyPr wrap="none">
            <a:spAutoFit/>
          </a:bodyPr>
          <a:lstStyle/>
          <a:p>
            <a:r>
              <a:rPr lang="en-US" b="1" dirty="0">
                <a:solidFill>
                  <a:schemeClr val="bg1"/>
                </a:solidFill>
              </a:rPr>
              <a:t>BABY CRY TRANSLATOR</a:t>
            </a:r>
            <a:endParaRPr lang="en-US" dirty="0">
              <a:solidFill>
                <a:schemeClr val="bg1"/>
              </a:solidFill>
            </a:endParaRPr>
          </a:p>
        </p:txBody>
      </p:sp>
      <p:sp>
        <p:nvSpPr>
          <p:cNvPr id="4" name="Rectangle 3"/>
          <p:cNvSpPr/>
          <p:nvPr/>
        </p:nvSpPr>
        <p:spPr>
          <a:xfrm>
            <a:off x="0" y="0"/>
            <a:ext cx="1070043" cy="321013"/>
          </a:xfrm>
          <a:prstGeom prst="rect">
            <a:avLst/>
          </a:prstGeom>
          <a:solidFill>
            <a:srgbClr val="213163"/>
          </a:solidFill>
          <a:ln>
            <a:solidFill>
              <a:srgbClr val="2131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3</a:t>
            </a:fld>
            <a:endParaRPr lang="en"/>
          </a:p>
        </p:txBody>
      </p:sp>
      <p:sp>
        <p:nvSpPr>
          <p:cNvPr id="6" name="TextBox 5">
            <a:extLst>
              <a:ext uri="{FF2B5EF4-FFF2-40B4-BE49-F238E27FC236}">
                <a16:creationId xmlns:a16="http://schemas.microsoft.com/office/drawing/2014/main" id="{CE588BB7-8653-C28F-8002-59272FC88161}"/>
              </a:ext>
            </a:extLst>
          </p:cNvPr>
          <p:cNvSpPr txBox="1"/>
          <p:nvPr/>
        </p:nvSpPr>
        <p:spPr>
          <a:xfrm>
            <a:off x="535021" y="705796"/>
            <a:ext cx="1392382" cy="461665"/>
          </a:xfrm>
          <a:prstGeom prst="rect">
            <a:avLst/>
          </a:prstGeom>
          <a:noFill/>
        </p:spPr>
        <p:txBody>
          <a:bodyPr wrap="square" rtlCol="0">
            <a:spAutoFit/>
          </a:bodyPr>
          <a:lstStyle/>
          <a:p>
            <a:r>
              <a:rPr lang="en-US" sz="2400" b="1" dirty="0">
                <a:solidFill>
                  <a:srgbClr val="002060"/>
                </a:solidFill>
                <a:latin typeface="Times New Roman" panose="02020603050405020304" pitchFamily="18" charset="0"/>
                <a:cs typeface="Times New Roman" panose="02020603050405020304" pitchFamily="18" charset="0"/>
              </a:rPr>
              <a:t>Abstract</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92154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D2E813-CB30-52BE-482F-A822E8D42EA5}"/>
              </a:ext>
            </a:extLst>
          </p:cNvPr>
          <p:cNvSpPr>
            <a:spLocks noGrp="1"/>
          </p:cNvSpPr>
          <p:nvPr>
            <p:ph type="title"/>
          </p:nvPr>
        </p:nvSpPr>
        <p:spPr/>
        <p:txBody>
          <a:bodyPr/>
          <a:lstStyle/>
          <a:p>
            <a:r>
              <a:rPr lang="en-US" sz="2400" b="1" dirty="0">
                <a:solidFill>
                  <a:srgbClr val="002060"/>
                </a:solidFill>
              </a:rPr>
              <a:t>Problem</a:t>
            </a:r>
            <a:r>
              <a:rPr lang="en-US" sz="1400" b="1" dirty="0">
                <a:solidFill>
                  <a:schemeClr val="accent1"/>
                </a:solidFill>
              </a:rPr>
              <a:t> </a:t>
            </a:r>
            <a:r>
              <a:rPr lang="en-US" sz="2400" b="1" dirty="0">
                <a:solidFill>
                  <a:srgbClr val="002060"/>
                </a:solidFill>
              </a:rPr>
              <a:t>Statement</a:t>
            </a:r>
            <a:br>
              <a:rPr lang="en-US" sz="2400" b="1" dirty="0"/>
            </a:br>
            <a:br>
              <a:rPr lang="en-US" sz="2400" b="1" dirty="0"/>
            </a:br>
            <a:endParaRPr lang="en-US" sz="2400" dirty="0"/>
          </a:p>
          <a:p>
            <a:endParaRPr lang="en-IN" sz="2400" b="1" dirty="0">
              <a:solidFill>
                <a:srgbClr val="002060"/>
              </a:solidFill>
              <a:latin typeface="Arial" panose="020B0604020202020204" pitchFamily="34" charset="0"/>
              <a:cs typeface="Arial" panose="020B0604020202020204" pitchFamily="34" charset="0"/>
            </a:endParaRPr>
          </a:p>
          <a:p>
            <a:endParaRPr lang="en-US" sz="2400" b="1" dirty="0">
              <a:latin typeface="Arial" panose="020B0604020202020204" pitchFamily="34" charset="0"/>
              <a:cs typeface="Arial" panose="020B0604020202020204" pitchFamily="34" charset="0"/>
            </a:endParaRPr>
          </a:p>
        </p:txBody>
      </p:sp>
      <p:sp>
        <p:nvSpPr>
          <p:cNvPr id="4" name="Title 1">
            <a:extLst>
              <a:ext uri="{FF2B5EF4-FFF2-40B4-BE49-F238E27FC236}">
                <a16:creationId xmlns:a16="http://schemas.microsoft.com/office/drawing/2014/main" id="{717E516F-46D0-19F1-7D42-A0571C5A1469}"/>
              </a:ext>
            </a:extLst>
          </p:cNvPr>
          <p:cNvSpPr txBox="1">
            <a:spLocks/>
          </p:cNvSpPr>
          <p:nvPr/>
        </p:nvSpPr>
        <p:spPr>
          <a:xfrm>
            <a:off x="312181" y="1357013"/>
            <a:ext cx="7167810" cy="146250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9pPr>
          </a:lstStyle>
          <a:p>
            <a:pPr marL="285750" indent="-285750" algn="just">
              <a:buSzPct val="125000"/>
              <a:buFont typeface="Wingdings"/>
              <a:buChar char="q"/>
            </a:pPr>
            <a:r>
              <a:rPr lang="en-US" sz="1800" b="1" dirty="0">
                <a:latin typeface="Times New Roman" panose="02020603050405020304" pitchFamily="18" charset="0"/>
                <a:cs typeface="Times New Roman" panose="02020603050405020304" pitchFamily="18" charset="0"/>
              </a:rPr>
              <a:t>Understanding Infant Cries</a:t>
            </a:r>
            <a:r>
              <a:rPr lang="en-US" sz="1800" dirty="0">
                <a:latin typeface="Times New Roman" panose="02020603050405020304" pitchFamily="18" charset="0"/>
                <a:cs typeface="Times New Roman" panose="02020603050405020304" pitchFamily="18" charset="0"/>
              </a:rPr>
              <a:t> – New parents often struggle to interpret their baby's cries, leading to stress and uncertainty.</a:t>
            </a:r>
          </a:p>
          <a:p>
            <a:pPr marL="285750" indent="-285750" algn="just">
              <a:buSzPct val="125000"/>
              <a:buFont typeface="Wingdings"/>
              <a:buChar char="q"/>
            </a:pPr>
            <a:r>
              <a:rPr lang="en-US" sz="1800" b="1" dirty="0">
                <a:latin typeface="Times New Roman" panose="02020603050405020304" pitchFamily="18" charset="0"/>
                <a:cs typeface="Times New Roman" panose="02020603050405020304" pitchFamily="18" charset="0"/>
              </a:rPr>
              <a:t>Lack of Immediate Assistance</a:t>
            </a:r>
            <a:r>
              <a:rPr lang="en-US" sz="1800" dirty="0">
                <a:latin typeface="Times New Roman" panose="02020603050405020304" pitchFamily="18" charset="0"/>
                <a:cs typeface="Times New Roman" panose="02020603050405020304" pitchFamily="18" charset="0"/>
              </a:rPr>
              <a:t> – Babies can't communicate their needs, and caregivers may not always be available to help.</a:t>
            </a:r>
          </a:p>
          <a:p>
            <a:pPr marL="285750" indent="-285750" algn="just">
              <a:buSzPct val="125000"/>
              <a:buFont typeface="Wingdings"/>
              <a:buChar char="q"/>
            </a:pPr>
            <a:r>
              <a:rPr lang="en-US" sz="1800" b="1" dirty="0">
                <a:latin typeface="Times New Roman" panose="02020603050405020304" pitchFamily="18" charset="0"/>
                <a:cs typeface="Times New Roman" panose="02020603050405020304" pitchFamily="18" charset="0"/>
              </a:rPr>
              <a:t>Risk of Misinterpretation</a:t>
            </a:r>
            <a:r>
              <a:rPr lang="en-US" sz="1800" dirty="0">
                <a:latin typeface="Times New Roman" panose="02020603050405020304" pitchFamily="18" charset="0"/>
                <a:cs typeface="Times New Roman" panose="02020603050405020304" pitchFamily="18" charset="0"/>
              </a:rPr>
              <a:t> – Misunderstanding cries can result in unmet needs, discomfort, or health concerns for the baby.</a:t>
            </a:r>
          </a:p>
          <a:p>
            <a:pPr marL="285750" indent="-285750" algn="just">
              <a:buSzPct val="125000"/>
              <a:buFont typeface="Wingdings"/>
              <a:buChar char="q"/>
            </a:pPr>
            <a:r>
              <a:rPr lang="en-US" sz="1800" b="1" dirty="0">
                <a:latin typeface="Times New Roman" panose="02020603050405020304" pitchFamily="18" charset="0"/>
                <a:cs typeface="Times New Roman" panose="02020603050405020304" pitchFamily="18" charset="0"/>
              </a:rPr>
              <a:t>Parental Stress and Anxiety</a:t>
            </a:r>
            <a:r>
              <a:rPr lang="en-US" sz="1800" dirty="0">
                <a:latin typeface="Times New Roman" panose="02020603050405020304" pitchFamily="18" charset="0"/>
                <a:cs typeface="Times New Roman" panose="02020603050405020304" pitchFamily="18" charset="0"/>
              </a:rPr>
              <a:t> – The inability to interpret cries accurately leads to frustration, stress, and anxiety for caregivers.</a:t>
            </a:r>
          </a:p>
        </p:txBody>
      </p:sp>
      <p:sp>
        <p:nvSpPr>
          <p:cNvPr id="5" name="Rectangle 4"/>
          <p:cNvSpPr/>
          <p:nvPr/>
        </p:nvSpPr>
        <p:spPr>
          <a:xfrm>
            <a:off x="1090910" y="0"/>
            <a:ext cx="2409634" cy="307777"/>
          </a:xfrm>
          <a:prstGeom prst="rect">
            <a:avLst/>
          </a:prstGeom>
        </p:spPr>
        <p:txBody>
          <a:bodyPr wrap="none">
            <a:spAutoFit/>
          </a:bodyPr>
          <a:lstStyle/>
          <a:p>
            <a:r>
              <a:rPr lang="en-US" b="1" dirty="0">
                <a:solidFill>
                  <a:schemeClr val="bg1"/>
                </a:solidFill>
              </a:rPr>
              <a:t>BABY CRY TRANSLATOR</a:t>
            </a:r>
            <a:endParaRPr lang="en-US" dirty="0">
              <a:solidFill>
                <a:schemeClr val="bg1"/>
              </a:solidFill>
            </a:endParaRPr>
          </a:p>
        </p:txBody>
      </p:sp>
      <p:sp>
        <p:nvSpPr>
          <p:cNvPr id="6" name="Rectangle 5"/>
          <p:cNvSpPr/>
          <p:nvPr/>
        </p:nvSpPr>
        <p:spPr>
          <a:xfrm>
            <a:off x="0" y="0"/>
            <a:ext cx="1070043" cy="321013"/>
          </a:xfrm>
          <a:prstGeom prst="rect">
            <a:avLst/>
          </a:prstGeom>
          <a:solidFill>
            <a:srgbClr val="213163"/>
          </a:solidFill>
          <a:ln>
            <a:solidFill>
              <a:srgbClr val="2131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Slide Number Placeholder 6"/>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4</a:t>
            </a:fld>
            <a:endParaRPr lang="en"/>
          </a:p>
        </p:txBody>
      </p:sp>
    </p:spTree>
    <p:extLst>
      <p:ext uri="{BB962C8B-B14F-4D97-AF65-F5344CB8AC3E}">
        <p14:creationId xmlns:p14="http://schemas.microsoft.com/office/powerpoint/2010/main" val="34016959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DDBB60-3489-C70E-E0A6-2C0A7BC9946D}"/>
              </a:ext>
            </a:extLst>
          </p:cNvPr>
          <p:cNvSpPr>
            <a:spLocks noGrp="1"/>
          </p:cNvSpPr>
          <p:nvPr>
            <p:ph type="title"/>
          </p:nvPr>
        </p:nvSpPr>
        <p:spPr>
          <a:xfrm>
            <a:off x="235527" y="1650236"/>
            <a:ext cx="7841672" cy="6986528"/>
          </a:xfr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br>
              <a:rPr lang="en-US" sz="2400" b="1" dirty="0">
                <a:solidFill>
                  <a:srgbClr val="1F1F1F"/>
                </a:solidFill>
                <a:latin typeface="Times New Roman"/>
              </a:rPr>
            </a:br>
            <a:r>
              <a:rPr lang="en-US" sz="2000" b="1" dirty="0">
                <a:solidFill>
                  <a:srgbClr val="1F1F1F"/>
                </a:solidFill>
                <a:latin typeface="Times New Roman"/>
              </a:rPr>
              <a:t>Objectives: </a:t>
            </a:r>
            <a:endParaRPr lang="en-US" sz="2000" b="1" dirty="0">
              <a:latin typeface="Times New Roman"/>
            </a:endParaRPr>
          </a:p>
          <a:p>
            <a:endParaRPr lang="en-US" sz="1600" b="1" dirty="0"/>
          </a:p>
          <a:p>
            <a:pPr marL="285750" indent="-285750">
              <a:buFont typeface="Wingdings"/>
              <a:buChar char="v"/>
            </a:pPr>
            <a:r>
              <a:rPr lang="en-US" sz="1800" b="1" dirty="0"/>
              <a:t>Develop a Deep Learning-Based Baby Cry Classifier</a:t>
            </a:r>
            <a:r>
              <a:rPr lang="en-US" sz="1800" dirty="0"/>
              <a:t> – Build a model that accurately classifies different types of baby cries using neural networks.</a:t>
            </a:r>
          </a:p>
          <a:p>
            <a:pPr marL="285750" indent="-285750">
              <a:buFont typeface="Wingdings"/>
              <a:buChar char="v"/>
            </a:pPr>
            <a:r>
              <a:rPr lang="en-US" sz="1800" b="1" dirty="0"/>
              <a:t>Enhance Parental Understanding</a:t>
            </a:r>
            <a:r>
              <a:rPr lang="en-US" sz="1800" dirty="0"/>
              <a:t> – Provide parents and caregivers with real-time insights into their baby’s needs based on cry patterns.</a:t>
            </a:r>
          </a:p>
          <a:p>
            <a:pPr marL="285750" indent="-285750">
              <a:buFont typeface="Wingdings" pitchFamily="2" charset="2"/>
              <a:buChar char="v"/>
            </a:pPr>
            <a:r>
              <a:rPr lang="en-US" sz="1800" b="1" dirty="0"/>
              <a:t>Improve Infant Care with Technology</a:t>
            </a:r>
            <a:r>
              <a:rPr lang="en-US" sz="1800" dirty="0"/>
              <a:t> – Utilize AI to bridge the communication gap between infants and caregivers, leading to better childcare and reduced stress.</a:t>
            </a:r>
            <a:br>
              <a:rPr lang="en-US" dirty="0"/>
            </a:br>
            <a:br>
              <a:rPr lang="en-US" dirty="0"/>
            </a:br>
            <a:br>
              <a:rPr lang="en-US" dirty="0"/>
            </a:br>
            <a:br>
              <a:rPr lang="en-US" dirty="0"/>
            </a:br>
            <a:br>
              <a:rPr lang="en-US" dirty="0"/>
            </a:br>
            <a:br>
              <a:rPr lang="en-US" dirty="0"/>
            </a:br>
            <a:br>
              <a:rPr lang="en-US" dirty="0"/>
            </a:br>
            <a:endParaRPr lang="en-US" dirty="0"/>
          </a:p>
          <a:p>
            <a:pPr marL="285750" indent="-285750">
              <a:buFont typeface="Wingdings"/>
              <a:buChar char="v"/>
            </a:pPr>
            <a:endParaRPr lang="en-US" sz="1800" dirty="0"/>
          </a:p>
          <a:p>
            <a:pPr>
              <a:buFont typeface="Wingdings"/>
              <a:buChar char="v"/>
            </a:pPr>
            <a:endParaRPr lang="en-US" sz="1800" dirty="0"/>
          </a:p>
          <a:p>
            <a:pPr marL="285750" indent="-285750">
              <a:buFont typeface="Wingdings"/>
              <a:buChar char="v"/>
            </a:pPr>
            <a:endParaRPr lang="en-US" sz="1800" dirty="0"/>
          </a:p>
          <a:p>
            <a:br>
              <a:rPr lang="en-US" sz="2400" dirty="0"/>
            </a:br>
            <a:endParaRPr lang="en-US" sz="2400" dirty="0"/>
          </a:p>
          <a:p>
            <a:endParaRPr lang="en-US" sz="2000" dirty="0">
              <a:solidFill>
                <a:srgbClr val="222222"/>
              </a:solidFill>
              <a:latin typeface="Times New Roman"/>
              <a:cs typeface="Times New Roman"/>
            </a:endParaRPr>
          </a:p>
          <a:p>
            <a:endParaRPr lang="en-US" sz="2400" b="1" dirty="0">
              <a:latin typeface="Arial" panose="020B0604020202020204" pitchFamily="34" charset="0"/>
              <a:cs typeface="Arial" panose="020B0604020202020204" pitchFamily="34" charset="0"/>
            </a:endParaRPr>
          </a:p>
        </p:txBody>
      </p:sp>
      <p:sp>
        <p:nvSpPr>
          <p:cNvPr id="3" name="Rectangle 2"/>
          <p:cNvSpPr/>
          <p:nvPr/>
        </p:nvSpPr>
        <p:spPr>
          <a:xfrm>
            <a:off x="1081183" y="9728"/>
            <a:ext cx="2409634" cy="307777"/>
          </a:xfrm>
          <a:prstGeom prst="rect">
            <a:avLst/>
          </a:prstGeom>
        </p:spPr>
        <p:txBody>
          <a:bodyPr wrap="none">
            <a:spAutoFit/>
          </a:bodyPr>
          <a:lstStyle/>
          <a:p>
            <a:r>
              <a:rPr lang="en-US" b="1" dirty="0">
                <a:solidFill>
                  <a:schemeClr val="bg1"/>
                </a:solidFill>
              </a:rPr>
              <a:t>BABY CRY TRANSLATOR</a:t>
            </a:r>
            <a:endParaRPr lang="en-US" dirty="0">
              <a:solidFill>
                <a:schemeClr val="bg1"/>
              </a:solidFill>
            </a:endParaRPr>
          </a:p>
        </p:txBody>
      </p:sp>
      <p:sp>
        <p:nvSpPr>
          <p:cNvPr id="4" name="Rectangle 3"/>
          <p:cNvSpPr/>
          <p:nvPr/>
        </p:nvSpPr>
        <p:spPr>
          <a:xfrm>
            <a:off x="0" y="0"/>
            <a:ext cx="1070043" cy="321013"/>
          </a:xfrm>
          <a:prstGeom prst="rect">
            <a:avLst/>
          </a:prstGeom>
          <a:solidFill>
            <a:srgbClr val="213163"/>
          </a:solidFill>
          <a:ln>
            <a:solidFill>
              <a:srgbClr val="2131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5</a:t>
            </a:fld>
            <a:endParaRPr lang="en"/>
          </a:p>
        </p:txBody>
      </p:sp>
      <p:sp>
        <p:nvSpPr>
          <p:cNvPr id="6" name="TextBox 5">
            <a:extLst>
              <a:ext uri="{FF2B5EF4-FFF2-40B4-BE49-F238E27FC236}">
                <a16:creationId xmlns:a16="http://schemas.microsoft.com/office/drawing/2014/main" id="{A6449B24-87D6-916E-7B53-37F2E4962DA8}"/>
              </a:ext>
            </a:extLst>
          </p:cNvPr>
          <p:cNvSpPr txBox="1"/>
          <p:nvPr/>
        </p:nvSpPr>
        <p:spPr>
          <a:xfrm>
            <a:off x="152400" y="561109"/>
            <a:ext cx="3013364" cy="769441"/>
          </a:xfrm>
          <a:prstGeom prst="rect">
            <a:avLst/>
          </a:prstGeom>
          <a:noFill/>
        </p:spPr>
        <p:txBody>
          <a:bodyPr wrap="square" rtlCol="0">
            <a:spAutoFit/>
          </a:bodyPr>
          <a:lstStyle/>
          <a:p>
            <a:r>
              <a:rPr lang="en-US" sz="2400" b="1" dirty="0">
                <a:solidFill>
                  <a:srgbClr val="002060"/>
                </a:solidFill>
                <a:latin typeface="Times New Roman" panose="02020603050405020304" pitchFamily="18" charset="0"/>
                <a:cs typeface="Times New Roman" panose="02020603050405020304" pitchFamily="18" charset="0"/>
              </a:rPr>
              <a:t>Aim and Objective</a:t>
            </a:r>
            <a:br>
              <a:rPr lang="en-US" sz="2400" b="1" dirty="0">
                <a:solidFill>
                  <a:srgbClr val="002060"/>
                </a:solidFill>
                <a:latin typeface="Times New Roman" panose="02020603050405020304" pitchFamily="18" charset="0"/>
                <a:cs typeface="Times New Roman" panose="02020603050405020304" pitchFamily="18" charset="0"/>
              </a:rPr>
            </a:br>
            <a:r>
              <a:rPr lang="en-US" sz="2000" b="1" dirty="0">
                <a:solidFill>
                  <a:srgbClr val="1F1F1F"/>
                </a:solidFill>
                <a:latin typeface="Times New Roman" panose="02020603050405020304" pitchFamily="18" charset="0"/>
                <a:cs typeface="Times New Roman" panose="02020603050405020304" pitchFamily="18" charset="0"/>
              </a:rPr>
              <a:t>Aim:</a:t>
            </a:r>
            <a:endParaRPr lang="en-IN" sz="24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1907838A-9AD7-E947-4B78-4F6C9C7E78D5}"/>
              </a:ext>
            </a:extLst>
          </p:cNvPr>
          <p:cNvSpPr txBox="1"/>
          <p:nvPr/>
        </p:nvSpPr>
        <p:spPr>
          <a:xfrm>
            <a:off x="318655" y="1327482"/>
            <a:ext cx="7917872" cy="738664"/>
          </a:xfrm>
          <a:prstGeom prst="rect">
            <a:avLst/>
          </a:prstGeom>
          <a:noFill/>
        </p:spPr>
        <p:txBody>
          <a:bodyPr wrap="square" rtlCol="0">
            <a:spAutoFit/>
          </a:bodyPr>
          <a:lstStyle/>
          <a:p>
            <a:pPr algn="just"/>
            <a:r>
              <a:rPr lang="en-US" sz="1400" dirty="0"/>
              <a:t>To develop an AI-powered </a:t>
            </a:r>
            <a:r>
              <a:rPr lang="en-US" sz="1400" b="1" dirty="0"/>
              <a:t>Baby Cry Translator</a:t>
            </a:r>
            <a:r>
              <a:rPr lang="en-US" sz="1400" dirty="0"/>
              <a:t> that accurately classifies different types of baby cries using </a:t>
            </a:r>
            <a:r>
              <a:rPr lang="en-US" sz="1400" b="1" dirty="0"/>
              <a:t>deep learning</a:t>
            </a:r>
            <a:r>
              <a:rPr lang="en-US" sz="1400" dirty="0"/>
              <a:t> techniques, helping parents and caregivers respond effectively to an infant’s needs</a:t>
            </a:r>
            <a:endParaRPr lang="en-IN" dirty="0"/>
          </a:p>
        </p:txBody>
      </p:sp>
    </p:spTree>
    <p:extLst>
      <p:ext uri="{BB962C8B-B14F-4D97-AF65-F5344CB8AC3E}">
        <p14:creationId xmlns:p14="http://schemas.microsoft.com/office/powerpoint/2010/main" val="27732917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EB576162-CE81-248D-145B-6C7B542087AD}"/>
              </a:ext>
            </a:extLst>
          </p:cNvPr>
          <p:cNvSpPr txBox="1"/>
          <p:nvPr/>
        </p:nvSpPr>
        <p:spPr>
          <a:xfrm>
            <a:off x="312343" y="1175350"/>
            <a:ext cx="8007312" cy="378206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lnSpc>
                <a:spcPct val="150000"/>
              </a:lnSpc>
              <a:buFont typeface="Wingdings"/>
              <a:buChar char="v"/>
            </a:pPr>
            <a:r>
              <a:rPr lang="en-US" sz="1800" b="1" dirty="0">
                <a:latin typeface="Times New Roman" panose="02020603050405020304" pitchFamily="18" charset="0"/>
                <a:cs typeface="Times New Roman" panose="02020603050405020304" pitchFamily="18" charset="0"/>
              </a:rPr>
              <a:t>Deep Learning-Based Classification</a:t>
            </a:r>
            <a:r>
              <a:rPr lang="en-US" sz="1800" dirty="0">
                <a:latin typeface="Times New Roman" panose="02020603050405020304" pitchFamily="18" charset="0"/>
                <a:cs typeface="Times New Roman" panose="02020603050405020304" pitchFamily="18" charset="0"/>
              </a:rPr>
              <a:t> – Utilize a trained neural network model to analyze baby cry sounds and classify them into predefined categories</a:t>
            </a:r>
          </a:p>
          <a:p>
            <a:pPr marL="285750" indent="-285750" algn="just">
              <a:lnSpc>
                <a:spcPct val="150000"/>
              </a:lnSpc>
              <a:buFont typeface="Wingdings"/>
              <a:buChar char="v"/>
            </a:pPr>
            <a:r>
              <a:rPr lang="en-US" sz="1800" dirty="0">
                <a:latin typeface="Times New Roman" panose="02020603050405020304" pitchFamily="18" charset="0"/>
                <a:cs typeface="Times New Roman" panose="02020603050405020304" pitchFamily="18" charset="0"/>
              </a:rPr>
              <a:t> </a:t>
            </a:r>
            <a:r>
              <a:rPr lang="en-US" sz="1800" b="1" dirty="0">
                <a:latin typeface="Times New Roman" panose="02020603050405020304" pitchFamily="18" charset="0"/>
                <a:cs typeface="Times New Roman" panose="02020603050405020304" pitchFamily="18" charset="0"/>
              </a:rPr>
              <a:t>Audio Processing &amp; Feature Extraction</a:t>
            </a:r>
            <a:r>
              <a:rPr lang="en-US" sz="1800" dirty="0">
                <a:latin typeface="Times New Roman" panose="02020603050405020304" pitchFamily="18" charset="0"/>
                <a:cs typeface="Times New Roman" panose="02020603050405020304" pitchFamily="18" charset="0"/>
              </a:rPr>
              <a:t> – Process recorded baby cries using Mel Spectrograms and extract key features for accurate classification.</a:t>
            </a:r>
          </a:p>
          <a:p>
            <a:pPr marL="285750" indent="-285750" algn="just">
              <a:lnSpc>
                <a:spcPct val="150000"/>
              </a:lnSpc>
              <a:buFont typeface="Wingdings"/>
              <a:buChar char="v"/>
            </a:pPr>
            <a:r>
              <a:rPr lang="en-US" sz="1800" dirty="0">
                <a:latin typeface="Times New Roman" panose="02020603050405020304" pitchFamily="18" charset="0"/>
                <a:cs typeface="Times New Roman" panose="02020603050405020304" pitchFamily="18" charset="0"/>
              </a:rPr>
              <a:t> </a:t>
            </a:r>
            <a:r>
              <a:rPr lang="en-US" sz="1800" b="1" dirty="0">
                <a:latin typeface="Times New Roman" panose="02020603050405020304" pitchFamily="18" charset="0"/>
                <a:cs typeface="Times New Roman" panose="02020603050405020304" pitchFamily="18" charset="0"/>
              </a:rPr>
              <a:t>User-Friendly Web Application</a:t>
            </a:r>
            <a:r>
              <a:rPr lang="en-US" sz="1800" dirty="0">
                <a:latin typeface="Times New Roman" panose="02020603050405020304" pitchFamily="18" charset="0"/>
                <a:cs typeface="Times New Roman" panose="02020603050405020304" pitchFamily="18" charset="0"/>
              </a:rPr>
              <a:t> – Develop an interactive web-based interface where users can upload audio files and receive real-time predictions</a:t>
            </a:r>
          </a:p>
          <a:p>
            <a:pPr marL="285750" indent="-285750" algn="just">
              <a:lnSpc>
                <a:spcPct val="150000"/>
              </a:lnSpc>
              <a:buFont typeface="Wingdings"/>
              <a:buChar char="v"/>
            </a:pPr>
            <a:r>
              <a:rPr lang="en-US" sz="1800" b="1" dirty="0">
                <a:latin typeface="Times New Roman" panose="02020603050405020304" pitchFamily="18" charset="0"/>
                <a:cs typeface="Times New Roman" panose="02020603050405020304" pitchFamily="18" charset="0"/>
              </a:rPr>
              <a:t>Model Optimization &amp; Accuracy Enhancement</a:t>
            </a:r>
            <a:r>
              <a:rPr lang="en-US" sz="1800" dirty="0">
                <a:latin typeface="Times New Roman" panose="02020603050405020304" pitchFamily="18" charset="0"/>
                <a:cs typeface="Times New Roman" panose="02020603050405020304" pitchFamily="18" charset="0"/>
              </a:rPr>
              <a:t> – Implement advanced techniques like data augmentation and hyperparameter tuning to improve model accuracy and reliability.</a:t>
            </a:r>
          </a:p>
        </p:txBody>
      </p:sp>
      <p:sp>
        <p:nvSpPr>
          <p:cNvPr id="17" name="Title 16">
            <a:extLst>
              <a:ext uri="{FF2B5EF4-FFF2-40B4-BE49-F238E27FC236}">
                <a16:creationId xmlns:a16="http://schemas.microsoft.com/office/drawing/2014/main" id="{8CD00AEC-01A1-8509-7236-DB0006A685B6}"/>
              </a:ext>
            </a:extLst>
          </p:cNvPr>
          <p:cNvSpPr>
            <a:spLocks noGrp="1"/>
          </p:cNvSpPr>
          <p:nvPr>
            <p:ph type="title"/>
          </p:nvPr>
        </p:nvSpPr>
        <p:spPr/>
        <p:txBody>
          <a:bodyPr/>
          <a:lstStyle/>
          <a:p>
            <a:r>
              <a:rPr lang="en-US" sz="2400" b="1" dirty="0">
                <a:solidFill>
                  <a:srgbClr val="213163"/>
                </a:solidFill>
                <a:latin typeface="Times New Roman" panose="02020603050405020304" pitchFamily="18" charset="0"/>
                <a:cs typeface="Times New Roman" panose="02020603050405020304" pitchFamily="18" charset="0"/>
              </a:rPr>
              <a:t>Proposed Solution</a:t>
            </a:r>
          </a:p>
        </p:txBody>
      </p:sp>
      <p:sp>
        <p:nvSpPr>
          <p:cNvPr id="4" name="Rectangle 3"/>
          <p:cNvSpPr/>
          <p:nvPr/>
        </p:nvSpPr>
        <p:spPr>
          <a:xfrm>
            <a:off x="1149277" y="0"/>
            <a:ext cx="2409634" cy="307777"/>
          </a:xfrm>
          <a:prstGeom prst="rect">
            <a:avLst/>
          </a:prstGeom>
        </p:spPr>
        <p:txBody>
          <a:bodyPr wrap="none">
            <a:spAutoFit/>
          </a:bodyPr>
          <a:lstStyle/>
          <a:p>
            <a:r>
              <a:rPr lang="en-US" b="1" dirty="0">
                <a:solidFill>
                  <a:schemeClr val="bg1"/>
                </a:solidFill>
              </a:rPr>
              <a:t>BABY CRY TRANSLATOR</a:t>
            </a:r>
            <a:endParaRPr lang="en-US" dirty="0">
              <a:solidFill>
                <a:schemeClr val="bg1"/>
              </a:solidFill>
            </a:endParaRPr>
          </a:p>
        </p:txBody>
      </p:sp>
      <p:sp>
        <p:nvSpPr>
          <p:cNvPr id="5" name="Rectangle 4"/>
          <p:cNvSpPr/>
          <p:nvPr/>
        </p:nvSpPr>
        <p:spPr>
          <a:xfrm>
            <a:off x="0" y="0"/>
            <a:ext cx="1070043" cy="321013"/>
          </a:xfrm>
          <a:prstGeom prst="rect">
            <a:avLst/>
          </a:prstGeom>
          <a:solidFill>
            <a:srgbClr val="213163"/>
          </a:solidFill>
          <a:ln>
            <a:solidFill>
              <a:srgbClr val="2131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6</a:t>
            </a:fld>
            <a:endParaRPr lang="en"/>
          </a:p>
        </p:txBody>
      </p:sp>
    </p:spTree>
    <p:extLst>
      <p:ext uri="{BB962C8B-B14F-4D97-AF65-F5344CB8AC3E}">
        <p14:creationId xmlns:p14="http://schemas.microsoft.com/office/powerpoint/2010/main" val="37544009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4">
            <a:extLst>
              <a:ext uri="{FF2B5EF4-FFF2-40B4-BE49-F238E27FC236}">
                <a16:creationId xmlns:a16="http://schemas.microsoft.com/office/drawing/2014/main" id="{6AB8DAF2-B141-0C0D-4015-6BE8A25CFFD1}"/>
              </a:ext>
            </a:extLst>
          </p:cNvPr>
          <p:cNvSpPr>
            <a:spLocks noGrp="1"/>
          </p:cNvSpPr>
          <p:nvPr>
            <p:ph type="title"/>
          </p:nvPr>
        </p:nvSpPr>
        <p:spPr>
          <a:xfrm>
            <a:off x="225034" y="444500"/>
            <a:ext cx="8521700" cy="830997"/>
          </a:xfr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02060"/>
                </a:solidFill>
                <a:latin typeface="Times New Roman" panose="02020603050405020304" pitchFamily="18" charset="0"/>
                <a:cs typeface="Times New Roman" panose="02020603050405020304" pitchFamily="18" charset="0"/>
              </a:rPr>
              <a:t>System Architecture</a:t>
            </a:r>
            <a:br>
              <a:rPr lang="en-US" sz="2400" b="1" dirty="0">
                <a:latin typeface="Times New Roman" panose="02020603050405020304" pitchFamily="18" charset="0"/>
                <a:cs typeface="Times New Roman" panose="02020603050405020304" pitchFamily="18" charset="0"/>
              </a:rPr>
            </a:br>
            <a:endParaRPr lang="en-US" sz="2400" dirty="0">
              <a:solidFill>
                <a:srgbClr val="1F1F1F"/>
              </a:solidFill>
              <a:latin typeface="Times New Roman" panose="02020603050405020304" pitchFamily="18" charset="0"/>
              <a:cs typeface="Times New Roman" panose="02020603050405020304" pitchFamily="18" charset="0"/>
            </a:endParaRPr>
          </a:p>
        </p:txBody>
      </p:sp>
      <p:sp>
        <p:nvSpPr>
          <p:cNvPr id="6" name="Title 4">
            <a:extLst>
              <a:ext uri="{FF2B5EF4-FFF2-40B4-BE49-F238E27FC236}">
                <a16:creationId xmlns:a16="http://schemas.microsoft.com/office/drawing/2014/main" id="{6E8876DE-2F91-CD31-6E75-F83FE83B63DC}"/>
              </a:ext>
            </a:extLst>
          </p:cNvPr>
          <p:cNvSpPr txBox="1">
            <a:spLocks/>
          </p:cNvSpPr>
          <p:nvPr/>
        </p:nvSpPr>
        <p:spPr>
          <a:xfrm>
            <a:off x="136188" y="1285831"/>
            <a:ext cx="8609606" cy="3365024"/>
          </a:xfrm>
          <a:prstGeom prst="rect">
            <a:avLst/>
          </a:prstGeo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9pPr>
          </a:lstStyle>
          <a:p>
            <a:pPr marL="285750" indent="-285750" algn="just">
              <a:lnSpc>
                <a:spcPct val="150000"/>
              </a:lnSpc>
              <a:buFont typeface="Wingdings"/>
              <a:buChar char="Ø"/>
            </a:pPr>
            <a:r>
              <a:rPr lang="en-US" sz="1800" b="1" dirty="0">
                <a:latin typeface="Times New Roman" panose="02020603050405020304" pitchFamily="18" charset="0"/>
                <a:cs typeface="Times New Roman" panose="02020603050405020304" pitchFamily="18" charset="0"/>
              </a:rPr>
              <a:t>User Interface</a:t>
            </a:r>
            <a:r>
              <a:rPr lang="en-US" sz="1800" dirty="0">
                <a:latin typeface="Times New Roman" panose="02020603050405020304" pitchFamily="18" charset="0"/>
                <a:cs typeface="Times New Roman" panose="02020603050405020304" pitchFamily="18" charset="0"/>
              </a:rPr>
              <a:t>– Allows users to upload baby cry audio files for  analysis</a:t>
            </a:r>
          </a:p>
          <a:p>
            <a:pPr marL="285750" indent="-285750" algn="just">
              <a:lnSpc>
                <a:spcPct val="150000"/>
              </a:lnSpc>
              <a:buFont typeface="Wingdings"/>
              <a:buChar char="Ø"/>
            </a:pPr>
            <a:r>
              <a:rPr lang="en-US" sz="1800" b="1" dirty="0">
                <a:latin typeface="Times New Roman" panose="02020603050405020304" pitchFamily="18" charset="0"/>
                <a:cs typeface="Times New Roman" panose="02020603050405020304" pitchFamily="18" charset="0"/>
              </a:rPr>
              <a:t>Audio Preprocessing Module</a:t>
            </a:r>
            <a:r>
              <a:rPr lang="en-US" sz="1800" dirty="0">
                <a:latin typeface="Times New Roman" panose="02020603050405020304" pitchFamily="18" charset="0"/>
                <a:cs typeface="Times New Roman" panose="02020603050405020304" pitchFamily="18" charset="0"/>
              </a:rPr>
              <a:t> – Converts raw cry sounds into spectrograms and extracts key features</a:t>
            </a:r>
          </a:p>
          <a:p>
            <a:pPr marL="285750" indent="-285750" algn="just">
              <a:lnSpc>
                <a:spcPct val="150000"/>
              </a:lnSpc>
              <a:buFont typeface="Wingdings"/>
              <a:buChar char="Ø"/>
            </a:pPr>
            <a:r>
              <a:rPr lang="en-US" sz="1800" b="1" dirty="0">
                <a:latin typeface="Times New Roman" panose="02020603050405020304" pitchFamily="18" charset="0"/>
                <a:cs typeface="Times New Roman" panose="02020603050405020304" pitchFamily="18" charset="0"/>
              </a:rPr>
              <a:t>Deep Learning Model</a:t>
            </a:r>
            <a:r>
              <a:rPr lang="en-US" sz="1800" dirty="0">
                <a:latin typeface="Times New Roman" panose="02020603050405020304" pitchFamily="18" charset="0"/>
                <a:cs typeface="Times New Roman" panose="02020603050405020304" pitchFamily="18" charset="0"/>
              </a:rPr>
              <a:t> – A trained neural network classifies the cry into predefined categories</a:t>
            </a:r>
          </a:p>
          <a:p>
            <a:pPr marL="285750" indent="-285750" algn="just">
              <a:lnSpc>
                <a:spcPct val="150000"/>
              </a:lnSpc>
              <a:buFont typeface="Wingdings"/>
              <a:buChar char="Ø"/>
            </a:pPr>
            <a:r>
              <a:rPr lang="en-US" sz="1800" b="1" dirty="0">
                <a:latin typeface="Times New Roman" panose="02020603050405020304" pitchFamily="18" charset="0"/>
                <a:cs typeface="Times New Roman" panose="02020603050405020304" pitchFamily="18" charset="0"/>
              </a:rPr>
              <a:t>Data Analysis</a:t>
            </a:r>
            <a:r>
              <a:rPr lang="en-US" sz="1800" dirty="0">
                <a:latin typeface="Times New Roman" panose="02020603050405020304" pitchFamily="18" charset="0"/>
                <a:cs typeface="Times New Roman" panose="02020603050405020304" pitchFamily="18" charset="0"/>
              </a:rPr>
              <a:t>: Classification using Random Forest and XGBoost models</a:t>
            </a:r>
          </a:p>
          <a:p>
            <a:pPr marL="285750" indent="-285750" algn="just">
              <a:lnSpc>
                <a:spcPct val="150000"/>
              </a:lnSpc>
              <a:buFont typeface="Wingdings"/>
              <a:buChar char="Ø"/>
            </a:pPr>
            <a:r>
              <a:rPr lang="en-US" sz="1800" b="1" dirty="0">
                <a:latin typeface="Times New Roman" panose="02020603050405020304" pitchFamily="18" charset="0"/>
                <a:cs typeface="Times New Roman" panose="02020603050405020304" pitchFamily="18" charset="0"/>
              </a:rPr>
              <a:t>Cloud Integration (Future Scope)</a:t>
            </a:r>
            <a:r>
              <a:rPr lang="en-US" sz="1800" dirty="0">
                <a:latin typeface="Times New Roman" panose="02020603050405020304" pitchFamily="18" charset="0"/>
                <a:cs typeface="Times New Roman" panose="02020603050405020304" pitchFamily="18" charset="0"/>
              </a:rPr>
              <a:t> – Enables remote storage and processing for better scalability and performance</a:t>
            </a:r>
          </a:p>
        </p:txBody>
      </p:sp>
      <p:sp>
        <p:nvSpPr>
          <p:cNvPr id="4" name="Rectangle 3"/>
          <p:cNvSpPr/>
          <p:nvPr/>
        </p:nvSpPr>
        <p:spPr>
          <a:xfrm>
            <a:off x="1139549" y="0"/>
            <a:ext cx="2409634" cy="307777"/>
          </a:xfrm>
          <a:prstGeom prst="rect">
            <a:avLst/>
          </a:prstGeom>
        </p:spPr>
        <p:txBody>
          <a:bodyPr wrap="none">
            <a:spAutoFit/>
          </a:bodyPr>
          <a:lstStyle/>
          <a:p>
            <a:r>
              <a:rPr lang="en-US" b="1" dirty="0">
                <a:solidFill>
                  <a:schemeClr val="bg1"/>
                </a:solidFill>
              </a:rPr>
              <a:t>BABY CRY TRANSLATOR</a:t>
            </a:r>
            <a:endParaRPr lang="en-US" dirty="0">
              <a:solidFill>
                <a:schemeClr val="bg1"/>
              </a:solidFill>
            </a:endParaRPr>
          </a:p>
        </p:txBody>
      </p:sp>
      <p:sp>
        <p:nvSpPr>
          <p:cNvPr id="5" name="Rectangle 4"/>
          <p:cNvSpPr/>
          <p:nvPr/>
        </p:nvSpPr>
        <p:spPr>
          <a:xfrm>
            <a:off x="0" y="0"/>
            <a:ext cx="1070043" cy="321013"/>
          </a:xfrm>
          <a:prstGeom prst="rect">
            <a:avLst/>
          </a:prstGeom>
          <a:solidFill>
            <a:srgbClr val="213163"/>
          </a:solidFill>
          <a:ln>
            <a:solidFill>
              <a:srgbClr val="2131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Slide Number Placeholder 6"/>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7</a:t>
            </a:fld>
            <a:endParaRPr lang="en"/>
          </a:p>
        </p:txBody>
      </p:sp>
    </p:spTree>
    <p:extLst>
      <p:ext uri="{BB962C8B-B14F-4D97-AF65-F5344CB8AC3E}">
        <p14:creationId xmlns:p14="http://schemas.microsoft.com/office/powerpoint/2010/main" val="1673681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78E5F-86A5-ECAF-68D6-5878ABFD3AED}"/>
              </a:ext>
            </a:extLst>
          </p:cNvPr>
          <p:cNvSpPr>
            <a:spLocks noGrp="1"/>
          </p:cNvSpPr>
          <p:nvPr>
            <p:ph type="title"/>
          </p:nvPr>
        </p:nvSpPr>
        <p:spPr>
          <a:xfrm>
            <a:off x="311700" y="445025"/>
            <a:ext cx="8520600" cy="1200329"/>
          </a:xfr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02060"/>
                </a:solidFill>
                <a:latin typeface="Times New Roman" panose="02020603050405020304" pitchFamily="18" charset="0"/>
                <a:cs typeface="Times New Roman" panose="02020603050405020304" pitchFamily="18" charset="0"/>
              </a:rPr>
              <a:t>System Deployment Approach</a:t>
            </a:r>
            <a:br>
              <a:rPr lang="en-US" sz="2400" b="1" dirty="0">
                <a:solidFill>
                  <a:srgbClr val="002060"/>
                </a:solidFill>
                <a:latin typeface="Times New Roman" panose="02020603050405020304" pitchFamily="18" charset="0"/>
                <a:cs typeface="Times New Roman" panose="02020603050405020304" pitchFamily="18" charset="0"/>
              </a:rPr>
            </a:br>
            <a:br>
              <a:rPr lang="en-US" sz="2400" b="1" dirty="0">
                <a:latin typeface="Times New Roman" panose="02020603050405020304" pitchFamily="18"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ECE58D76-CD31-DC98-60C1-2E51B0C3C345}"/>
              </a:ext>
            </a:extLst>
          </p:cNvPr>
          <p:cNvSpPr txBox="1">
            <a:spLocks/>
          </p:cNvSpPr>
          <p:nvPr/>
        </p:nvSpPr>
        <p:spPr>
          <a:xfrm>
            <a:off x="0" y="1381327"/>
            <a:ext cx="8257309" cy="3477875"/>
          </a:xfrm>
          <a:prstGeom prst="rect">
            <a:avLst/>
          </a:prstGeo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9pPr>
          </a:lstStyle>
          <a:p>
            <a:pPr marL="342900" indent="-342900" algn="just">
              <a:buSzPct val="125000"/>
              <a:buFont typeface="Wingdings" panose="05000000000000000000" pitchFamily="2" charset="2"/>
              <a:buChar char="Ø"/>
            </a:pPr>
            <a:r>
              <a:rPr lang="en-US" sz="1800" b="1" dirty="0">
                <a:latin typeface="Times New Roman" panose="02020603050405020304" pitchFamily="18" charset="0"/>
                <a:cs typeface="Times New Roman" panose="02020603050405020304" pitchFamily="18" charset="0"/>
              </a:rPr>
              <a:t>Model Training &amp; Optimization</a:t>
            </a:r>
            <a:r>
              <a:rPr lang="en-US" sz="1800" dirty="0">
                <a:latin typeface="Times New Roman" panose="02020603050405020304" pitchFamily="18" charset="0"/>
                <a:cs typeface="Times New Roman" panose="02020603050405020304" pitchFamily="18" charset="0"/>
              </a:rPr>
              <a:t> – The deep learning model is trained and fine-tuned using a dataset of baby cries. </a:t>
            </a:r>
          </a:p>
          <a:p>
            <a:pPr marL="342900" indent="-342900" algn="just">
              <a:buSzPct val="125000"/>
              <a:buFont typeface="Wingdings" panose="05000000000000000000" pitchFamily="2" charset="2"/>
              <a:buChar char="Ø"/>
            </a:pPr>
            <a:r>
              <a:rPr lang="en-US" sz="1800" b="1" dirty="0">
                <a:latin typeface="Times New Roman" panose="02020603050405020304" pitchFamily="18" charset="0"/>
                <a:cs typeface="Times New Roman" panose="02020603050405020304" pitchFamily="18" charset="0"/>
              </a:rPr>
              <a:t>Backend Development</a:t>
            </a:r>
            <a:r>
              <a:rPr lang="en-US" sz="1800" dirty="0">
                <a:latin typeface="Times New Roman" panose="02020603050405020304" pitchFamily="18" charset="0"/>
                <a:cs typeface="Times New Roman" panose="02020603050405020304" pitchFamily="18" charset="0"/>
              </a:rPr>
              <a:t> – A Flask-based server is implemented to handle model inference and API requests.</a:t>
            </a:r>
          </a:p>
          <a:p>
            <a:pPr marL="342900" indent="-342900" algn="just">
              <a:buSzPct val="125000"/>
              <a:buFont typeface="Wingdings" panose="05000000000000000000" pitchFamily="2" charset="2"/>
              <a:buChar char="Ø"/>
            </a:pPr>
            <a:r>
              <a:rPr lang="en-US" sz="1800" b="1" dirty="0">
                <a:latin typeface="Times New Roman" panose="02020603050405020304" pitchFamily="18" charset="0"/>
                <a:cs typeface="Times New Roman" panose="02020603050405020304" pitchFamily="18" charset="0"/>
              </a:rPr>
              <a:t>Frontend Integration</a:t>
            </a:r>
            <a:r>
              <a:rPr lang="en-US" sz="1800" dirty="0">
                <a:latin typeface="Times New Roman" panose="02020603050405020304" pitchFamily="18" charset="0"/>
                <a:cs typeface="Times New Roman" panose="02020603050405020304" pitchFamily="18" charset="0"/>
              </a:rPr>
              <a:t> – A user-friendly web interface is developed for uploading baby cry audio and displaying results </a:t>
            </a:r>
          </a:p>
          <a:p>
            <a:pPr marL="342900" indent="-342900" algn="just">
              <a:buSzPct val="125000"/>
              <a:buFont typeface="Wingdings" panose="05000000000000000000" pitchFamily="2" charset="2"/>
              <a:buChar char="Ø"/>
            </a:pPr>
            <a:r>
              <a:rPr lang="en-US" sz="1800" b="1" dirty="0">
                <a:latin typeface="Times New Roman" panose="02020603050405020304" pitchFamily="18" charset="0"/>
                <a:cs typeface="Times New Roman" panose="02020603050405020304" pitchFamily="18" charset="0"/>
              </a:rPr>
              <a:t>Cloud Deployment</a:t>
            </a:r>
            <a:r>
              <a:rPr lang="en-US" sz="1800" dirty="0">
                <a:latin typeface="Times New Roman" panose="02020603050405020304" pitchFamily="18" charset="0"/>
                <a:cs typeface="Times New Roman" panose="02020603050405020304" pitchFamily="18" charset="0"/>
              </a:rPr>
              <a:t> – The system is hosted on a cloud platform for real-time access and scalability. </a:t>
            </a:r>
          </a:p>
          <a:p>
            <a:pPr marL="342900" indent="-342900" algn="just">
              <a:buSzPct val="125000"/>
              <a:buFont typeface="Wingdings" panose="05000000000000000000" pitchFamily="2" charset="2"/>
              <a:buChar char="Ø"/>
            </a:pPr>
            <a:r>
              <a:rPr lang="en-US" sz="1800" b="1" dirty="0">
                <a:latin typeface="Times New Roman" panose="02020603050405020304" pitchFamily="18" charset="0"/>
                <a:cs typeface="Times New Roman" panose="02020603050405020304" pitchFamily="18" charset="0"/>
              </a:rPr>
              <a:t>Testing &amp; Continuous Improvement</a:t>
            </a:r>
            <a:r>
              <a:rPr lang="en-US" sz="1800" dirty="0">
                <a:latin typeface="Times New Roman" panose="02020603050405020304" pitchFamily="18" charset="0"/>
                <a:cs typeface="Times New Roman" panose="02020603050405020304" pitchFamily="18" charset="0"/>
              </a:rPr>
              <a:t> – The model is continuously evaluated and improved with additional data</a:t>
            </a:r>
          </a:p>
          <a:p>
            <a:pPr marL="285750" indent="-285750" algn="just">
              <a:buSzPct val="125000"/>
              <a:buFont typeface="Wingdings" panose="05000000000000000000" pitchFamily="2" charset="2"/>
              <a:buChar char="Ø"/>
            </a:pPr>
            <a:br>
              <a:rPr lang="en-US" sz="1800" b="1" dirty="0">
                <a:latin typeface="Times New Roman" panose="02020603050405020304" pitchFamily="18" charset="0"/>
                <a:cs typeface="Times New Roman" panose="02020603050405020304" pitchFamily="18" charset="0"/>
              </a:rPr>
            </a:br>
            <a:endParaRPr lang="en-US" sz="1800" dirty="0">
              <a:latin typeface="Times New Roman" panose="02020603050405020304" pitchFamily="18" charset="0"/>
              <a:cs typeface="Times New Roman" panose="02020603050405020304" pitchFamily="18" charset="0"/>
            </a:endParaRPr>
          </a:p>
        </p:txBody>
      </p:sp>
      <p:sp>
        <p:nvSpPr>
          <p:cNvPr id="5" name="Rectangle 4"/>
          <p:cNvSpPr/>
          <p:nvPr/>
        </p:nvSpPr>
        <p:spPr>
          <a:xfrm>
            <a:off x="1139548" y="0"/>
            <a:ext cx="2409634" cy="307777"/>
          </a:xfrm>
          <a:prstGeom prst="rect">
            <a:avLst/>
          </a:prstGeom>
        </p:spPr>
        <p:txBody>
          <a:bodyPr wrap="none">
            <a:spAutoFit/>
          </a:bodyPr>
          <a:lstStyle/>
          <a:p>
            <a:r>
              <a:rPr lang="en-US" b="1" dirty="0">
                <a:solidFill>
                  <a:schemeClr val="bg1"/>
                </a:solidFill>
              </a:rPr>
              <a:t>BABY CRY TRANSLATOR</a:t>
            </a:r>
            <a:endParaRPr lang="en-US" dirty="0">
              <a:solidFill>
                <a:schemeClr val="bg1"/>
              </a:solidFill>
            </a:endParaRPr>
          </a:p>
        </p:txBody>
      </p:sp>
      <p:sp>
        <p:nvSpPr>
          <p:cNvPr id="6" name="Rectangle 5"/>
          <p:cNvSpPr/>
          <p:nvPr/>
        </p:nvSpPr>
        <p:spPr>
          <a:xfrm>
            <a:off x="0" y="0"/>
            <a:ext cx="1070043" cy="321013"/>
          </a:xfrm>
          <a:prstGeom prst="rect">
            <a:avLst/>
          </a:prstGeom>
          <a:solidFill>
            <a:srgbClr val="213163"/>
          </a:solidFill>
          <a:ln>
            <a:solidFill>
              <a:srgbClr val="2131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Slide Number Placeholder 6"/>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8</a:t>
            </a:fld>
            <a:endParaRPr lang="en"/>
          </a:p>
        </p:txBody>
      </p:sp>
    </p:spTree>
    <p:extLst>
      <p:ext uri="{BB962C8B-B14F-4D97-AF65-F5344CB8AC3E}">
        <p14:creationId xmlns:p14="http://schemas.microsoft.com/office/powerpoint/2010/main" val="27619878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6545A-A71E-998F-6939-7CE2A36128CE}"/>
              </a:ext>
            </a:extLst>
          </p:cNvPr>
          <p:cNvSpPr>
            <a:spLocks noGrp="1"/>
          </p:cNvSpPr>
          <p:nvPr>
            <p:ph type="title"/>
          </p:nvPr>
        </p:nvSpPr>
        <p:spPr>
          <a:xfrm>
            <a:off x="264729" y="445025"/>
            <a:ext cx="4888051" cy="1200329"/>
          </a:xfr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02060"/>
                </a:solidFill>
                <a:latin typeface="Times New Roman" panose="02020603050405020304" pitchFamily="18" charset="0"/>
                <a:cs typeface="Times New Roman" panose="02020603050405020304" pitchFamily="18" charset="0"/>
              </a:rPr>
              <a:t>Algorithm &amp; Deployment</a:t>
            </a:r>
            <a:br>
              <a:rPr lang="en-US" sz="2400" b="1" dirty="0">
                <a:solidFill>
                  <a:srgbClr val="002060"/>
                </a:solidFill>
                <a:latin typeface="Times New Roman" panose="02020603050405020304" pitchFamily="18" charset="0"/>
                <a:cs typeface="Times New Roman" panose="02020603050405020304" pitchFamily="18" charset="0"/>
              </a:rPr>
            </a:br>
            <a:br>
              <a:rPr lang="en-US" sz="2400" dirty="0">
                <a:latin typeface="Times New Roman" panose="02020603050405020304" pitchFamily="18"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p:txBody>
      </p:sp>
      <p:sp>
        <p:nvSpPr>
          <p:cNvPr id="6" name="Title 1">
            <a:extLst>
              <a:ext uri="{FF2B5EF4-FFF2-40B4-BE49-F238E27FC236}">
                <a16:creationId xmlns:a16="http://schemas.microsoft.com/office/drawing/2014/main" id="{31A35D1F-FA81-9778-1ABB-FEA601F2D2E7}"/>
              </a:ext>
            </a:extLst>
          </p:cNvPr>
          <p:cNvSpPr txBox="1">
            <a:spLocks/>
          </p:cNvSpPr>
          <p:nvPr/>
        </p:nvSpPr>
        <p:spPr>
          <a:xfrm>
            <a:off x="261147" y="1260409"/>
            <a:ext cx="8561840" cy="3139321"/>
          </a:xfrm>
          <a:prstGeom prst="rect">
            <a:avLst/>
          </a:prstGeo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9pPr>
          </a:lstStyle>
          <a:p>
            <a:pPr algn="just">
              <a:buFont typeface="Wingdings" pitchFamily="2" charset="2"/>
              <a:buChar char="Ø"/>
            </a:pPr>
            <a:r>
              <a:rPr lang="en-US" sz="1800" b="1" dirty="0">
                <a:latin typeface="Times New Roman" panose="02020603050405020304" pitchFamily="18" charset="0"/>
                <a:cs typeface="Times New Roman" panose="02020603050405020304" pitchFamily="18" charset="0"/>
              </a:rPr>
              <a:t>Data Preprocessing</a:t>
            </a:r>
            <a:r>
              <a:rPr lang="en-US" sz="1800" dirty="0">
                <a:latin typeface="Times New Roman" panose="02020603050405020304" pitchFamily="18" charset="0"/>
                <a:cs typeface="Times New Roman" panose="02020603050405020304" pitchFamily="18" charset="0"/>
              </a:rPr>
              <a:t> – Converting raw baby cry audio into spectrogram images for better feature extraction.</a:t>
            </a:r>
          </a:p>
          <a:p>
            <a:pPr algn="just">
              <a:buFont typeface="Wingdings" pitchFamily="2" charset="2"/>
              <a:buChar char="Ø"/>
            </a:pPr>
            <a:r>
              <a:rPr lang="en-US" sz="1800" b="1" dirty="0">
                <a:latin typeface="Times New Roman" panose="02020603050405020304" pitchFamily="18" charset="0"/>
                <a:cs typeface="Times New Roman" panose="02020603050405020304" pitchFamily="18" charset="0"/>
              </a:rPr>
              <a:t>Feature Extraction</a:t>
            </a:r>
            <a:r>
              <a:rPr lang="en-US" sz="1800" dirty="0">
                <a:latin typeface="Times New Roman" panose="02020603050405020304" pitchFamily="18" charset="0"/>
                <a:cs typeface="Times New Roman" panose="02020603050405020304" pitchFamily="18" charset="0"/>
              </a:rPr>
              <a:t> – Using MFCC (Mel-Frequency </a:t>
            </a:r>
            <a:r>
              <a:rPr lang="en-US" sz="1800" dirty="0" err="1">
                <a:latin typeface="Times New Roman" panose="02020603050405020304" pitchFamily="18" charset="0"/>
                <a:cs typeface="Times New Roman" panose="02020603050405020304" pitchFamily="18" charset="0"/>
              </a:rPr>
              <a:t>Cepstral</a:t>
            </a:r>
            <a:r>
              <a:rPr lang="en-US" sz="1800" dirty="0">
                <a:latin typeface="Times New Roman" panose="02020603050405020304" pitchFamily="18" charset="0"/>
                <a:cs typeface="Times New Roman" panose="02020603050405020304" pitchFamily="18" charset="0"/>
              </a:rPr>
              <a:t> Coefficients) to extract key acoustic features.</a:t>
            </a:r>
          </a:p>
          <a:p>
            <a:pPr algn="just">
              <a:buFont typeface="Wingdings" pitchFamily="2" charset="2"/>
              <a:buChar char="Ø"/>
            </a:pPr>
            <a:r>
              <a:rPr lang="en-US" sz="1800" b="1" dirty="0">
                <a:latin typeface="Times New Roman" panose="02020603050405020304" pitchFamily="18" charset="0"/>
                <a:cs typeface="Times New Roman" panose="02020603050405020304" pitchFamily="18" charset="0"/>
              </a:rPr>
              <a:t>Deep Learning Model</a:t>
            </a:r>
            <a:r>
              <a:rPr lang="en-US" sz="1800" dirty="0">
                <a:latin typeface="Times New Roman" panose="02020603050405020304" pitchFamily="18" charset="0"/>
                <a:cs typeface="Times New Roman" panose="02020603050405020304" pitchFamily="18" charset="0"/>
              </a:rPr>
              <a:t> – A </a:t>
            </a:r>
            <a:r>
              <a:rPr lang="en-US" sz="1800" dirty="0" err="1">
                <a:latin typeface="Times New Roman" panose="02020603050405020304" pitchFamily="18" charset="0"/>
                <a:cs typeface="Times New Roman" panose="02020603050405020304" pitchFamily="18" charset="0"/>
              </a:rPr>
              <a:t>Convolutional</a:t>
            </a:r>
            <a:r>
              <a:rPr lang="en-US" sz="1800" dirty="0">
                <a:latin typeface="Times New Roman" panose="02020603050405020304" pitchFamily="18" charset="0"/>
                <a:cs typeface="Times New Roman" panose="02020603050405020304" pitchFamily="18" charset="0"/>
              </a:rPr>
              <a:t> Neural Network (CNN) is trained on labeled cry datasets to classify different cry types.</a:t>
            </a:r>
          </a:p>
          <a:p>
            <a:pPr algn="just">
              <a:buFont typeface="Wingdings" pitchFamily="2" charset="2"/>
              <a:buChar char="Ø"/>
            </a:pPr>
            <a:r>
              <a:rPr lang="en-US" sz="1800" b="1" dirty="0">
                <a:latin typeface="Times New Roman" panose="02020603050405020304" pitchFamily="18" charset="0"/>
                <a:cs typeface="Times New Roman" panose="02020603050405020304" pitchFamily="18" charset="0"/>
              </a:rPr>
              <a:t>Backend &amp; API Development</a:t>
            </a:r>
            <a:r>
              <a:rPr lang="en-US" sz="1800" dirty="0">
                <a:latin typeface="Times New Roman" panose="02020603050405020304" pitchFamily="18" charset="0"/>
                <a:cs typeface="Times New Roman" panose="02020603050405020304" pitchFamily="18" charset="0"/>
              </a:rPr>
              <a:t> – A Flask-based API is integrated to handle user input, process data, and communicate with the model.</a:t>
            </a:r>
          </a:p>
          <a:p>
            <a:pPr algn="just">
              <a:buFont typeface="Wingdings" pitchFamily="2" charset="2"/>
              <a:buChar char="Ø"/>
            </a:pPr>
            <a:r>
              <a:rPr lang="en-US" sz="1800" b="1" dirty="0">
                <a:latin typeface="Times New Roman" panose="02020603050405020304" pitchFamily="18" charset="0"/>
                <a:cs typeface="Times New Roman" panose="02020603050405020304" pitchFamily="18" charset="0"/>
              </a:rPr>
              <a:t>Web-Based Deployment</a:t>
            </a:r>
            <a:r>
              <a:rPr lang="en-US" sz="1800" dirty="0">
                <a:latin typeface="Times New Roman" panose="02020603050405020304" pitchFamily="18" charset="0"/>
                <a:cs typeface="Times New Roman" panose="02020603050405020304" pitchFamily="18" charset="0"/>
              </a:rPr>
              <a:t> – The trained model is deployed on a cloud-based server, allowing users to upload baby cry recordings via a web interface and receive instant predictions. Continuous updates are applied to improve accuracy and performance.</a:t>
            </a:r>
          </a:p>
        </p:txBody>
      </p:sp>
      <p:sp>
        <p:nvSpPr>
          <p:cNvPr id="4" name="Rectangle 3"/>
          <p:cNvSpPr/>
          <p:nvPr/>
        </p:nvSpPr>
        <p:spPr>
          <a:xfrm>
            <a:off x="1110366" y="0"/>
            <a:ext cx="2409634" cy="307777"/>
          </a:xfrm>
          <a:prstGeom prst="rect">
            <a:avLst/>
          </a:prstGeom>
        </p:spPr>
        <p:txBody>
          <a:bodyPr wrap="none">
            <a:spAutoFit/>
          </a:bodyPr>
          <a:lstStyle/>
          <a:p>
            <a:r>
              <a:rPr lang="en-US" b="1" dirty="0">
                <a:solidFill>
                  <a:schemeClr val="bg1"/>
                </a:solidFill>
              </a:rPr>
              <a:t>BABY CRY TRANSLATOR</a:t>
            </a:r>
            <a:endParaRPr lang="en-US" dirty="0">
              <a:solidFill>
                <a:schemeClr val="bg1"/>
              </a:solidFill>
            </a:endParaRPr>
          </a:p>
        </p:txBody>
      </p:sp>
      <p:sp>
        <p:nvSpPr>
          <p:cNvPr id="5" name="Rectangle 4"/>
          <p:cNvSpPr/>
          <p:nvPr/>
        </p:nvSpPr>
        <p:spPr>
          <a:xfrm>
            <a:off x="0" y="0"/>
            <a:ext cx="1070043" cy="321013"/>
          </a:xfrm>
          <a:prstGeom prst="rect">
            <a:avLst/>
          </a:prstGeom>
          <a:solidFill>
            <a:srgbClr val="213163"/>
          </a:solidFill>
          <a:ln>
            <a:solidFill>
              <a:srgbClr val="2131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Slide Number Placeholder 6"/>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9</a:t>
            </a:fld>
            <a:endParaRPr lang="en"/>
          </a:p>
        </p:txBody>
      </p:sp>
    </p:spTree>
    <p:extLst>
      <p:ext uri="{BB962C8B-B14F-4D97-AF65-F5344CB8AC3E}">
        <p14:creationId xmlns:p14="http://schemas.microsoft.com/office/powerpoint/2010/main" val="1979684172"/>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3.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445</TotalTime>
  <Words>1111</Words>
  <Application>Microsoft Office PowerPoint</Application>
  <PresentationFormat>On-screen Show (16:9)</PresentationFormat>
  <Paragraphs>110</Paragraphs>
  <Slides>14</Slides>
  <Notes>4</Notes>
  <HiddenSlides>0</HiddenSlides>
  <MMClips>1</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Times New Roman</vt:lpstr>
      <vt:lpstr>Wingdings</vt:lpstr>
      <vt:lpstr>Simple Light</vt:lpstr>
      <vt:lpstr>PowerPoint Presentation</vt:lpstr>
      <vt:lpstr>PowerPoint Presentation</vt:lpstr>
      <vt:lpstr>The Baby Cry Translator uses deep learning to classify baby cries into five categories: belly pain, burping, discomfort and  hunger. Built with a CNN model and deployed as a Flask-based web app, it processes baby cry audio to help parents understand their infant’s needs. The system achieves high accuracy, offering a potential solution to ease parental stress and enhance infant care. </vt:lpstr>
      <vt:lpstr>Problem Statement    </vt:lpstr>
      <vt:lpstr> Objectives:   Develop a Deep Learning-Based Baby Cry Classifier – Build a model that accurately classifies different types of baby cries using neural networks. Enhance Parental Understanding – Provide parents and caregivers with real-time insights into their baby’s needs based on cry patterns. Improve Infant Care with Technology – Utilize AI to bridge the communication gap between infants and caregivers, leading to better childcare and reduced stress.              </vt:lpstr>
      <vt:lpstr>Proposed Solution</vt:lpstr>
      <vt:lpstr>System Architecture </vt:lpstr>
      <vt:lpstr>System Deployment Approach  </vt:lpstr>
      <vt:lpstr>Algorithm &amp; Deployment  </vt:lpstr>
      <vt:lpstr>Conclusion  </vt:lpstr>
      <vt:lpstr>Future Scope </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Avinash Abbigeri</cp:lastModifiedBy>
  <cp:revision>51</cp:revision>
  <dcterms:modified xsi:type="dcterms:W3CDTF">2025-03-22T03:46:11Z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MSIP_Label_defa4170-0d19-0005-0004-bc88714345d2_Enabled">
    <vt:lpwstr>true</vt:lpwstr>
  </property>
  <property fmtid="{D5CDD505-2E9C-101B-9397-08002B2CF9AE}" pid="4" name="MSIP_Label_defa4170-0d19-0005-0004-bc88714345d2_SetDate">
    <vt:lpwstr>2023-07-11T03:09:09Z</vt:lpwstr>
  </property>
  <property fmtid="{D5CDD505-2E9C-101B-9397-08002B2CF9AE}" pid="5" name="MSIP_Label_defa4170-0d19-0005-0004-bc88714345d2_Method">
    <vt:lpwstr>Standard</vt:lpwstr>
  </property>
  <property fmtid="{D5CDD505-2E9C-101B-9397-08002B2CF9AE}" pid="6" name="MSIP_Label_defa4170-0d19-0005-0004-bc88714345d2_Name">
    <vt:lpwstr>defa4170-0d19-0005-0004-bc88714345d2</vt:lpwstr>
  </property>
  <property fmtid="{D5CDD505-2E9C-101B-9397-08002B2CF9AE}" pid="7" name="MSIP_Label_defa4170-0d19-0005-0004-bc88714345d2_SiteId">
    <vt:lpwstr>698b2528-286a-444d-a68d-b8bbb1f69870</vt:lpwstr>
  </property>
  <property fmtid="{D5CDD505-2E9C-101B-9397-08002B2CF9AE}" pid="8" name="MSIP_Label_defa4170-0d19-0005-0004-bc88714345d2_ActionId">
    <vt:lpwstr>9e872e44-4725-4b90-87d6-01f911260b79</vt:lpwstr>
  </property>
  <property fmtid="{D5CDD505-2E9C-101B-9397-08002B2CF9AE}" pid="9" name="MSIP_Label_defa4170-0d19-0005-0004-bc88714345d2_ContentBits">
    <vt:lpwstr>0</vt:lpwstr>
  </property>
</Properties>
</file>