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16140622" r:id="rId4"/>
    <p:sldId id="262" r:id="rId5"/>
    <p:sldId id="16140636" r:id="rId6"/>
    <p:sldId id="263" r:id="rId7"/>
    <p:sldId id="265" r:id="rId8"/>
    <p:sldId id="16140625" r:id="rId9"/>
    <p:sldId id="16140635" r:id="rId10"/>
    <p:sldId id="16140628" r:id="rId11"/>
    <p:sldId id="16140637" r:id="rId12"/>
    <p:sldId id="16140630" r:id="rId13"/>
    <p:sldId id="1614062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AvinashBayya/Secure-Data-Hiding-in-Image-Using-Steganograph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8900" y="1619250"/>
            <a:ext cx="9144000" cy="1180465"/>
          </a:xfrm>
          <a:effectLst>
            <a:softEdge rad="50800"/>
          </a:effectLst>
        </p:spPr>
        <p:style>
          <a:lnRef idx="0">
            <a:srgbClr val="FFFFFF"/>
          </a:lnRef>
          <a:fillRef idx="1">
            <a:schemeClr val="accent1"/>
          </a:fillRef>
          <a:effectRef idx="0">
            <a:srgbClr val="FFFFFF"/>
          </a:effectRef>
          <a:fontRef idx="minor">
            <a:schemeClr val="lt1"/>
          </a:fontRef>
        </p:style>
        <p:txBody>
          <a:bodyPr>
            <a:normAutofit fontScale="90000"/>
          </a:bodyPr>
          <a:lstStyle/>
          <a:p>
            <a:pPr algn="ctr"/>
            <a:r>
              <a:rPr lang="en-US" altLang="en-US" b="1" dirty="0">
                <a:solidFill>
                  <a:schemeClr val="tx2">
                    <a:lumMod val="50000"/>
                  </a:schemeClr>
                </a:solidFill>
                <a:latin typeface="Arial" panose="020B0604020202020204" pitchFamily="34" charset="0"/>
                <a:cs typeface="Arial" panose="020B0604020202020204" pitchFamily="34" charset="0"/>
              </a:rPr>
              <a:t>Secure Data Hiding in Image Using Steganography</a:t>
            </a:r>
            <a:endParaRPr lang="en-US" altLang="en-US" b="1" dirty="0">
              <a:solidFill>
                <a:schemeClr val="tx2">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407599" y="3636405"/>
            <a:ext cx="7980183" cy="224536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  B.AVINASH</a:t>
            </a:r>
            <a:endParaRPr lang="en-US" sz="2000" b="1" dirty="0">
              <a:solidFill>
                <a:schemeClr val="accent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a:solidFill>
                  <a:schemeClr val="bg1"/>
                </a:solidFill>
                <a:effectLst/>
                <a:latin typeface="Bahnschrift" panose="020B0502040204020203" charset="0"/>
                <a:cs typeface="Bahnschrift" panose="020B0502040204020203" charset="0"/>
                <a:sym typeface="+mn-ea"/>
              </a:rPr>
              <a:t>NAME: AVINASH BAYYA</a:t>
            </a:r>
            <a:endParaRPr lang="en-US" sz="2000" b="1">
              <a:solidFill>
                <a:schemeClr val="bg1"/>
              </a:solidFill>
              <a:effectLst/>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000" b="1">
                <a:solidFill>
                  <a:schemeClr val="bg1"/>
                </a:solidFill>
                <a:effectLst/>
                <a:latin typeface="Bahnschrift" panose="020B0502040204020203" charset="0"/>
                <a:cs typeface="Bahnschrift" panose="020B0502040204020203" charset="0"/>
                <a:sym typeface="+mn-ea"/>
              </a:rPr>
              <a:t>SKILLBUILD EMAIL ID: avinashbayya3134@gmail.com</a:t>
            </a:r>
            <a:endParaRPr lang="en-US" sz="2000" b="1">
              <a:solidFill>
                <a:schemeClr val="bg1"/>
              </a:solidFill>
              <a:effectLst/>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000" b="1">
                <a:solidFill>
                  <a:schemeClr val="bg1"/>
                </a:solidFill>
                <a:effectLst/>
                <a:latin typeface="Bahnschrift" panose="020B0502040204020203" charset="0"/>
                <a:cs typeface="Bahnschrift" panose="020B0502040204020203" charset="0"/>
                <a:sym typeface="+mn-ea"/>
              </a:rPr>
              <a:t>COLLEGE NAME: NRI Institute of Technology</a:t>
            </a:r>
            <a:endParaRPr lang="en-US" sz="2000" b="1">
              <a:solidFill>
                <a:schemeClr val="bg1"/>
              </a:solidFill>
              <a:effectLst/>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000" b="1">
                <a:solidFill>
                  <a:schemeClr val="bg1"/>
                </a:solidFill>
                <a:effectLst/>
                <a:latin typeface="Bahnschrift" panose="020B0502040204020203" charset="0"/>
                <a:cs typeface="Bahnschrift" panose="020B0502040204020203" charset="0"/>
                <a:sym typeface="+mn-ea"/>
              </a:rPr>
              <a:t>BRANCH: CSE</a:t>
            </a:r>
            <a:endParaRPr lang="en-US" sz="2000" b="1">
              <a:solidFill>
                <a:schemeClr val="bg1"/>
              </a:solidFill>
              <a:effectLst/>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000" b="1">
                <a:solidFill>
                  <a:schemeClr val="bg1"/>
                </a:solidFill>
                <a:effectLst/>
                <a:latin typeface="Bahnschrift" panose="020B0502040204020203" charset="0"/>
                <a:cs typeface="Bahnschrift" panose="020B0502040204020203" charset="0"/>
                <a:sym typeface="+mn-ea"/>
              </a:rPr>
              <a:t>PLACE: Guntur, ANDHRA PRADESH</a:t>
            </a:r>
            <a:endParaRPr lang="en-US" sz="2000" b="1" dirty="0">
              <a:solidFill>
                <a:schemeClr val="bg1"/>
              </a:solidFill>
              <a:latin typeface="Arial" panose="020B0604020202020204"/>
              <a:cs typeface="Arial" panose="020B0604020202020204"/>
            </a:endParaRPr>
          </a:p>
          <a:p>
            <a:endParaRPr lang="en-US" sz="2000" b="1" dirty="0">
              <a:solidFill>
                <a:schemeClr val="bg1"/>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89255" y="887730"/>
            <a:ext cx="2473325" cy="873760"/>
          </a:xfrm>
          <a:prstGeom prst="rect">
            <a:avLst/>
          </a:prstGeom>
          <a:noFill/>
        </p:spPr>
        <p:txBody>
          <a:bodyPr wrap="square" rtlCol="0">
            <a:noAutofit/>
          </a:bodyPr>
          <a:p>
            <a:pPr marL="342900" indent="-342900">
              <a:buFont typeface="Wingdings" panose="05000000000000000000" charset="0"/>
              <a:buChar char="Ø"/>
            </a:pPr>
            <a:r>
              <a:rPr lang="en-US" sz="2200" b="1">
                <a:solidFill>
                  <a:srgbClr val="C00000"/>
                </a:solidFill>
                <a:effectLst>
                  <a:outerShdw blurRad="38100" dist="38100" dir="2700000" algn="tl">
                    <a:srgbClr val="000000">
                      <a:alpha val="43137"/>
                    </a:srgbClr>
                  </a:outerShdw>
                </a:effectLst>
                <a:latin typeface="MuseoModerno" pitchFamily="34" charset="0"/>
                <a:cs typeface="MuseoModerno" pitchFamily="34" charset="0"/>
              </a:rPr>
              <a:t>ORIGINAL IMAGE</a:t>
            </a:r>
            <a:endParaRPr lang="en-US" sz="2200" b="1">
              <a:solidFill>
                <a:srgbClr val="C00000"/>
              </a:solidFill>
              <a:effectLst>
                <a:outerShdw blurRad="38100" dist="38100" dir="2700000" algn="tl">
                  <a:srgbClr val="000000">
                    <a:alpha val="43137"/>
                  </a:srgbClr>
                </a:outerShdw>
              </a:effectLst>
              <a:latin typeface="MuseoModerno" pitchFamily="34" charset="0"/>
              <a:cs typeface="MuseoModerno" pitchFamily="34" charset="0"/>
            </a:endParaRPr>
          </a:p>
        </p:txBody>
      </p:sp>
      <p:sp>
        <p:nvSpPr>
          <p:cNvPr id="9" name="Text Box 8"/>
          <p:cNvSpPr txBox="1"/>
          <p:nvPr/>
        </p:nvSpPr>
        <p:spPr>
          <a:xfrm>
            <a:off x="8830945" y="887730"/>
            <a:ext cx="2425065" cy="768350"/>
          </a:xfrm>
          <a:prstGeom prst="rect">
            <a:avLst/>
          </a:prstGeom>
          <a:noFill/>
        </p:spPr>
        <p:txBody>
          <a:bodyPr wrap="square" rtlCol="0">
            <a:spAutoFit/>
          </a:bodyPr>
          <a:p>
            <a:pPr marL="285750" indent="-285750">
              <a:buFont typeface="Wingdings" panose="05000000000000000000" charset="0"/>
              <a:buChar char="Ø"/>
            </a:pPr>
            <a:r>
              <a:rPr lang="en-US" sz="2200" b="1">
                <a:solidFill>
                  <a:srgbClr val="C00000"/>
                </a:solidFill>
                <a:effectLst>
                  <a:outerShdw blurRad="38100" dist="38100" dir="2700000" algn="tl">
                    <a:srgbClr val="000000">
                      <a:alpha val="43137"/>
                    </a:srgbClr>
                  </a:outerShdw>
                </a:effectLst>
                <a:latin typeface="MuseoModerno" pitchFamily="34" charset="0"/>
                <a:cs typeface="MuseoModerno" pitchFamily="34" charset="0"/>
              </a:rPr>
              <a:t>ENCODED IMAGE</a:t>
            </a:r>
            <a:endParaRPr lang="en-US" sz="2200" b="1">
              <a:solidFill>
                <a:srgbClr val="C00000"/>
              </a:solidFill>
              <a:effectLst>
                <a:outerShdw blurRad="38100" dist="38100" dir="2700000" algn="tl">
                  <a:srgbClr val="000000">
                    <a:alpha val="43137"/>
                  </a:srgbClr>
                </a:outerShdw>
              </a:effectLst>
              <a:latin typeface="MuseoModerno" pitchFamily="34" charset="0"/>
              <a:cs typeface="MuseoModerno" pitchFamily="34" charset="0"/>
            </a:endParaRPr>
          </a:p>
        </p:txBody>
      </p:sp>
      <p:pic>
        <p:nvPicPr>
          <p:cNvPr id="4" name="Picture 3" descr="mypic"/>
          <p:cNvPicPr>
            <a:picLocks noChangeAspect="1"/>
          </p:cNvPicPr>
          <p:nvPr/>
        </p:nvPicPr>
        <p:blipFill>
          <a:blip r:embed="rId1"/>
          <a:stretch>
            <a:fillRect/>
          </a:stretch>
        </p:blipFill>
        <p:spPr>
          <a:xfrm>
            <a:off x="121920" y="1656080"/>
            <a:ext cx="5403215" cy="4424045"/>
          </a:xfrm>
          <a:prstGeom prst="rect">
            <a:avLst/>
          </a:prstGeom>
        </p:spPr>
      </p:pic>
      <p:pic>
        <p:nvPicPr>
          <p:cNvPr id="5" name="Picture 4" descr="encryptedImage"/>
          <p:cNvPicPr>
            <a:picLocks noChangeAspect="1"/>
          </p:cNvPicPr>
          <p:nvPr/>
        </p:nvPicPr>
        <p:blipFill>
          <a:blip r:embed="rId2"/>
          <a:stretch>
            <a:fillRect/>
          </a:stretch>
        </p:blipFill>
        <p:spPr>
          <a:xfrm>
            <a:off x="6048375" y="1656080"/>
            <a:ext cx="5897245" cy="43954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1186180" y="1301750"/>
            <a:ext cx="8684895" cy="4239260"/>
          </a:xfrm>
        </p:spPr>
        <p:txBody>
          <a:bodyPr/>
          <a:lstStyle/>
          <a:p>
            <a:r>
              <a:rPr lang="en-US" altLang="en-US" sz="2000" dirty="0"/>
              <a:t>In conclusion, the project "Secure Data Hiding in Image Using Steganography" successfully demonstrates a method to enhance data security by embedding confidential information within digital images. This technique ensures that sensitive data remains concealed and protected from unauthorized access, offering an added layer of security for digital communication. Through this project, we have highlighted the potential of steganography as an effective tool for secure data transmission in the digital age.</a:t>
            </a:r>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a:xfrm>
            <a:off x="347345" y="1301115"/>
            <a:ext cx="11029315" cy="3093085"/>
          </a:xfrm>
        </p:spPr>
        <p:txBody>
          <a:bodyPr/>
          <a:lstStyle/>
          <a:p>
            <a:pPr marL="0" indent="0">
              <a:buNone/>
            </a:pPr>
            <a:r>
              <a:rPr lang="en-IN" b="1" u="sng" dirty="0">
                <a:solidFill>
                  <a:schemeClr val="accent3"/>
                </a:solidFill>
                <a:latin typeface="+mn-ea"/>
                <a:cs typeface="+mn-ea"/>
                <a:hlinkClick r:id="rId1" action="ppaction://hlinkfile"/>
              </a:rPr>
              <a:t>https://github.com/AvinashBayya/Secure-Data-Hiding-in-Image-Using-Steganography</a:t>
            </a:r>
            <a:endParaRPr lang="en-IN" b="1" u="sng" dirty="0">
              <a:solidFill>
                <a:schemeClr val="accent3"/>
              </a:solidFill>
              <a:latin typeface="+mn-ea"/>
              <a:cs typeface="+mn-ea"/>
              <a:hlinkClick r:id="rId1" action="ppaction://hlinkfi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617855"/>
            <a:ext cx="11029315" cy="6052185"/>
          </a:xfrm>
        </p:spPr>
        <p:txBody>
          <a:bodyPr/>
          <a:lstStyle/>
          <a:p>
            <a:pPr marL="0" indent="0">
              <a:buNone/>
            </a:pPr>
            <a:r>
              <a:rPr lang="en-US" altLang="en-US" sz="2400" dirty="0">
                <a:latin typeface="Symbol" panose="05050102010706020507" charset="0"/>
                <a:cs typeface="Symbol" panose="05050102010706020507" charset="0"/>
              </a:rPr>
              <a:t>*</a:t>
            </a:r>
            <a:r>
              <a:rPr lang="en-US" altLang="en-US" sz="2000" dirty="0">
                <a:latin typeface="Symbol" panose="05050102010706020507" charset="0"/>
                <a:cs typeface="Symbol" panose="05050102010706020507" charset="0"/>
              </a:rPr>
              <a:t>  </a:t>
            </a:r>
            <a:r>
              <a:rPr lang="en-US" altLang="en-US" sz="2000" dirty="0"/>
              <a:t>The increasing volume of digital data necessitates secure and covert communication methods to protect sensitive information from unauthorized access.</a:t>
            </a:r>
            <a:endParaRPr lang="en-US" altLang="en-US" sz="2000" dirty="0"/>
          </a:p>
          <a:p>
            <a:pPr marL="0" indent="0">
              <a:buNone/>
            </a:pPr>
            <a:r>
              <a:rPr lang="en-US" altLang="en-US" sz="2000" dirty="0">
                <a:latin typeface="Symbol" panose="05050102010706020507" charset="0"/>
                <a:cs typeface="Symbol" panose="05050102010706020507" charset="0"/>
                <a:sym typeface="+mn-ea"/>
              </a:rPr>
              <a:t>* </a:t>
            </a:r>
            <a:r>
              <a:rPr lang="en-US" altLang="en-US" sz="2000" dirty="0"/>
              <a:t> Traditional encryption methods, while effective, can attract unwanted attention due to their     conspicuous nature.</a:t>
            </a:r>
            <a:endParaRPr lang="en-US" altLang="en-US" sz="2000" dirty="0"/>
          </a:p>
          <a:p>
            <a:pPr marL="0" indent="0">
              <a:buNone/>
            </a:pPr>
            <a:r>
              <a:rPr lang="en-US" altLang="en-US" sz="2000" dirty="0">
                <a:latin typeface="Symbol" panose="05050102010706020507" charset="0"/>
                <a:cs typeface="Symbol" panose="05050102010706020507" charset="0"/>
                <a:sym typeface="+mn-ea"/>
              </a:rPr>
              <a:t>*  </a:t>
            </a:r>
            <a:r>
              <a:rPr lang="en-US" altLang="en-US" sz="2000" dirty="0"/>
              <a:t>There is a need for robust steganographic techniques that can effectively conceal data within digital images without causing noticeable degradation.</a:t>
            </a:r>
            <a:endParaRPr lang="en-US" altLang="en-US" sz="2000" dirty="0"/>
          </a:p>
          <a:p>
            <a:pPr marL="0" indent="0">
              <a:buNone/>
            </a:pPr>
            <a:r>
              <a:rPr lang="en-US" altLang="en-US" sz="2000" dirty="0">
                <a:latin typeface="Symbol" panose="05050102010706020507" charset="0"/>
                <a:cs typeface="Symbol" panose="05050102010706020507" charset="0"/>
                <a:sym typeface="+mn-ea"/>
              </a:rPr>
              <a:t>* </a:t>
            </a:r>
            <a:r>
              <a:rPr lang="en-US" altLang="en-US" sz="2000" dirty="0"/>
              <a:t>Existing steganographic methods often lack a balance between capacity, imperceptibility, and security, making them vulnerable to detection.</a:t>
            </a:r>
            <a:endParaRPr lang="en-US" altLang="en-US" sz="2000" dirty="0"/>
          </a:p>
          <a:p>
            <a:pPr marL="0" indent="0">
              <a:buNone/>
            </a:pPr>
            <a:r>
              <a:rPr lang="en-US" altLang="en-US" sz="2000" dirty="0">
                <a:latin typeface="Symbol" panose="05050102010706020507" charset="0"/>
                <a:cs typeface="Symbol" panose="05050102010706020507" charset="0"/>
                <a:sym typeface="+mn-ea"/>
              </a:rPr>
              <a:t>* </a:t>
            </a:r>
            <a:r>
              <a:rPr lang="en-US" altLang="en-US" sz="2000" dirty="0"/>
              <a:t>This project aims to develop a novel steganographic algorithm that enhances data security and imperceptibility while maximizing the data hiding capacity within images.</a:t>
            </a:r>
            <a:endParaRPr lang="en-US"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Box 11"/>
          <p:cNvSpPr txBox="1"/>
          <p:nvPr/>
        </p:nvSpPr>
        <p:spPr>
          <a:xfrm>
            <a:off x="1100455" y="583565"/>
            <a:ext cx="8823960" cy="768350"/>
          </a:xfrm>
          <a:prstGeom prst="rect">
            <a:avLst/>
          </a:prstGeom>
          <a:noFill/>
        </p:spPr>
        <p:txBody>
          <a:bodyPr wrap="square" rtlCol="0">
            <a:spAutoFit/>
          </a:bodyPr>
          <a:p>
            <a:pPr marL="0" lvl="1" defTabSz="1285875"/>
            <a:r>
              <a:rPr lang="en-US" altLang="zh-CN"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useoModerno" pitchFamily="34" charset="0"/>
                <a:ea typeface="Calibri" panose="020F0502020204030204" charset="0"/>
                <a:cs typeface="MuseoModerno" pitchFamily="34" charset="0"/>
              </a:rPr>
              <a:t>What is Image Steganography</a:t>
            </a:r>
            <a:endParaRPr lang="en-US" altLang="zh-CN"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useoModerno" pitchFamily="34" charset="0"/>
              <a:ea typeface="Calibri" panose="020F0502020204030204" charset="0"/>
              <a:cs typeface="MuseoModerno" pitchFamily="34" charset="0"/>
            </a:endParaRPr>
          </a:p>
        </p:txBody>
      </p:sp>
      <p:sp>
        <p:nvSpPr>
          <p:cNvPr id="7" name="Text 6"/>
          <p:cNvSpPr/>
          <p:nvPr/>
        </p:nvSpPr>
        <p:spPr>
          <a:xfrm>
            <a:off x="531495" y="1846580"/>
            <a:ext cx="2835275" cy="735965"/>
          </a:xfrm>
          <a:prstGeom prst="rect">
            <a:avLst/>
          </a:prstGeom>
          <a:noFill/>
        </p:spPr>
        <p:txBody>
          <a:bodyPr wrap="none" rtlCol="0" anchor="t"/>
          <a:p>
            <a:pPr marL="342900" indent="-342900">
              <a:lnSpc>
                <a:spcPts val="2790"/>
              </a:lnSpc>
              <a:buFont typeface="Arial" panose="020B0604020202020204" pitchFamily="34" charset="0"/>
              <a:buChar char="•"/>
            </a:pPr>
            <a:r>
              <a:rPr lang="en-US" sz="2000" b="1" dirty="0">
                <a:solidFill>
                  <a:srgbClr val="124E73"/>
                </a:solidFill>
                <a:latin typeface="MuseoModerno" pitchFamily="34" charset="0"/>
                <a:ea typeface="MuseoModerno" pitchFamily="34" charset="-122"/>
                <a:cs typeface="MuseoModerno" pitchFamily="34" charset="-120"/>
              </a:rPr>
              <a:t>Hiding Data</a:t>
            </a:r>
            <a:endParaRPr lang="en-US" sz="2000" b="1" dirty="0">
              <a:solidFill>
                <a:srgbClr val="124E73"/>
              </a:solidFill>
              <a:latin typeface="MuseoModerno" pitchFamily="34" charset="0"/>
              <a:ea typeface="MuseoModerno" pitchFamily="34" charset="-122"/>
              <a:cs typeface="MuseoModerno" pitchFamily="34" charset="-120"/>
            </a:endParaRPr>
          </a:p>
        </p:txBody>
      </p:sp>
      <p:sp>
        <p:nvSpPr>
          <p:cNvPr id="15" name="Text 14"/>
          <p:cNvSpPr/>
          <p:nvPr/>
        </p:nvSpPr>
        <p:spPr>
          <a:xfrm>
            <a:off x="8507095" y="1781175"/>
            <a:ext cx="2763520" cy="801370"/>
          </a:xfrm>
          <a:prstGeom prst="rect">
            <a:avLst/>
          </a:prstGeom>
          <a:noFill/>
        </p:spPr>
        <p:txBody>
          <a:bodyPr wrap="none" rtlCol="0" anchor="t"/>
          <a:p>
            <a:pPr marL="342900" indent="-342900" algn="ctr">
              <a:lnSpc>
                <a:spcPts val="2790"/>
              </a:lnSpc>
              <a:buFont typeface="Arial" panose="020B0604020202020204" pitchFamily="34" charset="0"/>
              <a:buChar char="•"/>
            </a:pPr>
            <a:r>
              <a:rPr lang="en-US" sz="2000" b="1" dirty="0">
                <a:solidFill>
                  <a:srgbClr val="124E73"/>
                </a:solidFill>
                <a:latin typeface="MuseoModerno" pitchFamily="34" charset="0"/>
                <a:ea typeface="MuseoModerno" pitchFamily="34" charset="-122"/>
                <a:cs typeface="MuseoModerno" pitchFamily="34" charset="-120"/>
              </a:rPr>
              <a:t>Secured</a:t>
            </a:r>
            <a:endParaRPr lang="en-US" sz="2000" b="1" dirty="0">
              <a:solidFill>
                <a:srgbClr val="124E73"/>
              </a:solidFill>
              <a:latin typeface="MuseoModerno" pitchFamily="34" charset="0"/>
              <a:ea typeface="MuseoModerno" pitchFamily="34" charset="-122"/>
              <a:cs typeface="MuseoModerno" pitchFamily="34" charset="-120"/>
            </a:endParaRPr>
          </a:p>
          <a:p>
            <a:pPr marL="0" indent="0" algn="ctr">
              <a:lnSpc>
                <a:spcPts val="2790"/>
              </a:lnSpc>
              <a:buNone/>
            </a:pPr>
            <a:r>
              <a:rPr lang="en-US" sz="2000" b="1" dirty="0">
                <a:solidFill>
                  <a:srgbClr val="124E73"/>
                </a:solidFill>
                <a:latin typeface="MuseoModerno" pitchFamily="34" charset="0"/>
                <a:ea typeface="MuseoModerno" pitchFamily="34" charset="-122"/>
                <a:cs typeface="MuseoModerno" pitchFamily="34" charset="-120"/>
              </a:rPr>
              <a:t>Communication</a:t>
            </a:r>
            <a:endParaRPr lang="en-US" sz="2000" b="1" dirty="0"/>
          </a:p>
        </p:txBody>
      </p:sp>
      <p:sp>
        <p:nvSpPr>
          <p:cNvPr id="4" name="Text 14"/>
          <p:cNvSpPr/>
          <p:nvPr/>
        </p:nvSpPr>
        <p:spPr>
          <a:xfrm>
            <a:off x="4555490" y="1846580"/>
            <a:ext cx="2763520" cy="801370"/>
          </a:xfrm>
          <a:prstGeom prst="rect">
            <a:avLst/>
          </a:prstGeom>
          <a:noFill/>
        </p:spPr>
        <p:txBody>
          <a:bodyPr wrap="none" rtlCol="0" anchor="t"/>
          <a:lstStyle/>
          <a:p>
            <a:pPr marL="342900" indent="-342900" algn="ctr">
              <a:lnSpc>
                <a:spcPts val="2790"/>
              </a:lnSpc>
              <a:buFont typeface="Arial" panose="020B0604020202020204" pitchFamily="34" charset="0"/>
              <a:buChar char="•"/>
            </a:pPr>
            <a:r>
              <a:rPr lang="en-US" sz="2000" b="1" dirty="0">
                <a:solidFill>
                  <a:srgbClr val="124E73"/>
                </a:solidFill>
                <a:latin typeface="MuseoModerno" pitchFamily="34" charset="0"/>
                <a:ea typeface="MuseoModerno" pitchFamily="34" charset="-122"/>
                <a:cs typeface="MuseoModerno" pitchFamily="34" charset="-120"/>
                <a:sym typeface="+mn-ea"/>
              </a:rPr>
              <a:t>Invisible to the Eye</a:t>
            </a:r>
            <a:endParaRPr lang="en-US" sz="2000" b="1" dirty="0"/>
          </a:p>
        </p:txBody>
      </p:sp>
      <p:sp>
        <p:nvSpPr>
          <p:cNvPr id="5" name="Text Box 4"/>
          <p:cNvSpPr txBox="1"/>
          <p:nvPr/>
        </p:nvSpPr>
        <p:spPr>
          <a:xfrm>
            <a:off x="288925" y="2647950"/>
            <a:ext cx="2934335" cy="1296035"/>
          </a:xfrm>
          <a:prstGeom prst="rect">
            <a:avLst/>
          </a:prstGeom>
          <a:noFill/>
        </p:spPr>
        <p:txBody>
          <a:bodyPr wrap="square" rtlCol="0" anchor="t">
            <a:noAutofit/>
          </a:bodyPr>
          <a:p>
            <a:r>
              <a:rPr lang="en-US" sz="1785" dirty="0">
                <a:solidFill>
                  <a:srgbClr val="2B4150"/>
                </a:solidFill>
                <a:latin typeface="Source Sans Pro" pitchFamily="34" charset="0"/>
                <a:ea typeface="Source Sans Pro" pitchFamily="34" charset="-122"/>
                <a:cs typeface="Source Sans Pro" pitchFamily="34" charset="-120"/>
                <a:sym typeface="+mn-ea"/>
              </a:rPr>
              <a:t>Image steganography involves embedding secret data, such as text, images, or even files, within the pixels of a digital image</a:t>
            </a:r>
            <a:endParaRPr lang="en-US" sz="1785" dirty="0">
              <a:solidFill>
                <a:srgbClr val="2B4150"/>
              </a:solidFill>
              <a:latin typeface="Source Sans Pro" pitchFamily="34" charset="0"/>
              <a:ea typeface="Source Sans Pro" pitchFamily="34" charset="-122"/>
              <a:cs typeface="Source Sans Pro" pitchFamily="34" charset="-120"/>
              <a:sym typeface="+mn-ea"/>
            </a:endParaRPr>
          </a:p>
        </p:txBody>
      </p:sp>
      <p:sp>
        <p:nvSpPr>
          <p:cNvPr id="6" name="Text Box 5"/>
          <p:cNvSpPr txBox="1"/>
          <p:nvPr/>
        </p:nvSpPr>
        <p:spPr>
          <a:xfrm>
            <a:off x="4076700" y="2647950"/>
            <a:ext cx="3517900" cy="1925320"/>
          </a:xfrm>
          <a:prstGeom prst="rect">
            <a:avLst/>
          </a:prstGeom>
          <a:noFill/>
        </p:spPr>
        <p:txBody>
          <a:bodyPr wrap="square" rtlCol="0" anchor="t">
            <a:spAutoFit/>
          </a:bodyPr>
          <a:p>
            <a:pPr marL="0" indent="0">
              <a:lnSpc>
                <a:spcPts val="2860"/>
              </a:lnSpc>
              <a:buNone/>
            </a:pPr>
            <a:r>
              <a:rPr lang="en-US" sz="1785" dirty="0">
                <a:solidFill>
                  <a:srgbClr val="2B4150"/>
                </a:solidFill>
                <a:latin typeface="Source Sans Pro" pitchFamily="34" charset="0"/>
                <a:ea typeface="Source Sans Pro" pitchFamily="34" charset="-122"/>
                <a:cs typeface="Source Sans Pro" pitchFamily="34" charset="-120"/>
                <a:sym typeface="+mn-ea"/>
              </a:rPr>
              <a:t>The hidden data is concealed in a way that it is undetectable to the casual observer, making the image appear normal and unaltered.</a:t>
            </a:r>
            <a:endParaRPr lang="en-US" sz="1785" dirty="0">
              <a:solidFill>
                <a:srgbClr val="2B4150"/>
              </a:solidFill>
              <a:latin typeface="Source Sans Pro" pitchFamily="34" charset="0"/>
              <a:ea typeface="Source Sans Pro" pitchFamily="34" charset="-122"/>
              <a:cs typeface="Source Sans Pro" pitchFamily="34" charset="-120"/>
              <a:sym typeface="+mn-ea"/>
            </a:endParaRPr>
          </a:p>
        </p:txBody>
      </p:sp>
      <p:sp>
        <p:nvSpPr>
          <p:cNvPr id="8" name="Text Box 7"/>
          <p:cNvSpPr txBox="1"/>
          <p:nvPr/>
        </p:nvSpPr>
        <p:spPr>
          <a:xfrm>
            <a:off x="8188960" y="2740660"/>
            <a:ext cx="3549015" cy="1739900"/>
          </a:xfrm>
          <a:prstGeom prst="rect">
            <a:avLst/>
          </a:prstGeom>
          <a:noFill/>
        </p:spPr>
        <p:txBody>
          <a:bodyPr wrap="square" rtlCol="0" anchor="t">
            <a:noAutofit/>
          </a:bodyPr>
          <a:p>
            <a:pPr marL="0" indent="0">
              <a:lnSpc>
                <a:spcPts val="2860"/>
              </a:lnSpc>
              <a:buNone/>
            </a:pPr>
            <a:r>
              <a:rPr lang="en-US" sz="1785" dirty="0">
                <a:solidFill>
                  <a:srgbClr val="2B4150"/>
                </a:solidFill>
                <a:latin typeface="Source Sans Pro" pitchFamily="34" charset="0"/>
                <a:ea typeface="Source Sans Pro" pitchFamily="34" charset="-122"/>
                <a:cs typeface="Source Sans Pro" pitchFamily="34" charset="-120"/>
                <a:sym typeface="+mn-ea"/>
              </a:rPr>
              <a:t>This technique allows for secure communication, as the existence of the hidden data is hidden from anyone who is not aware of its presence.</a:t>
            </a:r>
            <a:endParaRPr lang="en-US" sz="1785" dirty="0">
              <a:solidFill>
                <a:srgbClr val="2B4150"/>
              </a:solidFill>
              <a:latin typeface="Source Sans Pro" pitchFamily="34" charset="0"/>
              <a:ea typeface="Source Sans Pro" pitchFamily="34" charset="-122"/>
              <a:cs typeface="Source Sans Pro" pitchFamily="34" charset="-12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pSp>
        <p:nvGrpSpPr>
          <p:cNvPr id="45" name="组合 44"/>
          <p:cNvGrpSpPr/>
          <p:nvPr/>
        </p:nvGrpSpPr>
        <p:grpSpPr>
          <a:xfrm>
            <a:off x="2929911" y="2202425"/>
            <a:ext cx="2915035" cy="1194280"/>
            <a:chOff x="4304043" y="1286668"/>
            <a:chExt cx="3837944" cy="2757793"/>
          </a:xfrm>
          <a:solidFill>
            <a:srgbClr val="339966"/>
          </a:solidFill>
          <a:effectLst>
            <a:outerShdw blurRad="381000" dist="254000" dir="8100000" algn="tr" rotWithShape="0">
              <a:prstClr val="black">
                <a:alpha val="40000"/>
              </a:prstClr>
            </a:outerShdw>
          </a:effectLst>
        </p:grpSpPr>
        <p:sp>
          <p:nvSpPr>
            <p:cNvPr id="52" name="圆角矩形 44"/>
            <p:cNvSpPr/>
            <p:nvPr/>
          </p:nvSpPr>
          <p:spPr>
            <a:xfrm>
              <a:off x="4304043" y="1286668"/>
              <a:ext cx="3837944" cy="2757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Calibri" panose="020F0502020204030204" charset="0"/>
                <a:ea typeface="Calibri" panose="020F0502020204030204" charset="0"/>
                <a:cs typeface="Calibri" panose="020F0502020204030204" charset="0"/>
              </a:endParaRPr>
            </a:p>
          </p:txBody>
        </p:sp>
        <p:sp>
          <p:nvSpPr>
            <p:cNvPr id="54" name="圆角矩形 45"/>
            <p:cNvSpPr/>
            <p:nvPr/>
          </p:nvSpPr>
          <p:spPr>
            <a:xfrm>
              <a:off x="4351931" y="1367703"/>
              <a:ext cx="3742172" cy="2595722"/>
            </a:xfrm>
            <a:prstGeom prst="roundRect">
              <a:avLst/>
            </a:prstGeom>
            <a:solidFill>
              <a:srgbClr val="3F3F3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charset="0"/>
                <a:ea typeface="Calibri" panose="020F0502020204030204" charset="0"/>
                <a:cs typeface="Calibri" panose="020F0502020204030204" charset="0"/>
              </a:endParaRPr>
            </a:p>
          </p:txBody>
        </p:sp>
      </p:grpSp>
      <p:grpSp>
        <p:nvGrpSpPr>
          <p:cNvPr id="78" name="组合 77"/>
          <p:cNvGrpSpPr/>
          <p:nvPr/>
        </p:nvGrpSpPr>
        <p:grpSpPr>
          <a:xfrm>
            <a:off x="7489557" y="3172392"/>
            <a:ext cx="2915035" cy="1194280"/>
            <a:chOff x="4304043" y="1286668"/>
            <a:chExt cx="3837944" cy="2757793"/>
          </a:xfrm>
          <a:solidFill>
            <a:srgbClr val="C00000"/>
          </a:solidFill>
          <a:effectLst>
            <a:outerShdw blurRad="381000" dist="254000" dir="8100000" algn="tr" rotWithShape="0">
              <a:prstClr val="black">
                <a:alpha val="40000"/>
              </a:prstClr>
            </a:outerShdw>
          </a:effectLst>
        </p:grpSpPr>
        <p:sp>
          <p:nvSpPr>
            <p:cNvPr id="79" name="圆角矩形 51"/>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charset="0"/>
                <a:ea typeface="Calibri" panose="020F0502020204030204" charset="0"/>
                <a:cs typeface="Calibri" panose="020F0502020204030204" charset="0"/>
              </a:endParaRPr>
            </a:p>
          </p:txBody>
        </p:sp>
        <p:sp>
          <p:nvSpPr>
            <p:cNvPr id="80" name="圆角矩形 52"/>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Calibri" panose="020F0502020204030204" charset="0"/>
                <a:ea typeface="Calibri" panose="020F0502020204030204" charset="0"/>
                <a:cs typeface="Calibri" panose="020F0502020204030204" charset="0"/>
              </a:endParaRPr>
            </a:p>
          </p:txBody>
        </p:sp>
      </p:grpSp>
      <p:grpSp>
        <p:nvGrpSpPr>
          <p:cNvPr id="9" name="组合 77"/>
          <p:cNvGrpSpPr/>
          <p:nvPr/>
        </p:nvGrpSpPr>
        <p:grpSpPr>
          <a:xfrm>
            <a:off x="2929622" y="4331902"/>
            <a:ext cx="2915035" cy="1194280"/>
            <a:chOff x="4304043" y="1286668"/>
            <a:chExt cx="3837944" cy="2757793"/>
          </a:xfrm>
          <a:solidFill>
            <a:srgbClr val="C00000"/>
          </a:solidFill>
          <a:effectLst>
            <a:outerShdw blurRad="381000" dist="254000" dir="8100000" algn="tr" rotWithShape="0">
              <a:prstClr val="black">
                <a:alpha val="40000"/>
              </a:prstClr>
            </a:outerShdw>
          </a:effectLst>
        </p:grpSpPr>
        <p:sp>
          <p:nvSpPr>
            <p:cNvPr id="10" name="圆角矩形 51"/>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charset="0"/>
                <a:ea typeface="Calibri" panose="020F0502020204030204" charset="0"/>
                <a:cs typeface="Calibri" panose="020F0502020204030204" charset="0"/>
              </a:endParaRPr>
            </a:p>
          </p:txBody>
        </p:sp>
        <p:sp>
          <p:nvSpPr>
            <p:cNvPr id="11" name="圆角矩形 52"/>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Calibri" panose="020F0502020204030204" charset="0"/>
                <a:ea typeface="Calibri" panose="020F0502020204030204" charset="0"/>
                <a:cs typeface="Calibri" panose="020F0502020204030204" charset="0"/>
              </a:endParaRPr>
            </a:p>
          </p:txBody>
        </p:sp>
      </p:grpSp>
      <p:grpSp>
        <p:nvGrpSpPr>
          <p:cNvPr id="12" name="组合 71"/>
          <p:cNvGrpSpPr/>
          <p:nvPr/>
        </p:nvGrpSpPr>
        <p:grpSpPr>
          <a:xfrm>
            <a:off x="539013" y="4914638"/>
            <a:ext cx="3386810" cy="1387564"/>
            <a:chOff x="4304043" y="1286668"/>
            <a:chExt cx="3837944" cy="2757793"/>
          </a:xfrm>
          <a:effectLst>
            <a:outerShdw blurRad="381000" dist="254000" dir="8100000" algn="tr" rotWithShape="0">
              <a:prstClr val="black">
                <a:alpha val="40000"/>
              </a:prstClr>
            </a:outerShdw>
          </a:effectLst>
        </p:grpSpPr>
        <p:sp>
          <p:nvSpPr>
            <p:cNvPr id="13" name="圆角矩形 5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Calibri" panose="020F0502020204030204" charset="0"/>
                  <a:ea typeface="Calibri" panose="020F0502020204030204" charset="0"/>
                  <a:cs typeface="Calibri" panose="020F0502020204030204" charset="0"/>
                </a:rPr>
                <a:t>Pillow: For image manipulation.</a:t>
              </a:r>
              <a:endParaRPr lang="zh-CN" altLang="en-US">
                <a:latin typeface="Calibri" panose="020F0502020204030204" charset="0"/>
                <a:ea typeface="Calibri" panose="020F0502020204030204" charset="0"/>
                <a:cs typeface="Calibri" panose="020F0502020204030204" charset="0"/>
              </a:endParaRPr>
            </a:p>
          </p:txBody>
        </p:sp>
        <p:sp>
          <p:nvSpPr>
            <p:cNvPr id="14" name="圆角矩形 58"/>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charset="0"/>
                <a:ea typeface="Calibri" panose="020F0502020204030204" charset="0"/>
                <a:cs typeface="Calibri" panose="020F0502020204030204" charset="0"/>
              </a:endParaRPr>
            </a:p>
          </p:txBody>
        </p:sp>
      </p:grpSp>
      <p:grpSp>
        <p:nvGrpSpPr>
          <p:cNvPr id="15" name="组合 71"/>
          <p:cNvGrpSpPr/>
          <p:nvPr/>
        </p:nvGrpSpPr>
        <p:grpSpPr>
          <a:xfrm>
            <a:off x="8612403" y="3969758"/>
            <a:ext cx="3386810" cy="1387564"/>
            <a:chOff x="4304043" y="1286668"/>
            <a:chExt cx="3837944" cy="2757793"/>
          </a:xfrm>
          <a:effectLst>
            <a:outerShdw blurRad="381000" dist="254000" dir="8100000" algn="tr" rotWithShape="0">
              <a:prstClr val="black">
                <a:alpha val="40000"/>
              </a:prstClr>
            </a:outerShdw>
          </a:effectLst>
        </p:grpSpPr>
        <p:sp>
          <p:nvSpPr>
            <p:cNvPr id="16" name="圆角矩形 5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Calibri" panose="020F0502020204030204" charset="0"/>
                  <a:ea typeface="Calibri" panose="020F0502020204030204" charset="0"/>
                  <a:cs typeface="Calibri" panose="020F0502020204030204" charset="0"/>
                </a:rPr>
                <a:t>Pillow: For image manipulation.</a:t>
              </a:r>
              <a:endParaRPr lang="zh-CN" altLang="en-US">
                <a:latin typeface="Calibri" panose="020F0502020204030204" charset="0"/>
                <a:ea typeface="Calibri" panose="020F0502020204030204" charset="0"/>
                <a:cs typeface="Calibri" panose="020F0502020204030204" charset="0"/>
              </a:endParaRPr>
            </a:p>
          </p:txBody>
        </p:sp>
        <p:sp>
          <p:nvSpPr>
            <p:cNvPr id="17" name="圆角矩形 58"/>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charset="0"/>
                <a:ea typeface="Calibri" panose="020F0502020204030204" charset="0"/>
                <a:cs typeface="Calibri" panose="020F0502020204030204" charset="0"/>
              </a:endParaRPr>
            </a:p>
          </p:txBody>
        </p:sp>
      </p:grpSp>
      <p:grpSp>
        <p:nvGrpSpPr>
          <p:cNvPr id="18" name="组合 71"/>
          <p:cNvGrpSpPr/>
          <p:nvPr/>
        </p:nvGrpSpPr>
        <p:grpSpPr>
          <a:xfrm>
            <a:off x="4637405" y="2705100"/>
            <a:ext cx="3726815" cy="1885950"/>
            <a:chOff x="4304043" y="1286668"/>
            <a:chExt cx="3837944" cy="2757793"/>
          </a:xfrm>
          <a:effectLst>
            <a:outerShdw blurRad="381000" dist="254000" dir="8100000" algn="tr" rotWithShape="0">
              <a:prstClr val="black">
                <a:alpha val="40000"/>
              </a:prstClr>
            </a:outerShdw>
          </a:effectLst>
        </p:grpSpPr>
        <p:sp>
          <p:nvSpPr>
            <p:cNvPr id="19" name="圆角矩形 5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Calibri" panose="020F0502020204030204" charset="0"/>
                  <a:ea typeface="Calibri" panose="020F0502020204030204" charset="0"/>
                  <a:cs typeface="Calibri" panose="020F0502020204030204" charset="0"/>
                </a:rPr>
                <a:t>Pillow: For image manipulation.</a:t>
              </a:r>
              <a:endParaRPr lang="zh-CN" altLang="en-US">
                <a:latin typeface="Calibri" panose="020F0502020204030204" charset="0"/>
                <a:ea typeface="Calibri" panose="020F0502020204030204" charset="0"/>
                <a:cs typeface="Calibri" panose="020F0502020204030204" charset="0"/>
              </a:endParaRPr>
            </a:p>
          </p:txBody>
        </p:sp>
        <p:sp>
          <p:nvSpPr>
            <p:cNvPr id="20" name="圆角矩形 58"/>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charset="0"/>
                <a:ea typeface="Calibri" panose="020F0502020204030204" charset="0"/>
                <a:cs typeface="Calibri" panose="020F0502020204030204" charset="0"/>
              </a:endParaRPr>
            </a:p>
          </p:txBody>
        </p:sp>
      </p:grpSp>
      <p:sp>
        <p:nvSpPr>
          <p:cNvPr id="30" name="圆角矩形 58"/>
          <p:cNvSpPr/>
          <p:nvPr/>
        </p:nvSpPr>
        <p:spPr>
          <a:xfrm>
            <a:off x="281940" y="1398905"/>
            <a:ext cx="3302000" cy="1306195"/>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charset="0"/>
              <a:ea typeface="Calibri" panose="020F0502020204030204" charset="0"/>
              <a:cs typeface="Calibri" panose="020F0502020204030204" charset="0"/>
            </a:endParaRPr>
          </a:p>
        </p:txBody>
      </p:sp>
      <p:sp>
        <p:nvSpPr>
          <p:cNvPr id="32" name="Text Box 31"/>
          <p:cNvSpPr txBox="1"/>
          <p:nvPr/>
        </p:nvSpPr>
        <p:spPr>
          <a:xfrm>
            <a:off x="640080" y="1698625"/>
            <a:ext cx="2585720" cy="706755"/>
          </a:xfrm>
          <a:prstGeom prst="rect">
            <a:avLst/>
          </a:prstGeom>
          <a:noFill/>
        </p:spPr>
        <p:txBody>
          <a:bodyPr wrap="square" rtlCol="0">
            <a:spAutoFit/>
          </a:bodyPr>
          <a:lstStyle/>
          <a:p>
            <a:pPr algn="ctr"/>
            <a:r>
              <a:rPr lang="en-US" sz="2000" b="1">
                <a:solidFill>
                  <a:schemeClr val="tx1"/>
                </a:solidFill>
                <a:effectLst>
                  <a:outerShdw blurRad="38100" dist="19050" dir="2700000" algn="tl" rotWithShape="0">
                    <a:schemeClr val="dk1">
                      <a:alpha val="40000"/>
                    </a:schemeClr>
                  </a:outerShdw>
                </a:effectLst>
                <a:latin typeface="MuseoModerno" pitchFamily="34" charset="0"/>
                <a:cs typeface="MuseoModerno" pitchFamily="34" charset="0"/>
              </a:rPr>
              <a:t>Pillow: </a:t>
            </a:r>
            <a:r>
              <a:rPr lang="en-US" sz="2000" b="1">
                <a:solidFill>
                  <a:schemeClr val="tx1"/>
                </a:solidFill>
                <a:effectLst>
                  <a:outerShdw blurRad="38100" dist="19050" dir="2700000" algn="tl" rotWithShape="0">
                    <a:schemeClr val="dk1">
                      <a:alpha val="40000"/>
                    </a:schemeClr>
                  </a:outerShdw>
                </a:effectLst>
                <a:cs typeface="+mn-lt"/>
              </a:rPr>
              <a:t>FOR IMAGE MANIPULATION</a:t>
            </a:r>
            <a:endParaRPr lang="en-US" sz="2000">
              <a:cs typeface="+mn-lt"/>
            </a:endParaRPr>
          </a:p>
        </p:txBody>
      </p:sp>
      <p:sp>
        <p:nvSpPr>
          <p:cNvPr id="90" name="TextBox 77"/>
          <p:cNvSpPr txBox="1"/>
          <p:nvPr/>
        </p:nvSpPr>
        <p:spPr>
          <a:xfrm>
            <a:off x="5084445" y="3361690"/>
            <a:ext cx="2604770" cy="797560"/>
          </a:xfrm>
          <a:prstGeom prst="rect">
            <a:avLst/>
          </a:prstGeom>
          <a:noFill/>
        </p:spPr>
        <p:txBody>
          <a:bodyPr wrap="square" lIns="96392" tIns="48195" rIns="96392" bIns="48195" rtlCol="0">
            <a:noAutofit/>
          </a:bodyPr>
          <a:p>
            <a:pPr algn="ctr" fontAlgn="auto">
              <a:spcBef>
                <a:spcPts val="0"/>
              </a:spcBef>
              <a:spcAft>
                <a:spcPts val="0"/>
              </a:spcAft>
              <a:defRPr/>
            </a:pPr>
            <a:r>
              <a:rPr lang="en-US" altLang="zh-CN" sz="3200" b="1" dirty="0">
                <a:solidFill>
                  <a:schemeClr val="tx1">
                    <a:lumMod val="65000"/>
                    <a:lumOff val="35000"/>
                  </a:schemeClr>
                </a:solidFill>
                <a:latin typeface="MuseoModerno" pitchFamily="34" charset="0"/>
                <a:ea typeface="Calibri" panose="020F0502020204030204" charset="0"/>
                <a:cs typeface="MuseoModerno" pitchFamily="34" charset="0"/>
              </a:rPr>
              <a:t>INSTALL</a:t>
            </a:r>
            <a:r>
              <a:rPr lang="zh-CN" altLang="en-US" sz="3200" b="1" dirty="0">
                <a:solidFill>
                  <a:schemeClr val="tx1">
                    <a:lumMod val="65000"/>
                    <a:lumOff val="35000"/>
                  </a:schemeClr>
                </a:solidFill>
                <a:latin typeface="MuseoModerno" pitchFamily="34" charset="0"/>
                <a:ea typeface="Calibri" panose="020F0502020204030204" charset="0"/>
                <a:cs typeface="MuseoModerno" pitchFamily="34" charset="0"/>
              </a:rPr>
              <a:t>
</a:t>
            </a:r>
            <a:endParaRPr lang="zh-CN" altLang="en-US" sz="3200" b="1" dirty="0">
              <a:solidFill>
                <a:schemeClr val="tx1">
                  <a:lumMod val="65000"/>
                  <a:lumOff val="35000"/>
                </a:schemeClr>
              </a:solidFill>
              <a:latin typeface="MuseoModerno" pitchFamily="34" charset="0"/>
              <a:ea typeface="Calibri" panose="020F0502020204030204" charset="0"/>
              <a:cs typeface="MuseoModerno" pitchFamily="34" charset="0"/>
            </a:endParaRPr>
          </a:p>
        </p:txBody>
      </p:sp>
      <p:sp>
        <p:nvSpPr>
          <p:cNvPr id="33" name="Text Box 32"/>
          <p:cNvSpPr txBox="1"/>
          <p:nvPr/>
        </p:nvSpPr>
        <p:spPr>
          <a:xfrm>
            <a:off x="788035" y="5316855"/>
            <a:ext cx="2795905" cy="918210"/>
          </a:xfrm>
          <a:prstGeom prst="rect">
            <a:avLst/>
          </a:prstGeom>
          <a:noFill/>
        </p:spPr>
        <p:txBody>
          <a:bodyPr wrap="square" rtlCol="0">
            <a:noAutofit/>
          </a:bodyPr>
          <a:p>
            <a:pPr algn="ctr"/>
            <a:r>
              <a:rPr lang="en-US" sz="2000" b="1">
                <a:solidFill>
                  <a:schemeClr val="tx1"/>
                </a:solidFill>
                <a:effectLst>
                  <a:outerShdw blurRad="38100" dist="19050" dir="2700000" algn="tl" rotWithShape="0">
                    <a:schemeClr val="dk1">
                      <a:alpha val="40000"/>
                    </a:schemeClr>
                  </a:outerShdw>
                </a:effectLst>
                <a:latin typeface="MuseoModerno" pitchFamily="34" charset="0"/>
                <a:cs typeface="MuseoModerno" pitchFamily="34" charset="0"/>
              </a:rPr>
              <a:t>NumPy</a:t>
            </a:r>
            <a:r>
              <a:rPr lang="en-US" sz="2000" b="1">
                <a:solidFill>
                  <a:schemeClr val="tx1"/>
                </a:solidFill>
                <a:effectLst>
                  <a:outerShdw blurRad="38100" dist="19050" dir="2700000" algn="tl" rotWithShape="0">
                    <a:schemeClr val="dk1">
                      <a:alpha val="40000"/>
                    </a:schemeClr>
                  </a:outerShdw>
                </a:effectLst>
              </a:rPr>
              <a:t>:</a:t>
            </a:r>
            <a:r>
              <a:rPr lang="en-US" sz="2000"/>
              <a:t> </a:t>
            </a:r>
            <a:r>
              <a:rPr lang="en-US" sz="2000" b="1"/>
              <a:t>For numerical operations.</a:t>
            </a:r>
            <a:endParaRPr lang="en-US" sz="2000" b="1"/>
          </a:p>
        </p:txBody>
      </p:sp>
      <p:sp>
        <p:nvSpPr>
          <p:cNvPr id="34" name="Text Box 33"/>
          <p:cNvSpPr txBox="1"/>
          <p:nvPr/>
        </p:nvSpPr>
        <p:spPr>
          <a:xfrm>
            <a:off x="9311005" y="4159250"/>
            <a:ext cx="2299970" cy="1198245"/>
          </a:xfrm>
          <a:prstGeom prst="rect">
            <a:avLst/>
          </a:prstGeom>
          <a:noFill/>
        </p:spPr>
        <p:txBody>
          <a:bodyPr wrap="square" rtlCol="0">
            <a:noAutofit/>
          </a:bodyPr>
          <a:p>
            <a:pPr algn="ctr"/>
            <a:r>
              <a:rPr lang="en-US" sz="2000" b="1">
                <a:solidFill>
                  <a:schemeClr val="tx1"/>
                </a:solidFill>
                <a:effectLst>
                  <a:outerShdw blurRad="38100" dist="19050" dir="2700000" algn="tl" rotWithShape="0">
                    <a:schemeClr val="dk1">
                      <a:alpha val="40000"/>
                    </a:schemeClr>
                  </a:outerShdw>
                </a:effectLst>
                <a:latin typeface="MuseoModerno" pitchFamily="34" charset="0"/>
                <a:cs typeface="MuseoModerno" pitchFamily="34" charset="0"/>
              </a:rPr>
              <a:t>OpenCV</a:t>
            </a:r>
            <a:r>
              <a:rPr lang="en-US" sz="2000" b="1">
                <a:solidFill>
                  <a:schemeClr val="tx1"/>
                </a:solidFill>
                <a:effectLst>
                  <a:outerShdw blurRad="38100" dist="19050" dir="2700000" algn="tl" rotWithShape="0">
                    <a:schemeClr val="dk1">
                      <a:alpha val="40000"/>
                    </a:schemeClr>
                  </a:outerShdw>
                </a:effectLst>
              </a:rPr>
              <a:t>:</a:t>
            </a:r>
            <a:r>
              <a:rPr lang="en-US" sz="2000"/>
              <a:t> </a:t>
            </a:r>
            <a:r>
              <a:rPr lang="en-US" sz="2000" b="1">
                <a:cs typeface="+mn-lt"/>
              </a:rPr>
              <a:t>For advanced image processing.</a:t>
            </a:r>
            <a:endParaRPr lang="en-US" sz="2000">
              <a:cs typeface="+mn-lt"/>
            </a:endParaRPr>
          </a:p>
          <a:p>
            <a:pPr algn="ctr"/>
            <a:endParaRPr lang="en-US" sz="2000">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4" name="Text Box 3"/>
          <p:cNvSpPr txBox="1"/>
          <p:nvPr/>
        </p:nvSpPr>
        <p:spPr>
          <a:xfrm>
            <a:off x="511175" y="1302385"/>
            <a:ext cx="9980930" cy="3883660"/>
          </a:xfrm>
          <a:prstGeom prst="rect">
            <a:avLst/>
          </a:prstGeom>
        </p:spPr>
        <p:txBody>
          <a:bodyPr wrap="square">
            <a:noAutofit/>
          </a:bodyPr>
          <a:p>
            <a:r>
              <a:rPr sz="2000" b="1"/>
              <a:t>Key Areas for Innovation:</a:t>
            </a:r>
            <a:endParaRPr sz="2000" b="1"/>
          </a:p>
          <a:p>
            <a:pPr>
              <a:buFont typeface="Arial" panose="020B0604020202020204"/>
              <a:buChar char="•"/>
            </a:pPr>
            <a:r>
              <a:rPr sz="2000" b="1"/>
              <a:t>Enhanced Security:</a:t>
            </a:r>
            <a:endParaRPr sz="2000" b="1"/>
          </a:p>
          <a:p>
            <a:pPr lvl="1">
              <a:buFont typeface="Arial" panose="020B0604020202020204"/>
              <a:buChar char="◦"/>
            </a:pPr>
            <a:r>
              <a:rPr sz="2000" b="1"/>
              <a:t>Adaptive encryption, secure key distribution, and combined steganography-cryptography.</a:t>
            </a:r>
            <a:endParaRPr sz="2000" b="1"/>
          </a:p>
          <a:p>
            <a:pPr>
              <a:buFont typeface="Arial" panose="020B0604020202020204"/>
              <a:buChar char="•"/>
            </a:pPr>
            <a:r>
              <a:rPr sz="2000" b="1"/>
              <a:t>Increased Capacity:</a:t>
            </a:r>
            <a:endParaRPr sz="2000" b="1"/>
          </a:p>
          <a:p>
            <a:pPr lvl="1">
              <a:buFont typeface="Arial" panose="020B0604020202020204"/>
              <a:buChar char="◦"/>
            </a:pPr>
            <a:r>
              <a:rPr sz="2000" b="1"/>
              <a:t>Optimized pixel selection and advanced frequency domain adaptations.</a:t>
            </a:r>
            <a:endParaRPr sz="2000" b="1"/>
          </a:p>
          <a:p>
            <a:pPr>
              <a:buFont typeface="Arial" panose="020B0604020202020204"/>
              <a:buChar char="•"/>
            </a:pPr>
            <a:r>
              <a:rPr sz="2000" b="1"/>
              <a:t>Improved Imperceptibility:</a:t>
            </a:r>
            <a:endParaRPr sz="2000" b="1"/>
          </a:p>
          <a:p>
            <a:pPr lvl="1">
              <a:buFont typeface="Arial" panose="020B0604020202020204"/>
              <a:buChar char="◦"/>
            </a:pPr>
            <a:r>
              <a:rPr sz="2000" b="1"/>
              <a:t>Perceptual masking and statistical analysis resistance.</a:t>
            </a:r>
            <a:endParaRPr sz="2000" b="1"/>
          </a:p>
          <a:p>
            <a:pPr>
              <a:buFont typeface="Arial" panose="020B0604020202020204"/>
              <a:buChar char="•"/>
            </a:pPr>
            <a:r>
              <a:rPr sz="2000" b="1"/>
              <a:t>Automation and User Experience:</a:t>
            </a:r>
            <a:endParaRPr sz="2000" b="1"/>
          </a:p>
          <a:p>
            <a:pPr lvl="1">
              <a:buFont typeface="Arial" panose="020B0604020202020204"/>
              <a:buChar char="◦"/>
            </a:pPr>
            <a:r>
              <a:rPr sz="2000" b="1"/>
              <a:t>Automated steganalysis detection and user-friendly interface.</a:t>
            </a:r>
            <a:endParaRPr sz="2000" b="1"/>
          </a:p>
          <a:p>
            <a:r>
              <a:rPr sz="2000" b="1"/>
              <a:t>In essence, unique features arise from:</a:t>
            </a:r>
            <a:endParaRPr sz="2000" b="1"/>
          </a:p>
          <a:p>
            <a:pPr>
              <a:buFont typeface="Arial" panose="020B0604020202020204"/>
              <a:buChar char="•"/>
            </a:pPr>
            <a:r>
              <a:rPr sz="2000" b="1"/>
              <a:t>Sophisticated algorithms that go beyond basic LSB techniques.</a:t>
            </a:r>
            <a:endParaRPr sz="2000" b="1"/>
          </a:p>
          <a:p>
            <a:pPr>
              <a:buFont typeface="Arial" panose="020B0604020202020204"/>
              <a:buChar char="•"/>
            </a:pPr>
            <a:r>
              <a:rPr sz="2000" b="1"/>
              <a:t>A strong emphasis on security through robust encryption and key management.</a:t>
            </a:r>
            <a:endParaRPr sz="2000" b="1"/>
          </a:p>
          <a:p>
            <a:pPr>
              <a:buFont typeface="Arial" panose="020B0604020202020204"/>
              <a:buChar char="•"/>
            </a:pPr>
            <a:r>
              <a:rPr sz="2000" b="1"/>
              <a:t>Techniques that prioritize imperceptibility, making the hidden data virtually undetectable.</a:t>
            </a:r>
            <a:endParaRPr sz="2000" b="1"/>
          </a:p>
          <a:p>
            <a:r>
              <a:rPr sz="2000" b="1"/>
              <a:t>By combining these elements, a steganography project can offer a significant advancement over existing methods.</a:t>
            </a:r>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sz="1800" dirty="0">
                <a:latin typeface="Bahnschrift" panose="020B0502040204020203" charset="0"/>
                <a:cs typeface="Bahnschrift" panose="020B0502040204020203" charset="0"/>
                <a:sym typeface="+mn-ea"/>
              </a:rPr>
              <a:t>The primary end users for this steganography project include government and military personnel secure communication, corporate executives protecting proprietary data, and journalists sharing sensitive information discreetly.</a:t>
            </a:r>
            <a:endParaRPr lang="en-US" sz="1800" dirty="0">
              <a:latin typeface="Bahnschrift" panose="020B0502040204020203" charset="0"/>
              <a:cs typeface="Bahnschrift" panose="020B0502040204020203" charset="0"/>
            </a:endParaRPr>
          </a:p>
          <a:p>
            <a:pPr>
              <a:buFont typeface="Arial" panose="020B0604020202020204" pitchFamily="34" charset="0"/>
              <a:buChar char="•"/>
            </a:pPr>
            <a:r>
              <a:rPr lang="en-US" sz="1800" dirty="0">
                <a:latin typeface="Bahnschrift" panose="020B0502040204020203" charset="0"/>
                <a:cs typeface="Bahnschrift" panose="020B0502040204020203" charset="0"/>
                <a:sym typeface="+mn-ea"/>
              </a:rPr>
              <a:t>IT and cyber security teams can integrate this technique to enhance organizational data security.</a:t>
            </a:r>
            <a:endParaRPr lang="en-US" sz="1800" dirty="0">
              <a:latin typeface="Bahnschrift" panose="020B0502040204020203" charset="0"/>
              <a:cs typeface="Bahnschrift" panose="020B0502040204020203" charset="0"/>
            </a:endParaRPr>
          </a:p>
          <a:p>
            <a:pPr>
              <a:buFont typeface="Arial" panose="020B0604020202020204" pitchFamily="34" charset="0"/>
              <a:buChar char="•"/>
            </a:pPr>
            <a:r>
              <a:rPr lang="en-US" sz="1800" dirty="0">
                <a:latin typeface="Bahnschrift" panose="020B0502040204020203" charset="0"/>
                <a:cs typeface="Bahnschrift" panose="020B0502040204020203" charset="0"/>
                <a:sym typeface="+mn-ea"/>
              </a:rPr>
              <a:t>Additionally,  the person who wants to send any secret message other person in a hidden format then this project will helpful for them.</a:t>
            </a:r>
            <a:endParaRPr lang="en-US" sz="1800" dirty="0">
              <a:latin typeface="Bahnschrift" panose="020B0502040204020203" charset="0"/>
              <a:cs typeface="Bahnschrift" panose="020B0502040204020203" charset="0"/>
            </a:endParaRPr>
          </a:p>
          <a:p>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967" y="544676"/>
            <a:ext cx="11029616" cy="530296"/>
          </a:xfrm>
        </p:spPr>
        <p:txBody>
          <a:bodyPr/>
          <a:p>
            <a:r>
              <a:rPr lang="en-US"/>
              <a:t>                          </a:t>
            </a:r>
            <a:r>
              <a:rPr lang="en-US">
                <a:solidFill>
                  <a:schemeClr val="accent1"/>
                </a:solidFill>
              </a:rPr>
              <a:t>code :</a:t>
            </a:r>
            <a:endParaRPr lang="en-US">
              <a:solidFill>
                <a:schemeClr val="accent1"/>
              </a:solidFill>
            </a:endParaRPr>
          </a:p>
        </p:txBody>
      </p:sp>
      <p:pic>
        <p:nvPicPr>
          <p:cNvPr id="4" name="Content Placeholder 3" descr="Screenshot 2025-02-25 200724"/>
          <p:cNvPicPr>
            <a:picLocks noChangeAspect="1"/>
          </p:cNvPicPr>
          <p:nvPr>
            <p:ph idx="1"/>
          </p:nvPr>
        </p:nvPicPr>
        <p:blipFill>
          <a:blip r:embed="rId1"/>
          <a:stretch>
            <a:fillRect/>
          </a:stretch>
        </p:blipFill>
        <p:spPr>
          <a:xfrm>
            <a:off x="238760" y="1085850"/>
            <a:ext cx="7734300" cy="5421630"/>
          </a:xfrm>
          <a:prstGeom prst="rect">
            <a:avLst/>
          </a:prstGeom>
        </p:spPr>
      </p:pic>
      <p:pic>
        <p:nvPicPr>
          <p:cNvPr id="5" name="Picture 4" descr="Screenshot 2025-02-25 200817"/>
          <p:cNvPicPr>
            <a:picLocks noChangeAspect="1"/>
          </p:cNvPicPr>
          <p:nvPr/>
        </p:nvPicPr>
        <p:blipFill>
          <a:blip r:embed="rId2"/>
          <a:stretch>
            <a:fillRect/>
          </a:stretch>
        </p:blipFill>
        <p:spPr>
          <a:xfrm>
            <a:off x="6933565" y="1075055"/>
            <a:ext cx="7769860" cy="5422265"/>
          </a:xfrm>
          <a:prstGeom prst="rect">
            <a:avLst/>
          </a:prstGeom>
        </p:spPr>
      </p:pic>
      <p:cxnSp>
        <p:nvCxnSpPr>
          <p:cNvPr id="6" name="Straight Connector 5"/>
          <p:cNvCxnSpPr/>
          <p:nvPr/>
        </p:nvCxnSpPr>
        <p:spPr>
          <a:xfrm>
            <a:off x="6746875" y="1085850"/>
            <a:ext cx="16510" cy="5631815"/>
          </a:xfrm>
          <a:prstGeom prst="line">
            <a:avLst/>
          </a:prstGeom>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6" name="Content Placeholder 5" descr="Screenshot 2025-02-25 200851"/>
          <p:cNvPicPr>
            <a:picLocks noChangeAspect="1"/>
          </p:cNvPicPr>
          <p:nvPr>
            <p:ph idx="1"/>
          </p:nvPr>
        </p:nvPicPr>
        <p:blipFill>
          <a:blip r:embed="rId1"/>
          <a:stretch>
            <a:fillRect/>
          </a:stretch>
        </p:blipFill>
        <p:spPr>
          <a:xfrm>
            <a:off x="1468755" y="4893945"/>
            <a:ext cx="8203565" cy="1382395"/>
          </a:xfrm>
          <a:prstGeom prst="rect">
            <a:avLst/>
          </a:prstGeom>
        </p:spPr>
      </p:pic>
      <p:pic>
        <p:nvPicPr>
          <p:cNvPr id="8" name="Picture 7" descr="Screenshot 2025-02-25 200838"/>
          <p:cNvPicPr>
            <a:picLocks noChangeAspect="1"/>
          </p:cNvPicPr>
          <p:nvPr/>
        </p:nvPicPr>
        <p:blipFill>
          <a:blip r:embed="rId2"/>
          <a:stretch>
            <a:fillRect/>
          </a:stretch>
        </p:blipFill>
        <p:spPr>
          <a:xfrm>
            <a:off x="1468755" y="2034540"/>
            <a:ext cx="8086725" cy="1430655"/>
          </a:xfrm>
          <a:prstGeom prst="rect">
            <a:avLst/>
          </a:prstGeom>
        </p:spPr>
      </p:pic>
      <p:sp>
        <p:nvSpPr>
          <p:cNvPr id="9" name="Text Box 8"/>
          <p:cNvSpPr txBox="1"/>
          <p:nvPr>
            <p:custDataLst>
              <p:tags r:id="rId3"/>
            </p:custDataLst>
          </p:nvPr>
        </p:nvSpPr>
        <p:spPr>
          <a:xfrm>
            <a:off x="238125" y="1334770"/>
            <a:ext cx="2473325" cy="768350"/>
          </a:xfrm>
          <a:prstGeom prst="rect">
            <a:avLst/>
          </a:prstGeom>
          <a:noFill/>
        </p:spPr>
        <p:txBody>
          <a:bodyPr wrap="square" rtlCol="0">
            <a:spAutoFit/>
          </a:bodyPr>
          <a:p>
            <a:pPr marL="342900" indent="-342900">
              <a:buFont typeface="Wingdings" panose="05000000000000000000" charset="0"/>
              <a:buChar char="Ø"/>
            </a:pPr>
            <a:r>
              <a:rPr lang="en-US" sz="2200" b="1">
                <a:solidFill>
                  <a:srgbClr val="C00000"/>
                </a:solidFill>
                <a:effectLst>
                  <a:outerShdw blurRad="38100" dist="38100" dir="2700000" algn="tl">
                    <a:srgbClr val="000000">
                      <a:alpha val="43137"/>
                    </a:srgbClr>
                  </a:outerShdw>
                </a:effectLst>
                <a:latin typeface="MuseoModerno" pitchFamily="34" charset="0"/>
                <a:cs typeface="MuseoModerno" pitchFamily="34" charset="0"/>
              </a:rPr>
              <a:t>IMAGE ENCRYPTION</a:t>
            </a:r>
            <a:endParaRPr lang="en-US" sz="2200" b="1">
              <a:solidFill>
                <a:srgbClr val="C00000"/>
              </a:solidFill>
              <a:effectLst>
                <a:outerShdw blurRad="38100" dist="38100" dir="2700000" algn="tl">
                  <a:srgbClr val="000000">
                    <a:alpha val="43137"/>
                  </a:srgbClr>
                </a:outerShdw>
              </a:effectLst>
              <a:latin typeface="MuseoModerno" pitchFamily="34" charset="0"/>
              <a:cs typeface="MuseoModerno" pitchFamily="34" charset="0"/>
            </a:endParaRPr>
          </a:p>
        </p:txBody>
      </p:sp>
      <p:sp>
        <p:nvSpPr>
          <p:cNvPr id="10" name="Text Box 9"/>
          <p:cNvSpPr txBox="1"/>
          <p:nvPr>
            <p:custDataLst>
              <p:tags r:id="rId4"/>
            </p:custDataLst>
          </p:nvPr>
        </p:nvSpPr>
        <p:spPr>
          <a:xfrm>
            <a:off x="238125" y="3860800"/>
            <a:ext cx="2473325" cy="768350"/>
          </a:xfrm>
          <a:prstGeom prst="rect">
            <a:avLst/>
          </a:prstGeom>
          <a:noFill/>
        </p:spPr>
        <p:txBody>
          <a:bodyPr wrap="square" rtlCol="0">
            <a:spAutoFit/>
          </a:bodyPr>
          <a:p>
            <a:pPr marL="342900" indent="-342900">
              <a:buFont typeface="Wingdings" panose="05000000000000000000" charset="0"/>
              <a:buChar char="Ø"/>
            </a:pPr>
            <a:r>
              <a:rPr lang="en-US" sz="2200" b="1">
                <a:solidFill>
                  <a:srgbClr val="C00000"/>
                </a:solidFill>
                <a:effectLst>
                  <a:outerShdw blurRad="38100" dist="38100" dir="2700000" algn="tl">
                    <a:srgbClr val="000000">
                      <a:alpha val="43137"/>
                    </a:srgbClr>
                  </a:outerShdw>
                </a:effectLst>
                <a:latin typeface="MuseoModerno" pitchFamily="34" charset="0"/>
                <a:cs typeface="MuseoModerno" pitchFamily="34" charset="0"/>
              </a:rPr>
              <a:t>IMAGE DECRYPTION</a:t>
            </a:r>
            <a:endParaRPr lang="en-US" sz="2200" b="1">
              <a:solidFill>
                <a:srgbClr val="C00000"/>
              </a:solidFill>
              <a:effectLst>
                <a:outerShdw blurRad="38100" dist="38100" dir="2700000" algn="tl">
                  <a:srgbClr val="000000">
                    <a:alpha val="43137"/>
                  </a:srgbClr>
                </a:outerShdw>
              </a:effectLst>
              <a:latin typeface="MuseoModerno" pitchFamily="34" charset="0"/>
              <a:cs typeface="MuseoModerno" pitchFamily="3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3.xml><?xml version="1.0" encoding="utf-8"?>
<ds:datastoreItem xmlns:ds="http://schemas.openxmlformats.org/officeDocument/2006/customXml" ds:itemID="{9DD71778-17EE-4151-88AE-C8F4E8043BD9}">
  <ds:schemaRefs/>
</ds:datastoreItem>
</file>

<file path=customXml/itemProps4.xml><?xml version="1.0" encoding="utf-8"?>
<ds:datastoreItem xmlns:ds="http://schemas.openxmlformats.org/officeDocument/2006/customXml" ds:itemID="{927BD4C1-B6B1-4715-ABF9-E660A51A4EA0}">
  <ds:schemaRefs/>
</ds:datastoreItem>
</file>

<file path=customXml/itemProps5.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3716</Words>
  <Application>WPS Presentation</Application>
  <PresentationFormat>Custom</PresentationFormat>
  <Paragraphs>113</Paragraphs>
  <Slides>13</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13</vt:i4>
      </vt:variant>
    </vt:vector>
  </HeadingPairs>
  <TitlesOfParts>
    <vt:vector size="36" baseType="lpstr">
      <vt:lpstr>Arial</vt:lpstr>
      <vt:lpstr>SimSun</vt:lpstr>
      <vt:lpstr>Wingdings</vt:lpstr>
      <vt:lpstr>Wingdings 2</vt:lpstr>
      <vt:lpstr>Arial</vt:lpstr>
      <vt:lpstr>Bahnschrift</vt:lpstr>
      <vt:lpstr>Symbol</vt:lpstr>
      <vt:lpstr>MuseoModerno</vt:lpstr>
      <vt:lpstr>Segoe Print</vt:lpstr>
      <vt:lpstr>Calibri</vt:lpstr>
      <vt:lpstr>MuseoModerno</vt:lpstr>
      <vt:lpstr>MuseoModerno</vt:lpstr>
      <vt:lpstr>Source Sans Pro</vt:lpstr>
      <vt:lpstr>Source Sans Pro</vt:lpstr>
      <vt:lpstr>Source Sans Pro</vt:lpstr>
      <vt:lpstr>Calibri Light</vt:lpstr>
      <vt:lpstr>Wingdings</vt:lpstr>
      <vt:lpstr>Microsoft YaHei</vt:lpstr>
      <vt:lpstr>Arial Unicode MS</vt:lpstr>
      <vt:lpstr>Franklin Gothic Demi</vt:lpstr>
      <vt:lpstr>Franklin Gothic Book</vt:lpstr>
      <vt:lpstr>MingLiU-ExtB</vt:lpstr>
      <vt:lpstr>DividendVTI</vt:lpstr>
      <vt:lpstr>Secure Data Hiding in Image Using Steganography</vt:lpstr>
      <vt:lpstr>OUTLINE</vt:lpstr>
      <vt:lpstr>Problem Statement</vt:lpstr>
      <vt:lpstr>PowerPoint 演示文稿</vt:lpstr>
      <vt:lpstr>Technology  used</vt:lpstr>
      <vt:lpstr>Wow factors</vt:lpstr>
      <vt:lpstr>End users</vt:lpstr>
      <vt:lpstr>                          code :</vt:lpstr>
      <vt:lpstr>Results</vt:lpstr>
      <vt:lpstr>PowerPoint 演示文稿</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Avinash Bayya 3134</cp:lastModifiedBy>
  <cp:revision>27</cp:revision>
  <dcterms:created xsi:type="dcterms:W3CDTF">2021-05-26T16:50:00Z</dcterms:created>
  <dcterms:modified xsi:type="dcterms:W3CDTF">2025-02-26T08:44:14Z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6FB9828D926C44EAB2857A01A4429D6C_13</vt:lpwstr>
  </property>
  <property fmtid="{D5CDD505-2E9C-101B-9397-08002B2CF9AE}" pid="4" name="KSOProductBuildVer">
    <vt:lpwstr>1033-12.2.0.20323</vt:lpwstr>
  </property>
</Properties>
</file>