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6" r:id="rId2"/>
    <p:sldId id="257" r:id="rId3"/>
    <p:sldId id="270" r:id="rId4"/>
    <p:sldId id="271" r:id="rId5"/>
    <p:sldId id="267" r:id="rId6"/>
    <p:sldId id="263" r:id="rId7"/>
    <p:sldId id="264" r:id="rId8"/>
    <p:sldId id="265" r:id="rId9"/>
    <p:sldId id="272"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566E97-2E43-424D-B773-AC08A8630284}">
          <p14:sldIdLst>
            <p14:sldId id="256"/>
            <p14:sldId id="257"/>
            <p14:sldId id="270"/>
            <p14:sldId id="271"/>
            <p14:sldId id="267"/>
            <p14:sldId id="263"/>
            <p14:sldId id="264"/>
            <p14:sldId id="265"/>
            <p14:sldId id="272"/>
            <p14:sldId id="268"/>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DF6CB9-F4DF-0697-5545-73461F8E5E75}" name="Avinash Bisram" initials="AB" userId="S::avinash.bisram19@my.stjohns.edu::e0a6fbb3-acc4-45e5-ac21-f2415112eef6"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E0F5B7-7CAB-A4E8-C516-FFA3D6EACD9A}" v="329" dt="2024-02-25T03:22:01.803"/>
    <p1510:client id="{8F86C1D3-19BC-388E-BBB1-5D23BC19C0A4}" v="19" dt="2024-02-26T01:38:00.170"/>
    <p1510:client id="{AF577F71-EC1F-55E4-4660-8D40A47F8EF6}" v="2126" dt="2024-02-25T23:56:29.757"/>
    <p1510:client id="{E8FA2EC8-86AE-384A-8656-355F5611BC1B}" v="145" dt="2024-02-26T00:39:13.518"/>
    <p1510:client id="{EB454D34-1171-9F8E-CF0F-BDA801473F65}" v="1040" dt="2024-02-25T20:24:53.1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C6E735-0E1A-41E8-B3E6-4FE82ED71353}" type="datetimeFigureOut">
              <a:t>2/25/2024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88CFB-61B1-403C-A5C5-A47C35623EF7}" type="slidenum">
              <a:t>‹#›</a:t>
            </a:fld>
            <a:endParaRPr lang="en-US"/>
          </a:p>
        </p:txBody>
      </p:sp>
    </p:spTree>
    <p:extLst>
      <p:ext uri="{BB962C8B-B14F-4D97-AF65-F5344CB8AC3E}">
        <p14:creationId xmlns:p14="http://schemas.microsoft.com/office/powerpoint/2010/main" val="4179429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73888CFB-61B1-403C-A5C5-A47C35623EF7}" type="slidenum">
              <a:t>2</a:t>
            </a:fld>
            <a:endParaRPr lang="en-US"/>
          </a:p>
        </p:txBody>
      </p:sp>
    </p:spTree>
    <p:extLst>
      <p:ext uri="{BB962C8B-B14F-4D97-AF65-F5344CB8AC3E}">
        <p14:creationId xmlns:p14="http://schemas.microsoft.com/office/powerpoint/2010/main" val="726420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73888CFB-61B1-403C-A5C5-A47C35623EF7}" type="slidenum">
              <a:t>3</a:t>
            </a:fld>
            <a:endParaRPr lang="en-US"/>
          </a:p>
        </p:txBody>
      </p:sp>
    </p:spTree>
    <p:extLst>
      <p:ext uri="{BB962C8B-B14F-4D97-AF65-F5344CB8AC3E}">
        <p14:creationId xmlns:p14="http://schemas.microsoft.com/office/powerpoint/2010/main" val="925029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73888CFB-61B1-403C-A5C5-A47C35623EF7}" type="slidenum">
              <a:t>4</a:t>
            </a:fld>
            <a:endParaRPr lang="en-US"/>
          </a:p>
        </p:txBody>
      </p:sp>
    </p:spTree>
    <p:extLst>
      <p:ext uri="{BB962C8B-B14F-4D97-AF65-F5344CB8AC3E}">
        <p14:creationId xmlns:p14="http://schemas.microsoft.com/office/powerpoint/2010/main" val="1456495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73888CFB-61B1-403C-A5C5-A47C35623EF7}" type="slidenum">
              <a:t>5</a:t>
            </a:fld>
            <a:endParaRPr lang="en-US"/>
          </a:p>
        </p:txBody>
      </p:sp>
    </p:spTree>
    <p:extLst>
      <p:ext uri="{BB962C8B-B14F-4D97-AF65-F5344CB8AC3E}">
        <p14:creationId xmlns:p14="http://schemas.microsoft.com/office/powerpoint/2010/main" val="4042128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spcAft>
                <a:spcPts val="600"/>
              </a:spcAft>
            </a:pPr>
            <a:endParaRPr lang="en-US">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73888CFB-61B1-403C-A5C5-A47C35623EF7}" type="slidenum">
              <a:t>6</a:t>
            </a:fld>
            <a:endParaRPr lang="en-US"/>
          </a:p>
        </p:txBody>
      </p:sp>
    </p:spTree>
    <p:extLst>
      <p:ext uri="{BB962C8B-B14F-4D97-AF65-F5344CB8AC3E}">
        <p14:creationId xmlns:p14="http://schemas.microsoft.com/office/powerpoint/2010/main" val="2011338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spcAft>
                <a:spcPts val="600"/>
              </a:spcAft>
            </a:pPr>
            <a:endParaRPr lang="en-US">
              <a:ea typeface="Calibri"/>
              <a:cs typeface="Calibri"/>
            </a:endParaRPr>
          </a:p>
        </p:txBody>
      </p:sp>
      <p:sp>
        <p:nvSpPr>
          <p:cNvPr id="4" name="Slide Number Placeholder 3"/>
          <p:cNvSpPr>
            <a:spLocks noGrp="1"/>
          </p:cNvSpPr>
          <p:nvPr>
            <p:ph type="sldNum" sz="quarter" idx="5"/>
          </p:nvPr>
        </p:nvSpPr>
        <p:spPr/>
        <p:txBody>
          <a:bodyPr/>
          <a:lstStyle/>
          <a:p>
            <a:fld id="{73888CFB-61B1-403C-A5C5-A47C35623EF7}" type="slidenum">
              <a:t>7</a:t>
            </a:fld>
            <a:endParaRPr lang="en-US"/>
          </a:p>
        </p:txBody>
      </p:sp>
    </p:spTree>
    <p:extLst>
      <p:ext uri="{BB962C8B-B14F-4D97-AF65-F5344CB8AC3E}">
        <p14:creationId xmlns:p14="http://schemas.microsoft.com/office/powerpoint/2010/main" val="1746202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spcAft>
                <a:spcPts val="600"/>
              </a:spcAft>
            </a:pPr>
            <a:endParaRPr lang="en-US">
              <a:ea typeface="Calibri"/>
              <a:cs typeface="Calibri"/>
            </a:endParaRPr>
          </a:p>
        </p:txBody>
      </p:sp>
      <p:sp>
        <p:nvSpPr>
          <p:cNvPr id="4" name="Slide Number Placeholder 3"/>
          <p:cNvSpPr>
            <a:spLocks noGrp="1"/>
          </p:cNvSpPr>
          <p:nvPr>
            <p:ph type="sldNum" sz="quarter" idx="5"/>
          </p:nvPr>
        </p:nvSpPr>
        <p:spPr/>
        <p:txBody>
          <a:bodyPr/>
          <a:lstStyle/>
          <a:p>
            <a:fld id="{73888CFB-61B1-403C-A5C5-A47C35623EF7}" type="slidenum">
              <a:rPr lang="en-US"/>
              <a:t>8</a:t>
            </a:fld>
            <a:endParaRPr lang="en-US"/>
          </a:p>
        </p:txBody>
      </p:sp>
    </p:spTree>
    <p:extLst>
      <p:ext uri="{BB962C8B-B14F-4D97-AF65-F5344CB8AC3E}">
        <p14:creationId xmlns:p14="http://schemas.microsoft.com/office/powerpoint/2010/main" val="3029205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73888CFB-61B1-403C-A5C5-A47C35623EF7}" type="slidenum">
              <a:rPr lang="en-US"/>
              <a:t>9</a:t>
            </a:fld>
            <a:endParaRPr lang="en-US"/>
          </a:p>
        </p:txBody>
      </p:sp>
    </p:spTree>
    <p:extLst>
      <p:ext uri="{BB962C8B-B14F-4D97-AF65-F5344CB8AC3E}">
        <p14:creationId xmlns:p14="http://schemas.microsoft.com/office/powerpoint/2010/main" val="3056702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73888CFB-61B1-403C-A5C5-A47C35623EF7}" type="slidenum">
              <a:rPr lang="en-US"/>
              <a:t>10</a:t>
            </a:fld>
            <a:endParaRPr lang="en-US"/>
          </a:p>
        </p:txBody>
      </p:sp>
    </p:spTree>
    <p:extLst>
      <p:ext uri="{BB962C8B-B14F-4D97-AF65-F5344CB8AC3E}">
        <p14:creationId xmlns:p14="http://schemas.microsoft.com/office/powerpoint/2010/main" val="17475073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2/25/2024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9857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386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9083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3436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68704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6348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631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937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1358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dirty="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a:p>
        </p:txBody>
      </p:sp>
    </p:spTree>
    <p:extLst>
      <p:ext uri="{BB962C8B-B14F-4D97-AF65-F5344CB8AC3E}">
        <p14:creationId xmlns:p14="http://schemas.microsoft.com/office/powerpoint/2010/main" val="2431781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9147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extLst>
      <p:ext uri="{BB962C8B-B14F-4D97-AF65-F5344CB8AC3E}">
        <p14:creationId xmlns:p14="http://schemas.microsoft.com/office/powerpoint/2010/main" val="935786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694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7483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47044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7119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8062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2/25/2024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61007323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a:t>Fictional Apparel's Advertising Strategy</a:t>
            </a:r>
            <a:endParaRPr lang="en-US"/>
          </a:p>
        </p:txBody>
      </p:sp>
      <p:sp>
        <p:nvSpPr>
          <p:cNvPr id="3" name="Subtitle 2"/>
          <p:cNvSpPr>
            <a:spLocks noGrp="1"/>
          </p:cNvSpPr>
          <p:nvPr>
            <p:ph type="subTitle" idx="1"/>
          </p:nvPr>
        </p:nvSpPr>
        <p:spPr>
          <a:xfrm>
            <a:off x="2686581" y="3964069"/>
            <a:ext cx="6815669" cy="764208"/>
          </a:xfrm>
        </p:spPr>
        <p:txBody>
          <a:bodyPr vert="horz" lIns="91440" tIns="45720" rIns="91440" bIns="45720" rtlCol="0" anchor="t">
            <a:normAutofit/>
          </a:bodyPr>
          <a:lstStyle/>
          <a:p>
            <a:r>
              <a:rPr lang="en-US"/>
              <a:t>Avinash Bisram, Dave Thomas, Evan </a:t>
            </a:r>
            <a:r>
              <a:rPr lang="en-US" err="1"/>
              <a:t>Tuakosen</a:t>
            </a:r>
            <a:r>
              <a:rPr lang="en-US"/>
              <a:t>-Ampah</a:t>
            </a:r>
            <a:br>
              <a:rPr lang="en-US"/>
            </a:br>
            <a:r>
              <a:rPr lang="en-US"/>
              <a:t>BUA 631 Project 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F9EE9-204E-85B9-A202-71E9B4E41FE3}"/>
              </a:ext>
            </a:extLst>
          </p:cNvPr>
          <p:cNvSpPr>
            <a:spLocks noGrp="1"/>
          </p:cNvSpPr>
          <p:nvPr>
            <p:ph type="title"/>
          </p:nvPr>
        </p:nvSpPr>
        <p:spPr/>
        <p:txBody>
          <a:bodyPr/>
          <a:lstStyle/>
          <a:p>
            <a:r>
              <a:rPr lang="en-US" b="1">
                <a:solidFill>
                  <a:srgbClr val="0D0D0D"/>
                </a:solidFill>
              </a:rPr>
              <a:t>Concluding Insights</a:t>
            </a:r>
          </a:p>
        </p:txBody>
      </p:sp>
      <p:sp>
        <p:nvSpPr>
          <p:cNvPr id="3" name="Content Placeholder 2">
            <a:extLst>
              <a:ext uri="{FF2B5EF4-FFF2-40B4-BE49-F238E27FC236}">
                <a16:creationId xmlns:a16="http://schemas.microsoft.com/office/drawing/2014/main" id="{BA2F3994-34E9-B9FD-4245-14A3316D07E2}"/>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en-US">
                <a:solidFill>
                  <a:srgbClr val="0D0D0D"/>
                </a:solidFill>
              </a:rPr>
              <a:t>TikTok, Instagram, and X have higher overall exposures per customer group, but the optimal solution favored Facebook and Instagram due to higher overall conversion rates from exposures to website visits. X had the lowest conversion rate for website traffic, which explains why the optimal solution purchased NO ads on the platform.</a:t>
            </a:r>
          </a:p>
          <a:p>
            <a:pPr>
              <a:buSzPct val="114999"/>
              <a:buFont typeface="Arial" panose="020B0604020202020204" pitchFamily="34" charset="0"/>
              <a:buChar char="•"/>
            </a:pPr>
            <a:r>
              <a:rPr lang="en-US">
                <a:solidFill>
                  <a:srgbClr val="0D0D0D"/>
                </a:solidFill>
              </a:rPr>
              <a:t>To increase website visits further, Fictional Apparel should consider decreasing the minimum constraint on ads purchased for TikTok as much as possible.</a:t>
            </a:r>
            <a:endParaRPr lang="en-US" sz="2400" b="0" i="0" u="none" strike="noStrike">
              <a:solidFill>
                <a:srgbClr val="0D0D0D"/>
              </a:solidFill>
              <a:effectLst/>
            </a:endParaRPr>
          </a:p>
          <a:p>
            <a:pPr>
              <a:buSzPct val="114999"/>
              <a:buFont typeface="Arial" panose="020B0604020202020204" pitchFamily="34" charset="0"/>
            </a:pPr>
            <a:r>
              <a:rPr lang="en-US">
                <a:solidFill>
                  <a:srgbClr val="0D0D0D"/>
                </a:solidFill>
              </a:rPr>
              <a:t>The cost-per-exposure would have to be drastically decreased to make purchasing ads on X viable with the current constraints. If the company wants to advertise on the platform, it should consider taking steps to increase the likelihood of converting exposures to website traffic instead.</a:t>
            </a:r>
          </a:p>
          <a:p>
            <a:endParaRPr lang="en-US">
              <a:solidFill>
                <a:srgbClr val="262626"/>
              </a:solidFill>
              <a:latin typeface="Garamond" panose="02020404030301010803"/>
            </a:endParaRPr>
          </a:p>
        </p:txBody>
      </p:sp>
    </p:spTree>
    <p:extLst>
      <p:ext uri="{BB962C8B-B14F-4D97-AF65-F5344CB8AC3E}">
        <p14:creationId xmlns:p14="http://schemas.microsoft.com/office/powerpoint/2010/main" val="1863335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B758-80BC-68E4-1461-DD6C0D9A3004}"/>
              </a:ext>
            </a:extLst>
          </p:cNvPr>
          <p:cNvSpPr>
            <a:spLocks noGrp="1"/>
          </p:cNvSpPr>
          <p:nvPr>
            <p:ph type="title"/>
          </p:nvPr>
        </p:nvSpPr>
        <p:spPr/>
        <p:txBody>
          <a:bodyPr>
            <a:normAutofit/>
          </a:bodyPr>
          <a:lstStyle/>
          <a:p>
            <a:r>
              <a:rPr lang="en-US" b="1"/>
              <a:t>Problem Statement</a:t>
            </a:r>
            <a:endParaRPr lang="en-US"/>
          </a:p>
        </p:txBody>
      </p:sp>
      <p:sp>
        <p:nvSpPr>
          <p:cNvPr id="3" name="Content Placeholder 2">
            <a:extLst>
              <a:ext uri="{FF2B5EF4-FFF2-40B4-BE49-F238E27FC236}">
                <a16:creationId xmlns:a16="http://schemas.microsoft.com/office/drawing/2014/main" id="{5C52803D-21A9-C6EF-9A2D-5C1C08A015D2}"/>
              </a:ext>
            </a:extLst>
          </p:cNvPr>
          <p:cNvSpPr>
            <a:spLocks noGrp="1"/>
          </p:cNvSpPr>
          <p:nvPr>
            <p:ph idx="1"/>
          </p:nvPr>
        </p:nvSpPr>
        <p:spPr/>
        <p:txBody>
          <a:bodyPr>
            <a:noAutofit/>
          </a:bodyPr>
          <a:lstStyle/>
          <a:p>
            <a:pPr marL="0" indent="0">
              <a:buNone/>
            </a:pPr>
            <a:r>
              <a:rPr lang="en-US" sz="1600">
                <a:solidFill>
                  <a:srgbClr val="000000"/>
                </a:solidFill>
                <a:ea typeface="+mn-lt"/>
                <a:cs typeface="+mn-lt"/>
              </a:rPr>
              <a:t>Fictional Apparel is a company that produces clothing that appeals to all ages. It has decided to start a social-media advertising campaign to drive more traffic to its website, showcasing its new seasonal releases. They are considering advertising on TikTok, Instagram, X, YouTube, and Facebook. They also believe their customer base can generally be divided into mutually exclusive groups based on sex and age. Each advertisement is expected to reach a certain number of people ("exposures") depending on the customer group and advertising platform. Furthermore, each platform has a different "cost-per-mile," a rate charged for each person who views an ad. A consulting company has provided Fictional Apparel with estimated figures on how likely a person viewing an advertisement will later visit the company's website (depending on customer group and platform). The marketing team has also outlined benchmark values for the number of exposures they would like to reach for each customer group and minimum/maximum required advertisements for each platform based on current industry trends. If Fictional Apparel has a budget of 2 million dollars to utilize in this campaign, how many advertisements should they show on each platform to maximize traffic to their website while also satisfying the benchmarks provided by the marketing team?</a:t>
            </a:r>
            <a:endParaRPr lang="en-US"/>
          </a:p>
        </p:txBody>
      </p:sp>
    </p:spTree>
    <p:extLst>
      <p:ext uri="{BB962C8B-B14F-4D97-AF65-F5344CB8AC3E}">
        <p14:creationId xmlns:p14="http://schemas.microsoft.com/office/powerpoint/2010/main" val="1511570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38E59-E125-8B2F-96D0-D54670202059}"/>
              </a:ext>
            </a:extLst>
          </p:cNvPr>
          <p:cNvSpPr>
            <a:spLocks noGrp="1"/>
          </p:cNvSpPr>
          <p:nvPr>
            <p:ph type="title"/>
          </p:nvPr>
        </p:nvSpPr>
        <p:spPr/>
        <p:txBody>
          <a:bodyPr/>
          <a:lstStyle/>
          <a:p>
            <a:r>
              <a:rPr lang="en-US" b="1"/>
              <a:t>Objective and Parameters</a:t>
            </a:r>
          </a:p>
        </p:txBody>
      </p:sp>
      <p:sp>
        <p:nvSpPr>
          <p:cNvPr id="3" name="Content Placeholder 2">
            <a:extLst>
              <a:ext uri="{FF2B5EF4-FFF2-40B4-BE49-F238E27FC236}">
                <a16:creationId xmlns:a16="http://schemas.microsoft.com/office/drawing/2014/main" id="{9E1284D4-1F4E-427A-EB36-371EFD5FA1FC}"/>
              </a:ext>
            </a:extLst>
          </p:cNvPr>
          <p:cNvSpPr>
            <a:spLocks noGrp="1"/>
          </p:cNvSpPr>
          <p:nvPr>
            <p:ph idx="1"/>
          </p:nvPr>
        </p:nvSpPr>
        <p:spPr/>
        <p:txBody>
          <a:bodyPr>
            <a:normAutofit fontScale="62500" lnSpcReduction="20000"/>
          </a:bodyPr>
          <a:lstStyle/>
          <a:p>
            <a:pPr marL="0" indent="0">
              <a:buNone/>
            </a:pPr>
            <a:r>
              <a:rPr lang="en-US" b="1"/>
              <a:t>Objective</a:t>
            </a:r>
            <a:r>
              <a:rPr lang="en-US"/>
              <a:t>: MAXIMIZE total website visits of campaign</a:t>
            </a:r>
            <a:endParaRPr lang="en-US" sz="2400" b="0" i="0" u="none" strike="noStrike">
              <a:solidFill>
                <a:srgbClr val="0D0D0D"/>
              </a:solidFill>
              <a:effectLst/>
            </a:endParaRPr>
          </a:p>
          <a:p>
            <a:pPr marL="0" indent="0">
              <a:buNone/>
            </a:pPr>
            <a:r>
              <a:rPr lang="en-US" b="1"/>
              <a:t>Decision Variables</a:t>
            </a:r>
            <a:r>
              <a:rPr lang="en-US"/>
              <a:t>: Number of ads to purchase on each of the 5 platforms (TikTok, Instagram, X, YouTube, Facebook)</a:t>
            </a:r>
            <a:endParaRPr lang="en-US" b="0" i="0" u="none" strike="noStrike">
              <a:solidFill>
                <a:srgbClr val="262626"/>
              </a:solidFill>
              <a:effectLst/>
            </a:endParaRPr>
          </a:p>
          <a:p>
            <a:pPr marL="0" indent="0">
              <a:buNone/>
            </a:pPr>
            <a:r>
              <a:rPr lang="en-US" b="1"/>
              <a:t>Inputs</a:t>
            </a:r>
          </a:p>
          <a:p>
            <a:pPr marL="342900" indent="-342900"/>
            <a:r>
              <a:rPr lang="en-US"/>
              <a:t>Expected Exposures per advertisement (5 platforms and 8 customer-groups)</a:t>
            </a:r>
          </a:p>
          <a:p>
            <a:pPr marL="342900" indent="-342900">
              <a:buSzPct val="114999"/>
            </a:pPr>
            <a:r>
              <a:rPr lang="en-US"/>
              <a:t>Likelihood of website traffic per Exposure (5 platforms and 8 customer-groups)</a:t>
            </a:r>
          </a:p>
          <a:p>
            <a:pPr marL="342900" indent="-342900">
              <a:buSzPct val="114999"/>
            </a:pPr>
            <a:r>
              <a:rPr lang="en-US"/>
              <a:t>Cost per Exposure (Cost-per-mile rate of each platform)</a:t>
            </a:r>
          </a:p>
          <a:p>
            <a:pPr marL="342900" indent="-342900">
              <a:buSzPct val="114999"/>
            </a:pPr>
            <a:r>
              <a:rPr lang="en-US"/>
              <a:t>Required Exposures for each Customer Group</a:t>
            </a:r>
          </a:p>
          <a:p>
            <a:pPr marL="342900" indent="-342900">
              <a:buSzPct val="114999"/>
            </a:pPr>
            <a:r>
              <a:rPr lang="en-US"/>
              <a:t>Minimum and Maximum values for ads to purchase on each platform</a:t>
            </a:r>
          </a:p>
          <a:p>
            <a:pPr marL="342900" indent="-342900">
              <a:buSzPct val="114999"/>
            </a:pPr>
            <a:r>
              <a:rPr lang="en-US"/>
              <a:t>Allocated Budget for entire campaign</a:t>
            </a:r>
            <a:br>
              <a:rPr lang="en-US"/>
            </a:br>
            <a:endParaRPr lang="en-US"/>
          </a:p>
          <a:p>
            <a:pPr marL="0" indent="0">
              <a:buNone/>
            </a:pPr>
            <a:endParaRPr lang="en-US"/>
          </a:p>
        </p:txBody>
      </p:sp>
    </p:spTree>
    <p:extLst>
      <p:ext uri="{BB962C8B-B14F-4D97-AF65-F5344CB8AC3E}">
        <p14:creationId xmlns:p14="http://schemas.microsoft.com/office/powerpoint/2010/main" val="737115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9F899-3ADF-609D-BEAF-7B00FB6C02D7}"/>
              </a:ext>
            </a:extLst>
          </p:cNvPr>
          <p:cNvSpPr>
            <a:spLocks noGrp="1"/>
          </p:cNvSpPr>
          <p:nvPr>
            <p:ph type="title"/>
          </p:nvPr>
        </p:nvSpPr>
        <p:spPr/>
        <p:txBody>
          <a:bodyPr/>
          <a:lstStyle/>
          <a:p>
            <a:r>
              <a:rPr lang="en-US" b="1"/>
              <a:t>Constraints</a:t>
            </a:r>
          </a:p>
        </p:txBody>
      </p:sp>
      <p:sp>
        <p:nvSpPr>
          <p:cNvPr id="3" name="Content Placeholder 2">
            <a:extLst>
              <a:ext uri="{FF2B5EF4-FFF2-40B4-BE49-F238E27FC236}">
                <a16:creationId xmlns:a16="http://schemas.microsoft.com/office/drawing/2014/main" id="{A32B8202-F77A-F7FD-BCF5-3A2B2FCDC59F}"/>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a:solidFill>
                  <a:srgbClr val="0D0D0D"/>
                </a:solidFill>
              </a:rPr>
              <a:t>Maximum Budget: The total cost of advertisements </a:t>
            </a:r>
            <a:r>
              <a:rPr lang="en-US" u="sng">
                <a:solidFill>
                  <a:srgbClr val="0D0D0D"/>
                </a:solidFill>
              </a:rPr>
              <a:t>cannot exceed</a:t>
            </a:r>
            <a:r>
              <a:rPr lang="en-US">
                <a:solidFill>
                  <a:srgbClr val="0D0D0D"/>
                </a:solidFill>
              </a:rPr>
              <a:t> budget of 2 million dollars</a:t>
            </a:r>
            <a:endParaRPr lang="en-US" sz="2400" b="0" i="0" u="none" strike="noStrike">
              <a:solidFill>
                <a:srgbClr val="0D0D0D"/>
              </a:solidFill>
              <a:effectLst/>
            </a:endParaRPr>
          </a:p>
          <a:p>
            <a:pPr>
              <a:buSzPct val="114999"/>
              <a:buFont typeface="Arial" panose="020B0604020202020204" pitchFamily="34" charset="0"/>
              <a:buChar char="•"/>
            </a:pPr>
            <a:r>
              <a:rPr lang="en-US">
                <a:solidFill>
                  <a:srgbClr val="0D0D0D"/>
                </a:solidFill>
              </a:rPr>
              <a:t>Non-negativity of ads: Number of ads purchased on each platform </a:t>
            </a:r>
            <a:r>
              <a:rPr lang="en-US" u="sng">
                <a:solidFill>
                  <a:srgbClr val="0D0D0D"/>
                </a:solidFill>
              </a:rPr>
              <a:t>cannot be negative</a:t>
            </a:r>
            <a:r>
              <a:rPr lang="en-US">
                <a:solidFill>
                  <a:srgbClr val="0D0D0D"/>
                </a:solidFill>
              </a:rPr>
              <a:t>.</a:t>
            </a:r>
          </a:p>
          <a:p>
            <a:pPr>
              <a:buFont typeface="Arial" panose="020B0604020202020204" pitchFamily="34" charset="0"/>
              <a:buChar char="•"/>
            </a:pPr>
            <a:r>
              <a:rPr lang="en-US">
                <a:solidFill>
                  <a:srgbClr val="0D0D0D"/>
                </a:solidFill>
              </a:rPr>
              <a:t>Integer Constraint: Number of ads purchased on each platform must be </a:t>
            </a:r>
            <a:r>
              <a:rPr lang="en-US" u="sng">
                <a:solidFill>
                  <a:srgbClr val="0D0D0D"/>
                </a:solidFill>
              </a:rPr>
              <a:t>integer values.</a:t>
            </a:r>
            <a:endParaRPr lang="en-US" sz="2400" b="0" i="0" u="none" strike="noStrike">
              <a:solidFill>
                <a:srgbClr val="0D0D0D"/>
              </a:solidFill>
              <a:effectLst/>
            </a:endParaRPr>
          </a:p>
          <a:p>
            <a:pPr>
              <a:buSzPct val="114999"/>
              <a:buFont typeface="Arial" panose="020B0604020202020204" pitchFamily="34" charset="0"/>
              <a:buChar char="•"/>
            </a:pPr>
            <a:r>
              <a:rPr lang="en-US">
                <a:solidFill>
                  <a:srgbClr val="0D0D0D"/>
                </a:solidFill>
              </a:rPr>
              <a:t>Required Exposures: Total number of exposures for each customer-group must be </a:t>
            </a:r>
            <a:r>
              <a:rPr lang="en-US" u="sng">
                <a:solidFill>
                  <a:srgbClr val="0D0D0D"/>
                </a:solidFill>
              </a:rPr>
              <a:t>at least</a:t>
            </a:r>
            <a:r>
              <a:rPr lang="en-US">
                <a:solidFill>
                  <a:srgbClr val="0D0D0D"/>
                </a:solidFill>
              </a:rPr>
              <a:t> the required amounts.</a:t>
            </a:r>
          </a:p>
          <a:p>
            <a:pPr>
              <a:buFont typeface="Arial" panose="020B0604020202020204" pitchFamily="34" charset="0"/>
              <a:buChar char="•"/>
            </a:pPr>
            <a:r>
              <a:rPr lang="en-US">
                <a:solidFill>
                  <a:srgbClr val="0D0D0D"/>
                </a:solidFill>
              </a:rPr>
              <a:t>Minimum/Maximum Ads Purchased: The number of ads purchased for each platform must be </a:t>
            </a:r>
            <a:r>
              <a:rPr lang="en-US" u="sng">
                <a:solidFill>
                  <a:srgbClr val="0D0D0D"/>
                </a:solidFill>
              </a:rPr>
              <a:t>between the range</a:t>
            </a:r>
            <a:r>
              <a:rPr lang="en-US">
                <a:solidFill>
                  <a:srgbClr val="0D0D0D"/>
                </a:solidFill>
              </a:rPr>
              <a:t> of minimum and maximum benchmark values (inclusive).</a:t>
            </a:r>
            <a:endParaRPr lang="en-US" sz="2400" b="0" i="0" u="none" strike="noStrike">
              <a:solidFill>
                <a:srgbClr val="0D0D0D"/>
              </a:solidFill>
              <a:effectLst/>
            </a:endParaRPr>
          </a:p>
          <a:p>
            <a:pPr>
              <a:buSzPct val="114999"/>
              <a:buFont typeface="Arial" panose="020B0604020202020204" pitchFamily="34" charset="0"/>
              <a:buChar char="•"/>
            </a:pPr>
            <a:r>
              <a:rPr lang="en-US">
                <a:solidFill>
                  <a:srgbClr val="0D0D0D"/>
                </a:solidFill>
              </a:rPr>
              <a:t>Note: Exact values can be seen in the Spreadsheet Model.</a:t>
            </a:r>
          </a:p>
          <a:p>
            <a:pPr marL="0" indent="0">
              <a:buNone/>
            </a:pPr>
            <a:endParaRPr lang="en-US"/>
          </a:p>
        </p:txBody>
      </p:sp>
    </p:spTree>
    <p:extLst>
      <p:ext uri="{BB962C8B-B14F-4D97-AF65-F5344CB8AC3E}">
        <p14:creationId xmlns:p14="http://schemas.microsoft.com/office/powerpoint/2010/main" val="898676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B649-69E1-6586-50CF-37054D55B82A}"/>
              </a:ext>
            </a:extLst>
          </p:cNvPr>
          <p:cNvSpPr>
            <a:spLocks noGrp="1"/>
          </p:cNvSpPr>
          <p:nvPr>
            <p:ph type="title"/>
          </p:nvPr>
        </p:nvSpPr>
        <p:spPr>
          <a:xfrm>
            <a:off x="1295402" y="982132"/>
            <a:ext cx="9601196" cy="718256"/>
          </a:xfrm>
        </p:spPr>
        <p:txBody>
          <a:bodyPr>
            <a:normAutofit fontScale="90000"/>
          </a:bodyPr>
          <a:lstStyle/>
          <a:p>
            <a:r>
              <a:rPr lang="en-US" sz="4400" b="1" i="0" u="none" strike="noStrike">
                <a:solidFill>
                  <a:srgbClr val="0D0D0D"/>
                </a:solidFill>
                <a:effectLst/>
              </a:rPr>
              <a:t>Big Picture Diagram</a:t>
            </a:r>
            <a:endParaRPr lang="en-US" b="1"/>
          </a:p>
        </p:txBody>
      </p:sp>
      <p:sp>
        <p:nvSpPr>
          <p:cNvPr id="3" name="Content Placeholder 2">
            <a:extLst>
              <a:ext uri="{FF2B5EF4-FFF2-40B4-BE49-F238E27FC236}">
                <a16:creationId xmlns:a16="http://schemas.microsoft.com/office/drawing/2014/main" id="{D9AD877D-446D-5D6B-BE33-777A2F8D4CF7}"/>
              </a:ext>
            </a:extLst>
          </p:cNvPr>
          <p:cNvSpPr>
            <a:spLocks noGrp="1"/>
          </p:cNvSpPr>
          <p:nvPr>
            <p:ph idx="1"/>
          </p:nvPr>
        </p:nvSpPr>
        <p:spPr/>
        <p:txBody>
          <a:bodyPr/>
          <a:lstStyle/>
          <a:p>
            <a:pPr marL="0" indent="0">
              <a:buNone/>
            </a:pPr>
            <a:endParaRPr lang="en-US" sz="2400" b="0" i="0" u="none" strike="noStrike">
              <a:solidFill>
                <a:srgbClr val="0D0D0D"/>
              </a:solidFill>
              <a:effectLst/>
              <a:latin typeface="Söhne"/>
            </a:endParaRPr>
          </a:p>
          <a:p>
            <a:endParaRPr lang="en-US"/>
          </a:p>
        </p:txBody>
      </p:sp>
      <p:pic>
        <p:nvPicPr>
          <p:cNvPr id="6" name="Picture 5" descr="A diagram of a number of ads purchased&#10;&#10;Description automatically generated">
            <a:extLst>
              <a:ext uri="{FF2B5EF4-FFF2-40B4-BE49-F238E27FC236}">
                <a16:creationId xmlns:a16="http://schemas.microsoft.com/office/drawing/2014/main" id="{9C60051C-6B77-DBA8-DF57-CD70E08C2982}"/>
              </a:ext>
            </a:extLst>
          </p:cNvPr>
          <p:cNvPicPr>
            <a:picLocks noChangeAspect="1"/>
          </p:cNvPicPr>
          <p:nvPr/>
        </p:nvPicPr>
        <p:blipFill>
          <a:blip r:embed="rId3"/>
          <a:stretch>
            <a:fillRect/>
          </a:stretch>
        </p:blipFill>
        <p:spPr>
          <a:xfrm>
            <a:off x="1215871" y="1603222"/>
            <a:ext cx="9752178" cy="4645849"/>
          </a:xfrm>
          <a:prstGeom prst="rect">
            <a:avLst/>
          </a:prstGeom>
          <a:ln>
            <a:solidFill>
              <a:schemeClr val="tx1"/>
            </a:solidFill>
          </a:ln>
        </p:spPr>
      </p:pic>
    </p:spTree>
    <p:extLst>
      <p:ext uri="{BB962C8B-B14F-4D97-AF65-F5344CB8AC3E}">
        <p14:creationId xmlns:p14="http://schemas.microsoft.com/office/powerpoint/2010/main" val="1673898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6AEC4-2060-96B1-71C7-583FE0B6D400}"/>
              </a:ext>
            </a:extLst>
          </p:cNvPr>
          <p:cNvSpPr>
            <a:spLocks noGrp="1"/>
          </p:cNvSpPr>
          <p:nvPr>
            <p:ph type="title"/>
          </p:nvPr>
        </p:nvSpPr>
        <p:spPr>
          <a:xfrm>
            <a:off x="1295402" y="982132"/>
            <a:ext cx="9601196" cy="577145"/>
          </a:xfrm>
        </p:spPr>
        <p:txBody>
          <a:bodyPr>
            <a:normAutofit fontScale="90000"/>
          </a:bodyPr>
          <a:lstStyle/>
          <a:p>
            <a:r>
              <a:rPr lang="en-US" sz="4400" b="1" i="0" strike="noStrike">
                <a:solidFill>
                  <a:srgbClr val="0D0D0D"/>
                </a:solidFill>
                <a:effectLst/>
              </a:rPr>
              <a:t>Spreadsheet Model</a:t>
            </a:r>
            <a:endParaRPr lang="en-US" b="1"/>
          </a:p>
        </p:txBody>
      </p:sp>
      <p:sp>
        <p:nvSpPr>
          <p:cNvPr id="3" name="Content Placeholder 2">
            <a:extLst>
              <a:ext uri="{FF2B5EF4-FFF2-40B4-BE49-F238E27FC236}">
                <a16:creationId xmlns:a16="http://schemas.microsoft.com/office/drawing/2014/main" id="{50C48150-330F-1A7E-9FA9-F197AEE51660}"/>
              </a:ext>
            </a:extLst>
          </p:cNvPr>
          <p:cNvSpPr>
            <a:spLocks noGrp="1"/>
          </p:cNvSpPr>
          <p:nvPr>
            <p:ph idx="1"/>
          </p:nvPr>
        </p:nvSpPr>
        <p:spPr/>
        <p:txBody>
          <a:bodyPr/>
          <a:lstStyle/>
          <a:p>
            <a:pPr algn="l">
              <a:buFont typeface="Arial" panose="020B0604020202020204" pitchFamily="34" charset="0"/>
              <a:buChar char="•"/>
            </a:pPr>
            <a:endParaRPr lang="en-US" sz="2400" b="0" i="0" u="none" strike="noStrike">
              <a:solidFill>
                <a:srgbClr val="0D0D0D"/>
              </a:solidFill>
              <a:effectLst/>
            </a:endParaRPr>
          </a:p>
          <a:p>
            <a:pPr algn="l"/>
            <a:endParaRPr lang="en-US" sz="2400" b="0" i="0" u="none" strike="noStrike">
              <a:solidFill>
                <a:srgbClr val="0D0D0D"/>
              </a:solidFill>
              <a:effectLst/>
            </a:endParaRPr>
          </a:p>
          <a:p>
            <a:endParaRPr lang="en-US"/>
          </a:p>
        </p:txBody>
      </p:sp>
      <p:pic>
        <p:nvPicPr>
          <p:cNvPr id="6" name="Picture 5" descr="A screenshot of a computer&#10;&#10;Description automatically generated">
            <a:extLst>
              <a:ext uri="{FF2B5EF4-FFF2-40B4-BE49-F238E27FC236}">
                <a16:creationId xmlns:a16="http://schemas.microsoft.com/office/drawing/2014/main" id="{351635C4-360C-56FA-3E71-8BBF5C555F51}"/>
              </a:ext>
            </a:extLst>
          </p:cNvPr>
          <p:cNvPicPr>
            <a:picLocks noChangeAspect="1"/>
          </p:cNvPicPr>
          <p:nvPr/>
        </p:nvPicPr>
        <p:blipFill rotWithShape="1">
          <a:blip r:embed="rId3"/>
          <a:srcRect r="20277" b="-115"/>
          <a:stretch/>
        </p:blipFill>
        <p:spPr>
          <a:xfrm>
            <a:off x="1384396" y="1558913"/>
            <a:ext cx="9446477" cy="4647605"/>
          </a:xfrm>
          <a:prstGeom prst="rect">
            <a:avLst/>
          </a:prstGeom>
        </p:spPr>
      </p:pic>
    </p:spTree>
    <p:extLst>
      <p:ext uri="{BB962C8B-B14F-4D97-AF65-F5344CB8AC3E}">
        <p14:creationId xmlns:p14="http://schemas.microsoft.com/office/powerpoint/2010/main" val="2057175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B85C3-6CE9-D470-357F-8AB76C4FBC43}"/>
              </a:ext>
            </a:extLst>
          </p:cNvPr>
          <p:cNvSpPr>
            <a:spLocks noGrp="1"/>
          </p:cNvSpPr>
          <p:nvPr>
            <p:ph type="title"/>
          </p:nvPr>
        </p:nvSpPr>
        <p:spPr>
          <a:xfrm>
            <a:off x="1295402" y="982132"/>
            <a:ext cx="9601196" cy="471110"/>
          </a:xfrm>
        </p:spPr>
        <p:txBody>
          <a:bodyPr>
            <a:normAutofit fontScale="90000"/>
          </a:bodyPr>
          <a:lstStyle/>
          <a:p>
            <a:r>
              <a:rPr lang="en-US" sz="4400" b="1" i="0" u="none" strike="noStrike">
                <a:solidFill>
                  <a:srgbClr val="0D0D0D"/>
                </a:solidFill>
                <a:effectLst/>
              </a:rPr>
              <a:t>Solver Solution</a:t>
            </a:r>
            <a:endParaRPr lang="en-US" b="1"/>
          </a:p>
        </p:txBody>
      </p:sp>
      <p:sp>
        <p:nvSpPr>
          <p:cNvPr id="3" name="Content Placeholder 2">
            <a:extLst>
              <a:ext uri="{FF2B5EF4-FFF2-40B4-BE49-F238E27FC236}">
                <a16:creationId xmlns:a16="http://schemas.microsoft.com/office/drawing/2014/main" id="{2C53208D-EFCD-B8BF-AAE4-7987D52C87D9}"/>
              </a:ext>
            </a:extLst>
          </p:cNvPr>
          <p:cNvSpPr>
            <a:spLocks noGrp="1"/>
          </p:cNvSpPr>
          <p:nvPr>
            <p:ph idx="1"/>
          </p:nvPr>
        </p:nvSpPr>
        <p:spPr/>
        <p:txBody>
          <a:bodyPr/>
          <a:lstStyle/>
          <a:p>
            <a:pPr algn="l">
              <a:buFont typeface="Arial" panose="020B0604020202020204" pitchFamily="34" charset="0"/>
              <a:buChar char="•"/>
            </a:pPr>
            <a:endParaRPr lang="en-US" sz="2400" b="0" i="0" u="none" strike="noStrike">
              <a:solidFill>
                <a:srgbClr val="0D0D0D"/>
              </a:solidFill>
              <a:effectLst/>
            </a:endParaRPr>
          </a:p>
          <a:p>
            <a:endParaRPr lang="en-US"/>
          </a:p>
        </p:txBody>
      </p:sp>
      <p:pic>
        <p:nvPicPr>
          <p:cNvPr id="4" name="Picture 3" descr="A screenshot of a computer&#10;&#10;Description automatically generated">
            <a:extLst>
              <a:ext uri="{FF2B5EF4-FFF2-40B4-BE49-F238E27FC236}">
                <a16:creationId xmlns:a16="http://schemas.microsoft.com/office/drawing/2014/main" id="{714F52B5-10A0-B669-706E-14B4FC58FD0A}"/>
              </a:ext>
            </a:extLst>
          </p:cNvPr>
          <p:cNvPicPr>
            <a:picLocks noChangeAspect="1"/>
          </p:cNvPicPr>
          <p:nvPr/>
        </p:nvPicPr>
        <p:blipFill>
          <a:blip r:embed="rId3"/>
          <a:stretch>
            <a:fillRect/>
          </a:stretch>
        </p:blipFill>
        <p:spPr>
          <a:xfrm>
            <a:off x="1293130" y="1587029"/>
            <a:ext cx="6475018" cy="4650486"/>
          </a:xfrm>
          <a:prstGeom prst="rect">
            <a:avLst/>
          </a:prstGeom>
        </p:spPr>
      </p:pic>
      <p:pic>
        <p:nvPicPr>
          <p:cNvPr id="5" name="Picture 4">
            <a:extLst>
              <a:ext uri="{FF2B5EF4-FFF2-40B4-BE49-F238E27FC236}">
                <a16:creationId xmlns:a16="http://schemas.microsoft.com/office/drawing/2014/main" id="{B6579C6D-47ED-A13D-F86E-167019AC7CD5}"/>
              </a:ext>
            </a:extLst>
          </p:cNvPr>
          <p:cNvPicPr>
            <a:picLocks noChangeAspect="1"/>
          </p:cNvPicPr>
          <p:nvPr/>
        </p:nvPicPr>
        <p:blipFill>
          <a:blip r:embed="rId4"/>
          <a:stretch>
            <a:fillRect/>
          </a:stretch>
        </p:blipFill>
        <p:spPr>
          <a:xfrm>
            <a:off x="7767892" y="1578168"/>
            <a:ext cx="3147759" cy="1950808"/>
          </a:xfrm>
          <a:prstGeom prst="rect">
            <a:avLst/>
          </a:prstGeom>
        </p:spPr>
      </p:pic>
    </p:spTree>
    <p:extLst>
      <p:ext uri="{BB962C8B-B14F-4D97-AF65-F5344CB8AC3E}">
        <p14:creationId xmlns:p14="http://schemas.microsoft.com/office/powerpoint/2010/main" val="3982766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B084E-5709-0ABB-FCF6-CA2112E8A0B7}"/>
              </a:ext>
            </a:extLst>
          </p:cNvPr>
          <p:cNvSpPr>
            <a:spLocks noGrp="1"/>
          </p:cNvSpPr>
          <p:nvPr>
            <p:ph type="title"/>
          </p:nvPr>
        </p:nvSpPr>
        <p:spPr/>
        <p:txBody>
          <a:bodyPr>
            <a:normAutofit fontScale="90000"/>
          </a:bodyPr>
          <a:lstStyle/>
          <a:p>
            <a:r>
              <a:rPr lang="en-US" b="1">
                <a:solidFill>
                  <a:srgbClr val="0D0D0D"/>
                </a:solidFill>
              </a:rPr>
              <a:t>Optimal Solution and Binding Variables</a:t>
            </a:r>
          </a:p>
        </p:txBody>
      </p:sp>
      <p:sp>
        <p:nvSpPr>
          <p:cNvPr id="3" name="Content Placeholder 2">
            <a:extLst>
              <a:ext uri="{FF2B5EF4-FFF2-40B4-BE49-F238E27FC236}">
                <a16:creationId xmlns:a16="http://schemas.microsoft.com/office/drawing/2014/main" id="{22A7DB1A-94A0-4F21-CFFF-11C6942D3162}"/>
              </a:ext>
            </a:extLst>
          </p:cNvPr>
          <p:cNvSpPr>
            <a:spLocks noGrp="1"/>
          </p:cNvSpPr>
          <p:nvPr>
            <p:ph sz="half" idx="1"/>
          </p:nvPr>
        </p:nvSpPr>
        <p:spPr/>
        <p:txBody>
          <a:bodyPr>
            <a:normAutofit fontScale="85000" lnSpcReduction="20000"/>
          </a:bodyPr>
          <a:lstStyle/>
          <a:p>
            <a:pPr marL="0" indent="0">
              <a:buNone/>
            </a:pPr>
            <a:r>
              <a:rPr lang="en-US">
                <a:solidFill>
                  <a:srgbClr val="0D0D0D"/>
                </a:solidFill>
              </a:rPr>
              <a:t>Optimal Solution: Number of Ads to purchase on each Platform</a:t>
            </a:r>
            <a:endParaRPr lang="en-US"/>
          </a:p>
          <a:p>
            <a:pPr marL="342900" indent="-342900"/>
            <a:r>
              <a:rPr lang="en-US">
                <a:solidFill>
                  <a:srgbClr val="0D0D0D"/>
                </a:solidFill>
              </a:rPr>
              <a:t>TikTok: 3</a:t>
            </a:r>
          </a:p>
          <a:p>
            <a:pPr marL="342900" indent="-342900">
              <a:buSzPct val="114999"/>
            </a:pPr>
            <a:r>
              <a:rPr lang="en-US">
                <a:solidFill>
                  <a:srgbClr val="0D0D0D"/>
                </a:solidFill>
              </a:rPr>
              <a:t>Instagram: 10</a:t>
            </a:r>
          </a:p>
          <a:p>
            <a:pPr marL="342900" indent="-342900">
              <a:buSzPct val="114999"/>
            </a:pPr>
            <a:r>
              <a:rPr lang="en-US">
                <a:solidFill>
                  <a:srgbClr val="0D0D0D"/>
                </a:solidFill>
              </a:rPr>
              <a:t>X: 0</a:t>
            </a:r>
          </a:p>
          <a:p>
            <a:pPr marL="342900" indent="-342900">
              <a:buSzPct val="114999"/>
            </a:pPr>
            <a:r>
              <a:rPr lang="en-US">
                <a:solidFill>
                  <a:srgbClr val="0D0D0D"/>
                </a:solidFill>
              </a:rPr>
              <a:t>YouTube: 2</a:t>
            </a:r>
          </a:p>
          <a:p>
            <a:pPr marL="342900" indent="-342900">
              <a:buSzPct val="114999"/>
            </a:pPr>
            <a:r>
              <a:rPr lang="en-US">
                <a:solidFill>
                  <a:srgbClr val="0D0D0D"/>
                </a:solidFill>
              </a:rPr>
              <a:t>Facebook: 14</a:t>
            </a:r>
          </a:p>
          <a:p>
            <a:pPr marL="0" indent="0">
              <a:buSzPct val="114999"/>
              <a:buNone/>
            </a:pPr>
            <a:r>
              <a:rPr lang="en-US">
                <a:solidFill>
                  <a:srgbClr val="0D0D0D"/>
                </a:solidFill>
              </a:rPr>
              <a:t>Maximum Objective: 80.6 million website visits</a:t>
            </a:r>
          </a:p>
        </p:txBody>
      </p:sp>
      <p:sp>
        <p:nvSpPr>
          <p:cNvPr id="5" name="Content Placeholder 4">
            <a:extLst>
              <a:ext uri="{FF2B5EF4-FFF2-40B4-BE49-F238E27FC236}">
                <a16:creationId xmlns:a16="http://schemas.microsoft.com/office/drawing/2014/main" id="{300790B4-68D7-73C0-BC8A-C6EF6C8D7C82}"/>
              </a:ext>
            </a:extLst>
          </p:cNvPr>
          <p:cNvSpPr>
            <a:spLocks noGrp="1"/>
          </p:cNvSpPr>
          <p:nvPr>
            <p:ph sz="half" idx="2"/>
          </p:nvPr>
        </p:nvSpPr>
        <p:spPr/>
        <p:txBody>
          <a:bodyPr>
            <a:normAutofit fontScale="85000" lnSpcReduction="20000"/>
          </a:bodyPr>
          <a:lstStyle/>
          <a:p>
            <a:pPr marL="0" indent="0">
              <a:buNone/>
            </a:pPr>
            <a:r>
              <a:rPr lang="en-US"/>
              <a:t>Binding Variables:</a:t>
            </a:r>
          </a:p>
          <a:p>
            <a:pPr marL="342900" indent="-342900"/>
            <a:r>
              <a:rPr lang="en-US"/>
              <a:t>Number of ads purchased for TikTok, X, and YouTube are all equivalent to their MINIMUM required values of 3, 0, and 2 respectively.</a:t>
            </a:r>
          </a:p>
          <a:p>
            <a:pPr marL="342900" indent="-342900">
              <a:buSzPct val="114999"/>
            </a:pPr>
            <a:r>
              <a:rPr lang="en-US"/>
              <a:t>No binding variables related to required exposures constraint (all customer groups exceeded their minimum required exposures).</a:t>
            </a:r>
          </a:p>
          <a:p>
            <a:pPr marL="342900" indent="-342900">
              <a:buSzPct val="114999"/>
            </a:pPr>
            <a:endParaRPr lang="en-US"/>
          </a:p>
          <a:p>
            <a:pPr marL="342900" indent="-342900">
              <a:buSzPct val="114999"/>
            </a:pPr>
            <a:endParaRPr lang="en-US"/>
          </a:p>
        </p:txBody>
      </p:sp>
    </p:spTree>
    <p:extLst>
      <p:ext uri="{BB962C8B-B14F-4D97-AF65-F5344CB8AC3E}">
        <p14:creationId xmlns:p14="http://schemas.microsoft.com/office/powerpoint/2010/main" val="1101385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92B74-9F1F-E170-BBDB-281CBD8665EC}"/>
              </a:ext>
            </a:extLst>
          </p:cNvPr>
          <p:cNvSpPr>
            <a:spLocks noGrp="1"/>
          </p:cNvSpPr>
          <p:nvPr>
            <p:ph type="title"/>
          </p:nvPr>
        </p:nvSpPr>
        <p:spPr/>
        <p:txBody>
          <a:bodyPr>
            <a:normAutofit/>
          </a:bodyPr>
          <a:lstStyle/>
          <a:p>
            <a:r>
              <a:rPr lang="en-US" b="1"/>
              <a:t>Sensitivity Analysis</a:t>
            </a:r>
          </a:p>
        </p:txBody>
      </p:sp>
      <p:pic>
        <p:nvPicPr>
          <p:cNvPr id="5" name="Content Placeholder 4" descr="A screenshot of a graph&#10;&#10;Description automatically generated">
            <a:extLst>
              <a:ext uri="{FF2B5EF4-FFF2-40B4-BE49-F238E27FC236}">
                <a16:creationId xmlns:a16="http://schemas.microsoft.com/office/drawing/2014/main" id="{BEEF76B7-94FA-B35A-3C3A-3C67A6EA8C2E}"/>
              </a:ext>
            </a:extLst>
          </p:cNvPr>
          <p:cNvPicPr>
            <a:picLocks noGrp="1" noChangeAspect="1"/>
          </p:cNvPicPr>
          <p:nvPr>
            <p:ph idx="1"/>
          </p:nvPr>
        </p:nvPicPr>
        <p:blipFill>
          <a:blip r:embed="rId3"/>
          <a:stretch>
            <a:fillRect/>
          </a:stretch>
        </p:blipFill>
        <p:spPr>
          <a:xfrm>
            <a:off x="1297669" y="2486175"/>
            <a:ext cx="4518473" cy="3694493"/>
          </a:xfrm>
        </p:spPr>
      </p:pic>
      <p:pic>
        <p:nvPicPr>
          <p:cNvPr id="6" name="Picture 5" descr="A white sheet with black text and numbers&#10;&#10;Description automatically generated">
            <a:extLst>
              <a:ext uri="{FF2B5EF4-FFF2-40B4-BE49-F238E27FC236}">
                <a16:creationId xmlns:a16="http://schemas.microsoft.com/office/drawing/2014/main" id="{4CAD16F7-A185-5D15-0309-7265114F7C1D}"/>
              </a:ext>
            </a:extLst>
          </p:cNvPr>
          <p:cNvPicPr>
            <a:picLocks noChangeAspect="1"/>
          </p:cNvPicPr>
          <p:nvPr/>
        </p:nvPicPr>
        <p:blipFill>
          <a:blip r:embed="rId4"/>
          <a:stretch>
            <a:fillRect/>
          </a:stretch>
        </p:blipFill>
        <p:spPr>
          <a:xfrm>
            <a:off x="6365086" y="2487385"/>
            <a:ext cx="4403942" cy="3652158"/>
          </a:xfrm>
          <a:prstGeom prst="rect">
            <a:avLst/>
          </a:prstGeom>
        </p:spPr>
      </p:pic>
    </p:spTree>
    <p:extLst>
      <p:ext uri="{BB962C8B-B14F-4D97-AF65-F5344CB8AC3E}">
        <p14:creationId xmlns:p14="http://schemas.microsoft.com/office/powerpoint/2010/main" val="1262659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9</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Organic</vt:lpstr>
      <vt:lpstr>Fictional Apparel's Advertising Strategy</vt:lpstr>
      <vt:lpstr>Problem Statement</vt:lpstr>
      <vt:lpstr>Objective and Parameters</vt:lpstr>
      <vt:lpstr>Constraints</vt:lpstr>
      <vt:lpstr>Big Picture Diagram</vt:lpstr>
      <vt:lpstr>Spreadsheet Model</vt:lpstr>
      <vt:lpstr>Solver Solution</vt:lpstr>
      <vt:lpstr>Optimal Solution and Binding Variables</vt:lpstr>
      <vt:lpstr>Sensitivity Analysis</vt:lpstr>
      <vt:lpstr>Concluding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2024-02-24T00:16:55Z</dcterms:created>
  <dcterms:modified xsi:type="dcterms:W3CDTF">2024-02-26T02:42:57Z</dcterms:modified>
</cp:coreProperties>
</file>