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3" r:id="rId2"/>
    <p:sldId id="304" r:id="rId3"/>
    <p:sldId id="305" r:id="rId4"/>
    <p:sldId id="306" r:id="rId5"/>
    <p:sldId id="307" r:id="rId6"/>
    <p:sldId id="308" r:id="rId7"/>
    <p:sldId id="309" r:id="rId8"/>
    <p:sldId id="310" r:id="rId9"/>
    <p:sldId id="311" r:id="rId10"/>
    <p:sldId id="312" r:id="rId11"/>
    <p:sldId id="313" r:id="rId12"/>
    <p:sldId id="314" r:id="rId13"/>
    <p:sldId id="315" r:id="rId14"/>
    <p:sldId id="331" r:id="rId15"/>
    <p:sldId id="316" r:id="rId16"/>
    <p:sldId id="332" r:id="rId17"/>
    <p:sldId id="317" r:id="rId18"/>
    <p:sldId id="333" r:id="rId19"/>
    <p:sldId id="318" r:id="rId20"/>
    <p:sldId id="319" r:id="rId21"/>
    <p:sldId id="334" r:id="rId22"/>
    <p:sldId id="320" r:id="rId23"/>
    <p:sldId id="321" r:id="rId24"/>
    <p:sldId id="322" r:id="rId25"/>
    <p:sldId id="335" r:id="rId26"/>
    <p:sldId id="323" r:id="rId27"/>
    <p:sldId id="324" r:id="rId28"/>
    <p:sldId id="336" r:id="rId29"/>
    <p:sldId id="325" r:id="rId30"/>
    <p:sldId id="326" r:id="rId31"/>
    <p:sldId id="327" r:id="rId32"/>
    <p:sldId id="337" r:id="rId33"/>
    <p:sldId id="328" r:id="rId34"/>
    <p:sldId id="329" r:id="rId35"/>
    <p:sldId id="330" r:id="rId36"/>
    <p:sldId id="33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5652BA5-C625-4436-9EAB-C3FB9019DEE2}">
          <p14:sldIdLst>
            <p14:sldId id="303"/>
            <p14:sldId id="304"/>
            <p14:sldId id="305"/>
            <p14:sldId id="306"/>
            <p14:sldId id="307"/>
            <p14:sldId id="308"/>
            <p14:sldId id="309"/>
            <p14:sldId id="310"/>
            <p14:sldId id="311"/>
            <p14:sldId id="312"/>
            <p14:sldId id="313"/>
            <p14:sldId id="314"/>
            <p14:sldId id="315"/>
            <p14:sldId id="331"/>
            <p14:sldId id="316"/>
            <p14:sldId id="332"/>
            <p14:sldId id="317"/>
            <p14:sldId id="333"/>
            <p14:sldId id="318"/>
            <p14:sldId id="319"/>
            <p14:sldId id="334"/>
            <p14:sldId id="320"/>
            <p14:sldId id="321"/>
            <p14:sldId id="322"/>
            <p14:sldId id="335"/>
            <p14:sldId id="323"/>
            <p14:sldId id="324"/>
            <p14:sldId id="336"/>
            <p14:sldId id="325"/>
            <p14:sldId id="326"/>
            <p14:sldId id="327"/>
            <p14:sldId id="337"/>
            <p14:sldId id="328"/>
            <p14:sldId id="329"/>
            <p14:sldId id="330"/>
            <p14:sldId id="33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8" autoAdjust="0"/>
  </p:normalViewPr>
  <p:slideViewPr>
    <p:cSldViewPr>
      <p:cViewPr varScale="1">
        <p:scale>
          <a:sx n="72" d="100"/>
          <a:sy n="72" d="100"/>
        </p:scale>
        <p:origin x="1230" y="66"/>
      </p:cViewPr>
      <p:guideLst>
        <p:guide orient="horz" pos="2160"/>
        <p:guide pos="2880"/>
      </p:guideLst>
    </p:cSldViewPr>
  </p:slideViewPr>
  <p:outlineViewPr>
    <p:cViewPr>
      <p:scale>
        <a:sx n="33" d="100"/>
        <a:sy n="33" d="100"/>
      </p:scale>
      <p:origin x="0" y="3441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DE5899-723A-49A1-8385-9CA4A2440CBE}" type="datetimeFigureOut">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379983-A869-4B97-A983-55AA12E2629E}" type="slidenum">
              <a:rPr lang="en-US" smtClean="0"/>
              <a:t>‹#›</a:t>
            </a:fld>
            <a:endParaRPr lang="en-US" dirty="0"/>
          </a:p>
        </p:txBody>
      </p:sp>
    </p:spTree>
    <p:extLst>
      <p:ext uri="{BB962C8B-B14F-4D97-AF65-F5344CB8AC3E}">
        <p14:creationId xmlns:p14="http://schemas.microsoft.com/office/powerpoint/2010/main" val="1077269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DE5899-723A-49A1-8385-9CA4A2440CBE}" type="datetimeFigureOut">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379983-A869-4B97-A983-55AA12E2629E}" type="slidenum">
              <a:rPr lang="en-US" smtClean="0"/>
              <a:t>‹#›</a:t>
            </a:fld>
            <a:endParaRPr lang="en-US" dirty="0"/>
          </a:p>
        </p:txBody>
      </p:sp>
    </p:spTree>
    <p:extLst>
      <p:ext uri="{BB962C8B-B14F-4D97-AF65-F5344CB8AC3E}">
        <p14:creationId xmlns:p14="http://schemas.microsoft.com/office/powerpoint/2010/main" val="176132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DE5899-723A-49A1-8385-9CA4A2440CBE}" type="datetimeFigureOut">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379983-A869-4B97-A983-55AA12E2629E}" type="slidenum">
              <a:rPr lang="en-US" smtClean="0"/>
              <a:t>‹#›</a:t>
            </a:fld>
            <a:endParaRPr lang="en-US" dirty="0"/>
          </a:p>
        </p:txBody>
      </p:sp>
    </p:spTree>
    <p:extLst>
      <p:ext uri="{BB962C8B-B14F-4D97-AF65-F5344CB8AC3E}">
        <p14:creationId xmlns:p14="http://schemas.microsoft.com/office/powerpoint/2010/main" val="2904577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DE5899-723A-49A1-8385-9CA4A2440CBE}" type="datetimeFigureOut">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379983-A869-4B97-A983-55AA12E2629E}" type="slidenum">
              <a:rPr lang="en-US" smtClean="0"/>
              <a:t>‹#›</a:t>
            </a:fld>
            <a:endParaRPr lang="en-US" dirty="0"/>
          </a:p>
        </p:txBody>
      </p:sp>
    </p:spTree>
    <p:extLst>
      <p:ext uri="{BB962C8B-B14F-4D97-AF65-F5344CB8AC3E}">
        <p14:creationId xmlns:p14="http://schemas.microsoft.com/office/powerpoint/2010/main" val="1370414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DE5899-723A-49A1-8385-9CA4A2440CBE}" type="datetimeFigureOut">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379983-A869-4B97-A983-55AA12E2629E}" type="slidenum">
              <a:rPr lang="en-US" smtClean="0"/>
              <a:t>‹#›</a:t>
            </a:fld>
            <a:endParaRPr lang="en-US" dirty="0"/>
          </a:p>
        </p:txBody>
      </p:sp>
    </p:spTree>
    <p:extLst>
      <p:ext uri="{BB962C8B-B14F-4D97-AF65-F5344CB8AC3E}">
        <p14:creationId xmlns:p14="http://schemas.microsoft.com/office/powerpoint/2010/main" val="1581994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DE5899-723A-49A1-8385-9CA4A2440CBE}" type="datetimeFigureOut">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379983-A869-4B97-A983-55AA12E2629E}" type="slidenum">
              <a:rPr lang="en-US" smtClean="0"/>
              <a:t>‹#›</a:t>
            </a:fld>
            <a:endParaRPr lang="en-US" dirty="0"/>
          </a:p>
        </p:txBody>
      </p:sp>
    </p:spTree>
    <p:extLst>
      <p:ext uri="{BB962C8B-B14F-4D97-AF65-F5344CB8AC3E}">
        <p14:creationId xmlns:p14="http://schemas.microsoft.com/office/powerpoint/2010/main" val="847148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DE5899-723A-49A1-8385-9CA4A2440CBE}" type="datetimeFigureOut">
              <a:rPr lang="en-US" smtClean="0"/>
              <a:t>12/7/2018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C379983-A869-4B97-A983-55AA12E2629E}" type="slidenum">
              <a:rPr lang="en-US" smtClean="0"/>
              <a:t>‹#›</a:t>
            </a:fld>
            <a:endParaRPr lang="en-US" dirty="0"/>
          </a:p>
        </p:txBody>
      </p:sp>
    </p:spTree>
    <p:extLst>
      <p:ext uri="{BB962C8B-B14F-4D97-AF65-F5344CB8AC3E}">
        <p14:creationId xmlns:p14="http://schemas.microsoft.com/office/powerpoint/2010/main" val="1158240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DE5899-723A-49A1-8385-9CA4A2440CBE}" type="datetimeFigureOut">
              <a:rPr lang="en-US" smtClean="0"/>
              <a:t>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C379983-A869-4B97-A983-55AA12E2629E}" type="slidenum">
              <a:rPr lang="en-US" smtClean="0"/>
              <a:t>‹#›</a:t>
            </a:fld>
            <a:endParaRPr lang="en-US" dirty="0"/>
          </a:p>
        </p:txBody>
      </p:sp>
    </p:spTree>
    <p:extLst>
      <p:ext uri="{BB962C8B-B14F-4D97-AF65-F5344CB8AC3E}">
        <p14:creationId xmlns:p14="http://schemas.microsoft.com/office/powerpoint/2010/main" val="379664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DE5899-723A-49A1-8385-9CA4A2440CBE}" type="datetimeFigureOut">
              <a:rPr lang="en-US" smtClean="0"/>
              <a:t>12/7/2018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C379983-A869-4B97-A983-55AA12E2629E}" type="slidenum">
              <a:rPr lang="en-US" smtClean="0"/>
              <a:t>‹#›</a:t>
            </a:fld>
            <a:endParaRPr lang="en-US" dirty="0"/>
          </a:p>
        </p:txBody>
      </p:sp>
    </p:spTree>
    <p:extLst>
      <p:ext uri="{BB962C8B-B14F-4D97-AF65-F5344CB8AC3E}">
        <p14:creationId xmlns:p14="http://schemas.microsoft.com/office/powerpoint/2010/main" val="3979152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DE5899-723A-49A1-8385-9CA4A2440CBE}" type="datetimeFigureOut">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379983-A869-4B97-A983-55AA12E2629E}" type="slidenum">
              <a:rPr lang="en-US" smtClean="0"/>
              <a:t>‹#›</a:t>
            </a:fld>
            <a:endParaRPr lang="en-US" dirty="0"/>
          </a:p>
        </p:txBody>
      </p:sp>
    </p:spTree>
    <p:extLst>
      <p:ext uri="{BB962C8B-B14F-4D97-AF65-F5344CB8AC3E}">
        <p14:creationId xmlns:p14="http://schemas.microsoft.com/office/powerpoint/2010/main" val="2871613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DE5899-723A-49A1-8385-9CA4A2440CBE}" type="datetimeFigureOut">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379983-A869-4B97-A983-55AA12E2629E}" type="slidenum">
              <a:rPr lang="en-US" smtClean="0"/>
              <a:t>‹#›</a:t>
            </a:fld>
            <a:endParaRPr lang="en-US" dirty="0"/>
          </a:p>
        </p:txBody>
      </p:sp>
    </p:spTree>
    <p:extLst>
      <p:ext uri="{BB962C8B-B14F-4D97-AF65-F5344CB8AC3E}">
        <p14:creationId xmlns:p14="http://schemas.microsoft.com/office/powerpoint/2010/main" val="57137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DE5899-723A-49A1-8385-9CA4A2440CBE}" type="datetimeFigureOut">
              <a:rPr lang="en-US" smtClean="0"/>
              <a:t>12/7/2018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79983-A869-4B97-A983-55AA12E2629E}" type="slidenum">
              <a:rPr lang="en-US" smtClean="0"/>
              <a:t>‹#›</a:t>
            </a:fld>
            <a:endParaRPr lang="en-US" dirty="0"/>
          </a:p>
        </p:txBody>
      </p:sp>
    </p:spTree>
    <p:extLst>
      <p:ext uri="{BB962C8B-B14F-4D97-AF65-F5344CB8AC3E}">
        <p14:creationId xmlns:p14="http://schemas.microsoft.com/office/powerpoint/2010/main" val="2310072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1</a:t>
            </a:r>
            <a:endParaRPr lang="en-US" dirty="0"/>
          </a:p>
        </p:txBody>
      </p:sp>
      <p:sp>
        <p:nvSpPr>
          <p:cNvPr id="3" name="Content Placeholder 2"/>
          <p:cNvSpPr>
            <a:spLocks noGrp="1"/>
          </p:cNvSpPr>
          <p:nvPr>
            <p:ph idx="1"/>
          </p:nvPr>
        </p:nvSpPr>
        <p:spPr/>
        <p:txBody>
          <a:bodyPr/>
          <a:lstStyle/>
          <a:p>
            <a:r>
              <a:rPr lang="en-US" dirty="0" smtClean="0"/>
              <a:t>Chapter 1</a:t>
            </a:r>
          </a:p>
          <a:p>
            <a:r>
              <a:rPr lang="en-US" dirty="0" smtClean="0"/>
              <a:t>Sampling and Data</a:t>
            </a:r>
            <a:endParaRPr lang="en-US" dirty="0"/>
          </a:p>
        </p:txBody>
      </p:sp>
    </p:spTree>
    <p:extLst>
      <p:ext uri="{BB962C8B-B14F-4D97-AF65-F5344CB8AC3E}">
        <p14:creationId xmlns:p14="http://schemas.microsoft.com/office/powerpoint/2010/main" val="2816600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1.4 Experimental Design and Ethics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Every experiment</a:t>
            </a:r>
            <a:r>
              <a:rPr lang="en-US" dirty="0"/>
              <a:t> </a:t>
            </a:r>
            <a:r>
              <a:rPr lang="en-US" dirty="0" smtClean="0"/>
              <a:t>requires:</a:t>
            </a:r>
          </a:p>
          <a:p>
            <a:pPr lvl="1"/>
            <a:r>
              <a:rPr lang="en-US" dirty="0" smtClean="0"/>
              <a:t>Random assignment of subjects to treatment groups;</a:t>
            </a:r>
          </a:p>
          <a:p>
            <a:pPr lvl="1"/>
            <a:r>
              <a:rPr lang="en-US" dirty="0"/>
              <a:t>A</a:t>
            </a:r>
            <a:r>
              <a:rPr lang="en-US" dirty="0" smtClean="0"/>
              <a:t> </a:t>
            </a:r>
            <a:r>
              <a:rPr lang="en-US" dirty="0"/>
              <a:t>control group, demonstrating what happens when the active treatment is not </a:t>
            </a:r>
            <a:r>
              <a:rPr lang="en-US" dirty="0" smtClean="0"/>
              <a:t>applied;</a:t>
            </a:r>
          </a:p>
          <a:p>
            <a:pPr lvl="1"/>
            <a:r>
              <a:rPr lang="en-US" dirty="0"/>
              <a:t>B</a:t>
            </a:r>
            <a:r>
              <a:rPr lang="en-US" dirty="0" smtClean="0"/>
              <a:t>oth </a:t>
            </a:r>
            <a:r>
              <a:rPr lang="en-US" dirty="0"/>
              <a:t>researchers and subjects may be </a:t>
            </a:r>
            <a:r>
              <a:rPr lang="en-US" dirty="0" smtClean="0"/>
              <a:t>blinded as to which group is the control group, i.e., which group is receiving the placebo treatment;</a:t>
            </a:r>
          </a:p>
          <a:p>
            <a:pPr lvl="1"/>
            <a:r>
              <a:rPr lang="en-US" dirty="0"/>
              <a:t>T</a:t>
            </a:r>
            <a:r>
              <a:rPr lang="en-US" dirty="0" smtClean="0"/>
              <a:t>he </a:t>
            </a:r>
            <a:r>
              <a:rPr lang="en-US" dirty="0"/>
              <a:t>only difference between treatment groups </a:t>
            </a:r>
            <a:r>
              <a:rPr lang="en-US" dirty="0" smtClean="0"/>
              <a:t>should be the </a:t>
            </a:r>
            <a:r>
              <a:rPr lang="en-US" dirty="0"/>
              <a:t>one imposed by the </a:t>
            </a:r>
            <a:r>
              <a:rPr lang="en-US" dirty="0" smtClean="0"/>
              <a:t>researcher;</a:t>
            </a:r>
          </a:p>
          <a:p>
            <a:pPr lvl="1"/>
            <a:r>
              <a:rPr lang="en-US" dirty="0" smtClean="0"/>
              <a:t>Thus, when groups respond </a:t>
            </a:r>
            <a:r>
              <a:rPr lang="en-US" dirty="0"/>
              <a:t>differently to different treatments, the difference must be due to the influence of the explanatory variable.</a:t>
            </a:r>
          </a:p>
        </p:txBody>
      </p:sp>
    </p:spTree>
    <p:extLst>
      <p:ext uri="{BB962C8B-B14F-4D97-AF65-F5344CB8AC3E}">
        <p14:creationId xmlns:p14="http://schemas.microsoft.com/office/powerpoint/2010/main" val="6760565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Regarding ethics:</a:t>
            </a:r>
          </a:p>
          <a:p>
            <a:r>
              <a:rPr lang="en-US" dirty="0" smtClean="0"/>
              <a:t>“An ethics problem arises when you are considering an action that benefits you or some cause you support, hurts or reduces benefits to others, and violates some rule.”[4] Ethical violations in statistics are not always easy to spot. Professional associations and federal agencies post guidelines for proper conduct. It is important that you learn basic statistical procedures so that you can recognize proper data analysis.</a:t>
            </a:r>
            <a:r>
              <a:rPr lang="en-US" dirty="0"/>
              <a:t> </a:t>
            </a:r>
            <a:endParaRPr lang="en-US" dirty="0" smtClean="0"/>
          </a:p>
          <a:p>
            <a:r>
              <a:rPr lang="en-US" sz="2600" dirty="0" smtClean="0"/>
              <a:t>[4]. </a:t>
            </a:r>
            <a:r>
              <a:rPr lang="en-US" sz="2600" dirty="0"/>
              <a:t>Andrew </a:t>
            </a:r>
            <a:r>
              <a:rPr lang="en-US" sz="2600" dirty="0" err="1"/>
              <a:t>Gelman</a:t>
            </a:r>
            <a:r>
              <a:rPr lang="en-US" sz="2600" dirty="0"/>
              <a:t>, “Open Data and Open Methods,” Ethics and </a:t>
            </a:r>
            <a:r>
              <a:rPr lang="en-US" sz="2600" dirty="0" smtClean="0"/>
              <a:t>Statistics, http</a:t>
            </a:r>
            <a:r>
              <a:rPr lang="en-US" sz="2600" dirty="0"/>
              <a:t>://www.stat.columbia.edu/~</a:t>
            </a:r>
            <a:r>
              <a:rPr lang="en-US" sz="2600" dirty="0" smtClean="0"/>
              <a:t>gelman/research/published/ChanceEthics1.pdf </a:t>
            </a:r>
            <a:r>
              <a:rPr lang="en-US" sz="2600" dirty="0"/>
              <a:t>(accessed May 1, 2013).</a:t>
            </a:r>
            <a:endParaRPr lang="en-US" sz="2600" dirty="0" smtClean="0"/>
          </a:p>
          <a:p>
            <a:endParaRPr lang="en-US" dirty="0" smtClean="0"/>
          </a:p>
          <a:p>
            <a:endParaRPr lang="en-US" dirty="0"/>
          </a:p>
        </p:txBody>
      </p:sp>
    </p:spTree>
    <p:extLst>
      <p:ext uri="{BB962C8B-B14F-4D97-AF65-F5344CB8AC3E}">
        <p14:creationId xmlns:p14="http://schemas.microsoft.com/office/powerpoint/2010/main" val="4018430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2</a:t>
            </a:r>
            <a:endParaRPr lang="en-US" dirty="0"/>
          </a:p>
        </p:txBody>
      </p:sp>
      <p:sp>
        <p:nvSpPr>
          <p:cNvPr id="3" name="Content Placeholder 2"/>
          <p:cNvSpPr>
            <a:spLocks noGrp="1"/>
          </p:cNvSpPr>
          <p:nvPr>
            <p:ph idx="1"/>
          </p:nvPr>
        </p:nvSpPr>
        <p:spPr/>
        <p:txBody>
          <a:bodyPr/>
          <a:lstStyle/>
          <a:p>
            <a:r>
              <a:rPr lang="en-US" dirty="0" smtClean="0"/>
              <a:t>Descriptive Statistics</a:t>
            </a:r>
            <a:endParaRPr lang="en-US" dirty="0"/>
          </a:p>
        </p:txBody>
      </p:sp>
    </p:spTree>
    <p:extLst>
      <p:ext uri="{BB962C8B-B14F-4D97-AF65-F5344CB8AC3E}">
        <p14:creationId xmlns:p14="http://schemas.microsoft.com/office/powerpoint/2010/main" val="2147017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r>
              <a:rPr lang="en-US" sz="3200" b="1" dirty="0"/>
              <a:t>2.1 Stem-and-Leaf Graphs (</a:t>
            </a:r>
            <a:r>
              <a:rPr lang="en-US" sz="3200" b="1" dirty="0" err="1"/>
              <a:t>Stemplots</a:t>
            </a:r>
            <a:r>
              <a:rPr lang="en-US" sz="3200" b="1" dirty="0"/>
              <a:t>), Line Graphs, and Bar Graphs</a:t>
            </a:r>
            <a:endParaRPr lang="en-US" sz="3200" dirty="0"/>
          </a:p>
        </p:txBody>
      </p:sp>
      <p:sp>
        <p:nvSpPr>
          <p:cNvPr id="3" name="Content Placeholder 2"/>
          <p:cNvSpPr>
            <a:spLocks noGrp="1"/>
          </p:cNvSpPr>
          <p:nvPr>
            <p:ph idx="1"/>
          </p:nvPr>
        </p:nvSpPr>
        <p:spPr/>
        <p:txBody>
          <a:bodyPr/>
          <a:lstStyle/>
          <a:p>
            <a:r>
              <a:rPr lang="en-US" dirty="0"/>
              <a:t>A </a:t>
            </a:r>
            <a:r>
              <a:rPr lang="en-US" b="1" dirty="0"/>
              <a:t>stem-and-leaf plot </a:t>
            </a:r>
            <a:r>
              <a:rPr lang="en-US" dirty="0"/>
              <a:t>is a way to plot data and look at the distribution. </a:t>
            </a:r>
            <a:endParaRPr lang="en-US" dirty="0" smtClean="0"/>
          </a:p>
          <a:p>
            <a:r>
              <a:rPr lang="en-US" dirty="0" smtClean="0"/>
              <a:t>In </a:t>
            </a:r>
            <a:r>
              <a:rPr lang="en-US" dirty="0"/>
              <a:t>a stem-and-leaf plot, all data values within </a:t>
            </a:r>
            <a:r>
              <a:rPr lang="en-US" dirty="0" smtClean="0"/>
              <a:t>a class </a:t>
            </a:r>
            <a:r>
              <a:rPr lang="en-US" dirty="0"/>
              <a:t>are </a:t>
            </a:r>
            <a:r>
              <a:rPr lang="en-US" dirty="0" smtClean="0"/>
              <a:t>visible.</a:t>
            </a:r>
          </a:p>
          <a:p>
            <a:r>
              <a:rPr lang="en-US" dirty="0"/>
              <a:t>The advantage in a stem-and-leaf plot is that all values are listed, unlike a histogram, which gives </a:t>
            </a:r>
            <a:r>
              <a:rPr lang="en-US" dirty="0" smtClean="0"/>
              <a:t>classes of </a:t>
            </a:r>
            <a:r>
              <a:rPr lang="en-US" dirty="0"/>
              <a:t>data values.</a:t>
            </a:r>
          </a:p>
        </p:txBody>
      </p:sp>
    </p:spTree>
    <p:extLst>
      <p:ext uri="{BB962C8B-B14F-4D97-AF65-F5344CB8AC3E}">
        <p14:creationId xmlns:p14="http://schemas.microsoft.com/office/powerpoint/2010/main" val="21671699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Relevant 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Work the “Try It” examples beginning on p. 69 through 72.</a:t>
            </a:r>
          </a:p>
          <a:p>
            <a:r>
              <a:rPr lang="en-US" b="1" dirty="0"/>
              <a:t>2.1 </a:t>
            </a:r>
            <a:r>
              <a:rPr lang="en-US" dirty="0"/>
              <a:t>For the Park City basketball team, scores for the last 30 games were as follows (smallest to largest):</a:t>
            </a:r>
          </a:p>
          <a:p>
            <a:r>
              <a:rPr lang="en-US" dirty="0"/>
              <a:t>32; 32; 33; 34; 38; 40; 42; 42; 43; 44; 46; 47; 47; 48; 48; 48; 49; 50; 50; 51; 52; 52; 52; 53; 54; 56; 57; 57; 60; 61</a:t>
            </a:r>
          </a:p>
          <a:p>
            <a:r>
              <a:rPr lang="en-US" dirty="0"/>
              <a:t>Construct a stem plot for the data.</a:t>
            </a:r>
          </a:p>
        </p:txBody>
      </p:sp>
    </p:spTree>
    <p:extLst>
      <p:ext uri="{BB962C8B-B14F-4D97-AF65-F5344CB8AC3E}">
        <p14:creationId xmlns:p14="http://schemas.microsoft.com/office/powerpoint/2010/main" val="2311284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line graph </a:t>
            </a:r>
            <a:r>
              <a:rPr lang="en-US" dirty="0"/>
              <a:t>is often used to represent a set of data values in which a quantity varies with time. </a:t>
            </a:r>
            <a:endParaRPr lang="en-US" dirty="0" smtClean="0"/>
          </a:p>
          <a:p>
            <a:r>
              <a:rPr lang="en-US" dirty="0" smtClean="0"/>
              <a:t>These</a:t>
            </a:r>
            <a:r>
              <a:rPr lang="en-US" dirty="0"/>
              <a:t> </a:t>
            </a:r>
            <a:r>
              <a:rPr lang="en-US" dirty="0" smtClean="0"/>
              <a:t>graphs </a:t>
            </a:r>
            <a:r>
              <a:rPr lang="en-US" dirty="0"/>
              <a:t>are useful for finding trends</a:t>
            </a:r>
            <a:r>
              <a:rPr lang="en-US" dirty="0" smtClean="0"/>
              <a:t>.</a:t>
            </a:r>
          </a:p>
          <a:p>
            <a:r>
              <a:rPr lang="en-US" dirty="0" smtClean="0"/>
              <a:t>That </a:t>
            </a:r>
            <a:r>
              <a:rPr lang="en-US" dirty="0"/>
              <a:t>is, finding a general pattern in data sets including temperature, sales, </a:t>
            </a:r>
            <a:r>
              <a:rPr lang="en-US" dirty="0" smtClean="0"/>
              <a:t>employment, company </a:t>
            </a:r>
            <a:r>
              <a:rPr lang="en-US" dirty="0"/>
              <a:t>profit or cost over a period of time.</a:t>
            </a:r>
          </a:p>
        </p:txBody>
      </p:sp>
    </p:spTree>
    <p:extLst>
      <p:ext uri="{BB962C8B-B14F-4D97-AF65-F5344CB8AC3E}">
        <p14:creationId xmlns:p14="http://schemas.microsoft.com/office/powerpoint/2010/main" val="544953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Relevant Example</a:t>
            </a:r>
            <a:endParaRPr lang="en-US" dirty="0"/>
          </a:p>
        </p:txBody>
      </p:sp>
      <p:sp>
        <p:nvSpPr>
          <p:cNvPr id="3" name="Content Placeholder 2"/>
          <p:cNvSpPr>
            <a:spLocks noGrp="1"/>
          </p:cNvSpPr>
          <p:nvPr>
            <p:ph idx="1"/>
          </p:nvPr>
        </p:nvSpPr>
        <p:spPr/>
        <p:txBody>
          <a:bodyPr/>
          <a:lstStyle/>
          <a:p>
            <a:r>
              <a:rPr lang="en-US" dirty="0" smtClean="0"/>
              <a:t>Work the “Try It” examples beginning on p. 72 through 74.</a:t>
            </a:r>
            <a:endParaRPr lang="en-US" dirty="0"/>
          </a:p>
        </p:txBody>
      </p:sp>
    </p:spTree>
    <p:extLst>
      <p:ext uri="{BB962C8B-B14F-4D97-AF65-F5344CB8AC3E}">
        <p14:creationId xmlns:p14="http://schemas.microsoft.com/office/powerpoint/2010/main" val="40498625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A </a:t>
            </a:r>
            <a:r>
              <a:rPr lang="en-US" b="1" dirty="0"/>
              <a:t>bar graph </a:t>
            </a:r>
            <a:r>
              <a:rPr lang="en-US" dirty="0"/>
              <a:t>is a chart that uses either horizontal or vertical bars to </a:t>
            </a:r>
            <a:r>
              <a:rPr lang="en-US" dirty="0" smtClean="0"/>
              <a:t>show comparisons </a:t>
            </a:r>
            <a:r>
              <a:rPr lang="en-US" dirty="0"/>
              <a:t>among categories</a:t>
            </a:r>
            <a:r>
              <a:rPr lang="en-US" dirty="0" smtClean="0"/>
              <a:t>.</a:t>
            </a:r>
          </a:p>
          <a:p>
            <a:r>
              <a:rPr lang="en-US" dirty="0" smtClean="0"/>
              <a:t>One </a:t>
            </a:r>
            <a:r>
              <a:rPr lang="en-US" dirty="0"/>
              <a:t>axis of the chart shows the specific categories being compared, and the other </a:t>
            </a:r>
            <a:r>
              <a:rPr lang="en-US" dirty="0" smtClean="0"/>
              <a:t>axis represents </a:t>
            </a:r>
            <a:r>
              <a:rPr lang="en-US" dirty="0"/>
              <a:t>a discrete </a:t>
            </a:r>
            <a:r>
              <a:rPr lang="en-US" dirty="0" smtClean="0"/>
              <a:t>value.</a:t>
            </a:r>
          </a:p>
          <a:p>
            <a:r>
              <a:rPr lang="en-US" dirty="0" smtClean="0"/>
              <a:t>Some </a:t>
            </a:r>
            <a:r>
              <a:rPr lang="en-US" dirty="0"/>
              <a:t>bar graphs present bars clustered in groups of more than one (grouped bar graphs), </a:t>
            </a:r>
            <a:r>
              <a:rPr lang="en-US" dirty="0" smtClean="0"/>
              <a:t>and others </a:t>
            </a:r>
            <a:r>
              <a:rPr lang="en-US" dirty="0"/>
              <a:t>show the bars divided into subparts to show cumulative effect (stacked bar graphs</a:t>
            </a:r>
            <a:r>
              <a:rPr lang="en-US" dirty="0" smtClean="0"/>
              <a:t>).</a:t>
            </a:r>
          </a:p>
          <a:p>
            <a:r>
              <a:rPr lang="en-US" dirty="0" smtClean="0"/>
              <a:t>Bar </a:t>
            </a:r>
            <a:r>
              <a:rPr lang="en-US" dirty="0"/>
              <a:t>graphs are especially </a:t>
            </a:r>
            <a:r>
              <a:rPr lang="en-US" dirty="0" smtClean="0"/>
              <a:t>useful when </a:t>
            </a:r>
            <a:r>
              <a:rPr lang="en-US" dirty="0"/>
              <a:t>categorical data is being used.</a:t>
            </a:r>
          </a:p>
        </p:txBody>
      </p:sp>
    </p:spTree>
    <p:extLst>
      <p:ext uri="{BB962C8B-B14F-4D97-AF65-F5344CB8AC3E}">
        <p14:creationId xmlns:p14="http://schemas.microsoft.com/office/powerpoint/2010/main" val="27774178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Relevant Examples</a:t>
            </a:r>
            <a:endParaRPr lang="en-US" dirty="0"/>
          </a:p>
        </p:txBody>
      </p:sp>
      <p:sp>
        <p:nvSpPr>
          <p:cNvPr id="3" name="Content Placeholder 2"/>
          <p:cNvSpPr>
            <a:spLocks noGrp="1"/>
          </p:cNvSpPr>
          <p:nvPr>
            <p:ph idx="1"/>
          </p:nvPr>
        </p:nvSpPr>
        <p:spPr/>
        <p:txBody>
          <a:bodyPr/>
          <a:lstStyle/>
          <a:p>
            <a:r>
              <a:rPr lang="en-US" dirty="0" smtClean="0"/>
              <a:t>Work the “Try It” examples on p. 75 and 76.</a:t>
            </a:r>
            <a:endParaRPr lang="en-US" dirty="0"/>
          </a:p>
        </p:txBody>
      </p:sp>
    </p:spTree>
    <p:extLst>
      <p:ext uri="{BB962C8B-B14F-4D97-AF65-F5344CB8AC3E}">
        <p14:creationId xmlns:p14="http://schemas.microsoft.com/office/powerpoint/2010/main" val="5006646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2.2 Histograms, Frequency Polygons, and Time Series Graphs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a:t>
            </a:r>
            <a:r>
              <a:rPr lang="en-US" b="1" dirty="0"/>
              <a:t>histogram </a:t>
            </a:r>
            <a:r>
              <a:rPr lang="en-US" dirty="0"/>
              <a:t>is a graphic version of a frequency </a:t>
            </a:r>
            <a:r>
              <a:rPr lang="en-US" dirty="0" smtClean="0"/>
              <a:t>distribution.</a:t>
            </a:r>
          </a:p>
          <a:p>
            <a:r>
              <a:rPr lang="en-US" dirty="0" smtClean="0"/>
              <a:t>The </a:t>
            </a:r>
            <a:r>
              <a:rPr lang="en-US" dirty="0"/>
              <a:t>graph consists of bars of equal width drawn adjacent </a:t>
            </a:r>
            <a:r>
              <a:rPr lang="en-US" dirty="0" smtClean="0"/>
              <a:t>to each other.</a:t>
            </a:r>
          </a:p>
          <a:p>
            <a:r>
              <a:rPr lang="en-US" dirty="0" smtClean="0"/>
              <a:t>The </a:t>
            </a:r>
            <a:r>
              <a:rPr lang="en-US" dirty="0"/>
              <a:t>horizontal scale represents classes of quantitative data values and the vertical scale represents </a:t>
            </a:r>
            <a:r>
              <a:rPr lang="en-US" dirty="0" smtClean="0"/>
              <a:t>frequencies. The </a:t>
            </a:r>
            <a:r>
              <a:rPr lang="en-US" dirty="0"/>
              <a:t>heights of the bars correspond to frequency </a:t>
            </a:r>
            <a:r>
              <a:rPr lang="en-US" dirty="0" smtClean="0"/>
              <a:t>values.</a:t>
            </a:r>
          </a:p>
          <a:p>
            <a:r>
              <a:rPr lang="en-US" dirty="0" smtClean="0"/>
              <a:t>Histograms </a:t>
            </a:r>
            <a:r>
              <a:rPr lang="en-US" dirty="0"/>
              <a:t>are typically used for large, continuous, </a:t>
            </a:r>
            <a:r>
              <a:rPr lang="en-US" dirty="0" smtClean="0"/>
              <a:t>quantitative data </a:t>
            </a:r>
            <a:r>
              <a:rPr lang="en-US" dirty="0"/>
              <a:t>sets.</a:t>
            </a:r>
          </a:p>
        </p:txBody>
      </p:sp>
    </p:spTree>
    <p:extLst>
      <p:ext uri="{BB962C8B-B14F-4D97-AF65-F5344CB8AC3E}">
        <p14:creationId xmlns:p14="http://schemas.microsoft.com/office/powerpoint/2010/main" val="2000233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1.1 Definitions of Statistics, Probability, and Key Terms</a:t>
            </a:r>
          </a:p>
          <a:p>
            <a:r>
              <a:rPr lang="en-US" dirty="0"/>
              <a:t>The mathematical theory of statistics is easier to learn when you know the language. This module presents important </a:t>
            </a:r>
            <a:r>
              <a:rPr lang="en-US" dirty="0" smtClean="0"/>
              <a:t>terms that </a:t>
            </a:r>
            <a:r>
              <a:rPr lang="en-US" dirty="0"/>
              <a:t>will be used throughout the text.</a:t>
            </a:r>
          </a:p>
        </p:txBody>
      </p:sp>
    </p:spTree>
    <p:extLst>
      <p:ext uri="{BB962C8B-B14F-4D97-AF65-F5344CB8AC3E}">
        <p14:creationId xmlns:p14="http://schemas.microsoft.com/office/powerpoint/2010/main" val="32570597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frequency polygon can also be used when graphing large data sets with data points that </a:t>
            </a:r>
            <a:r>
              <a:rPr lang="en-US" dirty="0" smtClean="0"/>
              <a:t>repeat.</a:t>
            </a:r>
          </a:p>
          <a:p>
            <a:r>
              <a:rPr lang="en-US" dirty="0" smtClean="0"/>
              <a:t>The </a:t>
            </a:r>
            <a:r>
              <a:rPr lang="en-US" dirty="0"/>
              <a:t>data </a:t>
            </a:r>
            <a:r>
              <a:rPr lang="en-US" dirty="0" smtClean="0"/>
              <a:t>usually goes </a:t>
            </a:r>
            <a:r>
              <a:rPr lang="en-US" dirty="0"/>
              <a:t>on </a:t>
            </a:r>
            <a:r>
              <a:rPr lang="en-US" i="1" dirty="0"/>
              <a:t>y</a:t>
            </a:r>
            <a:r>
              <a:rPr lang="en-US" dirty="0"/>
              <a:t>-axis with the frequency being graphed on the </a:t>
            </a:r>
            <a:r>
              <a:rPr lang="en-US" i="1" dirty="0" smtClean="0"/>
              <a:t>x</a:t>
            </a:r>
            <a:r>
              <a:rPr lang="en-US" dirty="0" smtClean="0"/>
              <a:t>-axis.</a:t>
            </a:r>
          </a:p>
          <a:p>
            <a:r>
              <a:rPr lang="en-US" dirty="0" smtClean="0"/>
              <a:t>Time </a:t>
            </a:r>
            <a:r>
              <a:rPr lang="en-US" dirty="0"/>
              <a:t>series graphs can be helpful when looking at </a:t>
            </a:r>
            <a:r>
              <a:rPr lang="en-US" dirty="0" smtClean="0"/>
              <a:t>large amounts </a:t>
            </a:r>
            <a:r>
              <a:rPr lang="en-US" dirty="0"/>
              <a:t>of data for one variable over a period of time.</a:t>
            </a:r>
          </a:p>
        </p:txBody>
      </p:sp>
    </p:spTree>
    <p:extLst>
      <p:ext uri="{BB962C8B-B14F-4D97-AF65-F5344CB8AC3E}">
        <p14:creationId xmlns:p14="http://schemas.microsoft.com/office/powerpoint/2010/main" val="28659246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Relevant Examples</a:t>
            </a:r>
            <a:endParaRPr lang="en-US" dirty="0"/>
          </a:p>
        </p:txBody>
      </p:sp>
      <p:sp>
        <p:nvSpPr>
          <p:cNvPr id="3" name="Content Placeholder 2"/>
          <p:cNvSpPr>
            <a:spLocks noGrp="1"/>
          </p:cNvSpPr>
          <p:nvPr>
            <p:ph idx="1"/>
          </p:nvPr>
        </p:nvSpPr>
        <p:spPr/>
        <p:txBody>
          <a:bodyPr/>
          <a:lstStyle/>
          <a:p>
            <a:r>
              <a:rPr lang="en-US" dirty="0" smtClean="0"/>
              <a:t>Work the “Try It” examples on p. 79 through 87.</a:t>
            </a:r>
            <a:endParaRPr lang="en-US" dirty="0"/>
          </a:p>
        </p:txBody>
      </p:sp>
    </p:spTree>
    <p:extLst>
      <p:ext uri="{BB962C8B-B14F-4D97-AF65-F5344CB8AC3E}">
        <p14:creationId xmlns:p14="http://schemas.microsoft.com/office/powerpoint/2010/main" val="16064361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2.3 Measures of the Location of the Data</a:t>
            </a:r>
            <a:endParaRPr lang="en-US" dirty="0"/>
          </a:p>
        </p:txBody>
      </p:sp>
      <p:sp>
        <p:nvSpPr>
          <p:cNvPr id="3" name="Content Placeholder 2"/>
          <p:cNvSpPr>
            <a:spLocks noGrp="1"/>
          </p:cNvSpPr>
          <p:nvPr>
            <p:ph idx="1"/>
          </p:nvPr>
        </p:nvSpPr>
        <p:spPr/>
        <p:txBody>
          <a:bodyPr>
            <a:normAutofit/>
          </a:bodyPr>
          <a:lstStyle/>
          <a:p>
            <a:r>
              <a:rPr lang="en-US" dirty="0"/>
              <a:t>The values that divide a rank-ordered set of data into 100 equal parts are called </a:t>
            </a:r>
            <a:r>
              <a:rPr lang="en-US" dirty="0" smtClean="0"/>
              <a:t>percentiles.</a:t>
            </a:r>
          </a:p>
          <a:p>
            <a:r>
              <a:rPr lang="en-US" dirty="0" smtClean="0"/>
              <a:t>Percentiles </a:t>
            </a:r>
            <a:r>
              <a:rPr lang="en-US" dirty="0"/>
              <a:t>are used </a:t>
            </a:r>
            <a:r>
              <a:rPr lang="en-US" dirty="0" smtClean="0"/>
              <a:t>to compare </a:t>
            </a:r>
            <a:r>
              <a:rPr lang="en-US" dirty="0"/>
              <a:t>and interpret data. </a:t>
            </a:r>
            <a:endParaRPr lang="en-US" dirty="0" smtClean="0"/>
          </a:p>
          <a:p>
            <a:r>
              <a:rPr lang="en-US" dirty="0" smtClean="0"/>
              <a:t>For </a:t>
            </a:r>
            <a:r>
              <a:rPr lang="en-US" dirty="0"/>
              <a:t>example, an observation at the 50th percentile would be greater than 50 percent of the </a:t>
            </a:r>
            <a:r>
              <a:rPr lang="en-US" dirty="0" smtClean="0"/>
              <a:t>other observations </a:t>
            </a:r>
            <a:r>
              <a:rPr lang="en-US" dirty="0"/>
              <a:t>in the set.</a:t>
            </a:r>
          </a:p>
        </p:txBody>
      </p:sp>
    </p:spTree>
    <p:extLst>
      <p:ext uri="{BB962C8B-B14F-4D97-AF65-F5344CB8AC3E}">
        <p14:creationId xmlns:p14="http://schemas.microsoft.com/office/powerpoint/2010/main" val="10742177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Quartiles divide data into quarters</a:t>
            </a:r>
            <a:r>
              <a:rPr lang="en-US" dirty="0" smtClean="0"/>
              <a:t>.</a:t>
            </a:r>
          </a:p>
          <a:p>
            <a:pPr lvl="1"/>
            <a:r>
              <a:rPr lang="en-US" dirty="0" smtClean="0"/>
              <a:t>The </a:t>
            </a:r>
            <a:r>
              <a:rPr lang="en-US" dirty="0"/>
              <a:t>first quartile (</a:t>
            </a:r>
            <a:r>
              <a:rPr lang="en-US" i="1" dirty="0"/>
              <a:t>Q</a:t>
            </a:r>
            <a:r>
              <a:rPr lang="en-US" dirty="0"/>
              <a:t>1) is the 25th </a:t>
            </a:r>
            <a:r>
              <a:rPr lang="en-US" dirty="0" smtClean="0"/>
              <a:t>percentile;</a:t>
            </a:r>
          </a:p>
          <a:p>
            <a:pPr lvl="1"/>
            <a:r>
              <a:rPr lang="en-US" dirty="0" smtClean="0"/>
              <a:t>The </a:t>
            </a:r>
            <a:r>
              <a:rPr lang="en-US" dirty="0"/>
              <a:t>second </a:t>
            </a:r>
            <a:r>
              <a:rPr lang="en-US" dirty="0" smtClean="0"/>
              <a:t>quartile (</a:t>
            </a:r>
            <a:r>
              <a:rPr lang="en-US" i="1" dirty="0" smtClean="0"/>
              <a:t>Q</a:t>
            </a:r>
            <a:r>
              <a:rPr lang="en-US" dirty="0" smtClean="0"/>
              <a:t>2 </a:t>
            </a:r>
            <a:r>
              <a:rPr lang="en-US" dirty="0"/>
              <a:t>or median) is 50th </a:t>
            </a:r>
            <a:r>
              <a:rPr lang="en-US" dirty="0" smtClean="0"/>
              <a:t>percentile; and</a:t>
            </a:r>
          </a:p>
          <a:p>
            <a:pPr lvl="1"/>
            <a:r>
              <a:rPr lang="en-US" dirty="0" smtClean="0"/>
              <a:t>The </a:t>
            </a:r>
            <a:r>
              <a:rPr lang="en-US" dirty="0"/>
              <a:t>third quartile (</a:t>
            </a:r>
            <a:r>
              <a:rPr lang="en-US" i="1" dirty="0"/>
              <a:t>Q</a:t>
            </a:r>
            <a:r>
              <a:rPr lang="en-US" dirty="0"/>
              <a:t>3) is </a:t>
            </a:r>
            <a:r>
              <a:rPr lang="en-US" dirty="0" smtClean="0"/>
              <a:t>the </a:t>
            </a:r>
            <a:r>
              <a:rPr lang="en-US" dirty="0"/>
              <a:t>75th percentile.</a:t>
            </a:r>
          </a:p>
        </p:txBody>
      </p:sp>
    </p:spTree>
    <p:extLst>
      <p:ext uri="{BB962C8B-B14F-4D97-AF65-F5344CB8AC3E}">
        <p14:creationId xmlns:p14="http://schemas.microsoft.com/office/powerpoint/2010/main" val="37177176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interquartile range, or </a:t>
            </a:r>
            <a:r>
              <a:rPr lang="en-US" i="1" dirty="0"/>
              <a:t>IQR</a:t>
            </a:r>
            <a:r>
              <a:rPr lang="en-US" dirty="0"/>
              <a:t>, </a:t>
            </a:r>
            <a:r>
              <a:rPr lang="en-US" dirty="0" smtClean="0"/>
              <a:t>is the </a:t>
            </a:r>
            <a:r>
              <a:rPr lang="en-US" dirty="0"/>
              <a:t>range of the middle 50 percent of the data values. The </a:t>
            </a:r>
            <a:r>
              <a:rPr lang="en-US" i="1" dirty="0"/>
              <a:t>IQR </a:t>
            </a:r>
            <a:r>
              <a:rPr lang="en-US" dirty="0"/>
              <a:t>is found by subtracting </a:t>
            </a:r>
            <a:r>
              <a:rPr lang="en-US" i="1" dirty="0"/>
              <a:t>Q</a:t>
            </a:r>
            <a:r>
              <a:rPr lang="en-US" dirty="0"/>
              <a:t>1 from </a:t>
            </a:r>
            <a:r>
              <a:rPr lang="en-US" i="1" dirty="0"/>
              <a:t>Q</a:t>
            </a:r>
            <a:r>
              <a:rPr lang="en-US" dirty="0"/>
              <a:t>3, and can help </a:t>
            </a:r>
            <a:r>
              <a:rPr lang="en-US" dirty="0" smtClean="0"/>
              <a:t>determine outliers </a:t>
            </a:r>
            <a:r>
              <a:rPr lang="en-US" dirty="0"/>
              <a:t>by using the following two expressions.</a:t>
            </a:r>
          </a:p>
          <a:p>
            <a:r>
              <a:rPr lang="en-US" i="1" dirty="0" smtClean="0"/>
              <a:t>Q</a:t>
            </a:r>
            <a:r>
              <a:rPr lang="en-US" dirty="0" smtClean="0"/>
              <a:t>3 </a:t>
            </a:r>
            <a:r>
              <a:rPr lang="en-US" dirty="0"/>
              <a:t>+ </a:t>
            </a:r>
            <a:r>
              <a:rPr lang="en-US" i="1" dirty="0"/>
              <a:t>IQR</a:t>
            </a:r>
            <a:r>
              <a:rPr lang="en-US" dirty="0"/>
              <a:t>(1.5)</a:t>
            </a:r>
          </a:p>
          <a:p>
            <a:r>
              <a:rPr lang="en-US" i="1" dirty="0" smtClean="0"/>
              <a:t>Q</a:t>
            </a:r>
            <a:r>
              <a:rPr lang="en-US" dirty="0" smtClean="0"/>
              <a:t>1 </a:t>
            </a:r>
            <a:r>
              <a:rPr lang="en-US" dirty="0"/>
              <a:t>– </a:t>
            </a:r>
            <a:r>
              <a:rPr lang="en-US" i="1" dirty="0"/>
              <a:t>IQR</a:t>
            </a:r>
            <a:r>
              <a:rPr lang="en-US" dirty="0"/>
              <a:t>(1.5)</a:t>
            </a:r>
          </a:p>
        </p:txBody>
      </p:sp>
    </p:spTree>
    <p:extLst>
      <p:ext uri="{BB962C8B-B14F-4D97-AF65-F5344CB8AC3E}">
        <p14:creationId xmlns:p14="http://schemas.microsoft.com/office/powerpoint/2010/main" val="36775632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Relevant Examples</a:t>
            </a:r>
            <a:endParaRPr lang="en-US" dirty="0"/>
          </a:p>
        </p:txBody>
      </p:sp>
      <p:sp>
        <p:nvSpPr>
          <p:cNvPr id="3" name="Content Placeholder 2"/>
          <p:cNvSpPr>
            <a:spLocks noGrp="1"/>
          </p:cNvSpPr>
          <p:nvPr>
            <p:ph idx="1"/>
          </p:nvPr>
        </p:nvSpPr>
        <p:spPr/>
        <p:txBody>
          <a:bodyPr/>
          <a:lstStyle/>
          <a:p>
            <a:r>
              <a:rPr lang="en-US" dirty="0" smtClean="0"/>
              <a:t>Work the “Try It” examples for p. 89 through 95.</a:t>
            </a:r>
            <a:endParaRPr lang="en-US" dirty="0"/>
          </a:p>
        </p:txBody>
      </p:sp>
    </p:spTree>
    <p:extLst>
      <p:ext uri="{BB962C8B-B14F-4D97-AF65-F5344CB8AC3E}">
        <p14:creationId xmlns:p14="http://schemas.microsoft.com/office/powerpoint/2010/main" val="8574626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2.4 Box Plots</a:t>
            </a:r>
            <a:endParaRPr lang="en-US" dirty="0"/>
          </a:p>
        </p:txBody>
      </p:sp>
      <p:sp>
        <p:nvSpPr>
          <p:cNvPr id="3" name="Content Placeholder 2"/>
          <p:cNvSpPr>
            <a:spLocks noGrp="1"/>
          </p:cNvSpPr>
          <p:nvPr>
            <p:ph idx="1"/>
          </p:nvPr>
        </p:nvSpPr>
        <p:spPr/>
        <p:txBody>
          <a:bodyPr>
            <a:normAutofit fontScale="92500" lnSpcReduction="20000"/>
          </a:bodyPr>
          <a:lstStyle/>
          <a:p>
            <a:r>
              <a:rPr lang="en-US" dirty="0"/>
              <a:t>Box plots are a type of graph that can help visually organize data. </a:t>
            </a:r>
            <a:endParaRPr lang="en-US" dirty="0" smtClean="0"/>
          </a:p>
          <a:p>
            <a:r>
              <a:rPr lang="en-US" dirty="0" smtClean="0"/>
              <a:t>To </a:t>
            </a:r>
            <a:r>
              <a:rPr lang="en-US" dirty="0"/>
              <a:t>graph a box plot the following data points must </a:t>
            </a:r>
            <a:r>
              <a:rPr lang="en-US" dirty="0" smtClean="0"/>
              <a:t>be calculated</a:t>
            </a:r>
            <a:r>
              <a:rPr lang="en-US" dirty="0"/>
              <a:t>: </a:t>
            </a:r>
            <a:endParaRPr lang="en-US" dirty="0" smtClean="0"/>
          </a:p>
          <a:p>
            <a:pPr lvl="1"/>
            <a:r>
              <a:rPr lang="en-US" dirty="0" smtClean="0"/>
              <a:t>the </a:t>
            </a:r>
            <a:r>
              <a:rPr lang="en-US" dirty="0"/>
              <a:t>minimum value, </a:t>
            </a:r>
            <a:endParaRPr lang="en-US" dirty="0" smtClean="0"/>
          </a:p>
          <a:p>
            <a:pPr lvl="1"/>
            <a:r>
              <a:rPr lang="en-US" dirty="0" smtClean="0"/>
              <a:t>the </a:t>
            </a:r>
            <a:r>
              <a:rPr lang="en-US" dirty="0"/>
              <a:t>first quartile, </a:t>
            </a:r>
            <a:endParaRPr lang="en-US" dirty="0" smtClean="0"/>
          </a:p>
          <a:p>
            <a:pPr lvl="1"/>
            <a:r>
              <a:rPr lang="en-US" dirty="0" smtClean="0"/>
              <a:t>the </a:t>
            </a:r>
            <a:r>
              <a:rPr lang="en-US" dirty="0"/>
              <a:t>median, </a:t>
            </a:r>
            <a:endParaRPr lang="en-US" dirty="0" smtClean="0"/>
          </a:p>
          <a:p>
            <a:pPr lvl="1"/>
            <a:r>
              <a:rPr lang="en-US" dirty="0" smtClean="0"/>
              <a:t>the </a:t>
            </a:r>
            <a:r>
              <a:rPr lang="en-US" dirty="0"/>
              <a:t>third quartile, and </a:t>
            </a:r>
            <a:endParaRPr lang="en-US" dirty="0" smtClean="0"/>
          </a:p>
          <a:p>
            <a:pPr lvl="1"/>
            <a:r>
              <a:rPr lang="en-US" dirty="0" smtClean="0"/>
              <a:t>the </a:t>
            </a:r>
            <a:r>
              <a:rPr lang="en-US" dirty="0"/>
              <a:t>maximum value. </a:t>
            </a:r>
            <a:endParaRPr lang="en-US" dirty="0" smtClean="0"/>
          </a:p>
          <a:p>
            <a:r>
              <a:rPr lang="en-US" dirty="0" smtClean="0"/>
              <a:t>Once </a:t>
            </a:r>
            <a:r>
              <a:rPr lang="en-US" dirty="0"/>
              <a:t>the box </a:t>
            </a:r>
            <a:r>
              <a:rPr lang="en-US" dirty="0" smtClean="0"/>
              <a:t>plot is </a:t>
            </a:r>
            <a:r>
              <a:rPr lang="en-US" dirty="0"/>
              <a:t>graphed, you can display and compare distributions of data.</a:t>
            </a:r>
          </a:p>
        </p:txBody>
      </p:sp>
    </p:spTree>
    <p:extLst>
      <p:ext uri="{BB962C8B-B14F-4D97-AF65-F5344CB8AC3E}">
        <p14:creationId xmlns:p14="http://schemas.microsoft.com/office/powerpoint/2010/main" val="34842518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Manual calculation and drawing of box plots is tedious. </a:t>
            </a:r>
          </a:p>
          <a:p>
            <a:r>
              <a:rPr lang="en-US" dirty="0" smtClean="0"/>
              <a:t>Using Excel for this is inefficient.</a:t>
            </a:r>
          </a:p>
          <a:p>
            <a:r>
              <a:rPr lang="en-US" dirty="0" smtClean="0"/>
              <a:t>See the example at:</a:t>
            </a:r>
          </a:p>
          <a:p>
            <a:r>
              <a:rPr lang="en-US" dirty="0">
                <a:solidFill>
                  <a:srgbClr val="FF0000"/>
                </a:solidFill>
              </a:rPr>
              <a:t>https://www.rdocumentation.org/packages</a:t>
            </a:r>
            <a:r>
              <a:rPr lang="en-US" dirty="0" smtClean="0">
                <a:solidFill>
                  <a:srgbClr val="FF0000"/>
                </a:solidFill>
              </a:rPr>
              <a:t>/ graphics/versions/3.5.1/topics/boxplot</a:t>
            </a:r>
            <a:endParaRPr lang="en-US" dirty="0">
              <a:solidFill>
                <a:srgbClr val="FF0000"/>
              </a:solidFill>
            </a:endParaRPr>
          </a:p>
        </p:txBody>
      </p:sp>
    </p:spTree>
    <p:extLst>
      <p:ext uri="{BB962C8B-B14F-4D97-AF65-F5344CB8AC3E}">
        <p14:creationId xmlns:p14="http://schemas.microsoft.com/office/powerpoint/2010/main" val="23863616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Relevant Examples</a:t>
            </a:r>
            <a:endParaRPr lang="en-US" dirty="0"/>
          </a:p>
        </p:txBody>
      </p:sp>
      <p:sp>
        <p:nvSpPr>
          <p:cNvPr id="3" name="Content Placeholder 2"/>
          <p:cNvSpPr>
            <a:spLocks noGrp="1"/>
          </p:cNvSpPr>
          <p:nvPr>
            <p:ph idx="1"/>
          </p:nvPr>
        </p:nvSpPr>
        <p:spPr/>
        <p:txBody>
          <a:bodyPr/>
          <a:lstStyle/>
          <a:p>
            <a:r>
              <a:rPr lang="en-US" dirty="0" smtClean="0"/>
              <a:t>Use R, other software, or an appropriate calculator to construct box plots for the “Try It” examples in the Box Plot section (p. 98-100).</a:t>
            </a:r>
            <a:endParaRPr lang="en-US" dirty="0"/>
          </a:p>
        </p:txBody>
      </p:sp>
    </p:spTree>
    <p:extLst>
      <p:ext uri="{BB962C8B-B14F-4D97-AF65-F5344CB8AC3E}">
        <p14:creationId xmlns:p14="http://schemas.microsoft.com/office/powerpoint/2010/main" val="2934745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2.5 Measures of the Center of the Data</a:t>
            </a:r>
            <a:endParaRPr lang="en-US" dirty="0"/>
          </a:p>
        </p:txBody>
      </p:sp>
      <p:sp>
        <p:nvSpPr>
          <p:cNvPr id="3" name="Content Placeholder 2"/>
          <p:cNvSpPr>
            <a:spLocks noGrp="1"/>
          </p:cNvSpPr>
          <p:nvPr>
            <p:ph idx="1"/>
          </p:nvPr>
        </p:nvSpPr>
        <p:spPr/>
        <p:txBody>
          <a:bodyPr/>
          <a:lstStyle/>
          <a:p>
            <a:r>
              <a:rPr lang="en-US" dirty="0"/>
              <a:t>The mean and the median can be calculated to help you find the "center" of a data set. </a:t>
            </a:r>
            <a:endParaRPr lang="en-US" dirty="0" smtClean="0"/>
          </a:p>
          <a:p>
            <a:r>
              <a:rPr lang="en-US" dirty="0" smtClean="0"/>
              <a:t>The </a:t>
            </a:r>
            <a:r>
              <a:rPr lang="en-US" dirty="0"/>
              <a:t>mean is the best estimate </a:t>
            </a:r>
            <a:r>
              <a:rPr lang="en-US" dirty="0" smtClean="0"/>
              <a:t>for the </a:t>
            </a:r>
            <a:r>
              <a:rPr lang="en-US" dirty="0"/>
              <a:t>actual data set, but </a:t>
            </a:r>
            <a:endParaRPr lang="en-US" dirty="0" smtClean="0"/>
          </a:p>
          <a:p>
            <a:r>
              <a:rPr lang="en-US" dirty="0" smtClean="0"/>
              <a:t>The </a:t>
            </a:r>
            <a:r>
              <a:rPr lang="en-US" dirty="0"/>
              <a:t>median is the best measurement when a data set contains several outliers or extreme values.</a:t>
            </a:r>
          </a:p>
        </p:txBody>
      </p:sp>
    </p:spTree>
    <p:extLst>
      <p:ext uri="{BB962C8B-B14F-4D97-AF65-F5344CB8AC3E}">
        <p14:creationId xmlns:p14="http://schemas.microsoft.com/office/powerpoint/2010/main" val="1065421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Probability (p. 6)</a:t>
            </a:r>
          </a:p>
          <a:p>
            <a:r>
              <a:rPr lang="en-US" dirty="0" smtClean="0"/>
              <a:t>Key terms (p. 7)</a:t>
            </a:r>
          </a:p>
          <a:p>
            <a:endParaRPr lang="en-US" dirty="0"/>
          </a:p>
        </p:txBody>
      </p:sp>
    </p:spTree>
    <p:extLst>
      <p:ext uri="{BB962C8B-B14F-4D97-AF65-F5344CB8AC3E}">
        <p14:creationId xmlns:p14="http://schemas.microsoft.com/office/powerpoint/2010/main" val="17184100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mode </a:t>
            </a:r>
            <a:r>
              <a:rPr lang="en-US" dirty="0"/>
              <a:t>will tell you the most frequently </a:t>
            </a:r>
            <a:r>
              <a:rPr lang="en-US" dirty="0" smtClean="0"/>
              <a:t>occurring </a:t>
            </a:r>
            <a:r>
              <a:rPr lang="en-US" dirty="0"/>
              <a:t>datum (or data) in your data set</a:t>
            </a:r>
            <a:r>
              <a:rPr lang="en-US" dirty="0" smtClean="0"/>
              <a:t>.</a:t>
            </a:r>
          </a:p>
          <a:p>
            <a:r>
              <a:rPr lang="en-US" dirty="0"/>
              <a:t>The mean, median, and mode are </a:t>
            </a:r>
            <a:r>
              <a:rPr lang="en-US" dirty="0" smtClean="0"/>
              <a:t>extremely helpful </a:t>
            </a:r>
            <a:r>
              <a:rPr lang="en-US" dirty="0"/>
              <a:t>when you need to analyze your </a:t>
            </a:r>
            <a:r>
              <a:rPr lang="en-US" dirty="0" smtClean="0"/>
              <a:t>data --</a:t>
            </a:r>
          </a:p>
          <a:p>
            <a:r>
              <a:rPr lang="en-US" dirty="0" smtClean="0"/>
              <a:t>But </a:t>
            </a:r>
            <a:r>
              <a:rPr lang="en-US" dirty="0"/>
              <a:t>if your data set consists of ranges which lack specific values, the </a:t>
            </a:r>
            <a:r>
              <a:rPr lang="en-US" dirty="0" smtClean="0"/>
              <a:t>mean may </a:t>
            </a:r>
            <a:r>
              <a:rPr lang="en-US" dirty="0"/>
              <a:t>seem impossible to calculate.</a:t>
            </a:r>
          </a:p>
        </p:txBody>
      </p:sp>
    </p:spTree>
    <p:extLst>
      <p:ext uri="{BB962C8B-B14F-4D97-AF65-F5344CB8AC3E}">
        <p14:creationId xmlns:p14="http://schemas.microsoft.com/office/powerpoint/2010/main" val="28940124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However, the mean can be approximated if you add the lower boundary with the </a:t>
            </a:r>
            <a:r>
              <a:rPr lang="en-US" dirty="0" smtClean="0"/>
              <a:t>upper boundary </a:t>
            </a:r>
            <a:r>
              <a:rPr lang="en-US" dirty="0"/>
              <a:t>and divide by two to find the midpoint of each </a:t>
            </a:r>
            <a:r>
              <a:rPr lang="en-US" dirty="0" smtClean="0"/>
              <a:t>interval.</a:t>
            </a:r>
          </a:p>
          <a:p>
            <a:r>
              <a:rPr lang="en-US" dirty="0" smtClean="0"/>
              <a:t>Multiply </a:t>
            </a:r>
            <a:r>
              <a:rPr lang="en-US" dirty="0"/>
              <a:t>each midpoint by the number of values found </a:t>
            </a:r>
            <a:r>
              <a:rPr lang="en-US" dirty="0" smtClean="0"/>
              <a:t>in the </a:t>
            </a:r>
            <a:r>
              <a:rPr lang="en-US" dirty="0"/>
              <a:t>corresponding </a:t>
            </a:r>
            <a:r>
              <a:rPr lang="en-US" dirty="0" smtClean="0"/>
              <a:t>range.</a:t>
            </a:r>
          </a:p>
          <a:p>
            <a:r>
              <a:rPr lang="en-US" dirty="0" smtClean="0"/>
              <a:t>Divide </a:t>
            </a:r>
            <a:r>
              <a:rPr lang="en-US" dirty="0"/>
              <a:t>the sum of these values by the total number of data values in the set.</a:t>
            </a:r>
          </a:p>
        </p:txBody>
      </p:sp>
    </p:spTree>
    <p:extLst>
      <p:ext uri="{BB962C8B-B14F-4D97-AF65-F5344CB8AC3E}">
        <p14:creationId xmlns:p14="http://schemas.microsoft.com/office/powerpoint/2010/main" val="36346805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Use R, alternate software, or an appropriate calculator to work the “Try It” examples (p. 102-103).</a:t>
            </a:r>
            <a:endParaRPr lang="en-US" dirty="0"/>
          </a:p>
        </p:txBody>
      </p:sp>
    </p:spTree>
    <p:extLst>
      <p:ext uri="{BB962C8B-B14F-4D97-AF65-F5344CB8AC3E}">
        <p14:creationId xmlns:p14="http://schemas.microsoft.com/office/powerpoint/2010/main" val="5721396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2.6 Skewness and the Mean, Median, and Mode</a:t>
            </a:r>
            <a:endParaRPr lang="en-US" dirty="0"/>
          </a:p>
        </p:txBody>
      </p:sp>
      <p:sp>
        <p:nvSpPr>
          <p:cNvPr id="3" name="Content Placeholder 2"/>
          <p:cNvSpPr>
            <a:spLocks noGrp="1"/>
          </p:cNvSpPr>
          <p:nvPr>
            <p:ph idx="1"/>
          </p:nvPr>
        </p:nvSpPr>
        <p:spPr/>
        <p:txBody>
          <a:bodyPr>
            <a:normAutofit fontScale="92500" lnSpcReduction="10000"/>
          </a:bodyPr>
          <a:lstStyle/>
          <a:p>
            <a:r>
              <a:rPr lang="en-US" dirty="0"/>
              <a:t>Looking at the distribution of data can reveal a lot about the relationship between the mean, the median, and the mode.</a:t>
            </a:r>
          </a:p>
          <a:p>
            <a:r>
              <a:rPr lang="en-US" dirty="0"/>
              <a:t>There are three types of distributions. </a:t>
            </a:r>
            <a:endParaRPr lang="en-US" dirty="0" smtClean="0"/>
          </a:p>
          <a:p>
            <a:r>
              <a:rPr lang="en-US" dirty="0" smtClean="0"/>
              <a:t>A </a:t>
            </a:r>
            <a:r>
              <a:rPr lang="en-US" b="1" dirty="0"/>
              <a:t>right (or positive) skewed </a:t>
            </a:r>
            <a:r>
              <a:rPr lang="en-US" dirty="0"/>
              <a:t>distribution has a shape like </a:t>
            </a:r>
            <a:r>
              <a:rPr lang="en-US" b="1" dirty="0"/>
              <a:t>Figure 2.17</a:t>
            </a:r>
            <a:r>
              <a:rPr lang="en-US" dirty="0"/>
              <a:t>. </a:t>
            </a:r>
            <a:endParaRPr lang="en-US" dirty="0" smtClean="0"/>
          </a:p>
          <a:p>
            <a:r>
              <a:rPr lang="en-US" dirty="0" smtClean="0"/>
              <a:t>A </a:t>
            </a:r>
            <a:r>
              <a:rPr lang="en-US" b="1" dirty="0"/>
              <a:t>left (</a:t>
            </a:r>
            <a:r>
              <a:rPr lang="en-US" b="1" dirty="0" smtClean="0"/>
              <a:t>or negative</a:t>
            </a:r>
            <a:r>
              <a:rPr lang="en-US" b="1" dirty="0"/>
              <a:t>) skewed </a:t>
            </a:r>
            <a:r>
              <a:rPr lang="en-US" dirty="0"/>
              <a:t>distribution has a shape like </a:t>
            </a:r>
            <a:r>
              <a:rPr lang="en-US" b="1" dirty="0"/>
              <a:t>Figure 2.18</a:t>
            </a:r>
            <a:r>
              <a:rPr lang="en-US" dirty="0"/>
              <a:t>. </a:t>
            </a:r>
            <a:endParaRPr lang="en-US" dirty="0" smtClean="0"/>
          </a:p>
          <a:p>
            <a:r>
              <a:rPr lang="en-US" dirty="0" smtClean="0"/>
              <a:t>A </a:t>
            </a:r>
            <a:r>
              <a:rPr lang="en-US" b="1" dirty="0"/>
              <a:t>symmetrical </a:t>
            </a:r>
            <a:r>
              <a:rPr lang="en-US" dirty="0" err="1"/>
              <a:t>distrubtion</a:t>
            </a:r>
            <a:r>
              <a:rPr lang="en-US" dirty="0"/>
              <a:t> looks like </a:t>
            </a:r>
            <a:r>
              <a:rPr lang="en-US" b="1" dirty="0"/>
              <a:t>Figure 2.16</a:t>
            </a:r>
            <a:r>
              <a:rPr lang="en-US" dirty="0"/>
              <a:t>.</a:t>
            </a:r>
          </a:p>
        </p:txBody>
      </p:sp>
    </p:spTree>
    <p:extLst>
      <p:ext uri="{BB962C8B-B14F-4D97-AF65-F5344CB8AC3E}">
        <p14:creationId xmlns:p14="http://schemas.microsoft.com/office/powerpoint/2010/main" val="29068932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2.7 Measures of the Spread of the Data</a:t>
            </a:r>
            <a:endParaRPr lang="en-US" dirty="0"/>
          </a:p>
        </p:txBody>
      </p:sp>
      <p:sp>
        <p:nvSpPr>
          <p:cNvPr id="3" name="Content Placeholder 2"/>
          <p:cNvSpPr>
            <a:spLocks noGrp="1"/>
          </p:cNvSpPr>
          <p:nvPr>
            <p:ph idx="1"/>
          </p:nvPr>
        </p:nvSpPr>
        <p:spPr/>
        <p:txBody>
          <a:bodyPr/>
          <a:lstStyle/>
          <a:p>
            <a:r>
              <a:rPr lang="en-US" dirty="0"/>
              <a:t>The standard deviation can help you calculate the spread of data. There are different equations to use if are calculating </a:t>
            </a:r>
            <a:r>
              <a:rPr lang="en-US" dirty="0" smtClean="0"/>
              <a:t>the standard </a:t>
            </a:r>
            <a:r>
              <a:rPr lang="en-US" dirty="0"/>
              <a:t>deviation of a sample or of a population</a:t>
            </a:r>
            <a:r>
              <a:rPr lang="en-US" dirty="0" smtClean="0"/>
              <a:t>.</a:t>
            </a:r>
          </a:p>
          <a:p>
            <a:r>
              <a:rPr lang="en-US" dirty="0"/>
              <a:t>The Standard Deviation allows us to compare individual data or classes to the data set mean numerically.</a:t>
            </a:r>
          </a:p>
        </p:txBody>
      </p:sp>
    </p:spTree>
    <p:extLst>
      <p:ext uri="{BB962C8B-B14F-4D97-AF65-F5344CB8AC3E}">
        <p14:creationId xmlns:p14="http://schemas.microsoft.com/office/powerpoint/2010/main" val="40045841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4387" y="2986881"/>
            <a:ext cx="7515225" cy="1752600"/>
          </a:xfrm>
        </p:spPr>
      </p:pic>
    </p:spTree>
    <p:extLst>
      <p:ext uri="{BB962C8B-B14F-4D97-AF65-F5344CB8AC3E}">
        <p14:creationId xmlns:p14="http://schemas.microsoft.com/office/powerpoint/2010/main" val="24357222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Relevant Examples</a:t>
            </a:r>
            <a:endParaRPr lang="en-US" dirty="0"/>
          </a:p>
        </p:txBody>
      </p:sp>
      <p:sp>
        <p:nvSpPr>
          <p:cNvPr id="3" name="Content Placeholder 2"/>
          <p:cNvSpPr>
            <a:spLocks noGrp="1"/>
          </p:cNvSpPr>
          <p:nvPr>
            <p:ph idx="1"/>
          </p:nvPr>
        </p:nvSpPr>
        <p:spPr/>
        <p:txBody>
          <a:bodyPr/>
          <a:lstStyle/>
          <a:p>
            <a:r>
              <a:rPr lang="en-US" dirty="0" smtClean="0"/>
              <a:t>Use R, alternative software, or an appropriate calculator to work the </a:t>
            </a:r>
            <a:r>
              <a:rPr lang="en-US" smtClean="0"/>
              <a:t>“Try It” examples in section 2.7.</a:t>
            </a:r>
            <a:endParaRPr lang="en-US"/>
          </a:p>
        </p:txBody>
      </p:sp>
    </p:spTree>
    <p:extLst>
      <p:ext uri="{BB962C8B-B14F-4D97-AF65-F5344CB8AC3E}">
        <p14:creationId xmlns:p14="http://schemas.microsoft.com/office/powerpoint/2010/main" val="25125054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Relevant 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Work the example on p. 8. It is:</a:t>
            </a:r>
          </a:p>
          <a:p>
            <a:r>
              <a:rPr lang="en-US" dirty="0" smtClean="0"/>
              <a:t>“</a:t>
            </a:r>
            <a:r>
              <a:rPr lang="en-US" b="1" dirty="0"/>
              <a:t>1.1 </a:t>
            </a:r>
            <a:r>
              <a:rPr lang="en-US" dirty="0"/>
              <a:t>Determine what the key terms refer to in the following study. We want to know the average (mean) amount </a:t>
            </a:r>
            <a:r>
              <a:rPr lang="en-US" dirty="0" smtClean="0"/>
              <a:t>of money </a:t>
            </a:r>
            <a:r>
              <a:rPr lang="en-US" dirty="0"/>
              <a:t>spent on school uniforms each year by families with children at Knoll Academy. We randomly survey </a:t>
            </a:r>
            <a:r>
              <a:rPr lang="en-US" dirty="0" smtClean="0"/>
              <a:t>100 families </a:t>
            </a:r>
            <a:r>
              <a:rPr lang="en-US" dirty="0"/>
              <a:t>with children in the school. Three of the families spent $65, $75, and $95, respectively</a:t>
            </a:r>
            <a:r>
              <a:rPr lang="en-US" dirty="0" smtClean="0"/>
              <a:t>.”</a:t>
            </a:r>
            <a:endParaRPr lang="en-US" dirty="0"/>
          </a:p>
        </p:txBody>
      </p:sp>
    </p:spTree>
    <p:extLst>
      <p:ext uri="{BB962C8B-B14F-4D97-AF65-F5344CB8AC3E}">
        <p14:creationId xmlns:p14="http://schemas.microsoft.com/office/powerpoint/2010/main" val="1280207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1.2 Data, Sampling, and Variation in Data and Sampling</a:t>
            </a:r>
            <a:endParaRPr lang="en-US" dirty="0"/>
          </a:p>
        </p:txBody>
      </p:sp>
      <p:sp>
        <p:nvSpPr>
          <p:cNvPr id="3" name="Content Placeholder 2"/>
          <p:cNvSpPr>
            <a:spLocks noGrp="1"/>
          </p:cNvSpPr>
          <p:nvPr>
            <p:ph idx="1"/>
          </p:nvPr>
        </p:nvSpPr>
        <p:spPr/>
        <p:txBody>
          <a:bodyPr>
            <a:normAutofit fontScale="70000" lnSpcReduction="20000"/>
          </a:bodyPr>
          <a:lstStyle/>
          <a:p>
            <a:r>
              <a:rPr lang="en-US" dirty="0"/>
              <a:t>Data are individual items of information that come from a population or sample. Data may be classified </a:t>
            </a:r>
            <a:r>
              <a:rPr lang="en-US" dirty="0" smtClean="0"/>
              <a:t>as </a:t>
            </a:r>
            <a:r>
              <a:rPr lang="it-IT" dirty="0" smtClean="0"/>
              <a:t>qualitative(categorical</a:t>
            </a:r>
            <a:r>
              <a:rPr lang="it-IT" dirty="0"/>
              <a:t>), quantitative continuous, or quantitative discrete.</a:t>
            </a:r>
          </a:p>
          <a:p>
            <a:r>
              <a:rPr lang="en-US" dirty="0" smtClean="0"/>
              <a:t>Samples represent </a:t>
            </a:r>
            <a:r>
              <a:rPr lang="en-US" dirty="0"/>
              <a:t>the </a:t>
            </a:r>
            <a:r>
              <a:rPr lang="en-US" dirty="0" smtClean="0"/>
              <a:t>population. </a:t>
            </a:r>
            <a:r>
              <a:rPr lang="en-US" dirty="0"/>
              <a:t>R</a:t>
            </a:r>
            <a:r>
              <a:rPr lang="en-US" dirty="0" smtClean="0"/>
              <a:t>andom sampling gives </a:t>
            </a:r>
            <a:r>
              <a:rPr lang="en-US" dirty="0"/>
              <a:t>each individual in </a:t>
            </a:r>
            <a:r>
              <a:rPr lang="en-US" dirty="0" smtClean="0"/>
              <a:t>the population </a:t>
            </a:r>
            <a:r>
              <a:rPr lang="en-US" dirty="0"/>
              <a:t>an equal chance of being included in the sample. Random sampling methods include simple random </a:t>
            </a:r>
            <a:r>
              <a:rPr lang="en-US" dirty="0" smtClean="0"/>
              <a:t>sampling, stratified </a:t>
            </a:r>
            <a:r>
              <a:rPr lang="en-US" dirty="0"/>
              <a:t>sampling, cluster sampling, and systematic sampling. Convenience sampling is a nonrandom method of </a:t>
            </a:r>
            <a:r>
              <a:rPr lang="en-US" dirty="0" smtClean="0"/>
              <a:t>choosing a </a:t>
            </a:r>
            <a:r>
              <a:rPr lang="en-US" dirty="0"/>
              <a:t>sample that often produces biased data.</a:t>
            </a:r>
          </a:p>
          <a:p>
            <a:r>
              <a:rPr lang="en-US" dirty="0" smtClean="0"/>
              <a:t>Larger </a:t>
            </a:r>
            <a:r>
              <a:rPr lang="en-US" dirty="0"/>
              <a:t>samples model the population more closely than </a:t>
            </a:r>
            <a:r>
              <a:rPr lang="en-US" dirty="0" smtClean="0"/>
              <a:t>smaller samples</a:t>
            </a:r>
            <a:r>
              <a:rPr lang="en-US" dirty="0"/>
              <a:t>. There are many different potential problems that can affect the reliability of a sample. Statistical data needs to </a:t>
            </a:r>
            <a:r>
              <a:rPr lang="en-US" dirty="0" smtClean="0"/>
              <a:t>be critically </a:t>
            </a:r>
            <a:r>
              <a:rPr lang="en-US" dirty="0"/>
              <a:t>analyzed, not simply accepted.</a:t>
            </a:r>
          </a:p>
        </p:txBody>
      </p:sp>
    </p:spTree>
    <p:extLst>
      <p:ext uri="{BB962C8B-B14F-4D97-AF65-F5344CB8AC3E}">
        <p14:creationId xmlns:p14="http://schemas.microsoft.com/office/powerpoint/2010/main" val="669214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Relevant Examples</a:t>
            </a:r>
            <a:endParaRPr lang="en-US" dirty="0"/>
          </a:p>
        </p:txBody>
      </p:sp>
      <p:sp>
        <p:nvSpPr>
          <p:cNvPr id="3" name="Content Placeholder 2"/>
          <p:cNvSpPr>
            <a:spLocks noGrp="1"/>
          </p:cNvSpPr>
          <p:nvPr>
            <p:ph idx="1"/>
          </p:nvPr>
        </p:nvSpPr>
        <p:spPr/>
        <p:txBody>
          <a:bodyPr>
            <a:normAutofit/>
          </a:bodyPr>
          <a:lstStyle/>
          <a:p>
            <a:r>
              <a:rPr lang="en-US" dirty="0" smtClean="0"/>
              <a:t>Work the examples captioned “Try It” on pages 10 through 24. The first one reads:</a:t>
            </a:r>
          </a:p>
          <a:p>
            <a:r>
              <a:rPr lang="en-US" b="1" dirty="0"/>
              <a:t>1.5 </a:t>
            </a:r>
            <a:r>
              <a:rPr lang="en-US" dirty="0"/>
              <a:t>The data are the number of machines in a gym. You sample five gyms. One gym has 12 machines, one gym </a:t>
            </a:r>
            <a:r>
              <a:rPr lang="en-US" dirty="0" smtClean="0"/>
              <a:t>has 15 </a:t>
            </a:r>
            <a:r>
              <a:rPr lang="en-US" dirty="0"/>
              <a:t>machines, one gym has ten machines, one gym has 22 machines, and the other gym has 20 machines. What type </a:t>
            </a:r>
            <a:r>
              <a:rPr lang="en-US" dirty="0" smtClean="0"/>
              <a:t>of data </a:t>
            </a:r>
            <a:r>
              <a:rPr lang="en-US" dirty="0"/>
              <a:t>is this?</a:t>
            </a:r>
          </a:p>
        </p:txBody>
      </p:sp>
    </p:spTree>
    <p:extLst>
      <p:ext uri="{BB962C8B-B14F-4D97-AF65-F5344CB8AC3E}">
        <p14:creationId xmlns:p14="http://schemas.microsoft.com/office/powerpoint/2010/main" val="642034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1.3 Frequency, Frequency Tables, and Levels of Measurement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Some calculations generate numbers that are artificially precise. It is not necessary to report a value to eight decimal </a:t>
            </a:r>
            <a:r>
              <a:rPr lang="en-US" dirty="0" smtClean="0"/>
              <a:t>places when </a:t>
            </a:r>
            <a:r>
              <a:rPr lang="en-US" dirty="0"/>
              <a:t>the measures that generated that value were only accurate to the nearest tenth. </a:t>
            </a:r>
            <a:endParaRPr lang="en-US" dirty="0" smtClean="0"/>
          </a:p>
          <a:p>
            <a:r>
              <a:rPr lang="en-US" dirty="0" smtClean="0"/>
              <a:t>Round </a:t>
            </a:r>
            <a:r>
              <a:rPr lang="en-US" dirty="0"/>
              <a:t>off your final answer to </a:t>
            </a:r>
            <a:r>
              <a:rPr lang="en-US" dirty="0" smtClean="0"/>
              <a:t>one more </a:t>
            </a:r>
            <a:r>
              <a:rPr lang="en-US" dirty="0"/>
              <a:t>decimal place than was present in the original data. This means that if you have data measured to the nearest tenth </a:t>
            </a:r>
            <a:r>
              <a:rPr lang="en-US" dirty="0" smtClean="0"/>
              <a:t>of a </a:t>
            </a:r>
            <a:r>
              <a:rPr lang="en-US" dirty="0"/>
              <a:t>unit, report the final statistic to the nearest hundredth.</a:t>
            </a:r>
          </a:p>
        </p:txBody>
      </p:sp>
    </p:spTree>
    <p:extLst>
      <p:ext uri="{BB962C8B-B14F-4D97-AF65-F5344CB8AC3E}">
        <p14:creationId xmlns:p14="http://schemas.microsoft.com/office/powerpoint/2010/main" val="3698504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In addition to rounding your answers, you can measure your data using the following four levels of measurement.</a:t>
            </a:r>
          </a:p>
          <a:p>
            <a:r>
              <a:rPr lang="en-US" b="1" dirty="0" smtClean="0"/>
              <a:t>Nominal </a:t>
            </a:r>
            <a:r>
              <a:rPr lang="en-US" b="1" dirty="0"/>
              <a:t>scale level: </a:t>
            </a:r>
            <a:r>
              <a:rPr lang="en-US" dirty="0"/>
              <a:t>data that cannot be ordered nor can it be used in calculations</a:t>
            </a:r>
          </a:p>
          <a:p>
            <a:r>
              <a:rPr lang="en-US" b="1" dirty="0" smtClean="0"/>
              <a:t>Ordinal </a:t>
            </a:r>
            <a:r>
              <a:rPr lang="en-US" b="1" dirty="0"/>
              <a:t>scale level: </a:t>
            </a:r>
            <a:r>
              <a:rPr lang="en-US" dirty="0"/>
              <a:t>data that can be ordered; the differences cannot be measured</a:t>
            </a:r>
          </a:p>
          <a:p>
            <a:r>
              <a:rPr lang="en-US" b="1" dirty="0" smtClean="0"/>
              <a:t>Interval </a:t>
            </a:r>
            <a:r>
              <a:rPr lang="en-US" b="1" dirty="0"/>
              <a:t>scale level: </a:t>
            </a:r>
            <a:r>
              <a:rPr lang="en-US" dirty="0"/>
              <a:t>data with a definite ordering but no starting point; the differences can be measured, but there </a:t>
            </a:r>
            <a:r>
              <a:rPr lang="en-US" dirty="0" smtClean="0"/>
              <a:t>is no </a:t>
            </a:r>
            <a:r>
              <a:rPr lang="en-US" dirty="0"/>
              <a:t>such thing as a ratio.</a:t>
            </a:r>
          </a:p>
          <a:p>
            <a:r>
              <a:rPr lang="en-US" b="1" dirty="0" smtClean="0"/>
              <a:t>Ratio </a:t>
            </a:r>
            <a:r>
              <a:rPr lang="en-US" b="1" dirty="0"/>
              <a:t>scale level: </a:t>
            </a:r>
            <a:r>
              <a:rPr lang="en-US" dirty="0"/>
              <a:t>data with a starting point that can be ordered; the differences have meaning and ratios can </a:t>
            </a:r>
            <a:r>
              <a:rPr lang="en-US" dirty="0" smtClean="0"/>
              <a:t>be calculated</a:t>
            </a:r>
            <a:r>
              <a:rPr lang="en-US" dirty="0"/>
              <a:t>.</a:t>
            </a:r>
          </a:p>
        </p:txBody>
      </p:sp>
    </p:spTree>
    <p:extLst>
      <p:ext uri="{BB962C8B-B14F-4D97-AF65-F5344CB8AC3E}">
        <p14:creationId xmlns:p14="http://schemas.microsoft.com/office/powerpoint/2010/main" val="3638719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When organizing data, it is important to know how many times a value appears. How many statistics students study </a:t>
            </a:r>
            <a:r>
              <a:rPr lang="en-US" dirty="0" smtClean="0"/>
              <a:t>five hours </a:t>
            </a:r>
            <a:r>
              <a:rPr lang="en-US" dirty="0"/>
              <a:t>or more for an exam? What percent of families on our block own two </a:t>
            </a:r>
            <a:r>
              <a:rPr lang="en-US" dirty="0" smtClean="0"/>
              <a:t>pets? Frequency</a:t>
            </a:r>
            <a:r>
              <a:rPr lang="en-US" dirty="0"/>
              <a:t>, relative frequency, </a:t>
            </a:r>
            <a:r>
              <a:rPr lang="en-US" dirty="0" smtClean="0"/>
              <a:t>and cumulative </a:t>
            </a:r>
            <a:r>
              <a:rPr lang="en-US" dirty="0"/>
              <a:t>relative frequency are measures that answer questions like these.</a:t>
            </a:r>
          </a:p>
        </p:txBody>
      </p:sp>
    </p:spTree>
    <p:extLst>
      <p:ext uri="{BB962C8B-B14F-4D97-AF65-F5344CB8AC3E}">
        <p14:creationId xmlns:p14="http://schemas.microsoft.com/office/powerpoint/2010/main" val="4205888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514</TotalTime>
  <Words>1948</Words>
  <Application>Microsoft Office PowerPoint</Application>
  <PresentationFormat>On-screen Show (4:3)</PresentationFormat>
  <Paragraphs>118</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Office Theme</vt:lpstr>
      <vt:lpstr>Unit 1</vt:lpstr>
      <vt:lpstr>PowerPoint Presentation</vt:lpstr>
      <vt:lpstr>PowerPoint Presentation</vt:lpstr>
      <vt:lpstr>Relevant Example</vt:lpstr>
      <vt:lpstr>1.2 Data, Sampling, and Variation in Data and Sampling</vt:lpstr>
      <vt:lpstr>Relevant Examples</vt:lpstr>
      <vt:lpstr>1.3 Frequency, Frequency Tables, and Levels of Measurement</vt:lpstr>
      <vt:lpstr>PowerPoint Presentation</vt:lpstr>
      <vt:lpstr>PowerPoint Presentation</vt:lpstr>
      <vt:lpstr>1.4 Experimental Design and Ethics</vt:lpstr>
      <vt:lpstr>PowerPoint Presentation</vt:lpstr>
      <vt:lpstr>Chapter 2</vt:lpstr>
      <vt:lpstr>2.1 Stem-and-Leaf Graphs (Stemplots), Line Graphs, and Bar Graphs</vt:lpstr>
      <vt:lpstr>Relevant Example</vt:lpstr>
      <vt:lpstr>PowerPoint Presentation</vt:lpstr>
      <vt:lpstr>Relevant Example</vt:lpstr>
      <vt:lpstr>PowerPoint Presentation</vt:lpstr>
      <vt:lpstr>Relevant Examples</vt:lpstr>
      <vt:lpstr>2.2 Histograms, Frequency Polygons, and Time Series Graphs</vt:lpstr>
      <vt:lpstr>PowerPoint Presentation</vt:lpstr>
      <vt:lpstr>Relevant Examples</vt:lpstr>
      <vt:lpstr>2.3 Measures of the Location of the Data</vt:lpstr>
      <vt:lpstr>PowerPoint Presentation</vt:lpstr>
      <vt:lpstr>PowerPoint Presentation</vt:lpstr>
      <vt:lpstr>Relevant Examples</vt:lpstr>
      <vt:lpstr>2.4 Box Plots</vt:lpstr>
      <vt:lpstr>PowerPoint Presentation</vt:lpstr>
      <vt:lpstr>Relevant Examples</vt:lpstr>
      <vt:lpstr>2.5 Measures of the Center of the Data</vt:lpstr>
      <vt:lpstr>PowerPoint Presentation</vt:lpstr>
      <vt:lpstr>PowerPoint Presentation</vt:lpstr>
      <vt:lpstr>PowerPoint Presentation</vt:lpstr>
      <vt:lpstr>2.6 Skewness and the Mean, Median, and Mode</vt:lpstr>
      <vt:lpstr>2.7 Measures of the Spread of the Data</vt:lpstr>
      <vt:lpstr>PowerPoint Presentation</vt:lpstr>
      <vt:lpstr>Relevant Examples</vt:lpstr>
    </vt:vector>
  </TitlesOfParts>
  <Company>Park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9: Hypothesis Testing with One Sample</dc:title>
  <dc:creator>Administrator</dc:creator>
  <cp:lastModifiedBy>Engholm, Valorie</cp:lastModifiedBy>
  <cp:revision>37</cp:revision>
  <dcterms:created xsi:type="dcterms:W3CDTF">2018-11-04T20:16:12Z</dcterms:created>
  <dcterms:modified xsi:type="dcterms:W3CDTF">2018-12-07T15:30:10Z</dcterms:modified>
</cp:coreProperties>
</file>