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9"/>
  </p:notesMasterIdLst>
  <p:handoutMasterIdLst>
    <p:handoutMasterId r:id="rId20"/>
  </p:handoutMasterIdLst>
  <p:sldIdLst>
    <p:sldId id="256" r:id="rId2"/>
    <p:sldId id="450" r:id="rId3"/>
    <p:sldId id="347" r:id="rId4"/>
    <p:sldId id="348" r:id="rId5"/>
    <p:sldId id="399" r:id="rId6"/>
    <p:sldId id="439" r:id="rId7"/>
    <p:sldId id="440" r:id="rId8"/>
    <p:sldId id="402" r:id="rId9"/>
    <p:sldId id="445" r:id="rId10"/>
    <p:sldId id="400" r:id="rId11"/>
    <p:sldId id="446" r:id="rId12"/>
    <p:sldId id="351" r:id="rId13"/>
    <p:sldId id="447" r:id="rId14"/>
    <p:sldId id="448" r:id="rId15"/>
    <p:sldId id="451" r:id="rId16"/>
    <p:sldId id="449" r:id="rId17"/>
    <p:sldId id="443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92F340-0B79-4B07-8E6F-8DEEB531CF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B4D37-C48B-478A-A5DF-BA28BAD6D3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2F19E-C35E-44B7-B7D5-5CC65AA1DB7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9C587-B8B4-4142-AADF-266A109FFA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B0849-4C83-428F-822E-16FC6B32B9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24011-F9A5-4EF7-BBBA-6A70F6C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450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CD16C-4683-46FB-9649-891790A23BA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10724-15E1-470F-BE08-A0EABFC33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48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alphaModFix amt="30000"/>
            <a:lum/>
          </a:blip>
          <a:srcRect/>
          <a:stretch>
            <a:fillRect t="2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9AD8-F967-4E27-8CEB-FA6E97DCA473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C8C5DD8-9423-46C4-AB7D-D340FAB4EA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8EB-0BDF-46A1-B5B2-7B9CCA46B946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2A01B-F65E-4226-8F95-ED9F06B10755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25B6F-AD6B-4C8B-B82A-C30E6D560B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DBBE-54DB-4239-8DF4-F823F7EFA83D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863066-C60E-4CFD-B808-1535CDCB5E37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AA739-926E-4707-923E-8ADB4BAE09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0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3A04-2BE8-421A-9C07-AD004AF1C8BA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A59F13-1664-48C5-929C-898C67110430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B75D1-494E-4F15-8B3D-356741F394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1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005" y="6126480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rgbClr val="A8053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905D-CD17-4799-82A9-CAE9C1923515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DF88922-C07E-4A3F-AD37-BD6D05BDB4A0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BD35C8-63F0-4561-B398-D626AAB00C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CC04-AEE5-448D-9D66-0458BD35344E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D25F8-07CD-4167-B59B-DDE877FA8372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D380A-4264-40B0-A901-64F782CD14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37BE-AF66-4506-8E30-5D1C9CDA5680}" type="datetime1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4FE4A-E10D-4094-873C-0D8AF3139B89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AFCBD2-30E3-4C32-8C83-08CE8AB48E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D335-B4FA-4E05-94CD-80D3199EEB09}" type="datetime1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F3FB46-BC16-4C49-A0E1-3541DF7B80D2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843089-268F-4261-9028-84F63E56C4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3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1B5A-87BF-4034-98C1-6A8608D8FC1F}" type="datetime1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Park University: Digital Learning Team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3B4C7-955F-47E8-A48B-734B31AA9B7C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00FB34-9F5B-4CB3-BEC0-2FCB459E0D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0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DC49C5-46CD-43EC-AC3C-3A5072C04D2A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9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49EB-2BF1-4AF6-984E-E6ABFB4067DA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37540"/>
            <a:ext cx="12192000" cy="820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0A26BB-1AA6-42AE-9334-2249646B04A2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Park University: Digital Learning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rgbClr val="A805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54E4F9D-240B-461B-B3AA-A20EFD6564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69" y="5994377"/>
            <a:ext cx="1687033" cy="8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2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A80534"/>
        </a:buClr>
        <a:buSzPct val="100000"/>
        <a:buFont typeface="Arial" panose="020B0604020202020204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06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0982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9858" indent="-4000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+mj-lt"/>
        <a:buAutoNum type="alphaLcPeriod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07AF-5C7D-433F-83DF-79976202E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114552"/>
            <a:ext cx="10058400" cy="4158488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Clustering Analysis</a:t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</a:t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355600"/>
            <a:ext cx="10104123" cy="1202619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the principal component analysis, visualize the three clusters.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A191A-095A-49E1-9943-B613CC27D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06" y="1824098"/>
            <a:ext cx="9759182" cy="499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02" y="508422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3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cluster plot of the home vacancy rate </a:t>
            </a:r>
            <a:endParaRPr lang="en-US" sz="2800" i="1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1E2145B3-27BA-4422-96AE-FC690D243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1" y="1794509"/>
            <a:ext cx="951547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62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4A9B-5197-4C49-A86B-A7F5E66F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14500"/>
            <a:ext cx="10058400" cy="200152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Hierarchical Clustering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7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434" y="1803823"/>
            <a:ext cx="9966246" cy="17928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00694E"/>
              </a:buClr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dataset </a:t>
            </a:r>
            <a:r>
              <a:rPr lang="en-US" sz="3200" i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HVAC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(Home vacancy rate).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 Hierarchical clustering using Ward’s method.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FEF4B-6F09-4176-A4D2-9DC2AD95F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906" y="3693160"/>
            <a:ext cx="7544188" cy="302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5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02" y="508422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Elbow curve</a:t>
            </a:r>
            <a:endParaRPr lang="en-US" sz="2800" i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29A91C-7393-4F48-B8B9-7325FFB68D73}"/>
              </a:ext>
            </a:extLst>
          </p:cNvPr>
          <p:cNvSpPr txBox="1">
            <a:spLocks/>
          </p:cNvSpPr>
          <p:nvPr/>
        </p:nvSpPr>
        <p:spPr>
          <a:xfrm>
            <a:off x="690246" y="5917081"/>
            <a:ext cx="10169844" cy="95531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and KY are most similar states and formed cluster 51. IL joined this cluster after 11 steps.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AADE5-E336-4C8B-A7E1-E55D7CB90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730" y="1845250"/>
            <a:ext cx="7898537" cy="409215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95B9B1-271C-4018-A092-AFE3838F99F0}"/>
              </a:ext>
            </a:extLst>
          </p:cNvPr>
          <p:cNvSpPr/>
          <p:nvPr/>
        </p:nvSpPr>
        <p:spPr>
          <a:xfrm>
            <a:off x="3241040" y="1845250"/>
            <a:ext cx="2214880" cy="3493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8AF538-9945-4C61-8CBA-BB70AA76622C}"/>
              </a:ext>
            </a:extLst>
          </p:cNvPr>
          <p:cNvSpPr/>
          <p:nvPr/>
        </p:nvSpPr>
        <p:spPr>
          <a:xfrm>
            <a:off x="3236595" y="4765041"/>
            <a:ext cx="2214880" cy="3493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9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uiExpand="1" build="p"/>
      <p:bldP spid="4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711201"/>
            <a:ext cx="10104123" cy="883920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Visualize the dendrogram.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A74968-98E5-4452-B16F-514B32594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39" y="2844138"/>
            <a:ext cx="8090316" cy="20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02" y="305222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2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dendrogram of the home vacancy rate</a:t>
            </a:r>
            <a:endParaRPr lang="en-US" sz="2800" i="1" dirty="0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37E0C55F-3BE8-4D1E-B174-9D8795B33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80" y="1422389"/>
            <a:ext cx="10872238" cy="539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8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99" y="1770804"/>
            <a:ext cx="9874161" cy="43658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rgbClr val="00694E"/>
              </a:buClr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000" i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StateCrime2012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dataset contains seven variables that represent the number of crimes per 100,000 people in each of the fifty US states in 2012.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 K-Means clustering.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 Hierarchical clustering.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If features (columns) have significantly different scales, it's generally recommended to normalize or standardize them.</a:t>
            </a:r>
          </a:p>
        </p:txBody>
      </p:sp>
    </p:spTree>
    <p:extLst>
      <p:ext uri="{BB962C8B-B14F-4D97-AF65-F5344CB8AC3E}">
        <p14:creationId xmlns:p14="http://schemas.microsoft.com/office/powerpoint/2010/main" val="83628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4A9B-5197-4C49-A86B-A7F5E66F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14500"/>
            <a:ext cx="10058400" cy="200152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K-Means Cluster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9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77" y="1610783"/>
            <a:ext cx="10586006" cy="45766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00694E"/>
              </a:buClr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</a:t>
            </a:r>
            <a:r>
              <a:rPr lang="en-US" sz="3200" i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HVAC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represents the home vacancy rate in the 50 states and District of Colombia over the period of 1986 to 2023.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vacancy rate is defined as the percentage of all available units in a rental property that are vacant or unoccupied at a particular time.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Gathered from the Federal Reserve Bank of St. Louis (FRED).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If features (columns) have significantly different scales, it's generally recommended to normalize or standardize them.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3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076" y="754803"/>
            <a:ext cx="10209848" cy="94064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the dataset, and print out.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EE2153-0D26-4917-934C-6F6CF2A3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88" y="1764629"/>
            <a:ext cx="9201623" cy="2411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C0F6E2-1907-4C5E-A65A-674CCA849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59" y="4345992"/>
            <a:ext cx="7839479" cy="24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7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487" y="501132"/>
            <a:ext cx="9441263" cy="1175267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only the numeric columns in the dataset. (Remove State column).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980C4-586C-44DD-9830-5E00B962C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117" y="2012921"/>
            <a:ext cx="7137766" cy="1079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CD44D9-27D0-4590-94CD-F33EA2752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21" y="3429000"/>
            <a:ext cx="10074794" cy="319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7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52" y="732272"/>
            <a:ext cx="10671893" cy="887613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optimal number of clusters using the elbow method.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0649E-3203-4DCC-BB9C-F7A17265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49" y="1812922"/>
            <a:ext cx="6622501" cy="500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5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02" y="508422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Elbow curve</a:t>
            </a:r>
            <a:endParaRPr lang="en-US" sz="2800" i="1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6F015E85-2E03-473E-8F65-52566E45B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6" y="1757683"/>
            <a:ext cx="8214803" cy="427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29A91C-7393-4F48-B8B9-7325FFB68D73}"/>
              </a:ext>
            </a:extLst>
          </p:cNvPr>
          <p:cNvSpPr txBox="1">
            <a:spLocks/>
          </p:cNvSpPr>
          <p:nvPr/>
        </p:nvSpPr>
        <p:spPr>
          <a:xfrm>
            <a:off x="833437" y="6135863"/>
            <a:ext cx="10119360" cy="94064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 Elbow method, the appropriate number of clusters is 3.</a:t>
            </a:r>
          </a:p>
        </p:txBody>
      </p:sp>
    </p:spTree>
    <p:extLst>
      <p:ext uri="{BB962C8B-B14F-4D97-AF65-F5344CB8AC3E}">
        <p14:creationId xmlns:p14="http://schemas.microsoft.com/office/powerpoint/2010/main" val="312922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247" y="254001"/>
            <a:ext cx="10731504" cy="873760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k-means clustering to group the data points into clusters.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B3CE5-EB75-489D-97B5-A58D9763C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44" y="1117306"/>
            <a:ext cx="7104110" cy="57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7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02" y="538902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2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of the three clusters</a:t>
            </a:r>
            <a:endParaRPr lang="en-US" sz="28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7D9994-3826-4B30-8F43-23410DC7C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43" y="1798066"/>
            <a:ext cx="1442794" cy="4673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EB21D3-496B-4049-A5C8-09E41F77E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960" y="1798066"/>
            <a:ext cx="1473275" cy="4429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DCC62B-C844-414D-969C-0661FA322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441" y="1798066"/>
            <a:ext cx="1463115" cy="493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3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Retrospect">
  <a:themeElements>
    <a:clrScheme name="Custom 6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00000"/>
      </a:accent1>
      <a:accent2>
        <a:srgbClr val="A80534"/>
      </a:accent2>
      <a:accent3>
        <a:srgbClr val="1B587C"/>
      </a:accent3>
      <a:accent4>
        <a:srgbClr val="4E8542"/>
      </a:accent4>
      <a:accent5>
        <a:srgbClr val="604878"/>
      </a:accent5>
      <a:accent6>
        <a:srgbClr val="0C0C0C"/>
      </a:accent6>
      <a:hlink>
        <a:srgbClr val="00206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09E6650-5ED9-42F5-8240-ED4FF5C06A64}" vid="{A0AEDA01-4CAA-495C-95CE-8751C07493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Park Branded Accessible PowerPoint Slidedeck 1</Template>
  <TotalTime>103162</TotalTime>
  <Words>306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1_Retrospect</vt:lpstr>
      <vt:lpstr>Clustering Analysis Lab  </vt:lpstr>
      <vt:lpstr>K-Means Cluster Analysis</vt:lpstr>
      <vt:lpstr>Example 1:</vt:lpstr>
      <vt:lpstr>PowerPoint Presentation</vt:lpstr>
      <vt:lpstr>PowerPoint Presentation</vt:lpstr>
      <vt:lpstr>PowerPoint Presentation</vt:lpstr>
      <vt:lpstr>Figure 1 Elbow curve</vt:lpstr>
      <vt:lpstr>PowerPoint Presentation</vt:lpstr>
      <vt:lpstr>Figure 2 List of the three clusters</vt:lpstr>
      <vt:lpstr>PowerPoint Presentation</vt:lpstr>
      <vt:lpstr>Figure 3 The cluster plot of the home vacancy rate </vt:lpstr>
      <vt:lpstr>Hierarchical Clustering Analysis</vt:lpstr>
      <vt:lpstr>Example 2:</vt:lpstr>
      <vt:lpstr>Figure 1 Elbow curve</vt:lpstr>
      <vt:lpstr>PowerPoint Presentation</vt:lpstr>
      <vt:lpstr>Figure 2 The dendrogram of the home vacancy rate</vt:lpstr>
      <vt:lpstr>Practice: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slide deck:</dc:title>
  <dc:creator>Jornaz, Abdelmonaem</dc:creator>
  <cp:lastModifiedBy>Jornaz, Abdelmonaem</cp:lastModifiedBy>
  <cp:revision>558</cp:revision>
  <dcterms:created xsi:type="dcterms:W3CDTF">2024-09-14T20:02:52Z</dcterms:created>
  <dcterms:modified xsi:type="dcterms:W3CDTF">2025-04-15T03:03:27Z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BA3AC201-C630-4486-B3AB-23F9C7FF9DBD</vt:lpwstr>
  </property>
  <property fmtid="{D5CDD505-2E9C-101B-9397-08002B2CF9AE}" pid="3" name="ArticulatePath">
    <vt:lpwstr>Presentation5</vt:lpwstr>
  </property>
</Properties>
</file>