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22"/>
  </p:notesMasterIdLst>
  <p:handoutMasterIdLst>
    <p:handoutMasterId r:id="rId23"/>
  </p:handoutMasterIdLst>
  <p:sldIdLst>
    <p:sldId id="256" r:id="rId2"/>
    <p:sldId id="450" r:id="rId3"/>
    <p:sldId id="452" r:id="rId4"/>
    <p:sldId id="453" r:id="rId5"/>
    <p:sldId id="405" r:id="rId6"/>
    <p:sldId id="454" r:id="rId7"/>
    <p:sldId id="462" r:id="rId8"/>
    <p:sldId id="439" r:id="rId9"/>
    <p:sldId id="402" r:id="rId10"/>
    <p:sldId id="463" r:id="rId11"/>
    <p:sldId id="457" r:id="rId12"/>
    <p:sldId id="458" r:id="rId13"/>
    <p:sldId id="459" r:id="rId14"/>
    <p:sldId id="400" r:id="rId15"/>
    <p:sldId id="451" r:id="rId16"/>
    <p:sldId id="449" r:id="rId17"/>
    <p:sldId id="438" r:id="rId18"/>
    <p:sldId id="460" r:id="rId19"/>
    <p:sldId id="461" r:id="rId20"/>
    <p:sldId id="443" r:id="rId21"/>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5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2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92F340-0B79-4B07-8E6F-8DEEB531CF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CB4D37-C48B-478A-A5DF-BA28BAD6D3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72F19E-C35E-44B7-B7D5-5CC65AA1DB75}" type="datetimeFigureOut">
              <a:rPr lang="en-US" smtClean="0"/>
              <a:t>4/28/2025</a:t>
            </a:fld>
            <a:endParaRPr lang="en-US"/>
          </a:p>
        </p:txBody>
      </p:sp>
      <p:sp>
        <p:nvSpPr>
          <p:cNvPr id="4" name="Footer Placeholder 3">
            <a:extLst>
              <a:ext uri="{FF2B5EF4-FFF2-40B4-BE49-F238E27FC236}">
                <a16:creationId xmlns:a16="http://schemas.microsoft.com/office/drawing/2014/main" id="{0589C587-B8B4-4142-AADF-266A109FFA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9B0849-4C83-428F-822E-16FC6B32B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424011-F9A5-4EF7-BBBA-6A70F6C68D15}" type="slidenum">
              <a:rPr lang="en-US" smtClean="0"/>
              <a:t>‹#›</a:t>
            </a:fld>
            <a:endParaRPr lang="en-US"/>
          </a:p>
        </p:txBody>
      </p:sp>
    </p:spTree>
    <p:extLst>
      <p:ext uri="{BB962C8B-B14F-4D97-AF65-F5344CB8AC3E}">
        <p14:creationId xmlns:p14="http://schemas.microsoft.com/office/powerpoint/2010/main" val="759845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CD16C-4683-46FB-9649-891790A23BA8}"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10724-15E1-470F-BE08-A0EABFC33312}" type="slidenum">
              <a:rPr lang="en-US" smtClean="0"/>
              <a:t>‹#›</a:t>
            </a:fld>
            <a:endParaRPr lang="en-US"/>
          </a:p>
        </p:txBody>
      </p:sp>
    </p:spTree>
    <p:extLst>
      <p:ext uri="{BB962C8B-B14F-4D97-AF65-F5344CB8AC3E}">
        <p14:creationId xmlns:p14="http://schemas.microsoft.com/office/powerpoint/2010/main" val="99767484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30000"/>
            <a:lum/>
          </a:blip>
          <a:srcRect/>
          <a:stretch>
            <a:fillRect t="2000" b="-13000"/>
          </a:stretch>
        </a:blipFill>
        <a:effectLst/>
      </p:bgPr>
    </p:bg>
    <p:spTree>
      <p:nvGrpSpPr>
        <p:cNvPr id="1" name=""/>
        <p:cNvGrpSpPr/>
        <p:nvPr/>
      </p:nvGrpSpPr>
      <p:grpSpPr>
        <a:xfrm>
          <a:off x="0" y="0"/>
          <a:ext cx="0" cy="0"/>
          <a:chOff x="0" y="0"/>
          <a:chExt cx="0" cy="0"/>
        </a:xfrm>
      </p:grpSpPr>
      <p:sp>
        <p:nvSpPr>
          <p:cNvPr id="7" name="Rectangle 6"/>
          <p:cNvSpPr/>
          <p:nvPr/>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1097280" y="758952"/>
            <a:ext cx="10058400" cy="3566160"/>
          </a:xfr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899AD8-F967-4E27-8CEB-FA6E97DCA473}" type="datetime1">
              <a:rPr lang="en-US" smtClean="0"/>
              <a:t>4/28/2025</a:t>
            </a:fld>
            <a:endParaRPr lang="en-US"/>
          </a:p>
        </p:txBody>
      </p:sp>
      <p:sp>
        <p:nvSpPr>
          <p:cNvPr id="5" name="Footer Placeholder 4"/>
          <p:cNvSpPr>
            <a:spLocks noGrp="1"/>
          </p:cNvSpPr>
          <p:nvPr>
            <p:ph type="ftr" sz="quarter" idx="11"/>
          </p:nvPr>
        </p:nvSpPr>
        <p:spPr/>
        <p:txBody>
          <a:bodyPr/>
          <a:lstStyle/>
          <a:p>
            <a:r>
              <a:rPr lang="en-US"/>
              <a:t>Park University: Digital Learning Team</a:t>
            </a:r>
          </a:p>
        </p:txBody>
      </p:sp>
      <p:sp>
        <p:nvSpPr>
          <p:cNvPr id="6" name="Slide Number Placeholder 5"/>
          <p:cNvSpPr>
            <a:spLocks noGrp="1"/>
          </p:cNvSpPr>
          <p:nvPr>
            <p:ph type="sldNum" sz="quarter" idx="12"/>
          </p:nvPr>
        </p:nvSpPr>
        <p:spPr/>
        <p:txBody>
          <a:bodyPr/>
          <a:lstStyle/>
          <a:p>
            <a:fld id="{564F12F2-F810-487A-834D-E6540EAC58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C8C5DD8-9423-46C4-AB7D-D340FAB4EAE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31225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608EB-0BDF-46A1-B5B2-7B9CCA46B946}" type="datetime1">
              <a:rPr lang="en-US" smtClean="0"/>
              <a:t>4/28/2025</a:t>
            </a:fld>
            <a:endParaRPr lang="en-US"/>
          </a:p>
        </p:txBody>
      </p:sp>
      <p:sp>
        <p:nvSpPr>
          <p:cNvPr id="5" name="Footer Placeholder 4"/>
          <p:cNvSpPr>
            <a:spLocks noGrp="1"/>
          </p:cNvSpPr>
          <p:nvPr>
            <p:ph type="ftr" sz="quarter" idx="11"/>
          </p:nvPr>
        </p:nvSpPr>
        <p:spPr/>
        <p:txBody>
          <a:bodyPr/>
          <a:lstStyle/>
          <a:p>
            <a:r>
              <a:rPr lang="en-US"/>
              <a:t>Park University: Digital Learning Team</a:t>
            </a:r>
          </a:p>
        </p:txBody>
      </p:sp>
      <p:sp>
        <p:nvSpPr>
          <p:cNvPr id="6" name="Slide Number Placeholder 5"/>
          <p:cNvSpPr>
            <a:spLocks noGrp="1"/>
          </p:cNvSpPr>
          <p:nvPr>
            <p:ph type="sldNum" sz="quarter" idx="12"/>
          </p:nvPr>
        </p:nvSpPr>
        <p:spPr/>
        <p:txBody>
          <a:bodyPr/>
          <a:lstStyle/>
          <a:p>
            <a:fld id="{564F12F2-F810-487A-834D-E6540EAC5869}" type="slidenum">
              <a:rPr lang="en-US" smtClean="0"/>
              <a:t>‹#›</a:t>
            </a:fld>
            <a:endParaRPr lang="en-US"/>
          </a:p>
        </p:txBody>
      </p:sp>
      <p:sp>
        <p:nvSpPr>
          <p:cNvPr id="7" name="Rectangle 6">
            <a:extLst>
              <a:ext uri="{FF2B5EF4-FFF2-40B4-BE49-F238E27FC236}">
                <a16:creationId xmlns:a16="http://schemas.microsoft.com/office/drawing/2014/main" id="{B2A2A01B-F65E-4226-8F95-ED9F06B10755}"/>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8" name="Picture 7">
            <a:extLst>
              <a:ext uri="{FF2B5EF4-FFF2-40B4-BE49-F238E27FC236}">
                <a16:creationId xmlns:a16="http://schemas.microsoft.com/office/drawing/2014/main" id="{9D525B6F-AD6B-4C8B-B82A-C30E6D56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173916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DBBE-54DB-4239-8DF4-F823F7EFA83D}" type="datetime1">
              <a:rPr lang="en-US" smtClean="0"/>
              <a:t>4/28/2025</a:t>
            </a:fld>
            <a:endParaRPr lang="en-US"/>
          </a:p>
        </p:txBody>
      </p:sp>
      <p:sp>
        <p:nvSpPr>
          <p:cNvPr id="5" name="Footer Placeholder 4"/>
          <p:cNvSpPr>
            <a:spLocks noGrp="1"/>
          </p:cNvSpPr>
          <p:nvPr>
            <p:ph type="ftr" sz="quarter" idx="11"/>
          </p:nvPr>
        </p:nvSpPr>
        <p:spPr/>
        <p:txBody>
          <a:bodyPr/>
          <a:lstStyle/>
          <a:p>
            <a:r>
              <a:rPr lang="en-US"/>
              <a:t>Park University: Digital Learning Team</a:t>
            </a:r>
          </a:p>
        </p:txBody>
      </p:sp>
      <p:sp>
        <p:nvSpPr>
          <p:cNvPr id="6" name="Slide Number Placeholder 5"/>
          <p:cNvSpPr>
            <a:spLocks noGrp="1"/>
          </p:cNvSpPr>
          <p:nvPr>
            <p:ph type="sldNum" sz="quarter" idx="12"/>
          </p:nvPr>
        </p:nvSpPr>
        <p:spPr/>
        <p:txBody>
          <a:bodyPr/>
          <a:lstStyle/>
          <a:p>
            <a:fld id="{564F12F2-F810-487A-834D-E6540EAC5869}" type="slidenum">
              <a:rPr lang="en-US" smtClean="0"/>
              <a:t>‹#›</a:t>
            </a:fld>
            <a:endParaRPr lang="en-US"/>
          </a:p>
        </p:txBody>
      </p:sp>
      <p:sp>
        <p:nvSpPr>
          <p:cNvPr id="9" name="Rectangle 8">
            <a:extLst>
              <a:ext uri="{FF2B5EF4-FFF2-40B4-BE49-F238E27FC236}">
                <a16:creationId xmlns:a16="http://schemas.microsoft.com/office/drawing/2014/main" id="{CA863066-C60E-4CFD-B808-1535CDCB5E37}"/>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0" name="Picture 9">
            <a:extLst>
              <a:ext uri="{FF2B5EF4-FFF2-40B4-BE49-F238E27FC236}">
                <a16:creationId xmlns:a16="http://schemas.microsoft.com/office/drawing/2014/main" id="{FA7AA739-926E-4707-923E-8ADB4BAE09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130250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C3A04-2BE8-421A-9C07-AD004AF1C8BA}" type="datetime1">
              <a:rPr lang="en-US" smtClean="0"/>
              <a:t>4/28/2025</a:t>
            </a:fld>
            <a:endParaRPr lang="en-US"/>
          </a:p>
        </p:txBody>
      </p:sp>
      <p:sp>
        <p:nvSpPr>
          <p:cNvPr id="5" name="Footer Placeholder 4"/>
          <p:cNvSpPr>
            <a:spLocks noGrp="1"/>
          </p:cNvSpPr>
          <p:nvPr>
            <p:ph type="ftr" sz="quarter" idx="11"/>
          </p:nvPr>
        </p:nvSpPr>
        <p:spPr/>
        <p:txBody>
          <a:bodyPr/>
          <a:lstStyle/>
          <a:p>
            <a:r>
              <a:rPr lang="en-US"/>
              <a:t>Park University: Digital Learning Team</a:t>
            </a:r>
          </a:p>
        </p:txBody>
      </p:sp>
      <p:sp>
        <p:nvSpPr>
          <p:cNvPr id="6" name="Slide Number Placeholder 5"/>
          <p:cNvSpPr>
            <a:spLocks noGrp="1"/>
          </p:cNvSpPr>
          <p:nvPr>
            <p:ph type="sldNum" sz="quarter" idx="12"/>
          </p:nvPr>
        </p:nvSpPr>
        <p:spPr/>
        <p:txBody>
          <a:bodyPr/>
          <a:lstStyle/>
          <a:p>
            <a:fld id="{564F12F2-F810-487A-834D-E6540EAC5869}" type="slidenum">
              <a:rPr lang="en-US" smtClean="0"/>
              <a:t>‹#›</a:t>
            </a:fld>
            <a:endParaRPr lang="en-US"/>
          </a:p>
        </p:txBody>
      </p:sp>
      <p:sp>
        <p:nvSpPr>
          <p:cNvPr id="9" name="Rectangle 8">
            <a:extLst>
              <a:ext uri="{FF2B5EF4-FFF2-40B4-BE49-F238E27FC236}">
                <a16:creationId xmlns:a16="http://schemas.microsoft.com/office/drawing/2014/main" id="{10A59F13-1664-48C5-929C-898C67110430}"/>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0" name="Picture 9">
            <a:extLst>
              <a:ext uri="{FF2B5EF4-FFF2-40B4-BE49-F238E27FC236}">
                <a16:creationId xmlns:a16="http://schemas.microsoft.com/office/drawing/2014/main" id="{C64B75D1-494E-4F15-8B3D-356741F394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371021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51005" y="6126480"/>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rgbClr val="A80534"/>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0E905D-CD17-4799-82A9-CAE9C1923515}" type="datetime1">
              <a:rPr lang="en-US" smtClean="0"/>
              <a:t>4/28/2025</a:t>
            </a:fld>
            <a:endParaRPr lang="en-US"/>
          </a:p>
        </p:txBody>
      </p:sp>
      <p:sp>
        <p:nvSpPr>
          <p:cNvPr id="5" name="Footer Placeholder 4"/>
          <p:cNvSpPr>
            <a:spLocks noGrp="1"/>
          </p:cNvSpPr>
          <p:nvPr>
            <p:ph type="ftr" sz="quarter" idx="11"/>
          </p:nvPr>
        </p:nvSpPr>
        <p:spPr/>
        <p:txBody>
          <a:bodyPr/>
          <a:lstStyle/>
          <a:p>
            <a:r>
              <a:rPr lang="en-US"/>
              <a:t>Park University: Digital Learning Team</a:t>
            </a:r>
          </a:p>
        </p:txBody>
      </p:sp>
      <p:sp>
        <p:nvSpPr>
          <p:cNvPr id="6" name="Slide Number Placeholder 5"/>
          <p:cNvSpPr>
            <a:spLocks noGrp="1"/>
          </p:cNvSpPr>
          <p:nvPr>
            <p:ph type="sldNum" sz="quarter" idx="12"/>
          </p:nvPr>
        </p:nvSpPr>
        <p:spPr/>
        <p:txBody>
          <a:bodyPr/>
          <a:lstStyle/>
          <a:p>
            <a:fld id="{564F12F2-F810-487A-834D-E6540EAC58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DF88922-C07E-4A3F-AD37-BD6D05BDB4A0}"/>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10">
            <a:extLst>
              <a:ext uri="{FF2B5EF4-FFF2-40B4-BE49-F238E27FC236}">
                <a16:creationId xmlns:a16="http://schemas.microsoft.com/office/drawing/2014/main" id="{33BD35C8-63F0-4561-B398-D626AAB00C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31349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E6CC04-AEE5-448D-9D66-0458BD35344E}" type="datetime1">
              <a:rPr lang="en-US" smtClean="0"/>
              <a:t>4/28/2025</a:t>
            </a:fld>
            <a:endParaRPr lang="en-US"/>
          </a:p>
        </p:txBody>
      </p:sp>
      <p:sp>
        <p:nvSpPr>
          <p:cNvPr id="6" name="Footer Placeholder 5"/>
          <p:cNvSpPr>
            <a:spLocks noGrp="1"/>
          </p:cNvSpPr>
          <p:nvPr>
            <p:ph type="ftr" sz="quarter" idx="11"/>
          </p:nvPr>
        </p:nvSpPr>
        <p:spPr/>
        <p:txBody>
          <a:bodyPr/>
          <a:lstStyle/>
          <a:p>
            <a:r>
              <a:rPr lang="en-US"/>
              <a:t>Park University: Digital Learning Team</a:t>
            </a:r>
          </a:p>
        </p:txBody>
      </p:sp>
      <p:sp>
        <p:nvSpPr>
          <p:cNvPr id="7" name="Slide Number Placeholder 6"/>
          <p:cNvSpPr>
            <a:spLocks noGrp="1"/>
          </p:cNvSpPr>
          <p:nvPr>
            <p:ph type="sldNum" sz="quarter" idx="12"/>
          </p:nvPr>
        </p:nvSpPr>
        <p:spPr/>
        <p:txBody>
          <a:bodyPr/>
          <a:lstStyle/>
          <a:p>
            <a:fld id="{564F12F2-F810-487A-834D-E6540EAC5869}" type="slidenum">
              <a:rPr lang="en-US" smtClean="0"/>
              <a:t>‹#›</a:t>
            </a:fld>
            <a:endParaRPr lang="en-US"/>
          </a:p>
        </p:txBody>
      </p:sp>
      <p:sp>
        <p:nvSpPr>
          <p:cNvPr id="9" name="Rectangle 8">
            <a:extLst>
              <a:ext uri="{FF2B5EF4-FFF2-40B4-BE49-F238E27FC236}">
                <a16:creationId xmlns:a16="http://schemas.microsoft.com/office/drawing/2014/main" id="{82ED25F8-07CD-4167-B59B-DDE877FA8372}"/>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0" name="Picture 9">
            <a:extLst>
              <a:ext uri="{FF2B5EF4-FFF2-40B4-BE49-F238E27FC236}">
                <a16:creationId xmlns:a16="http://schemas.microsoft.com/office/drawing/2014/main" id="{4FDD380A-4264-40B0-A901-64F782CD14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33680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Autofit/>
          </a:bodyPr>
          <a:lstStyle>
            <a:lvl1pPr marL="0" indent="0">
              <a:buNone/>
              <a:defRPr sz="28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Autofit/>
          </a:bodyPr>
          <a:lstStyle>
            <a:lvl1pPr marL="0" indent="0">
              <a:buNone/>
              <a:defRPr sz="28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8937BE-AF66-4506-8E30-5D1C9CDA5680}" type="datetime1">
              <a:rPr lang="en-US" smtClean="0"/>
              <a:t>4/28/2025</a:t>
            </a:fld>
            <a:endParaRPr lang="en-US"/>
          </a:p>
        </p:txBody>
      </p:sp>
      <p:sp>
        <p:nvSpPr>
          <p:cNvPr id="8" name="Footer Placeholder 7"/>
          <p:cNvSpPr>
            <a:spLocks noGrp="1"/>
          </p:cNvSpPr>
          <p:nvPr>
            <p:ph type="ftr" sz="quarter" idx="11"/>
          </p:nvPr>
        </p:nvSpPr>
        <p:spPr/>
        <p:txBody>
          <a:bodyPr/>
          <a:lstStyle/>
          <a:p>
            <a:r>
              <a:rPr lang="en-US"/>
              <a:t>Park University: Digital Learning Team</a:t>
            </a:r>
          </a:p>
        </p:txBody>
      </p:sp>
      <p:sp>
        <p:nvSpPr>
          <p:cNvPr id="9" name="Slide Number Placeholder 8"/>
          <p:cNvSpPr>
            <a:spLocks noGrp="1"/>
          </p:cNvSpPr>
          <p:nvPr>
            <p:ph type="sldNum" sz="quarter" idx="12"/>
          </p:nvPr>
        </p:nvSpPr>
        <p:spPr/>
        <p:txBody>
          <a:bodyPr/>
          <a:lstStyle/>
          <a:p>
            <a:fld id="{564F12F2-F810-487A-834D-E6540EAC5869}" type="slidenum">
              <a:rPr lang="en-US" smtClean="0"/>
              <a:t>‹#›</a:t>
            </a:fld>
            <a:endParaRPr lang="en-US"/>
          </a:p>
        </p:txBody>
      </p:sp>
      <p:sp>
        <p:nvSpPr>
          <p:cNvPr id="11" name="Rectangle 10">
            <a:extLst>
              <a:ext uri="{FF2B5EF4-FFF2-40B4-BE49-F238E27FC236}">
                <a16:creationId xmlns:a16="http://schemas.microsoft.com/office/drawing/2014/main" id="{4294FE4A-E10D-4094-873C-0D8AF3139B89}"/>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2" name="Picture 11">
            <a:extLst>
              <a:ext uri="{FF2B5EF4-FFF2-40B4-BE49-F238E27FC236}">
                <a16:creationId xmlns:a16="http://schemas.microsoft.com/office/drawing/2014/main" id="{E4AFCBD2-30E3-4C32-8C83-08CE8AB48E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26111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46D335-B4FA-4E05-94CD-80D3199EEB09}" type="datetime1">
              <a:rPr lang="en-US" smtClean="0"/>
              <a:t>4/28/2025</a:t>
            </a:fld>
            <a:endParaRPr lang="en-US"/>
          </a:p>
        </p:txBody>
      </p:sp>
      <p:sp>
        <p:nvSpPr>
          <p:cNvPr id="4" name="Footer Placeholder 3"/>
          <p:cNvSpPr>
            <a:spLocks noGrp="1"/>
          </p:cNvSpPr>
          <p:nvPr>
            <p:ph type="ftr" sz="quarter" idx="11"/>
          </p:nvPr>
        </p:nvSpPr>
        <p:spPr/>
        <p:txBody>
          <a:bodyPr/>
          <a:lstStyle/>
          <a:p>
            <a:r>
              <a:rPr lang="en-US"/>
              <a:t>Park University: Digital Learning Team</a:t>
            </a:r>
          </a:p>
        </p:txBody>
      </p:sp>
      <p:sp>
        <p:nvSpPr>
          <p:cNvPr id="5" name="Slide Number Placeholder 4"/>
          <p:cNvSpPr>
            <a:spLocks noGrp="1"/>
          </p:cNvSpPr>
          <p:nvPr>
            <p:ph type="sldNum" sz="quarter" idx="12"/>
          </p:nvPr>
        </p:nvSpPr>
        <p:spPr/>
        <p:txBody>
          <a:bodyPr/>
          <a:lstStyle/>
          <a:p>
            <a:fld id="{564F12F2-F810-487A-834D-E6540EAC5869}" type="slidenum">
              <a:rPr lang="en-US" smtClean="0"/>
              <a:t>‹#›</a:t>
            </a:fld>
            <a:endParaRPr lang="en-US"/>
          </a:p>
        </p:txBody>
      </p:sp>
      <p:sp>
        <p:nvSpPr>
          <p:cNvPr id="6" name="Rectangle 5">
            <a:extLst>
              <a:ext uri="{FF2B5EF4-FFF2-40B4-BE49-F238E27FC236}">
                <a16:creationId xmlns:a16="http://schemas.microsoft.com/office/drawing/2014/main" id="{6CF3FB46-BC16-4C49-A0E1-3541DF7B80D2}"/>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07843089-268F-4261-9028-84F63E56C4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296053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0C1B5A-87BF-4034-98C1-6A8608D8FC1F}" type="datetime1">
              <a:rPr lang="en-US" smtClean="0"/>
              <a:t>4/28/2025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Park University: Digital Learning Team</a:t>
            </a:r>
          </a:p>
        </p:txBody>
      </p:sp>
      <p:sp>
        <p:nvSpPr>
          <p:cNvPr id="9" name="Slide Number Placeholder 8"/>
          <p:cNvSpPr>
            <a:spLocks noGrp="1"/>
          </p:cNvSpPr>
          <p:nvPr>
            <p:ph type="sldNum" sz="quarter" idx="12"/>
          </p:nvPr>
        </p:nvSpPr>
        <p:spPr/>
        <p:txBody>
          <a:bodyPr/>
          <a:lstStyle/>
          <a:p>
            <a:fld id="{564F12F2-F810-487A-834D-E6540EAC5869}" type="slidenum">
              <a:rPr lang="en-US" smtClean="0"/>
              <a:t>‹#›</a:t>
            </a:fld>
            <a:endParaRPr lang="en-US"/>
          </a:p>
        </p:txBody>
      </p:sp>
      <p:sp>
        <p:nvSpPr>
          <p:cNvPr id="10" name="Rectangle 9">
            <a:extLst>
              <a:ext uri="{FF2B5EF4-FFF2-40B4-BE49-F238E27FC236}">
                <a16:creationId xmlns:a16="http://schemas.microsoft.com/office/drawing/2014/main" id="{4E13B4C7-955F-47E8-A48B-734B31AA9B7C}"/>
              </a:ext>
            </a:extLst>
          </p:cNvPr>
          <p:cNvSpPr/>
          <p:nvPr userDrawn="1"/>
        </p:nvSpPr>
        <p:spPr>
          <a:xfrm>
            <a:off x="3175" y="6099048"/>
            <a:ext cx="12188825"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10">
            <a:extLst>
              <a:ext uri="{FF2B5EF4-FFF2-40B4-BE49-F238E27FC236}">
                <a16:creationId xmlns:a16="http://schemas.microsoft.com/office/drawing/2014/main" id="{0900FB34-9F5B-4CB3-BEC0-2FCB459E0D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7278" y="6077483"/>
            <a:ext cx="1463039" cy="731520"/>
          </a:xfrm>
          <a:prstGeom prst="rect">
            <a:avLst/>
          </a:prstGeom>
        </p:spPr>
      </p:pic>
    </p:spTree>
    <p:extLst>
      <p:ext uri="{BB962C8B-B14F-4D97-AF65-F5344CB8AC3E}">
        <p14:creationId xmlns:p14="http://schemas.microsoft.com/office/powerpoint/2010/main" val="224470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40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DC49C5-46CD-43EC-AC3C-3A5072C04D2A}" type="datetime1">
              <a:rPr lang="en-US" smtClean="0"/>
              <a:t>4/28/2025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Park University: Digital Learning Team</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4F12F2-F810-487A-834D-E6540EAC5869}" type="slidenum">
              <a:rPr lang="en-US" smtClean="0"/>
              <a:t>‹#›</a:t>
            </a:fld>
            <a:endParaRPr lang="en-US"/>
          </a:p>
        </p:txBody>
      </p:sp>
    </p:spTree>
    <p:extLst>
      <p:ext uri="{BB962C8B-B14F-4D97-AF65-F5344CB8AC3E}">
        <p14:creationId xmlns:p14="http://schemas.microsoft.com/office/powerpoint/2010/main" val="253719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40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B349EB-2BF1-4AF6-984E-E6ABFB4067DA}" type="datetime1">
              <a:rPr lang="en-US" smtClean="0"/>
              <a:t>4/28/2025</a:t>
            </a:fld>
            <a:endParaRPr lang="en-US"/>
          </a:p>
        </p:txBody>
      </p:sp>
      <p:sp>
        <p:nvSpPr>
          <p:cNvPr id="6" name="Footer Placeholder 5"/>
          <p:cNvSpPr>
            <a:spLocks noGrp="1"/>
          </p:cNvSpPr>
          <p:nvPr>
            <p:ph type="ftr" sz="quarter" idx="11"/>
          </p:nvPr>
        </p:nvSpPr>
        <p:spPr/>
        <p:txBody>
          <a:bodyPr/>
          <a:lstStyle/>
          <a:p>
            <a:r>
              <a:rPr lang="en-US"/>
              <a:t>Park University: Digital Learning Team</a:t>
            </a:r>
          </a:p>
        </p:txBody>
      </p:sp>
      <p:sp>
        <p:nvSpPr>
          <p:cNvPr id="7" name="Slide Number Placeholder 6"/>
          <p:cNvSpPr>
            <a:spLocks noGrp="1"/>
          </p:cNvSpPr>
          <p:nvPr>
            <p:ph type="sldNum" sz="quarter" idx="12"/>
          </p:nvPr>
        </p:nvSpPr>
        <p:spPr/>
        <p:txBody>
          <a:bodyPr/>
          <a:lstStyle/>
          <a:p>
            <a:fld id="{564F12F2-F810-487A-834D-E6540EAC5869}" type="slidenum">
              <a:rPr lang="en-US" smtClean="0"/>
              <a:t>‹#›</a:t>
            </a:fld>
            <a:endParaRPr lang="en-US"/>
          </a:p>
        </p:txBody>
      </p:sp>
    </p:spTree>
    <p:extLst>
      <p:ext uri="{BB962C8B-B14F-4D97-AF65-F5344CB8AC3E}">
        <p14:creationId xmlns:p14="http://schemas.microsoft.com/office/powerpoint/2010/main" val="240684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037540"/>
            <a:ext cx="12192000" cy="820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D0A26BB-1AA6-42AE-9334-2249646B04A2}" type="datetime1">
              <a:rPr lang="en-US" smtClean="0"/>
              <a:t>4/28/2025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Park University: Digital Learning Team</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4F12F2-F810-487A-834D-E6540EAC586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rgbClr val="A80534"/>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54E4F9D-240B-461B-B3AA-A20EFD6564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719769" y="5994377"/>
            <a:ext cx="1687033" cy="843517"/>
          </a:xfrm>
          <a:prstGeom prst="rect">
            <a:avLst/>
          </a:prstGeom>
        </p:spPr>
      </p:pic>
    </p:spTree>
    <p:extLst>
      <p:ext uri="{BB962C8B-B14F-4D97-AF65-F5344CB8AC3E}">
        <p14:creationId xmlns:p14="http://schemas.microsoft.com/office/powerpoint/2010/main" val="324802255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dt="0"/>
  <p:txStyles>
    <p:titleStyle>
      <a:lvl1pPr algn="l" defTabSz="914400" rtl="0" eaLnBrk="1" latinLnBrk="0" hangingPunct="1">
        <a:lnSpc>
          <a:spcPct val="85000"/>
        </a:lnSpc>
        <a:spcBef>
          <a:spcPct val="0"/>
        </a:spcBef>
        <a:buNone/>
        <a:defRPr sz="4800" kern="1200" spc="-50" baseline="0">
          <a:solidFill>
            <a:schemeClr val="tx2">
              <a:lumMod val="90000"/>
              <a:lumOff val="10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rgbClr val="A80534"/>
        </a:buClr>
        <a:buSzPct val="100000"/>
        <a:buFont typeface="Arial" panose="020B0604020202020204" pitchFamily="34" charset="0"/>
        <a:buNone/>
        <a:defRPr sz="2400" kern="1200">
          <a:solidFill>
            <a:schemeClr val="tx1">
              <a:lumMod val="75000"/>
              <a:lumOff val="25000"/>
            </a:schemeClr>
          </a:solidFill>
          <a:latin typeface="+mn-lt"/>
          <a:ea typeface="+mn-ea"/>
          <a:cs typeface="+mn-cs"/>
        </a:defRPr>
      </a:lvl1pPr>
      <a:lvl2pPr marL="544068" indent="-342900" algn="l" defTabSz="914400" rtl="0" eaLnBrk="1" latinLnBrk="0" hangingPunct="1">
        <a:lnSpc>
          <a:spcPct val="90000"/>
        </a:lnSpc>
        <a:spcBef>
          <a:spcPts val="200"/>
        </a:spcBef>
        <a:spcAft>
          <a:spcPts val="400"/>
        </a:spcAft>
        <a:buClr>
          <a:srgbClr val="A80534"/>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rgbClr val="A80534"/>
        </a:buClr>
        <a:buFont typeface="Courier New" panose="02070309020205020404" pitchFamily="49" charset="0"/>
        <a:buChar char="o"/>
        <a:defRPr sz="1800" kern="1200">
          <a:solidFill>
            <a:schemeClr val="tx1">
              <a:lumMod val="75000"/>
              <a:lumOff val="25000"/>
            </a:schemeClr>
          </a:solidFill>
          <a:latin typeface="+mn-lt"/>
          <a:ea typeface="+mn-ea"/>
          <a:cs typeface="+mn-cs"/>
        </a:defRPr>
      </a:lvl3pPr>
      <a:lvl4pPr marL="909828" indent="-342900" algn="l" defTabSz="914400" rtl="0" eaLnBrk="1" latinLnBrk="0" hangingPunct="1">
        <a:lnSpc>
          <a:spcPct val="90000"/>
        </a:lnSpc>
        <a:spcBef>
          <a:spcPts val="200"/>
        </a:spcBef>
        <a:spcAft>
          <a:spcPts val="400"/>
        </a:spcAft>
        <a:buClr>
          <a:srgbClr val="A8053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149858" indent="-400050" algn="l" defTabSz="914400" rtl="0" eaLnBrk="1" latinLnBrk="0" hangingPunct="1">
        <a:lnSpc>
          <a:spcPct val="90000"/>
        </a:lnSpc>
        <a:spcBef>
          <a:spcPts val="200"/>
        </a:spcBef>
        <a:spcAft>
          <a:spcPts val="400"/>
        </a:spcAft>
        <a:buClr>
          <a:srgbClr val="A80534"/>
        </a:buClr>
        <a:buFont typeface="+mj-lt"/>
        <a:buAutoNum type="alphaLcPeriod"/>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228/sms+spam+coll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07AF-5C7D-433F-83DF-79976202E927}"/>
              </a:ext>
            </a:extLst>
          </p:cNvPr>
          <p:cNvSpPr>
            <a:spLocks noGrp="1"/>
          </p:cNvSpPr>
          <p:nvPr>
            <p:ph type="ctrTitle"/>
          </p:nvPr>
        </p:nvSpPr>
        <p:spPr>
          <a:xfrm>
            <a:off x="1097280" y="1114552"/>
            <a:ext cx="10058400" cy="4158488"/>
          </a:xfrm>
        </p:spPr>
        <p:txBody>
          <a:bodyPr>
            <a:normAutofit/>
          </a:bodyPr>
          <a:lstStyle/>
          <a:p>
            <a:pPr algn="ctr">
              <a:lnSpc>
                <a:spcPct val="200000"/>
              </a:lnSpc>
            </a:pPr>
            <a:r>
              <a:rPr lang="en-US" sz="48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Natural Language Processing (NLP)</a:t>
            </a:r>
            <a:br>
              <a:rPr lang="en-US" sz="4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4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Lab</a:t>
            </a:r>
            <a:br>
              <a:rPr lang="en-US" sz="4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US" sz="4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61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974724" y="629921"/>
            <a:ext cx="10242552" cy="873760"/>
          </a:xfrm>
        </p:spPr>
        <p:txBody>
          <a:bodyPr>
            <a:noAutofit/>
          </a:bodyPr>
          <a:lstStyle/>
          <a:p>
            <a:pPr marL="514350" indent="-514350">
              <a:lnSpc>
                <a:spcPct val="120000"/>
              </a:lnSpc>
              <a:spcBef>
                <a:spcPts val="0"/>
              </a:spcBef>
              <a:spcAft>
                <a:spcPts val="600"/>
              </a:spcAft>
              <a:buFont typeface="+mj-lt"/>
              <a:buAutoNum type="arabicPeriod" startAt="7"/>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Plot a bar chart for the Class (message's type).</a:t>
            </a:r>
          </a:p>
        </p:txBody>
      </p:sp>
      <p:pic>
        <p:nvPicPr>
          <p:cNvPr id="1025" name="Picture 1">
            <a:extLst>
              <a:ext uri="{FF2B5EF4-FFF2-40B4-BE49-F238E27FC236}">
                <a16:creationId xmlns:a16="http://schemas.microsoft.com/office/drawing/2014/main" id="{FDD630B8-FD62-447B-B414-7B6FD7356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7" y="2484755"/>
            <a:ext cx="5343525" cy="43529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D4075C-9592-42C7-8BCF-745048A8ADCE}"/>
              </a:ext>
            </a:extLst>
          </p:cNvPr>
          <p:cNvPicPr>
            <a:picLocks noChangeAspect="1"/>
          </p:cNvPicPr>
          <p:nvPr/>
        </p:nvPicPr>
        <p:blipFill>
          <a:blip r:embed="rId3"/>
          <a:stretch>
            <a:fillRect/>
          </a:stretch>
        </p:blipFill>
        <p:spPr>
          <a:xfrm>
            <a:off x="3041492" y="1760817"/>
            <a:ext cx="6109014" cy="723938"/>
          </a:xfrm>
          <a:prstGeom prst="rect">
            <a:avLst/>
          </a:prstGeom>
        </p:spPr>
      </p:pic>
    </p:spTree>
    <p:extLst>
      <p:ext uri="{BB962C8B-B14F-4D97-AF65-F5344CB8AC3E}">
        <p14:creationId xmlns:p14="http://schemas.microsoft.com/office/powerpoint/2010/main" val="400947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25"/>
                                        </p:tgtEl>
                                        <p:attrNameLst>
                                          <p:attrName>style.visibility</p:attrName>
                                        </p:attrNameLst>
                                      </p:cBhvr>
                                      <p:to>
                                        <p:strVal val="visible"/>
                                      </p:to>
                                    </p:set>
                                    <p:animEffect transition="in" filter="wipe(up)">
                                      <p:cBhvr>
                                        <p:cTn id="17" dur="20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4A9B-5197-4C49-A86B-A7F5E66F4C6B}"/>
              </a:ext>
            </a:extLst>
          </p:cNvPr>
          <p:cNvSpPr>
            <a:spLocks noGrp="1"/>
          </p:cNvSpPr>
          <p:nvPr>
            <p:ph type="title"/>
          </p:nvPr>
        </p:nvSpPr>
        <p:spPr>
          <a:xfrm>
            <a:off x="1066800" y="1714500"/>
            <a:ext cx="10058400" cy="2001520"/>
          </a:xfrm>
        </p:spPr>
        <p:txBody>
          <a:bodyPr/>
          <a:lstStyle/>
          <a:p>
            <a:pPr algn="ctr">
              <a:lnSpc>
                <a:spcPct val="100000"/>
              </a:lnSpc>
            </a:pPr>
            <a:r>
              <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Predicting Binary Response </a:t>
            </a:r>
            <a:endParaRPr lang="en-US" dirty="0"/>
          </a:p>
        </p:txBody>
      </p:sp>
    </p:spTree>
    <p:extLst>
      <p:ext uri="{BB962C8B-B14F-4D97-AF65-F5344CB8AC3E}">
        <p14:creationId xmlns:p14="http://schemas.microsoft.com/office/powerpoint/2010/main" val="34168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D389-FD01-4AA0-9AD4-D76EA0D6F102}"/>
              </a:ext>
            </a:extLst>
          </p:cNvPr>
          <p:cNvSpPr>
            <a:spLocks noGrp="1"/>
          </p:cNvSpPr>
          <p:nvPr>
            <p:ph type="title"/>
          </p:nvPr>
        </p:nvSpPr>
        <p:spPr>
          <a:xfrm>
            <a:off x="1097280" y="286604"/>
            <a:ext cx="10058400" cy="1227872"/>
          </a:xfrm>
        </p:spPr>
        <p:txBody>
          <a:bodyPr>
            <a:normAutofit/>
          </a:bodyPr>
          <a:lstStyle/>
          <a:p>
            <a:r>
              <a:rPr lang="en-US" sz="4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Example 2:</a:t>
            </a:r>
          </a:p>
        </p:txBody>
      </p:sp>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189434" y="1902884"/>
            <a:ext cx="9813132" cy="3359996"/>
          </a:xfrm>
        </p:spPr>
        <p:txBody>
          <a:bodyPr>
            <a:normAutofit/>
          </a:bodyPr>
          <a:lstStyle/>
          <a:p>
            <a:pPr>
              <a:lnSpc>
                <a:spcPct val="120000"/>
              </a:lnSpc>
              <a:spcBef>
                <a:spcPts val="600"/>
              </a:spcBef>
              <a:buClr>
                <a:srgbClr val="00694E"/>
              </a:buClr>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In lab 4, we covered an example to predicted acceptance (accept/denied) of undergraduate applicants in hopes of realizing their dreams to become physicians. The predictors are GPA, MCAT (MCAT </a:t>
            </a:r>
            <a:r>
              <a:rPr lang="en-US" sz="3200" dirty="0" err="1">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subscore</a:t>
            </a: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Apps (Number of medical schools applied to), and Sex</a:t>
            </a:r>
            <a:endParaRPr lang="en-US" sz="30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85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991076" y="754803"/>
            <a:ext cx="10209848" cy="940647"/>
          </a:xfrm>
        </p:spPr>
        <p:txBody>
          <a:bodyPr>
            <a:normAutofit/>
          </a:bodyPr>
          <a:lstStyle/>
          <a:p>
            <a:pPr marL="514350" indent="-514350">
              <a:lnSpc>
                <a:spcPct val="120000"/>
              </a:lnSpc>
              <a:spcBef>
                <a:spcPts val="0"/>
              </a:spcBef>
              <a:spcAft>
                <a:spcPts val="600"/>
              </a:spcAft>
              <a:buFont typeface="+mj-lt"/>
              <a:buAutoNum type="arabicPeriod"/>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Import the dataset, and print out.</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84B5BC1-DB70-4918-B186-C900C075A211}"/>
              </a:ext>
            </a:extLst>
          </p:cNvPr>
          <p:cNvPicPr>
            <a:picLocks noChangeAspect="1"/>
          </p:cNvPicPr>
          <p:nvPr/>
        </p:nvPicPr>
        <p:blipFill>
          <a:blip r:embed="rId2"/>
          <a:stretch>
            <a:fillRect/>
          </a:stretch>
        </p:blipFill>
        <p:spPr>
          <a:xfrm>
            <a:off x="1845565" y="1767828"/>
            <a:ext cx="8768212" cy="2400423"/>
          </a:xfrm>
          <a:prstGeom prst="rect">
            <a:avLst/>
          </a:prstGeom>
        </p:spPr>
      </p:pic>
      <p:pic>
        <p:nvPicPr>
          <p:cNvPr id="8" name="Picture 7">
            <a:extLst>
              <a:ext uri="{FF2B5EF4-FFF2-40B4-BE49-F238E27FC236}">
                <a16:creationId xmlns:a16="http://schemas.microsoft.com/office/drawing/2014/main" id="{D4F0CB99-C8F3-4CCE-A797-6E93B155B9E5}"/>
              </a:ext>
            </a:extLst>
          </p:cNvPr>
          <p:cNvPicPr>
            <a:picLocks noChangeAspect="1"/>
          </p:cNvPicPr>
          <p:nvPr/>
        </p:nvPicPr>
        <p:blipFill>
          <a:blip r:embed="rId3"/>
          <a:stretch>
            <a:fillRect/>
          </a:stretch>
        </p:blipFill>
        <p:spPr>
          <a:xfrm>
            <a:off x="4090882" y="4256906"/>
            <a:ext cx="4277579" cy="2601094"/>
          </a:xfrm>
          <a:prstGeom prst="rect">
            <a:avLst/>
          </a:prstGeom>
        </p:spPr>
      </p:pic>
    </p:spTree>
    <p:extLst>
      <p:ext uri="{BB962C8B-B14F-4D97-AF65-F5344CB8AC3E}">
        <p14:creationId xmlns:p14="http://schemas.microsoft.com/office/powerpoint/2010/main" val="113125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043936" y="633705"/>
            <a:ext cx="10104123" cy="1046480"/>
          </a:xfrm>
        </p:spPr>
        <p:txBody>
          <a:bodyPr>
            <a:noAutofit/>
          </a:bodyPr>
          <a:lstStyle/>
          <a:p>
            <a:pPr marL="514350" indent="-514350">
              <a:lnSpc>
                <a:spcPct val="120000"/>
              </a:lnSpc>
              <a:spcBef>
                <a:spcPts val="0"/>
              </a:spcBef>
              <a:spcAft>
                <a:spcPts val="600"/>
              </a:spcAft>
              <a:buFont typeface="+mj-lt"/>
              <a:buAutoNum type="arabicPeriod" startAt="2"/>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Import the required modules and libraries.</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743566AD-80BA-46C3-9BF7-8592D9549A39}"/>
              </a:ext>
            </a:extLst>
          </p:cNvPr>
          <p:cNvPicPr>
            <a:picLocks noChangeAspect="1"/>
          </p:cNvPicPr>
          <p:nvPr/>
        </p:nvPicPr>
        <p:blipFill>
          <a:blip r:embed="rId2"/>
          <a:stretch>
            <a:fillRect/>
          </a:stretch>
        </p:blipFill>
        <p:spPr>
          <a:xfrm>
            <a:off x="1847632" y="2542920"/>
            <a:ext cx="8496736" cy="2438526"/>
          </a:xfrm>
          <a:prstGeom prst="rect">
            <a:avLst/>
          </a:prstGeom>
        </p:spPr>
      </p:pic>
    </p:spTree>
    <p:extLst>
      <p:ext uri="{BB962C8B-B14F-4D97-AF65-F5344CB8AC3E}">
        <p14:creationId xmlns:p14="http://schemas.microsoft.com/office/powerpoint/2010/main" val="32054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043936" y="425302"/>
            <a:ext cx="10556185" cy="1169819"/>
          </a:xfrm>
        </p:spPr>
        <p:txBody>
          <a:bodyPr>
            <a:noAutofit/>
          </a:bodyPr>
          <a:lstStyle/>
          <a:p>
            <a:pPr marL="514350" indent="-514350">
              <a:lnSpc>
                <a:spcPct val="120000"/>
              </a:lnSpc>
              <a:spcBef>
                <a:spcPts val="0"/>
              </a:spcBef>
              <a:spcAft>
                <a:spcPts val="600"/>
              </a:spcAft>
              <a:buFont typeface="+mj-lt"/>
              <a:buAutoNum type="arabicPeriod" startAt="3"/>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Convert the categorical variable “Sex” into dummy/indicator variable (0, 1), then split and scale the dataset .</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E1D0669-A20B-4A69-B2EB-65E91C83EBB4}"/>
              </a:ext>
            </a:extLst>
          </p:cNvPr>
          <p:cNvPicPr>
            <a:picLocks noChangeAspect="1"/>
          </p:cNvPicPr>
          <p:nvPr/>
        </p:nvPicPr>
        <p:blipFill>
          <a:blip r:embed="rId2"/>
          <a:stretch>
            <a:fillRect/>
          </a:stretch>
        </p:blipFill>
        <p:spPr>
          <a:xfrm>
            <a:off x="31899" y="1844178"/>
            <a:ext cx="12129124" cy="4127712"/>
          </a:xfrm>
          <a:prstGeom prst="rect">
            <a:avLst/>
          </a:prstGeom>
        </p:spPr>
      </p:pic>
      <p:sp>
        <p:nvSpPr>
          <p:cNvPr id="5" name="Content Placeholder 2">
            <a:extLst>
              <a:ext uri="{FF2B5EF4-FFF2-40B4-BE49-F238E27FC236}">
                <a16:creationId xmlns:a16="http://schemas.microsoft.com/office/drawing/2014/main" id="{F8FC4685-5978-4632-BF45-FA205153249D}"/>
              </a:ext>
            </a:extLst>
          </p:cNvPr>
          <p:cNvSpPr txBox="1">
            <a:spLocks/>
          </p:cNvSpPr>
          <p:nvPr/>
        </p:nvSpPr>
        <p:spPr>
          <a:xfrm>
            <a:off x="865758" y="6138729"/>
            <a:ext cx="10460483" cy="608258"/>
          </a:xfrm>
          <a:prstGeom prst="rect">
            <a:avLst/>
          </a:prstGeom>
        </p:spPr>
        <p:txBody>
          <a:bodyPr vert="horz" lIns="0" tIns="45720" rIns="0" bIns="45720" rtlCol="0">
            <a:noAutofit/>
          </a:bodyPr>
          <a:lstStyle>
            <a:lvl1pPr marL="0" indent="0" algn="l" defTabSz="914400" rtl="0" eaLnBrk="1" latinLnBrk="0" hangingPunct="1">
              <a:lnSpc>
                <a:spcPct val="90000"/>
              </a:lnSpc>
              <a:spcBef>
                <a:spcPts val="1200"/>
              </a:spcBef>
              <a:spcAft>
                <a:spcPts val="200"/>
              </a:spcAft>
              <a:buClr>
                <a:srgbClr val="A80534"/>
              </a:buClr>
              <a:buSzPct val="100000"/>
              <a:buFont typeface="Arial" panose="020B0604020202020204" pitchFamily="34" charset="0"/>
              <a:buNone/>
              <a:defRPr sz="2400" kern="1200">
                <a:solidFill>
                  <a:schemeClr val="tx1">
                    <a:lumMod val="75000"/>
                    <a:lumOff val="25000"/>
                  </a:schemeClr>
                </a:solidFill>
                <a:latin typeface="+mn-lt"/>
                <a:ea typeface="+mn-ea"/>
                <a:cs typeface="+mn-cs"/>
              </a:defRPr>
            </a:lvl1pPr>
            <a:lvl2pPr marL="544068" indent="-342900" algn="l" defTabSz="914400" rtl="0" eaLnBrk="1" latinLnBrk="0" hangingPunct="1">
              <a:lnSpc>
                <a:spcPct val="90000"/>
              </a:lnSpc>
              <a:spcBef>
                <a:spcPts val="200"/>
              </a:spcBef>
              <a:spcAft>
                <a:spcPts val="400"/>
              </a:spcAft>
              <a:buClr>
                <a:srgbClr val="A80534"/>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rgbClr val="A80534"/>
              </a:buClr>
              <a:buFont typeface="Courier New" panose="02070309020205020404" pitchFamily="49" charset="0"/>
              <a:buChar char="o"/>
              <a:defRPr sz="1800" kern="1200">
                <a:solidFill>
                  <a:schemeClr val="tx1">
                    <a:lumMod val="75000"/>
                    <a:lumOff val="25000"/>
                  </a:schemeClr>
                </a:solidFill>
                <a:latin typeface="+mn-lt"/>
                <a:ea typeface="+mn-ea"/>
                <a:cs typeface="+mn-cs"/>
              </a:defRPr>
            </a:lvl3pPr>
            <a:lvl4pPr marL="909828" indent="-342900" algn="l" defTabSz="914400" rtl="0" eaLnBrk="1" latinLnBrk="0" hangingPunct="1">
              <a:lnSpc>
                <a:spcPct val="90000"/>
              </a:lnSpc>
              <a:spcBef>
                <a:spcPts val="200"/>
              </a:spcBef>
              <a:spcAft>
                <a:spcPts val="400"/>
              </a:spcAft>
              <a:buClr>
                <a:srgbClr val="A8053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149858" indent="-400050" algn="l" defTabSz="914400" rtl="0" eaLnBrk="1" latinLnBrk="0" hangingPunct="1">
              <a:lnSpc>
                <a:spcPct val="90000"/>
              </a:lnSpc>
              <a:spcBef>
                <a:spcPts val="200"/>
              </a:spcBef>
              <a:spcAft>
                <a:spcPts val="400"/>
              </a:spcAft>
              <a:buClr>
                <a:srgbClr val="A80534"/>
              </a:buClr>
              <a:buFont typeface="+mj-lt"/>
              <a:buAutoNum type="alphaLcPeriod"/>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spcBef>
                <a:spcPts val="0"/>
              </a:spcBef>
              <a:spcAft>
                <a:spcPts val="400"/>
              </a:spcAft>
            </a:pP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Neural networks require scaling (or normalizing) the dataset.</a:t>
            </a:r>
          </a:p>
        </p:txBody>
      </p:sp>
    </p:spTree>
    <p:extLst>
      <p:ext uri="{BB962C8B-B14F-4D97-AF65-F5344CB8AC3E}">
        <p14:creationId xmlns:p14="http://schemas.microsoft.com/office/powerpoint/2010/main" val="398732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2000"/>
                                        <p:tgtEl>
                                          <p:spTgt spid="4"/>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8F84C0-6899-4D16-89E5-F586353A54E2}"/>
              </a:ext>
            </a:extLst>
          </p:cNvPr>
          <p:cNvSpPr>
            <a:spLocks noGrp="1"/>
          </p:cNvSpPr>
          <p:nvPr>
            <p:ph type="title"/>
          </p:nvPr>
        </p:nvSpPr>
        <p:spPr>
          <a:xfrm>
            <a:off x="1239202" y="376342"/>
            <a:ext cx="9713595" cy="940647"/>
          </a:xfrm>
        </p:spPr>
        <p:txBody>
          <a:bodyPr>
            <a:noAutofit/>
          </a:bodyPr>
          <a:lstStyle/>
          <a:p>
            <a:pPr>
              <a:lnSpc>
                <a:spcPct val="100000"/>
              </a:lnSpc>
            </a:pPr>
            <a:r>
              <a:rPr lang="en-US" sz="2800" b="1" dirty="0">
                <a:latin typeface="Calibri" panose="020F0502020204030204" pitchFamily="34" charset="0"/>
                <a:ea typeface="Calibri" panose="020F0502020204030204" pitchFamily="34" charset="0"/>
                <a:cs typeface="Calibri" panose="020F0502020204030204" pitchFamily="34" charset="0"/>
              </a:rPr>
              <a:t>Table 1</a:t>
            </a:r>
            <a:br>
              <a:rPr lang="en-US"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2800" i="1" dirty="0">
                <a:latin typeface="Calibri" panose="020F0502020204030204" pitchFamily="34" charset="0"/>
                <a:ea typeface="Calibri" panose="020F0502020204030204" pitchFamily="34" charset="0"/>
                <a:cs typeface="Calibri" panose="020F0502020204030204" pitchFamily="34" charset="0"/>
              </a:rPr>
              <a:t>The Med dataset after Encoding “Sex”</a:t>
            </a:r>
            <a:endParaRPr lang="en-US" sz="2800" i="1" dirty="0"/>
          </a:p>
        </p:txBody>
      </p:sp>
      <p:pic>
        <p:nvPicPr>
          <p:cNvPr id="2" name="Picture 1">
            <a:extLst>
              <a:ext uri="{FF2B5EF4-FFF2-40B4-BE49-F238E27FC236}">
                <a16:creationId xmlns:a16="http://schemas.microsoft.com/office/drawing/2014/main" id="{6028489F-CE22-48A1-B9BA-9FBAEA5E8706}"/>
              </a:ext>
            </a:extLst>
          </p:cNvPr>
          <p:cNvPicPr>
            <a:picLocks noChangeAspect="1"/>
          </p:cNvPicPr>
          <p:nvPr/>
        </p:nvPicPr>
        <p:blipFill>
          <a:blip r:embed="rId2"/>
          <a:stretch>
            <a:fillRect/>
          </a:stretch>
        </p:blipFill>
        <p:spPr>
          <a:xfrm>
            <a:off x="3428862" y="1886534"/>
            <a:ext cx="5334274" cy="3975304"/>
          </a:xfrm>
          <a:prstGeom prst="rect">
            <a:avLst/>
          </a:prstGeom>
        </p:spPr>
      </p:pic>
    </p:spTree>
    <p:extLst>
      <p:ext uri="{BB962C8B-B14F-4D97-AF65-F5344CB8AC3E}">
        <p14:creationId xmlns:p14="http://schemas.microsoft.com/office/powerpoint/2010/main" val="28658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423544" y="668372"/>
            <a:ext cx="11344912" cy="940647"/>
          </a:xfrm>
        </p:spPr>
        <p:txBody>
          <a:bodyPr>
            <a:noAutofit/>
          </a:bodyPr>
          <a:lstStyle/>
          <a:p>
            <a:pPr marL="514350" indent="-514350">
              <a:lnSpc>
                <a:spcPct val="120000"/>
              </a:lnSpc>
              <a:spcBef>
                <a:spcPts val="0"/>
              </a:spcBef>
              <a:spcAft>
                <a:spcPts val="600"/>
              </a:spcAft>
              <a:buFont typeface="+mj-lt"/>
              <a:buAutoNum type="arabicPeriod" startAt="4"/>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Fit a multiple logistic regression model to predict the acceptance.</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A1D46A5-CD8F-467D-9454-BE47D160EC35}"/>
              </a:ext>
            </a:extLst>
          </p:cNvPr>
          <p:cNvPicPr>
            <a:picLocks noChangeAspect="1"/>
          </p:cNvPicPr>
          <p:nvPr/>
        </p:nvPicPr>
        <p:blipFill>
          <a:blip r:embed="rId2"/>
          <a:stretch>
            <a:fillRect/>
          </a:stretch>
        </p:blipFill>
        <p:spPr>
          <a:xfrm>
            <a:off x="2838283" y="2986391"/>
            <a:ext cx="6515434" cy="1079556"/>
          </a:xfrm>
          <a:prstGeom prst="rect">
            <a:avLst/>
          </a:prstGeom>
        </p:spPr>
      </p:pic>
    </p:spTree>
    <p:extLst>
      <p:ext uri="{BB962C8B-B14F-4D97-AF65-F5344CB8AC3E}">
        <p14:creationId xmlns:p14="http://schemas.microsoft.com/office/powerpoint/2010/main" val="34449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151572" y="243068"/>
            <a:ext cx="9888856" cy="940647"/>
          </a:xfrm>
        </p:spPr>
        <p:txBody>
          <a:bodyPr>
            <a:noAutofit/>
          </a:bodyPr>
          <a:lstStyle/>
          <a:p>
            <a:pPr marL="514350" indent="-514350">
              <a:lnSpc>
                <a:spcPct val="120000"/>
              </a:lnSpc>
              <a:spcBef>
                <a:spcPts val="0"/>
              </a:spcBef>
              <a:spcAft>
                <a:spcPts val="600"/>
              </a:spcAft>
              <a:buFont typeface="+mj-lt"/>
              <a:buAutoNum type="arabicPeriod" startAt="5"/>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Fit a neural network model to predict the acceptance.</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10626E00-6089-4AA1-8D0C-746FECD6846D}"/>
              </a:ext>
            </a:extLst>
          </p:cNvPr>
          <p:cNvPicPr>
            <a:picLocks noChangeAspect="1"/>
          </p:cNvPicPr>
          <p:nvPr/>
        </p:nvPicPr>
        <p:blipFill>
          <a:blip r:embed="rId2"/>
          <a:stretch>
            <a:fillRect/>
          </a:stretch>
        </p:blipFill>
        <p:spPr>
          <a:xfrm>
            <a:off x="793477" y="1239846"/>
            <a:ext cx="10605046" cy="2756042"/>
          </a:xfrm>
          <a:prstGeom prst="rect">
            <a:avLst/>
          </a:prstGeom>
        </p:spPr>
      </p:pic>
      <p:sp>
        <p:nvSpPr>
          <p:cNvPr id="5" name="Content Placeholder 2">
            <a:extLst>
              <a:ext uri="{FF2B5EF4-FFF2-40B4-BE49-F238E27FC236}">
                <a16:creationId xmlns:a16="http://schemas.microsoft.com/office/drawing/2014/main" id="{0F763BEF-7DA9-47C1-8A64-0C03681C8C8A}"/>
              </a:ext>
            </a:extLst>
          </p:cNvPr>
          <p:cNvSpPr txBox="1">
            <a:spLocks/>
          </p:cNvSpPr>
          <p:nvPr/>
        </p:nvSpPr>
        <p:spPr>
          <a:xfrm>
            <a:off x="888240" y="4181659"/>
            <a:ext cx="10415520" cy="1995850"/>
          </a:xfrm>
          <a:prstGeom prst="rect">
            <a:avLst/>
          </a:prstGeom>
        </p:spPr>
        <p:txBody>
          <a:bodyPr vert="horz" lIns="0" tIns="45720" rIns="0" bIns="45720" rtlCol="0">
            <a:noAutofit/>
          </a:bodyPr>
          <a:lstStyle>
            <a:lvl1pPr marL="0" indent="0" algn="l" defTabSz="914400" rtl="0" eaLnBrk="1" latinLnBrk="0" hangingPunct="1">
              <a:lnSpc>
                <a:spcPct val="90000"/>
              </a:lnSpc>
              <a:spcBef>
                <a:spcPts val="1200"/>
              </a:spcBef>
              <a:spcAft>
                <a:spcPts val="200"/>
              </a:spcAft>
              <a:buClr>
                <a:srgbClr val="A80534"/>
              </a:buClr>
              <a:buSzPct val="100000"/>
              <a:buFont typeface="Arial" panose="020B0604020202020204" pitchFamily="34" charset="0"/>
              <a:buNone/>
              <a:defRPr sz="2400" kern="1200">
                <a:solidFill>
                  <a:schemeClr val="tx1">
                    <a:lumMod val="75000"/>
                    <a:lumOff val="25000"/>
                  </a:schemeClr>
                </a:solidFill>
                <a:latin typeface="+mn-lt"/>
                <a:ea typeface="+mn-ea"/>
                <a:cs typeface="+mn-cs"/>
              </a:defRPr>
            </a:lvl1pPr>
            <a:lvl2pPr marL="544068" indent="-342900" algn="l" defTabSz="914400" rtl="0" eaLnBrk="1" latinLnBrk="0" hangingPunct="1">
              <a:lnSpc>
                <a:spcPct val="90000"/>
              </a:lnSpc>
              <a:spcBef>
                <a:spcPts val="200"/>
              </a:spcBef>
              <a:spcAft>
                <a:spcPts val="400"/>
              </a:spcAft>
              <a:buClr>
                <a:srgbClr val="A80534"/>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rgbClr val="A80534"/>
              </a:buClr>
              <a:buFont typeface="Courier New" panose="02070309020205020404" pitchFamily="49" charset="0"/>
              <a:buChar char="o"/>
              <a:defRPr sz="1800" kern="1200">
                <a:solidFill>
                  <a:schemeClr val="tx1">
                    <a:lumMod val="75000"/>
                    <a:lumOff val="25000"/>
                  </a:schemeClr>
                </a:solidFill>
                <a:latin typeface="+mn-lt"/>
                <a:ea typeface="+mn-ea"/>
                <a:cs typeface="+mn-cs"/>
              </a:defRPr>
            </a:lvl3pPr>
            <a:lvl4pPr marL="909828" indent="-342900" algn="l" defTabSz="914400" rtl="0" eaLnBrk="1" latinLnBrk="0" hangingPunct="1">
              <a:lnSpc>
                <a:spcPct val="90000"/>
              </a:lnSpc>
              <a:spcBef>
                <a:spcPts val="200"/>
              </a:spcBef>
              <a:spcAft>
                <a:spcPts val="400"/>
              </a:spcAft>
              <a:buClr>
                <a:srgbClr val="A8053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149858" indent="-400050" algn="l" defTabSz="914400" rtl="0" eaLnBrk="1" latinLnBrk="0" hangingPunct="1">
              <a:lnSpc>
                <a:spcPct val="90000"/>
              </a:lnSpc>
              <a:spcBef>
                <a:spcPts val="200"/>
              </a:spcBef>
              <a:spcAft>
                <a:spcPts val="400"/>
              </a:spcAft>
              <a:buClr>
                <a:srgbClr val="A80534"/>
              </a:buClr>
              <a:buFont typeface="+mj-lt"/>
              <a:buAutoNum type="alphaLcPeriod"/>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00000"/>
              </a:lnSpc>
              <a:spcBef>
                <a:spcPts val="0"/>
              </a:spcBef>
              <a:spcAft>
                <a:spcPts val="400"/>
              </a:spcAft>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We set one hidden layer with 8 neurons.</a:t>
            </a:r>
          </a:p>
          <a:p>
            <a:pPr marL="457200" indent="-457200">
              <a:lnSpc>
                <a:spcPct val="100000"/>
              </a:lnSpc>
              <a:spcBef>
                <a:spcPts val="0"/>
              </a:spcBef>
              <a:spcAft>
                <a:spcPts val="400"/>
              </a:spcAft>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There is one output neuron based on the sigmoid function.</a:t>
            </a:r>
          </a:p>
          <a:p>
            <a:pPr marL="457200" indent="-457200">
              <a:lnSpc>
                <a:spcPct val="100000"/>
              </a:lnSpc>
              <a:spcBef>
                <a:spcPts val="0"/>
              </a:spcBef>
              <a:spcAft>
                <a:spcPts val="400"/>
              </a:spcAft>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i="1" dirty="0">
                <a:solidFill>
                  <a:schemeClr val="tx1"/>
                </a:solidFill>
                <a:latin typeface="Calibri" panose="020F0502020204030204" pitchFamily="34" charset="0"/>
                <a:ea typeface="Calibri" panose="020F0502020204030204" pitchFamily="34" charset="0"/>
                <a:cs typeface="Calibri" panose="020F0502020204030204" pitchFamily="34" charset="0"/>
              </a:rPr>
              <a:t>We can add more hidden layers and neurons, but that would make the model more complex and could lead to overfitting.</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00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2000"/>
                                        <p:tgtEl>
                                          <p:spTgt spid="5">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2000"/>
                                        <p:tgtEl>
                                          <p:spTgt spid="5">
                                            <p:txEl>
                                              <p:pRg st="1" end="1"/>
                                            </p:txEl>
                                          </p:spTgt>
                                        </p:tgtEl>
                                      </p:cBhvr>
                                    </p:animEffect>
                                  </p:childTnLst>
                                </p:cTn>
                              </p:par>
                            </p:childTnLst>
                          </p:cTn>
                        </p:par>
                        <p:par>
                          <p:cTn id="22" fill="hold">
                            <p:stCondLst>
                              <p:cond delay="4000"/>
                            </p:stCondLst>
                            <p:childTnLst>
                              <p:par>
                                <p:cTn id="23" presetID="22" presetClass="entr" presetSubtype="1"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up)">
                                      <p:cBhvr>
                                        <p:cTn id="25"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730247" y="335280"/>
            <a:ext cx="10731504" cy="1280159"/>
          </a:xfrm>
        </p:spPr>
        <p:txBody>
          <a:bodyPr>
            <a:noAutofit/>
          </a:bodyPr>
          <a:lstStyle/>
          <a:p>
            <a:pPr marL="514350" indent="-514350">
              <a:lnSpc>
                <a:spcPct val="120000"/>
              </a:lnSpc>
              <a:spcBef>
                <a:spcPts val="0"/>
              </a:spcBef>
              <a:spcAft>
                <a:spcPts val="600"/>
              </a:spcAft>
              <a:buFont typeface="+mj-lt"/>
              <a:buAutoNum type="arabicPeriod" startAt="6"/>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Evaluate the performance using confusion matrix. Calculate the models accuracy metrics.</a:t>
            </a:r>
          </a:p>
        </p:txBody>
      </p:sp>
      <p:pic>
        <p:nvPicPr>
          <p:cNvPr id="4" name="Picture 3">
            <a:extLst>
              <a:ext uri="{FF2B5EF4-FFF2-40B4-BE49-F238E27FC236}">
                <a16:creationId xmlns:a16="http://schemas.microsoft.com/office/drawing/2014/main" id="{0E8C047A-0E83-4771-AA7F-67BDE483A4D1}"/>
              </a:ext>
            </a:extLst>
          </p:cNvPr>
          <p:cNvPicPr>
            <a:picLocks noChangeAspect="1"/>
          </p:cNvPicPr>
          <p:nvPr/>
        </p:nvPicPr>
        <p:blipFill>
          <a:blip r:embed="rId2"/>
          <a:stretch>
            <a:fillRect/>
          </a:stretch>
        </p:blipFill>
        <p:spPr>
          <a:xfrm>
            <a:off x="1955587" y="1998295"/>
            <a:ext cx="8280826" cy="3772094"/>
          </a:xfrm>
          <a:prstGeom prst="rect">
            <a:avLst/>
          </a:prstGeom>
        </p:spPr>
      </p:pic>
    </p:spTree>
    <p:extLst>
      <p:ext uri="{BB962C8B-B14F-4D97-AF65-F5344CB8AC3E}">
        <p14:creationId xmlns:p14="http://schemas.microsoft.com/office/powerpoint/2010/main" val="300315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4A9B-5197-4C49-A86B-A7F5E66F4C6B}"/>
              </a:ext>
            </a:extLst>
          </p:cNvPr>
          <p:cNvSpPr>
            <a:spLocks noGrp="1"/>
          </p:cNvSpPr>
          <p:nvPr>
            <p:ph type="title"/>
          </p:nvPr>
        </p:nvSpPr>
        <p:spPr>
          <a:xfrm>
            <a:off x="1066800" y="1714500"/>
            <a:ext cx="10058400" cy="2001520"/>
          </a:xfrm>
        </p:spPr>
        <p:txBody>
          <a:bodyPr/>
          <a:lstStyle/>
          <a:p>
            <a:pPr algn="ctr">
              <a:lnSpc>
                <a:spcPct val="100000"/>
              </a:lnSpc>
            </a:pPr>
            <a:r>
              <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Spam Detection</a:t>
            </a:r>
            <a:endParaRPr lang="en-US" dirty="0"/>
          </a:p>
        </p:txBody>
      </p:sp>
    </p:spTree>
    <p:extLst>
      <p:ext uri="{BB962C8B-B14F-4D97-AF65-F5344CB8AC3E}">
        <p14:creationId xmlns:p14="http://schemas.microsoft.com/office/powerpoint/2010/main" val="204139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189399" y="2193860"/>
            <a:ext cx="9874161" cy="3820160"/>
          </a:xfrm>
        </p:spPr>
        <p:txBody>
          <a:bodyPr>
            <a:normAutofit/>
          </a:bodyPr>
          <a:lstStyle/>
          <a:p>
            <a:pPr marL="457200" indent="-457200">
              <a:lnSpc>
                <a:spcPct val="120000"/>
              </a:lnSpc>
              <a:spcBef>
                <a:spcPts val="600"/>
              </a:spcBef>
              <a:buFont typeface="Arial" panose="020B0604020202020204" pitchFamily="34" charset="0"/>
              <a:buChar char="•"/>
            </a:pPr>
            <a:r>
              <a:rPr lang="en-US" sz="30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The basic neural network model predicted the outcome of acceptance with accuracy = 73%.</a:t>
            </a:r>
          </a:p>
          <a:p>
            <a:pPr marL="457200" indent="-457200">
              <a:lnSpc>
                <a:spcPct val="120000"/>
              </a:lnSpc>
              <a:spcBef>
                <a:spcPts val="600"/>
              </a:spcBef>
              <a:buFont typeface="Arial" panose="020B0604020202020204" pitchFamily="34" charset="0"/>
              <a:buChar char="•"/>
            </a:pPr>
            <a:r>
              <a:rPr lang="en-US" sz="30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When we re-run the code, we may get different results due to the randomly selection of the training and test subset.</a:t>
            </a:r>
          </a:p>
          <a:p>
            <a:pPr marL="457200" indent="-457200">
              <a:lnSpc>
                <a:spcPct val="120000"/>
              </a:lnSpc>
              <a:spcBef>
                <a:spcPts val="600"/>
              </a:spcBef>
              <a:buFont typeface="Arial" panose="020B0604020202020204" pitchFamily="34" charset="0"/>
              <a:buChar char="•"/>
            </a:pPr>
            <a:r>
              <a:rPr lang="en-US" sz="30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Increasing the number of hidden layers and neurons can help improve the model’s accuracy.</a:t>
            </a:r>
          </a:p>
        </p:txBody>
      </p:sp>
      <p:pic>
        <p:nvPicPr>
          <p:cNvPr id="4" name="Picture 3">
            <a:extLst>
              <a:ext uri="{FF2B5EF4-FFF2-40B4-BE49-F238E27FC236}">
                <a16:creationId xmlns:a16="http://schemas.microsoft.com/office/drawing/2014/main" id="{1E349645-1F1B-4870-9BD5-A46B7ECA686E}"/>
              </a:ext>
            </a:extLst>
          </p:cNvPr>
          <p:cNvPicPr>
            <a:picLocks noChangeAspect="1"/>
          </p:cNvPicPr>
          <p:nvPr/>
        </p:nvPicPr>
        <p:blipFill>
          <a:blip r:embed="rId2"/>
          <a:stretch>
            <a:fillRect/>
          </a:stretch>
        </p:blipFill>
        <p:spPr>
          <a:xfrm>
            <a:off x="3460615" y="610261"/>
            <a:ext cx="5270770" cy="952548"/>
          </a:xfrm>
          <a:prstGeom prst="rect">
            <a:avLst/>
          </a:prstGeom>
        </p:spPr>
      </p:pic>
    </p:spTree>
    <p:extLst>
      <p:ext uri="{BB962C8B-B14F-4D97-AF65-F5344CB8AC3E}">
        <p14:creationId xmlns:p14="http://schemas.microsoft.com/office/powerpoint/2010/main" val="83628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000"/>
                                        <p:tgtEl>
                                          <p:spTgt spid="3">
                                            <p:txEl>
                                              <p:pRg st="0" end="0"/>
                                            </p:txEl>
                                          </p:spTgt>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2000"/>
                                        <p:tgtEl>
                                          <p:spTgt spid="3">
                                            <p:txEl>
                                              <p:pRg st="1" end="1"/>
                                            </p:txEl>
                                          </p:spTgt>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D389-FD01-4AA0-9AD4-D76EA0D6F102}"/>
              </a:ext>
            </a:extLst>
          </p:cNvPr>
          <p:cNvSpPr>
            <a:spLocks noGrp="1"/>
          </p:cNvSpPr>
          <p:nvPr>
            <p:ph type="title"/>
          </p:nvPr>
        </p:nvSpPr>
        <p:spPr>
          <a:xfrm>
            <a:off x="1097280" y="286604"/>
            <a:ext cx="10058400" cy="1227872"/>
          </a:xfrm>
        </p:spPr>
        <p:txBody>
          <a:bodyPr>
            <a:normAutofit/>
          </a:bodyPr>
          <a:lstStyle/>
          <a:p>
            <a:r>
              <a:rPr lang="en-US" sz="4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Example 1:</a:t>
            </a:r>
          </a:p>
        </p:txBody>
      </p:sp>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189434" y="1699684"/>
            <a:ext cx="9813132" cy="4528396"/>
          </a:xfrm>
        </p:spPr>
        <p:txBody>
          <a:bodyPr>
            <a:normAutofit fontScale="92500" lnSpcReduction="10000"/>
          </a:bodyPr>
          <a:lstStyle/>
          <a:p>
            <a:pPr>
              <a:lnSpc>
                <a:spcPct val="110000"/>
              </a:lnSpc>
              <a:spcBef>
                <a:spcPts val="600"/>
              </a:spcBef>
              <a:spcAft>
                <a:spcPts val="600"/>
              </a:spcAft>
              <a:buClr>
                <a:srgbClr val="00694E"/>
              </a:buClr>
            </a:pPr>
            <a:r>
              <a:rPr lang="en-US" sz="3200" i="1" dirty="0">
                <a:solidFill>
                  <a:schemeClr val="tx2">
                    <a:lumMod val="90000"/>
                    <a:lumOff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Spam</a:t>
            </a: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dataset is a  collection of 425 SMS spam messages was manually extracted from the </a:t>
            </a:r>
            <a:r>
              <a:rPr lang="en-US" sz="3200" dirty="0" err="1">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Grumbletext</a:t>
            </a: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p>
          <a:p>
            <a:pPr>
              <a:lnSpc>
                <a:spcPct val="110000"/>
              </a:lnSpc>
              <a:spcBef>
                <a:spcPts val="600"/>
              </a:spcBef>
              <a:spcAft>
                <a:spcPts val="600"/>
              </a:spcAft>
              <a:buClr>
                <a:srgbClr val="00694E"/>
              </a:buClr>
            </a:pPr>
            <a:r>
              <a:rPr lang="en-US" sz="3200" dirty="0">
                <a:solidFill>
                  <a:schemeClr val="tx2">
                    <a:lumMod val="90000"/>
                    <a:lumOff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Source: </a:t>
            </a: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hlinkClick r:id="rId2"/>
              </a:rPr>
              <a:t>https://archive.ics.uci.edu/dataset/228/sms+spam+collection</a:t>
            </a: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9823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991076" y="551603"/>
            <a:ext cx="10209848" cy="940647"/>
          </a:xfrm>
        </p:spPr>
        <p:txBody>
          <a:bodyPr>
            <a:normAutofit/>
          </a:bodyPr>
          <a:lstStyle/>
          <a:p>
            <a:pPr marL="514350" indent="-514350">
              <a:lnSpc>
                <a:spcPct val="120000"/>
              </a:lnSpc>
              <a:spcBef>
                <a:spcPts val="0"/>
              </a:spcBef>
              <a:spcAft>
                <a:spcPts val="600"/>
              </a:spcAft>
              <a:buFont typeface="+mj-lt"/>
              <a:buAutoNum type="arabicPeriod"/>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Import the dataset, and print out.</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12BB23A3-3698-4C29-A9CB-A07BD2EC4839}"/>
              </a:ext>
            </a:extLst>
          </p:cNvPr>
          <p:cNvPicPr>
            <a:picLocks noChangeAspect="1"/>
          </p:cNvPicPr>
          <p:nvPr/>
        </p:nvPicPr>
        <p:blipFill>
          <a:blip r:embed="rId2"/>
          <a:stretch>
            <a:fillRect/>
          </a:stretch>
        </p:blipFill>
        <p:spPr>
          <a:xfrm>
            <a:off x="1492330" y="1286267"/>
            <a:ext cx="9207338" cy="2489391"/>
          </a:xfrm>
          <a:prstGeom prst="rect">
            <a:avLst/>
          </a:prstGeom>
        </p:spPr>
      </p:pic>
      <p:pic>
        <p:nvPicPr>
          <p:cNvPr id="4" name="Picture 3">
            <a:extLst>
              <a:ext uri="{FF2B5EF4-FFF2-40B4-BE49-F238E27FC236}">
                <a16:creationId xmlns:a16="http://schemas.microsoft.com/office/drawing/2014/main" id="{9C7E9465-7C30-4B79-A8B0-91E206D825F5}"/>
              </a:ext>
            </a:extLst>
          </p:cNvPr>
          <p:cNvPicPr>
            <a:picLocks noChangeAspect="1"/>
          </p:cNvPicPr>
          <p:nvPr/>
        </p:nvPicPr>
        <p:blipFill>
          <a:blip r:embed="rId3"/>
          <a:stretch>
            <a:fillRect/>
          </a:stretch>
        </p:blipFill>
        <p:spPr>
          <a:xfrm>
            <a:off x="3462202" y="3877258"/>
            <a:ext cx="5267595" cy="2952902"/>
          </a:xfrm>
          <a:prstGeom prst="rect">
            <a:avLst/>
          </a:prstGeom>
        </p:spPr>
      </p:pic>
    </p:spTree>
    <p:extLst>
      <p:ext uri="{BB962C8B-B14F-4D97-AF65-F5344CB8AC3E}">
        <p14:creationId xmlns:p14="http://schemas.microsoft.com/office/powerpoint/2010/main" val="357908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043936" y="851252"/>
            <a:ext cx="10104123" cy="940647"/>
          </a:xfrm>
        </p:spPr>
        <p:txBody>
          <a:bodyPr>
            <a:noAutofit/>
          </a:bodyPr>
          <a:lstStyle/>
          <a:p>
            <a:pPr marL="514350" indent="-514350">
              <a:lnSpc>
                <a:spcPct val="120000"/>
              </a:lnSpc>
              <a:spcBef>
                <a:spcPts val="0"/>
              </a:spcBef>
              <a:spcAft>
                <a:spcPts val="600"/>
              </a:spcAft>
              <a:buFont typeface="+mj-lt"/>
              <a:buAutoNum type="arabicPeriod" startAt="2"/>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Import the required modules and libraries.</a:t>
            </a:r>
          </a:p>
        </p:txBody>
      </p:sp>
      <p:pic>
        <p:nvPicPr>
          <p:cNvPr id="2" name="Picture 1">
            <a:extLst>
              <a:ext uri="{FF2B5EF4-FFF2-40B4-BE49-F238E27FC236}">
                <a16:creationId xmlns:a16="http://schemas.microsoft.com/office/drawing/2014/main" id="{8FAD0D0E-BB05-46D3-B89B-8DE96043E3DE}"/>
              </a:ext>
            </a:extLst>
          </p:cNvPr>
          <p:cNvPicPr>
            <a:picLocks noChangeAspect="1"/>
          </p:cNvPicPr>
          <p:nvPr/>
        </p:nvPicPr>
        <p:blipFill>
          <a:blip r:embed="rId2"/>
          <a:stretch>
            <a:fillRect/>
          </a:stretch>
        </p:blipFill>
        <p:spPr>
          <a:xfrm>
            <a:off x="1942887" y="2223698"/>
            <a:ext cx="8306226" cy="1384372"/>
          </a:xfrm>
          <a:prstGeom prst="rect">
            <a:avLst/>
          </a:prstGeom>
        </p:spPr>
      </p:pic>
      <p:sp>
        <p:nvSpPr>
          <p:cNvPr id="5" name="Content Placeholder 2">
            <a:extLst>
              <a:ext uri="{FF2B5EF4-FFF2-40B4-BE49-F238E27FC236}">
                <a16:creationId xmlns:a16="http://schemas.microsoft.com/office/drawing/2014/main" id="{9686263D-FBF6-4B1F-8AFD-3AFFFF20AC11}"/>
              </a:ext>
            </a:extLst>
          </p:cNvPr>
          <p:cNvSpPr txBox="1">
            <a:spLocks/>
          </p:cNvSpPr>
          <p:nvPr/>
        </p:nvSpPr>
        <p:spPr>
          <a:xfrm>
            <a:off x="888236" y="4634302"/>
            <a:ext cx="10460483" cy="689538"/>
          </a:xfrm>
          <a:prstGeom prst="rect">
            <a:avLst/>
          </a:prstGeom>
        </p:spPr>
        <p:txBody>
          <a:bodyPr vert="horz" lIns="0" tIns="45720" rIns="0" bIns="45720" rtlCol="0">
            <a:noAutofit/>
          </a:bodyPr>
          <a:lstStyle>
            <a:lvl1pPr marL="0" indent="0" algn="l" defTabSz="914400" rtl="0" eaLnBrk="1" latinLnBrk="0" hangingPunct="1">
              <a:lnSpc>
                <a:spcPct val="90000"/>
              </a:lnSpc>
              <a:spcBef>
                <a:spcPts val="1200"/>
              </a:spcBef>
              <a:spcAft>
                <a:spcPts val="200"/>
              </a:spcAft>
              <a:buClr>
                <a:srgbClr val="A80534"/>
              </a:buClr>
              <a:buSzPct val="100000"/>
              <a:buFont typeface="Arial" panose="020B0604020202020204" pitchFamily="34" charset="0"/>
              <a:buNone/>
              <a:defRPr sz="2400" kern="1200">
                <a:solidFill>
                  <a:schemeClr val="tx1">
                    <a:lumMod val="75000"/>
                    <a:lumOff val="25000"/>
                  </a:schemeClr>
                </a:solidFill>
                <a:latin typeface="+mn-lt"/>
                <a:ea typeface="+mn-ea"/>
                <a:cs typeface="+mn-cs"/>
              </a:defRPr>
            </a:lvl1pPr>
            <a:lvl2pPr marL="544068" indent="-342900" algn="l" defTabSz="914400" rtl="0" eaLnBrk="1" latinLnBrk="0" hangingPunct="1">
              <a:lnSpc>
                <a:spcPct val="90000"/>
              </a:lnSpc>
              <a:spcBef>
                <a:spcPts val="200"/>
              </a:spcBef>
              <a:spcAft>
                <a:spcPts val="400"/>
              </a:spcAft>
              <a:buClr>
                <a:srgbClr val="A80534"/>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rgbClr val="A80534"/>
              </a:buClr>
              <a:buFont typeface="Courier New" panose="02070309020205020404" pitchFamily="49" charset="0"/>
              <a:buChar char="o"/>
              <a:defRPr sz="1800" kern="1200">
                <a:solidFill>
                  <a:schemeClr val="tx1">
                    <a:lumMod val="75000"/>
                    <a:lumOff val="25000"/>
                  </a:schemeClr>
                </a:solidFill>
                <a:latin typeface="+mn-lt"/>
                <a:ea typeface="+mn-ea"/>
                <a:cs typeface="+mn-cs"/>
              </a:defRPr>
            </a:lvl3pPr>
            <a:lvl4pPr marL="909828" indent="-342900" algn="l" defTabSz="914400" rtl="0" eaLnBrk="1" latinLnBrk="0" hangingPunct="1">
              <a:lnSpc>
                <a:spcPct val="90000"/>
              </a:lnSpc>
              <a:spcBef>
                <a:spcPts val="200"/>
              </a:spcBef>
              <a:spcAft>
                <a:spcPts val="400"/>
              </a:spcAft>
              <a:buClr>
                <a:srgbClr val="A80534"/>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1149858" indent="-400050" algn="l" defTabSz="914400" rtl="0" eaLnBrk="1" latinLnBrk="0" hangingPunct="1">
              <a:lnSpc>
                <a:spcPct val="90000"/>
              </a:lnSpc>
              <a:spcBef>
                <a:spcPts val="200"/>
              </a:spcBef>
              <a:spcAft>
                <a:spcPts val="400"/>
              </a:spcAft>
              <a:buClr>
                <a:srgbClr val="A80534"/>
              </a:buClr>
              <a:buFont typeface="+mj-lt"/>
              <a:buAutoNum type="alphaLcPeriod"/>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spcBef>
                <a:spcPts val="0"/>
              </a:spcBef>
              <a:spcAft>
                <a:spcPts val="400"/>
              </a:spcAft>
            </a:pPr>
            <a:r>
              <a:rPr lang="en-US" sz="2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Note:</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You may need install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scikit</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-learn library. </a:t>
            </a:r>
          </a:p>
        </p:txBody>
      </p:sp>
      <p:pic>
        <p:nvPicPr>
          <p:cNvPr id="4" name="Picture 3">
            <a:extLst>
              <a:ext uri="{FF2B5EF4-FFF2-40B4-BE49-F238E27FC236}">
                <a16:creationId xmlns:a16="http://schemas.microsoft.com/office/drawing/2014/main" id="{D8CDDE32-EEE8-4C59-A7A5-E1A04E8869CD}"/>
              </a:ext>
            </a:extLst>
          </p:cNvPr>
          <p:cNvPicPr>
            <a:picLocks noChangeAspect="1"/>
          </p:cNvPicPr>
          <p:nvPr/>
        </p:nvPicPr>
        <p:blipFill>
          <a:blip r:embed="rId3"/>
          <a:stretch>
            <a:fillRect/>
          </a:stretch>
        </p:blipFill>
        <p:spPr>
          <a:xfrm>
            <a:off x="4343307" y="5513987"/>
            <a:ext cx="3505380" cy="355618"/>
          </a:xfrm>
          <a:prstGeom prst="rect">
            <a:avLst/>
          </a:prstGeom>
        </p:spPr>
      </p:pic>
    </p:spTree>
    <p:extLst>
      <p:ext uri="{BB962C8B-B14F-4D97-AF65-F5344CB8AC3E}">
        <p14:creationId xmlns:p14="http://schemas.microsoft.com/office/powerpoint/2010/main" val="44963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043936" y="375920"/>
            <a:ext cx="10104123" cy="1233099"/>
          </a:xfrm>
        </p:spPr>
        <p:txBody>
          <a:bodyPr>
            <a:noAutofit/>
          </a:bodyPr>
          <a:lstStyle/>
          <a:p>
            <a:pPr marL="514350" indent="-514350">
              <a:lnSpc>
                <a:spcPct val="120000"/>
              </a:lnSpc>
              <a:spcBef>
                <a:spcPts val="0"/>
              </a:spcBef>
              <a:spcAft>
                <a:spcPts val="600"/>
              </a:spcAft>
              <a:buFont typeface="+mj-lt"/>
              <a:buAutoNum type="arabicPeriod" startAt="3"/>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Create a new column to encode the type of email as (0 – ham) and (1 – spam).</a:t>
            </a:r>
            <a:endParaRPr lang="en-US" sz="28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35092F97-2252-428A-A5A8-C1DDE8FBE77E}"/>
              </a:ext>
            </a:extLst>
          </p:cNvPr>
          <p:cNvPicPr>
            <a:picLocks noChangeAspect="1"/>
          </p:cNvPicPr>
          <p:nvPr/>
        </p:nvPicPr>
        <p:blipFill>
          <a:blip r:embed="rId2"/>
          <a:stretch>
            <a:fillRect/>
          </a:stretch>
        </p:blipFill>
        <p:spPr>
          <a:xfrm>
            <a:off x="2260403" y="1858081"/>
            <a:ext cx="7671194" cy="1765390"/>
          </a:xfrm>
          <a:prstGeom prst="rect">
            <a:avLst/>
          </a:prstGeom>
        </p:spPr>
      </p:pic>
      <p:pic>
        <p:nvPicPr>
          <p:cNvPr id="4" name="Picture 3">
            <a:extLst>
              <a:ext uri="{FF2B5EF4-FFF2-40B4-BE49-F238E27FC236}">
                <a16:creationId xmlns:a16="http://schemas.microsoft.com/office/drawing/2014/main" id="{88EF4BB3-ACEE-4F90-8DFC-B54EB9617C8B}"/>
              </a:ext>
            </a:extLst>
          </p:cNvPr>
          <p:cNvPicPr>
            <a:picLocks noChangeAspect="1"/>
          </p:cNvPicPr>
          <p:nvPr/>
        </p:nvPicPr>
        <p:blipFill>
          <a:blip r:embed="rId3"/>
          <a:stretch>
            <a:fillRect/>
          </a:stretch>
        </p:blipFill>
        <p:spPr>
          <a:xfrm>
            <a:off x="3152620" y="3931136"/>
            <a:ext cx="5886753" cy="2886224"/>
          </a:xfrm>
          <a:prstGeom prst="rect">
            <a:avLst/>
          </a:prstGeom>
        </p:spPr>
      </p:pic>
    </p:spTree>
    <p:extLst>
      <p:ext uri="{BB962C8B-B14F-4D97-AF65-F5344CB8AC3E}">
        <p14:creationId xmlns:p14="http://schemas.microsoft.com/office/powerpoint/2010/main" val="30788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760052" y="549392"/>
            <a:ext cx="10671893" cy="1228608"/>
          </a:xfrm>
        </p:spPr>
        <p:txBody>
          <a:bodyPr>
            <a:noAutofit/>
          </a:bodyPr>
          <a:lstStyle/>
          <a:p>
            <a:pPr marL="514350" indent="-514350">
              <a:lnSpc>
                <a:spcPct val="120000"/>
              </a:lnSpc>
              <a:spcBef>
                <a:spcPts val="0"/>
              </a:spcBef>
              <a:spcAft>
                <a:spcPts val="600"/>
              </a:spcAft>
              <a:buFont typeface="+mj-lt"/>
              <a:buAutoNum type="arabicPeriod" startAt="4"/>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Convert text data into a numeric format (transforms the text into a sparse matrix of token counts). Then split the dataset.</a:t>
            </a:r>
          </a:p>
        </p:txBody>
      </p:sp>
      <p:pic>
        <p:nvPicPr>
          <p:cNvPr id="2" name="Picture 1">
            <a:extLst>
              <a:ext uri="{FF2B5EF4-FFF2-40B4-BE49-F238E27FC236}">
                <a16:creationId xmlns:a16="http://schemas.microsoft.com/office/drawing/2014/main" id="{6ECFEEB2-B8B5-44EF-982E-D6FF7EB4CA0B}"/>
              </a:ext>
            </a:extLst>
          </p:cNvPr>
          <p:cNvPicPr>
            <a:picLocks noChangeAspect="1"/>
          </p:cNvPicPr>
          <p:nvPr/>
        </p:nvPicPr>
        <p:blipFill>
          <a:blip r:embed="rId2"/>
          <a:stretch>
            <a:fillRect/>
          </a:stretch>
        </p:blipFill>
        <p:spPr>
          <a:xfrm>
            <a:off x="3181198" y="2416157"/>
            <a:ext cx="5829600" cy="1409772"/>
          </a:xfrm>
          <a:prstGeom prst="rect">
            <a:avLst/>
          </a:prstGeom>
        </p:spPr>
      </p:pic>
      <p:pic>
        <p:nvPicPr>
          <p:cNvPr id="4" name="Picture 3">
            <a:extLst>
              <a:ext uri="{FF2B5EF4-FFF2-40B4-BE49-F238E27FC236}">
                <a16:creationId xmlns:a16="http://schemas.microsoft.com/office/drawing/2014/main" id="{C2555116-A005-4A98-8EA0-D0B983FCAEBB}"/>
              </a:ext>
            </a:extLst>
          </p:cNvPr>
          <p:cNvPicPr>
            <a:picLocks noChangeAspect="1"/>
          </p:cNvPicPr>
          <p:nvPr/>
        </p:nvPicPr>
        <p:blipFill>
          <a:blip r:embed="rId3"/>
          <a:stretch>
            <a:fillRect/>
          </a:stretch>
        </p:blipFill>
        <p:spPr>
          <a:xfrm>
            <a:off x="18736" y="4730733"/>
            <a:ext cx="12154524" cy="698536"/>
          </a:xfrm>
          <a:prstGeom prst="rect">
            <a:avLst/>
          </a:prstGeom>
        </p:spPr>
      </p:pic>
    </p:spTree>
    <p:extLst>
      <p:ext uri="{BB962C8B-B14F-4D97-AF65-F5344CB8AC3E}">
        <p14:creationId xmlns:p14="http://schemas.microsoft.com/office/powerpoint/2010/main" val="717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1086630" y="864352"/>
            <a:ext cx="10018736" cy="781568"/>
          </a:xfrm>
        </p:spPr>
        <p:txBody>
          <a:bodyPr>
            <a:noAutofit/>
          </a:bodyPr>
          <a:lstStyle/>
          <a:p>
            <a:pPr marL="514350" indent="-514350">
              <a:lnSpc>
                <a:spcPct val="120000"/>
              </a:lnSpc>
              <a:spcBef>
                <a:spcPts val="0"/>
              </a:spcBef>
              <a:spcAft>
                <a:spcPts val="600"/>
              </a:spcAft>
              <a:buFont typeface="+mj-lt"/>
              <a:buAutoNum type="arabicPeriod" startAt="5"/>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Fit logistic regression model.</a:t>
            </a:r>
          </a:p>
        </p:txBody>
      </p:sp>
      <p:pic>
        <p:nvPicPr>
          <p:cNvPr id="4" name="Picture 3">
            <a:extLst>
              <a:ext uri="{FF2B5EF4-FFF2-40B4-BE49-F238E27FC236}">
                <a16:creationId xmlns:a16="http://schemas.microsoft.com/office/drawing/2014/main" id="{4299B3AA-6F3D-4BB9-808C-ADB8FEB4C4C5}"/>
              </a:ext>
            </a:extLst>
          </p:cNvPr>
          <p:cNvPicPr>
            <a:picLocks noChangeAspect="1"/>
          </p:cNvPicPr>
          <p:nvPr/>
        </p:nvPicPr>
        <p:blipFill>
          <a:blip r:embed="rId2"/>
          <a:stretch>
            <a:fillRect/>
          </a:stretch>
        </p:blipFill>
        <p:spPr>
          <a:xfrm>
            <a:off x="3257402" y="2908273"/>
            <a:ext cx="5677192" cy="1041454"/>
          </a:xfrm>
          <a:prstGeom prst="rect">
            <a:avLst/>
          </a:prstGeom>
        </p:spPr>
      </p:pic>
    </p:spTree>
    <p:extLst>
      <p:ext uri="{BB962C8B-B14F-4D97-AF65-F5344CB8AC3E}">
        <p14:creationId xmlns:p14="http://schemas.microsoft.com/office/powerpoint/2010/main" val="223465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A7AE-EAEE-4AB0-8107-B500EA07B5BB}"/>
              </a:ext>
            </a:extLst>
          </p:cNvPr>
          <p:cNvSpPr>
            <a:spLocks noGrp="1"/>
          </p:cNvSpPr>
          <p:nvPr>
            <p:ph idx="1"/>
          </p:nvPr>
        </p:nvSpPr>
        <p:spPr>
          <a:xfrm>
            <a:off x="730248" y="619761"/>
            <a:ext cx="10731504" cy="873760"/>
          </a:xfrm>
        </p:spPr>
        <p:txBody>
          <a:bodyPr>
            <a:noAutofit/>
          </a:bodyPr>
          <a:lstStyle/>
          <a:p>
            <a:pPr marL="514350" indent="-514350">
              <a:lnSpc>
                <a:spcPct val="120000"/>
              </a:lnSpc>
              <a:spcBef>
                <a:spcPts val="0"/>
              </a:spcBef>
              <a:spcAft>
                <a:spcPts val="600"/>
              </a:spcAft>
              <a:buFont typeface="+mj-lt"/>
              <a:buAutoNum type="arabicPeriod" startAt="6"/>
            </a:pPr>
            <a:r>
              <a:rPr lang="en-US" sz="3200"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Find the precited values and calculate the model accuracy.</a:t>
            </a:r>
          </a:p>
        </p:txBody>
      </p:sp>
      <p:pic>
        <p:nvPicPr>
          <p:cNvPr id="4" name="Picture 3">
            <a:extLst>
              <a:ext uri="{FF2B5EF4-FFF2-40B4-BE49-F238E27FC236}">
                <a16:creationId xmlns:a16="http://schemas.microsoft.com/office/drawing/2014/main" id="{0C0E65F6-9DBF-48AF-BC3B-C1CA68E88E3E}"/>
              </a:ext>
            </a:extLst>
          </p:cNvPr>
          <p:cNvPicPr>
            <a:picLocks noChangeAspect="1"/>
          </p:cNvPicPr>
          <p:nvPr/>
        </p:nvPicPr>
        <p:blipFill>
          <a:blip r:embed="rId2"/>
          <a:stretch>
            <a:fillRect/>
          </a:stretch>
        </p:blipFill>
        <p:spPr>
          <a:xfrm>
            <a:off x="3251054" y="1864967"/>
            <a:ext cx="5689892" cy="2070206"/>
          </a:xfrm>
          <a:prstGeom prst="rect">
            <a:avLst/>
          </a:prstGeom>
        </p:spPr>
      </p:pic>
      <p:pic>
        <p:nvPicPr>
          <p:cNvPr id="5" name="Picture 4">
            <a:extLst>
              <a:ext uri="{FF2B5EF4-FFF2-40B4-BE49-F238E27FC236}">
                <a16:creationId xmlns:a16="http://schemas.microsoft.com/office/drawing/2014/main" id="{E42A6310-DEF4-4108-BD25-159EBAF4754C}"/>
              </a:ext>
            </a:extLst>
          </p:cNvPr>
          <p:cNvPicPr>
            <a:picLocks noChangeAspect="1"/>
          </p:cNvPicPr>
          <p:nvPr/>
        </p:nvPicPr>
        <p:blipFill>
          <a:blip r:embed="rId3"/>
          <a:stretch>
            <a:fillRect/>
          </a:stretch>
        </p:blipFill>
        <p:spPr>
          <a:xfrm>
            <a:off x="4038494" y="4655810"/>
            <a:ext cx="4115012" cy="660434"/>
          </a:xfrm>
          <a:prstGeom prst="rect">
            <a:avLst/>
          </a:prstGeom>
        </p:spPr>
      </p:pic>
    </p:spTree>
    <p:extLst>
      <p:ext uri="{BB962C8B-B14F-4D97-AF65-F5344CB8AC3E}">
        <p14:creationId xmlns:p14="http://schemas.microsoft.com/office/powerpoint/2010/main" val="227577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Retrospect">
  <a:themeElements>
    <a:clrScheme name="Custom 6">
      <a:dk1>
        <a:sysClr val="windowText" lastClr="000000"/>
      </a:dk1>
      <a:lt1>
        <a:sysClr val="window" lastClr="FFFFFF"/>
      </a:lt1>
      <a:dk2>
        <a:srgbClr val="323232"/>
      </a:dk2>
      <a:lt2>
        <a:srgbClr val="E3DED1"/>
      </a:lt2>
      <a:accent1>
        <a:srgbClr val="000000"/>
      </a:accent1>
      <a:accent2>
        <a:srgbClr val="A80534"/>
      </a:accent2>
      <a:accent3>
        <a:srgbClr val="1B587C"/>
      </a:accent3>
      <a:accent4>
        <a:srgbClr val="4E8542"/>
      </a:accent4>
      <a:accent5>
        <a:srgbClr val="604878"/>
      </a:accent5>
      <a:accent6>
        <a:srgbClr val="0C0C0C"/>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509E6650-5ED9-42F5-8240-ED4FF5C06A64}" vid="{A0AEDA01-4CAA-495C-95CE-8751C07493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Park Branded Accessible PowerPoint Slidedeck 1</Template>
  <TotalTime>106204</TotalTime>
  <Words>458</Words>
  <Application>Microsoft Office PowerPoint</Application>
  <PresentationFormat>Widescreen</PresentationFormat>
  <Paragraphs>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Wingdings</vt:lpstr>
      <vt:lpstr>1_Retrospect</vt:lpstr>
      <vt:lpstr>Natural Language Processing (NLP) Lab  </vt:lpstr>
      <vt:lpstr>Spam Detection</vt:lpstr>
      <vt:lpstr>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Predicting Binary Response </vt:lpstr>
      <vt:lpstr>Example 2:</vt:lpstr>
      <vt:lpstr>PowerPoint Presentation</vt:lpstr>
      <vt:lpstr>PowerPoint Presentation</vt:lpstr>
      <vt:lpstr>PowerPoint Presentation</vt:lpstr>
      <vt:lpstr>Table 1 The Med dataset after Encoding “Sex”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slide deck:</dc:title>
  <dc:creator>Jornaz, Abdelmonaem</dc:creator>
  <cp:lastModifiedBy>Jornaz, Abdelmonaem</cp:lastModifiedBy>
  <cp:revision>606</cp:revision>
  <dcterms:created xsi:type="dcterms:W3CDTF">2024-09-14T20:02:52Z</dcterms:created>
  <dcterms:modified xsi:type="dcterms:W3CDTF">2025-04-29T00:49:15Z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BA3AC201-C630-4486-B3AB-23F9C7FF9DBD</vt:lpwstr>
  </property>
  <property fmtid="{D5CDD505-2E9C-101B-9397-08002B2CF9AE}" pid="3" name="ArticulatePath">
    <vt:lpwstr>Presentation5</vt:lpwstr>
  </property>
</Properties>
</file>