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7" r:id="rId3"/>
    <p:sldId id="348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9" r:id="rId19"/>
    <p:sldId id="420" r:id="rId20"/>
    <p:sldId id="421" r:id="rId21"/>
    <p:sldId id="422" r:id="rId22"/>
    <p:sldId id="423" r:id="rId23"/>
    <p:sldId id="412" r:id="rId24"/>
    <p:sldId id="413" r:id="rId25"/>
    <p:sldId id="414" r:id="rId26"/>
    <p:sldId id="415" r:id="rId27"/>
    <p:sldId id="416" r:id="rId28"/>
    <p:sldId id="417" r:id="rId29"/>
    <p:sldId id="418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2F340-0B79-4B07-8E6F-8DEEB531C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4D37-C48B-478A-A5DF-BA28BAD6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19E-C35E-44B7-B7D5-5CC65AA1DB7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9C587-B8B4-4142-AADF-266A109FF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0849-4C83-428F-822E-16FC6B32B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4011-F9A5-4EF7-BBBA-6A70F6C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D16C-4683-46FB-9649-891790A23BA8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0724-15E1-470F-BE08-A0EABFC33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t="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9AD8-F967-4E27-8CEB-FA6E97DCA473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C5DD8-9423-46C4-AB7D-D340FAB4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8EB-0BDF-46A1-B5B2-7B9CCA46B946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2A01B-F65E-4226-8F95-ED9F06B10755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25B6F-AD6B-4C8B-B82A-C30E6D560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DBBE-54DB-4239-8DF4-F823F7EFA83D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3066-C60E-4CFD-B808-1535CDCB5E37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739-926E-4707-923E-8ADB4BAE0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3A04-2BE8-421A-9C07-AD004AF1C8BA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59F13-1664-48C5-929C-898C6711043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B75D1-494E-4F15-8B3D-356741F394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05" y="6126480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A805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05D-CD17-4799-82A9-CAE9C1923515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8922-C07E-4A3F-AD37-BD6D05BDB4A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D35C8-63F0-4561-B398-D626AAB00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C04-AEE5-448D-9D66-0458BD35344E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D25F8-07CD-4167-B59B-DDE877FA837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D380A-4264-40B0-A901-64F782CD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37BE-AF66-4506-8E30-5D1C9CDA5680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FE4A-E10D-4094-873C-0D8AF3139B89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CBD2-30E3-4C32-8C83-08CE8AB48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D335-B4FA-4E05-94CD-80D3199EEB09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3FB46-BC16-4C49-A0E1-3541DF7B80D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3089-268F-4261-9028-84F63E56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B5A-87BF-4034-98C1-6A8608D8FC1F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3B4C7-955F-47E8-A48B-734B31AA9B7C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0FB34-9F5B-4CB3-BEC0-2FCB459E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C49C5-46CD-43EC-AC3C-3A5072C04D2A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9EB-2BF1-4AF6-984E-E6ABFB4067DA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7540"/>
            <a:ext cx="12192000" cy="820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A26BB-1AA6-42AE-9334-2249646B04A2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rgbClr val="A80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E4F9D-240B-461B-B3AA-A20EFD6564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9" y="5994377"/>
            <a:ext cx="1687033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A80534"/>
        </a:buClr>
        <a:buSzPct val="100000"/>
        <a:buFont typeface="Arial" panose="020B0604020202020204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9858" indent="-400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+mj-lt"/>
        <a:buAutoNum type="alphaLcPeriod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07AF-5C7D-433F-83DF-79976202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14552"/>
            <a:ext cx="10058400" cy="415848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Linear Models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heatmap correlation matrix of the Porsche dataset </a:t>
            </a:r>
            <a:endParaRPr lang="en-US" sz="2800" i="1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9FD600C5-C48B-4793-8F21-F1AC39EF1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984" y="1754760"/>
            <a:ext cx="6028030" cy="51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a simple regression model for price and mileage.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50262-F6EF-49A8-952F-B182BDB7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02" y="2426297"/>
            <a:ext cx="6832952" cy="2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simple linear regression analysis results</a:t>
            </a:r>
            <a:endParaRPr lang="en-US" sz="2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41E94-0580-4C9C-8FD8-F037CAE3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92" y="1791392"/>
            <a:ext cx="7771213" cy="50564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1DE59-8EE6-4AF2-B270-15EDE2A68524}"/>
              </a:ext>
            </a:extLst>
          </p:cNvPr>
          <p:cNvSpPr/>
          <p:nvPr/>
        </p:nvSpPr>
        <p:spPr>
          <a:xfrm>
            <a:off x="2164080" y="4149513"/>
            <a:ext cx="4836160" cy="9406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7EBDDB-1123-4FA4-9FCA-6030EB4C19A4}"/>
              </a:ext>
            </a:extLst>
          </p:cNvPr>
          <p:cNvSpPr/>
          <p:nvPr/>
        </p:nvSpPr>
        <p:spPr>
          <a:xfrm>
            <a:off x="5588000" y="2164080"/>
            <a:ext cx="3332480" cy="2336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56" y="53629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the regression model coefficients.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353" y="1666240"/>
                <a:ext cx="10667287" cy="447040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A80534"/>
                  </a:buClr>
                  <a:buSzPct val="100000"/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406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69798" indent="-2857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982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9858" indent="-4000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+mj-lt"/>
                  <a:buAutoNum type="alphaLcPeriod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Intercept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=71.0905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predicted price of a new car (0 miles)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$71,091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71.0905</m:t>
                    </m:r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∗$1,000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0.5894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every additional 1000 miles on a used Porsche, the predicted price goes down by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$589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Note: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P-value of the slope  = 0.000, which means that there is a 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significant association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between the price and mileage.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many cases, the 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intercept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does not have a practical interpretation, especially when the independent variable doesn't make sense at zero, or when zero is not within the range of predictor.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53" y="1666240"/>
                <a:ext cx="10667287" cy="4470400"/>
              </a:xfrm>
              <a:prstGeom prst="rect">
                <a:avLst/>
              </a:prstGeom>
              <a:blipFill>
                <a:blip r:embed="rId2"/>
                <a:stretch>
                  <a:fillRect l="-1943" t="-545" r="-2114" b="-3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6400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assumption of the regression model.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704DD-CDC0-452E-BA40-AA8A9AC8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31" y="2016076"/>
            <a:ext cx="10363732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4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residual plot of the model</a:t>
            </a:r>
            <a:endParaRPr lang="en-US" sz="2800" i="1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F4E78C50-EDED-488A-BA4A-2E440674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69440"/>
            <a:ext cx="54673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D112A5-481D-4E60-B4BF-F6B7982E3E36}"/>
              </a:ext>
            </a:extLst>
          </p:cNvPr>
          <p:cNvSpPr txBox="1">
            <a:spLocks/>
          </p:cNvSpPr>
          <p:nvPr/>
        </p:nvSpPr>
        <p:spPr>
          <a:xfrm>
            <a:off x="558799" y="5957571"/>
            <a:ext cx="10790238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observe that the linearity and independence assumptions are valid, but the equal variance assumption is not.</a:t>
            </a:r>
          </a:p>
        </p:txBody>
      </p:sp>
    </p:spTree>
    <p:extLst>
      <p:ext uri="{BB962C8B-B14F-4D97-AF65-F5344CB8AC3E}">
        <p14:creationId xmlns:p14="http://schemas.microsoft.com/office/powerpoint/2010/main" val="1939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446723" y="396662"/>
            <a:ext cx="5588318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5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qq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-plot of the model's residuals</a:t>
            </a:r>
            <a:endParaRPr lang="en-US" sz="28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D112A5-481D-4E60-B4BF-F6B7982E3E36}"/>
              </a:ext>
            </a:extLst>
          </p:cNvPr>
          <p:cNvSpPr txBox="1">
            <a:spLocks/>
          </p:cNvSpPr>
          <p:nvPr/>
        </p:nvSpPr>
        <p:spPr>
          <a:xfrm>
            <a:off x="812799" y="5981509"/>
            <a:ext cx="9276081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qq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-plot, most of the residuals lie on the reference line, so we can say that the normality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19C0B6-EF28-46C7-A991-9F14BF95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37302"/>
            <a:ext cx="5932474" cy="1268795"/>
          </a:xfrm>
          <a:prstGeom prst="rect">
            <a:avLst/>
          </a:prstGeom>
        </p:spPr>
      </p:pic>
      <p:pic>
        <p:nvPicPr>
          <p:cNvPr id="6145" name="Picture 1">
            <a:extLst>
              <a:ext uri="{FF2B5EF4-FFF2-40B4-BE49-F238E27FC236}">
                <a16:creationId xmlns:a16="http://schemas.microsoft.com/office/drawing/2014/main" id="{3527327B-99E5-41A8-8FDB-86D2650B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815331"/>
            <a:ext cx="5248666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6400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for the outliers.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E2F45-0248-44D6-A0DF-25A18501E080}"/>
              </a:ext>
            </a:extLst>
          </p:cNvPr>
          <p:cNvSpPr txBox="1">
            <a:spLocks/>
          </p:cNvSpPr>
          <p:nvPr/>
        </p:nvSpPr>
        <p:spPr>
          <a:xfrm>
            <a:off x="1189434" y="2075604"/>
            <a:ext cx="9813132" cy="35631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several ways to do that, we can use residuals plot, standardized residuals plot, </a:t>
            </a:r>
            <a:r>
              <a:rPr lang="en-US" sz="3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qq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-plot, boxplot, leverage vs. normalized residuals plot, or Cook's distance test.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residuals Plot (figure 4) and </a:t>
            </a:r>
            <a:r>
              <a:rPr lang="en-US" sz="3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qq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-plot (figure 5) show that there is a possibility of an outlier.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US" sz="30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310323" y="254254"/>
            <a:ext cx="9276080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6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Boxplot of the residuals</a:t>
            </a:r>
            <a:endParaRPr lang="en-US" sz="28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D112A5-481D-4E60-B4BF-F6B7982E3E36}"/>
              </a:ext>
            </a:extLst>
          </p:cNvPr>
          <p:cNvSpPr txBox="1">
            <a:spLocks/>
          </p:cNvSpPr>
          <p:nvPr/>
        </p:nvSpPr>
        <p:spPr>
          <a:xfrm>
            <a:off x="1503679" y="6144069"/>
            <a:ext cx="9276081" cy="6222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possible outlier.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FBD46-F2B9-4034-B8E6-6B9F9F9F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70" y="1327307"/>
            <a:ext cx="3060858" cy="355618"/>
          </a:xfrm>
          <a:prstGeom prst="rect">
            <a:avLst/>
          </a:prstGeom>
        </p:spPr>
      </p:pic>
      <p:pic>
        <p:nvPicPr>
          <p:cNvPr id="9217" name="Picture 1">
            <a:extLst>
              <a:ext uri="{FF2B5EF4-FFF2-40B4-BE49-F238E27FC236}">
                <a16:creationId xmlns:a16="http://schemas.microsoft.com/office/drawing/2014/main" id="{1BFEAB91-069D-4630-B309-96B7D1FA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90" y="1764531"/>
            <a:ext cx="5988417" cy="425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8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45CF77-AA04-4802-91F0-3808699E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4" y="2165939"/>
            <a:ext cx="10338332" cy="34672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87B99A-2BAA-42D4-BB00-7A1E11E8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residuals plot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434" y="1974004"/>
            <a:ext cx="9813132" cy="3883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 that you are interested in purchasing a Porsche sports car. </a:t>
            </a:r>
            <a:r>
              <a:rPr lang="en-US" sz="3200" dirty="0" err="1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Porscheprices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contains a random sample of 30 cars of Porsche sports car, and three variables were observed which are price, age and mileage of each car.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694E"/>
              </a:buClr>
            </a:pPr>
            <a:endParaRPr lang="en-US" sz="3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9723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response variable and the explanatory variable(s).</a:t>
            </a:r>
          </a:p>
        </p:txBody>
      </p:sp>
    </p:spTree>
    <p:extLst>
      <p:ext uri="{BB962C8B-B14F-4D97-AF65-F5344CB8AC3E}">
        <p14:creationId xmlns:p14="http://schemas.microsoft.com/office/powerpoint/2010/main" val="2888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310323" y="254254"/>
            <a:ext cx="9276080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7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residuals plot</a:t>
            </a:r>
            <a:endParaRPr lang="en-US" sz="28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D112A5-481D-4E60-B4BF-F6B7982E3E36}"/>
              </a:ext>
            </a:extLst>
          </p:cNvPr>
          <p:cNvSpPr txBox="1">
            <a:spLocks/>
          </p:cNvSpPr>
          <p:nvPr/>
        </p:nvSpPr>
        <p:spPr>
          <a:xfrm>
            <a:off x="833121" y="5991669"/>
            <a:ext cx="10210800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standardized residual greater than 3 or smaller than -3 is an outlier, so we can say that there is no potential outlier.</a:t>
            </a:r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3A0D0210-9C0E-4E81-9A8C-79541BD6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41" y="1780850"/>
            <a:ext cx="6559918" cy="42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45CF77-AA04-4802-91F0-3808699E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4" y="2165939"/>
            <a:ext cx="10338332" cy="34672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87B99A-2BAA-42D4-BB00-7A1E11E8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vs. normalized residuals plot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310323" y="254254"/>
            <a:ext cx="9276080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8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vs. normalized residuals plot</a:t>
            </a:r>
            <a:endParaRPr lang="en-US" sz="28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D112A5-481D-4E60-B4BF-F6B7982E3E36}"/>
              </a:ext>
            </a:extLst>
          </p:cNvPr>
          <p:cNvSpPr txBox="1">
            <a:spLocks/>
          </p:cNvSpPr>
          <p:nvPr/>
        </p:nvSpPr>
        <p:spPr>
          <a:xfrm>
            <a:off x="589280" y="5991669"/>
            <a:ext cx="10769599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observation number 23 can by an outlier for the price (y); whereas, the observations 26, 27, and 28 can be outliers for (x).</a:t>
            </a:r>
          </a:p>
        </p:txBody>
      </p:sp>
      <p:pic>
        <p:nvPicPr>
          <p:cNvPr id="13313" name="Picture 1">
            <a:extLst>
              <a:ext uri="{FF2B5EF4-FFF2-40B4-BE49-F238E27FC236}">
                <a16:creationId xmlns:a16="http://schemas.microsoft.com/office/drawing/2014/main" id="{CB6B347E-C19C-426E-A40C-E7ECCB93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82" y="1766584"/>
            <a:ext cx="5456236" cy="422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6400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2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predicted values using the obtained model.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59BC2-6D45-4A28-B527-1D83D2A7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23" y="2066219"/>
            <a:ext cx="8725348" cy="2057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D17F6-CA3A-4F38-A82A-172419AA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072" y="4628766"/>
            <a:ext cx="2933850" cy="12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538464" cy="940647"/>
          </a:xfrm>
        </p:spPr>
        <p:txBody>
          <a:bodyPr>
            <a:noAutofit/>
          </a:bodyPr>
          <a:lstStyle/>
          <a:p>
            <a:pPr marL="514350" indent="-6400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3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scatterplot with the best fit line (predicted values).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35CB8-D59D-48EC-8B69-60BDAD6A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0" y="1832539"/>
            <a:ext cx="8039514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6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1" y="430105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9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scatterplot with the best fit line</a:t>
            </a:r>
            <a:endParaRPr lang="en-US" sz="2800" i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209DB5-AD1B-44AF-9461-EA367CE7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85" y="1762221"/>
            <a:ext cx="6641026" cy="509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61972"/>
            <a:ext cx="11186160" cy="94064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here is an easy way to plot a scatterplot with the best fit line.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60C25-169F-4BF7-95C8-C8DD9639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0" y="1226180"/>
            <a:ext cx="11290880" cy="393720"/>
          </a:xfrm>
          <a:prstGeom prst="rect">
            <a:avLst/>
          </a:prstGeom>
        </p:spPr>
      </p:pic>
      <p:pic>
        <p:nvPicPr>
          <p:cNvPr id="8193" name="Picture 1">
            <a:extLst>
              <a:ext uri="{FF2B5EF4-FFF2-40B4-BE49-F238E27FC236}">
                <a16:creationId xmlns:a16="http://schemas.microsoft.com/office/drawing/2014/main" id="{C9921306-2390-4961-90BF-A3D55DCB3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45" y="1804020"/>
            <a:ext cx="5052710" cy="505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560" y="851252"/>
                <a:ext cx="11897360" cy="940647"/>
              </a:xfrm>
            </p:spPr>
            <p:txBody>
              <a:bodyPr>
                <a:noAutofit/>
              </a:bodyPr>
              <a:lstStyle/>
              <a:p>
                <a:pPr marL="514350" indent="-64008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 startAt="14"/>
                </a:pPr>
                <a:r>
                  <a:rPr lang="en-US" sz="32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Evaluate the model. Calculate the MSE, RMSE,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Interpret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560" y="851252"/>
                <a:ext cx="11897360" cy="940647"/>
              </a:xfrm>
              <a:blipFill>
                <a:blip r:embed="rId2"/>
                <a:stretch>
                  <a:fillRect l="-2153" t="-3896" r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BE4864-F08A-4360-AB78-43424BE8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85" y="1772978"/>
            <a:ext cx="6587829" cy="50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3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D112A5-481D-4E60-B4BF-F6B7982E3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457509"/>
                <a:ext cx="10515601" cy="111017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A80534"/>
                  </a:buClr>
                  <a:buSzPct val="100000"/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406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69798" indent="-2857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982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9858" indent="-4000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+mj-lt"/>
                  <a:buAutoNum type="alphaLcPeriod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 of determination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=0.7945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), the mileage explains about 80% of the variation in the car price. 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D112A5-481D-4E60-B4BF-F6B7982E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457509"/>
                <a:ext cx="10515601" cy="1110171"/>
              </a:xfrm>
              <a:prstGeom prst="rect">
                <a:avLst/>
              </a:prstGeom>
              <a:blipFill>
                <a:blip r:embed="rId2"/>
                <a:stretch>
                  <a:fillRect l="-2028" t="-3297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1B1E784-51E7-481E-80F4-E8AFF5A0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977" y="2425648"/>
            <a:ext cx="6744046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434" y="1974004"/>
            <a:ext cx="9813132" cy="38838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Rerun this example by using car age as a predictor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model fits the data better?</a:t>
            </a:r>
          </a:p>
        </p:txBody>
      </p:sp>
    </p:spTree>
    <p:extLst>
      <p:ext uri="{BB962C8B-B14F-4D97-AF65-F5344CB8AC3E}">
        <p14:creationId xmlns:p14="http://schemas.microsoft.com/office/powerpoint/2010/main" val="23086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76" y="754803"/>
            <a:ext cx="10209848" cy="9406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dataset, and print out.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37CA0-782F-4BE7-8C40-B32398C0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83" y="1905885"/>
            <a:ext cx="8868231" cy="2057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4E9D8-E456-4830-92DA-BE30AF0B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35" y="4255106"/>
            <a:ext cx="2438526" cy="16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58" y="190852"/>
            <a:ext cx="11866880" cy="940647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a scatterplot, determine the relationship between the price and mileage.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B399F-3F8B-4C62-97DA-32FA0068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93" y="1214603"/>
            <a:ext cx="6032810" cy="393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CBEA3-5D4B-4543-B358-9A964D30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64" y="2749550"/>
            <a:ext cx="5207268" cy="39689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17581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Scatterplots of mileage and price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075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58" y="769972"/>
            <a:ext cx="11866880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correlation between the price and mileage.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13EEE-DF5F-440F-A2A4-C8D3B28C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89" y="1818856"/>
            <a:ext cx="10097018" cy="241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BB6AF-EAF3-4406-8885-8C4B4AF4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64" y="4611073"/>
            <a:ext cx="7175868" cy="6223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BFA3C4-2F70-49C0-BA4A-3038D30DA987}"/>
              </a:ext>
            </a:extLst>
          </p:cNvPr>
          <p:cNvSpPr txBox="1">
            <a:spLocks/>
          </p:cNvSpPr>
          <p:nvPr/>
        </p:nvSpPr>
        <p:spPr>
          <a:xfrm>
            <a:off x="162558" y="5494372"/>
            <a:ext cx="11866880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strong negative linear relationship between the price and mileage.</a:t>
            </a:r>
          </a:p>
        </p:txBody>
      </p:sp>
    </p:spTree>
    <p:extLst>
      <p:ext uri="{BB962C8B-B14F-4D97-AF65-F5344CB8AC3E}">
        <p14:creationId xmlns:p14="http://schemas.microsoft.com/office/powerpoint/2010/main" val="16313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the scatterplot matrix of the dataset.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123A7-2F1B-4C76-8165-2862B4AA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06" y="2516468"/>
            <a:ext cx="5524784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scatterplot matrix of the Porsche dataset </a:t>
            </a:r>
            <a:endParaRPr lang="en-US" sz="28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CCB170-8462-4986-BAFC-39904CB56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05" y="1776212"/>
            <a:ext cx="5081788" cy="508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correlation matrix of the dataset.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6AF22-6537-407E-BED9-FD199B30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34" y="2345691"/>
            <a:ext cx="4381726" cy="342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E91BD-BAF0-40EC-87B7-036CFEB2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917" y="3499369"/>
            <a:ext cx="5042160" cy="20702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F3B81-73E4-4ED1-AE00-B6D26A647F10}"/>
              </a:ext>
            </a:extLst>
          </p:cNvPr>
          <p:cNvSpPr/>
          <p:nvPr/>
        </p:nvSpPr>
        <p:spPr>
          <a:xfrm>
            <a:off x="3373117" y="3499369"/>
            <a:ext cx="5445760" cy="10351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the heatmap correlation matrix of the dataset.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FB8D7A-C67C-44D4-AD31-9C097D86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14" y="2819374"/>
            <a:ext cx="9080966" cy="20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etrospect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A80534"/>
      </a:accent2>
      <a:accent3>
        <a:srgbClr val="1B587C"/>
      </a:accent3>
      <a:accent4>
        <a:srgbClr val="4E8542"/>
      </a:accent4>
      <a:accent5>
        <a:srgbClr val="604878"/>
      </a:accent5>
      <a:accent6>
        <a:srgbClr val="0C0C0C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9E6650-5ED9-42F5-8240-ED4FF5C06A64}" vid="{A0AEDA01-4CAA-495C-95CE-8751C0749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Park Branded Accessible PowerPoint Slidedeck 1</Template>
  <TotalTime>94449</TotalTime>
  <Words>627</Words>
  <Application>Microsoft Office PowerPoint</Application>
  <PresentationFormat>Widescreen</PresentationFormat>
  <Paragraphs>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Wingdings</vt:lpstr>
      <vt:lpstr>1_Retrospect</vt:lpstr>
      <vt:lpstr>Introduction to Linear Models Lab  </vt:lpstr>
      <vt:lpstr>Example 1:</vt:lpstr>
      <vt:lpstr>PowerPoint Presentation</vt:lpstr>
      <vt:lpstr>Figure 1 Scatterplots of mileage and price</vt:lpstr>
      <vt:lpstr>PowerPoint Presentation</vt:lpstr>
      <vt:lpstr>PowerPoint Presentation</vt:lpstr>
      <vt:lpstr>Figure 2 The scatterplot matrix of the Porsche dataset </vt:lpstr>
      <vt:lpstr>PowerPoint Presentation</vt:lpstr>
      <vt:lpstr>PowerPoint Presentation</vt:lpstr>
      <vt:lpstr>Figure 3 The heatmap correlation matrix of the Porsche dataset </vt:lpstr>
      <vt:lpstr>PowerPoint Presentation</vt:lpstr>
      <vt:lpstr>Table 1 The simple linear regression analysis results</vt:lpstr>
      <vt:lpstr>PowerPoint Presentation</vt:lpstr>
      <vt:lpstr>PowerPoint Presentation</vt:lpstr>
      <vt:lpstr>Figure 4 The residual plot of the model</vt:lpstr>
      <vt:lpstr>Figure 5 The qq-plot of the model's residuals</vt:lpstr>
      <vt:lpstr>PowerPoint Presentation</vt:lpstr>
      <vt:lpstr>Figure 6 Boxplot of the residuals</vt:lpstr>
      <vt:lpstr>PowerPoint Presentation</vt:lpstr>
      <vt:lpstr>Figure 7 Standardized residuals plot</vt:lpstr>
      <vt:lpstr>PowerPoint Presentation</vt:lpstr>
      <vt:lpstr>Figure 8 Leverage vs. normalized residuals plot</vt:lpstr>
      <vt:lpstr>PowerPoint Presentation</vt:lpstr>
      <vt:lpstr>PowerPoint Presentation</vt:lpstr>
      <vt:lpstr>Figure 9  The scatterplot with the best fit line</vt:lpstr>
      <vt:lpstr>PowerPoint Presentation</vt:lpstr>
      <vt:lpstr>PowerPoint Presentation</vt:lpstr>
      <vt:lpstr>PowerPoint Presentation</vt:lpstr>
      <vt:lpstr>Practice: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slide deck:</dc:title>
  <dc:creator>Jornaz, Abdelmonaem</dc:creator>
  <cp:lastModifiedBy>Jornaz, Abdelmonaem</cp:lastModifiedBy>
  <cp:revision>467</cp:revision>
  <dcterms:created xsi:type="dcterms:W3CDTF">2024-09-14T20:02:52Z</dcterms:created>
  <dcterms:modified xsi:type="dcterms:W3CDTF">2025-03-25T16:44:18Z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BA3AC201-C630-4486-B3AB-23F9C7FF9DBD</vt:lpwstr>
  </property>
  <property fmtid="{D5CDD505-2E9C-101B-9397-08002B2CF9AE}" pid="3" name="ArticulatePath">
    <vt:lpwstr>Presentation5</vt:lpwstr>
  </property>
</Properties>
</file>