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notesMasterIdLst>
    <p:notesMasterId r:id="rId22"/>
  </p:notesMasterIdLst>
  <p:handoutMasterIdLst>
    <p:handoutMasterId r:id="rId23"/>
  </p:handoutMasterIdLst>
  <p:sldIdLst>
    <p:sldId id="256" r:id="rId2"/>
    <p:sldId id="347" r:id="rId3"/>
    <p:sldId id="348" r:id="rId4"/>
    <p:sldId id="376" r:id="rId5"/>
    <p:sldId id="388" r:id="rId6"/>
    <p:sldId id="378" r:id="rId7"/>
    <p:sldId id="394" r:id="rId8"/>
    <p:sldId id="395" r:id="rId9"/>
    <p:sldId id="349" r:id="rId10"/>
    <p:sldId id="393" r:id="rId11"/>
    <p:sldId id="396" r:id="rId12"/>
    <p:sldId id="397" r:id="rId13"/>
    <p:sldId id="318" r:id="rId14"/>
    <p:sldId id="392" r:id="rId15"/>
    <p:sldId id="314" r:id="rId16"/>
    <p:sldId id="390" r:id="rId17"/>
    <p:sldId id="316" r:id="rId18"/>
    <p:sldId id="389" r:id="rId19"/>
    <p:sldId id="317" r:id="rId20"/>
    <p:sldId id="391" r:id="rId21"/>
  </p:sldIdLst>
  <p:sldSz cx="12192000" cy="6858000"/>
  <p:notesSz cx="6858000" cy="9144000"/>
  <p:custDataLst>
    <p:tags r:id="rId2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5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092F340-0B79-4B07-8E6F-8DEEB531CFC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CB4D37-C48B-478A-A5DF-BA28BAD6D3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2F19E-C35E-44B7-B7D5-5CC65AA1DB75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89C587-B8B4-4142-AADF-266A109FFAF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9B0849-4C83-428F-822E-16FC6B32B97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424011-F9A5-4EF7-BBBA-6A70F6C68D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84502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0CD16C-4683-46FB-9649-891790A23BA8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10724-15E1-470F-BE08-A0EABFC33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67484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1">
          <a:blip r:embed="rId2">
            <a:alphaModFix amt="30000"/>
            <a:lum/>
          </a:blip>
          <a:srcRect/>
          <a:stretch>
            <a:fillRect t="2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099048"/>
            <a:ext cx="12188825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99AD8-F967-4E27-8CEB-FA6E97DCA473}" type="datetime1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Park University: Digital Learning Team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2F2-F810-487A-834D-E6540EAC586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1C8C5DD8-9423-46C4-AB7D-D340FAB4EAE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7278" y="6077483"/>
            <a:ext cx="1463039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56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D608EB-0BDF-46A1-B5B2-7B9CCA46B946}" type="datetime1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Park University: Digital Learning Team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2F2-F810-487A-834D-E6540EAC586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A2A01B-F65E-4226-8F95-ED9F06B10755}"/>
              </a:ext>
            </a:extLst>
          </p:cNvPr>
          <p:cNvSpPr/>
          <p:nvPr userDrawn="1"/>
        </p:nvSpPr>
        <p:spPr>
          <a:xfrm>
            <a:off x="3175" y="6099048"/>
            <a:ext cx="12188825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525B6F-AD6B-4C8B-B82A-C30E6D560B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7278" y="6077483"/>
            <a:ext cx="1463039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163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9DBBE-54DB-4239-8DF4-F823F7EFA83D}" type="datetime1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Park University: Digital Learning Team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2F2-F810-487A-834D-E6540EAC586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863066-C60E-4CFD-B808-1535CDCB5E37}"/>
              </a:ext>
            </a:extLst>
          </p:cNvPr>
          <p:cNvSpPr/>
          <p:nvPr userDrawn="1"/>
        </p:nvSpPr>
        <p:spPr>
          <a:xfrm>
            <a:off x="3175" y="6099048"/>
            <a:ext cx="12188825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7AA739-926E-4707-923E-8ADB4BAE09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7278" y="6077483"/>
            <a:ext cx="1463039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509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C3A04-2BE8-421A-9C07-AD004AF1C8BA}" type="datetime1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Park University: Digital Learning Team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2F2-F810-487A-834D-E6540EAC586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A59F13-1664-48C5-929C-898C67110430}"/>
              </a:ext>
            </a:extLst>
          </p:cNvPr>
          <p:cNvSpPr/>
          <p:nvPr userDrawn="1"/>
        </p:nvSpPr>
        <p:spPr>
          <a:xfrm>
            <a:off x="3175" y="6099048"/>
            <a:ext cx="12188825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4B75D1-494E-4F15-8B3D-356741F394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7278" y="6077483"/>
            <a:ext cx="1463039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219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1005" y="6126480"/>
            <a:ext cx="12188825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rgbClr val="A80534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E905D-CD17-4799-82A9-CAE9C1923515}" type="datetime1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Park University: Digital Learning Team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2F2-F810-487A-834D-E6540EAC5869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DF88922-C07E-4A3F-AD37-BD6D05BDB4A0}"/>
              </a:ext>
            </a:extLst>
          </p:cNvPr>
          <p:cNvSpPr/>
          <p:nvPr userDrawn="1"/>
        </p:nvSpPr>
        <p:spPr>
          <a:xfrm>
            <a:off x="3175" y="6099048"/>
            <a:ext cx="12188825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BD35C8-63F0-4561-B398-D626AAB00C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7278" y="6077483"/>
            <a:ext cx="1463039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989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6CC04-AEE5-448D-9D66-0458BD35344E}" type="datetime1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Park University: Digital Learning Team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2F2-F810-487A-834D-E6540EAC586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ED25F8-07CD-4167-B59B-DDE877FA8372}"/>
              </a:ext>
            </a:extLst>
          </p:cNvPr>
          <p:cNvSpPr/>
          <p:nvPr userDrawn="1"/>
        </p:nvSpPr>
        <p:spPr>
          <a:xfrm>
            <a:off x="3175" y="6099048"/>
            <a:ext cx="12188825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FDD380A-4264-40B0-A901-64F782CD14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7278" y="6077483"/>
            <a:ext cx="1463039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04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28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28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937BE-AF66-4506-8E30-5D1C9CDA5680}" type="datetime1">
              <a:rPr lang="en-US" smtClean="0"/>
              <a:t>3/19/2025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Park University: Digital Learning Team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2F2-F810-487A-834D-E6540EAC586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94FE4A-E10D-4094-873C-0D8AF3139B89}"/>
              </a:ext>
            </a:extLst>
          </p:cNvPr>
          <p:cNvSpPr/>
          <p:nvPr userDrawn="1"/>
        </p:nvSpPr>
        <p:spPr>
          <a:xfrm>
            <a:off x="3175" y="6099048"/>
            <a:ext cx="12188825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4AFCBD2-30E3-4C32-8C83-08CE8AB48E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7278" y="6077483"/>
            <a:ext cx="1463039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19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6D335-B4FA-4E05-94CD-80D3199EEB09}" type="datetime1">
              <a:rPr lang="en-US" smtClean="0"/>
              <a:t>3/19/2025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Park University: Digital Learning Team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2F2-F810-487A-834D-E6540EAC586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F3FB46-BC16-4C49-A0E1-3541DF7B80D2}"/>
              </a:ext>
            </a:extLst>
          </p:cNvPr>
          <p:cNvSpPr/>
          <p:nvPr userDrawn="1"/>
        </p:nvSpPr>
        <p:spPr>
          <a:xfrm>
            <a:off x="3175" y="6099048"/>
            <a:ext cx="12188825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843089-268F-4261-9028-84F63E56C4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7278" y="6077483"/>
            <a:ext cx="1463039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531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C1B5A-87BF-4034-98C1-6A8608D8FC1F}" type="datetime1">
              <a:rPr lang="en-US" smtClean="0"/>
              <a:t>3/19/2025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Park University: Digital Learning Team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2F2-F810-487A-834D-E6540EAC586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E13B4C7-955F-47E8-A48B-734B31AA9B7C}"/>
              </a:ext>
            </a:extLst>
          </p:cNvPr>
          <p:cNvSpPr/>
          <p:nvPr userDrawn="1"/>
        </p:nvSpPr>
        <p:spPr>
          <a:xfrm>
            <a:off x="3175" y="6099048"/>
            <a:ext cx="12188825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00FB34-9F5B-4CB3-BEC0-2FCB459E0D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7278" y="6077483"/>
            <a:ext cx="1463039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706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40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FDC49C5-46CD-43EC-AC3C-3A5072C04D2A}" type="datetime1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Park University: Digital Learning Team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4F12F2-F810-487A-834D-E6540EAC5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199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40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349EB-2BF1-4AF6-984E-E6ABFB4067DA}" type="datetime1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Park University: Digital Learning Team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F12F2-F810-487A-834D-E6540EAC58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847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037540"/>
            <a:ext cx="12192000" cy="8204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D0A26BB-1AA6-42AE-9334-2249646B04A2}" type="datetime1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Park University: Digital Learning Team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64F12F2-F810-487A-834D-E6540EAC586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rgbClr val="A805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54E4F9D-240B-461B-B3AA-A20EFD65647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9769" y="5994377"/>
            <a:ext cx="1687033" cy="84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022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2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rgbClr val="A80534"/>
        </a:buClr>
        <a:buSzPct val="100000"/>
        <a:buFont typeface="Arial" panose="020B0604020202020204" pitchFamily="34" charset="0"/>
        <a:buNone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4068" indent="-3429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A80534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69798" indent="-2857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A80534"/>
        </a:buClr>
        <a:buFont typeface="Courier New" panose="02070309020205020404" pitchFamily="49" charset="0"/>
        <a:buChar char="o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09828" indent="-3429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A80534"/>
        </a:buClr>
        <a:buFont typeface="Wingdings" panose="05000000000000000000" pitchFamily="2" charset="2"/>
        <a:buChar char="§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149858" indent="-40005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rgbClr val="A80534"/>
        </a:buClr>
        <a:buFont typeface="+mj-lt"/>
        <a:buAutoNum type="alphaLcPeriod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907AF-5C7D-433F-83DF-79976202E9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200000"/>
              </a:lnSpc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 to Linear Models</a:t>
            </a:r>
            <a:b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10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6D389-FD01-4AA0-9AD4-D76EA0D6F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880" y="266284"/>
            <a:ext cx="10058400" cy="1227872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Steps of Regression Analysis: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7AE-EAEE-4AB0-8107-B500EA07B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77811"/>
            <a:ext cx="10058400" cy="4138509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Determine the 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response</a:t>
            </a: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predictor variables</a:t>
            </a: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indent="-4572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Check the assumptions.</a:t>
            </a:r>
          </a:p>
          <a:p>
            <a:pPr marL="457200" indent="-4572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Obtain a proper model.</a:t>
            </a:r>
          </a:p>
          <a:p>
            <a:pPr marL="457200" indent="-4572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 the model.</a:t>
            </a:r>
          </a:p>
          <a:p>
            <a:pPr marL="457200" indent="-4572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Interpret the results.</a:t>
            </a:r>
          </a:p>
          <a:p>
            <a:pPr marL="457200" indent="-4572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Apply the 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predictive model</a:t>
            </a: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9976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6D389-FD01-4AA0-9AD4-D76EA0D6F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880" y="266284"/>
            <a:ext cx="10058400" cy="1227872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Simple Linear Regression (SLR):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7CA7AE-EAEE-4AB0-8107-B500EA07B5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9080" y="1686561"/>
                <a:ext cx="11673840" cy="4531359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10000"/>
                  </a:lnSpc>
                  <a:spcBef>
                    <a:spcPts val="0"/>
                  </a:spcBef>
                  <a:spcAft>
                    <a:spcPts val="400"/>
                  </a:spcAft>
                </a:pPr>
                <a:r>
                  <a:rPr lang="en-US" sz="2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 know that the line equation is </a:t>
                </a:r>
              </a:p>
              <a:p>
                <a:pPr>
                  <a:lnSpc>
                    <a:spcPct val="110000"/>
                  </a:lnSpc>
                  <a:spcBef>
                    <a:spcPts val="0"/>
                  </a:spcBef>
                  <a:spcAft>
                    <a:spcPts val="4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𝑚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𝑏</m:t>
                      </m:r>
                    </m:oMath>
                  </m:oMathPara>
                </a14:m>
                <a:endParaRPr lang="en-US" sz="2800" b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10000"/>
                  </a:lnSpc>
                  <a:spcBef>
                    <a:spcPts val="0"/>
                  </a:spcBef>
                  <a:spcAft>
                    <a:spcPts val="400"/>
                  </a:spcAft>
                </a:pPr>
                <a:r>
                  <a:rPr lang="en-US" sz="2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𝑏</m:t>
                    </m:r>
                  </m:oMath>
                </a14:m>
                <a:r>
                  <a:rPr lang="en-US" sz="2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is called the </a:t>
                </a:r>
                <a:r>
                  <a:rPr lang="en-US" sz="2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y-intercept</a:t>
                </a:r>
                <a:r>
                  <a:rPr lang="en-US" sz="2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𝑚</m:t>
                    </m:r>
                  </m:oMath>
                </a14:m>
                <a:r>
                  <a:rPr lang="en-US" sz="2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is called the </a:t>
                </a:r>
                <a:r>
                  <a:rPr lang="en-US" sz="2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slope</a:t>
                </a:r>
                <a:r>
                  <a:rPr lang="en-US" sz="2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>
                  <a:lnSpc>
                    <a:spcPct val="110000"/>
                  </a:lnSpc>
                  <a:spcBef>
                    <a:spcPts val="0"/>
                  </a:spcBef>
                  <a:spcAft>
                    <a:spcPts val="400"/>
                  </a:spcAft>
                </a:pPr>
                <a:r>
                  <a:rPr lang="en-US" sz="2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simple linear regression is written as</a:t>
                </a:r>
              </a:p>
              <a:p>
                <a:pPr>
                  <a:lnSpc>
                    <a:spcPct val="110000"/>
                  </a:lnSpc>
                  <a:spcBef>
                    <a:spcPts val="0"/>
                  </a:spcBef>
                  <a:spcAft>
                    <a:spcPts val="4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𝑦</m:t>
                          </m:r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𝜀</m:t>
                      </m:r>
                    </m:oMath>
                  </m:oMathPara>
                </a14:m>
                <a:endParaRPr lang="en-US" sz="2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spcAft>
                    <a:spcPts val="400"/>
                  </a:spcAft>
                </a:pPr>
                <a:r>
                  <a:rPr lang="en-US" sz="2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</m:acc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2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 the response variable,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lang="en-US" sz="2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is the predictor variable, 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𝜀</m:t>
                    </m:r>
                  </m:oMath>
                </a14:m>
                <a:r>
                  <a:rPr lang="en-US" sz="2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is the random error.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are called the </a:t>
                </a:r>
                <a:r>
                  <a:rPr lang="en-US" sz="2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regression coefficients</a:t>
                </a:r>
                <a:r>
                  <a:rPr lang="en-US" sz="2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. The </a:t>
                </a:r>
                <a:r>
                  <a:rPr lang="en-US" sz="2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intercept</a:t>
                </a:r>
                <a:r>
                  <a:rPr lang="en-US" sz="2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” represents the predicted value of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𝑦</m:t>
                    </m:r>
                  </m:oMath>
                </a14:m>
                <a:r>
                  <a:rPr lang="en-US" sz="2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when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=0</m:t>
                    </m:r>
                  </m:oMath>
                </a14:m>
                <a:r>
                  <a:rPr lang="en-US" sz="2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. The </a:t>
                </a:r>
                <a:r>
                  <a:rPr lang="en-US" sz="2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slope</a:t>
                </a:r>
                <a:r>
                  <a:rPr lang="en-US" sz="2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𝛽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” represents the average predicted change in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𝑦</m:t>
                    </m:r>
                  </m:oMath>
                </a14:m>
                <a:r>
                  <a:rPr lang="en-US" sz="2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resulting from a one unit increase in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lang="en-US" sz="2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7CA7AE-EAEE-4AB0-8107-B500EA07B5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080" y="1686561"/>
                <a:ext cx="11673840" cy="4531359"/>
              </a:xfrm>
              <a:blipFill>
                <a:blip r:embed="rId2"/>
                <a:stretch>
                  <a:fillRect l="-1880" t="-942" r="-1514" b="-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6975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6D389-FD01-4AA0-9AD4-D76EA0D6F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880" y="266284"/>
            <a:ext cx="10058400" cy="1227872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Linear Regression Assumptions: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7CA7AE-EAEE-4AB0-8107-B500EA07B5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9280" y="1930401"/>
                <a:ext cx="11013440" cy="4033519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3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 make four assumptions denoted by (</a:t>
                </a:r>
                <a:r>
                  <a:rPr lang="en-US" sz="3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LINE</a:t>
                </a:r>
                <a:r>
                  <a:rPr lang="en-US" sz="3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) about the error term (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𝜀</m:t>
                    </m:r>
                  </m:oMath>
                </a14:m>
                <a:r>
                  <a:rPr lang="en-US" sz="3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), </a:t>
                </a:r>
              </a:p>
              <a:p>
                <a:pPr marL="457200" indent="-457200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3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Linearity:</a:t>
                </a:r>
                <a:r>
                  <a:rPr lang="en-US" sz="3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The relationship between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3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3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3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3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must be linear.</a:t>
                </a:r>
              </a:p>
              <a:p>
                <a:pPr marL="457200" indent="-457200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3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Independence:</a:t>
                </a:r>
                <a:r>
                  <a:rPr lang="en-US" sz="3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The errors (residuals) are assumed to be independent from one another.</a:t>
                </a:r>
              </a:p>
              <a:p>
                <a:pPr marL="457200" indent="-457200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3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Normality:</a:t>
                </a:r>
                <a:r>
                  <a:rPr lang="en-US" sz="3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The errors (residuals) must follow a normal distribution.</a:t>
                </a:r>
              </a:p>
              <a:p>
                <a:pPr marL="457200" indent="-457200">
                  <a:lnSpc>
                    <a:spcPct val="11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3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Equal Variance:</a:t>
                </a:r>
                <a:r>
                  <a:rPr lang="en-US" sz="3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The variance of the errors (residuals) is the same.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7CA7AE-EAEE-4AB0-8107-B500EA07B5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9280" y="1930401"/>
                <a:ext cx="11013440" cy="4033519"/>
              </a:xfrm>
              <a:blipFill>
                <a:blip r:embed="rId2"/>
                <a:stretch>
                  <a:fillRect l="-2159" t="-1513" r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0149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6D389-FD01-4AA0-9AD4-D76EA0D6F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00" y="144364"/>
            <a:ext cx="10292080" cy="1227872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Diagnosing Simple Linear Regression Assumptions: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7AE-EAEE-4AB0-8107-B500EA07B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960" y="2023533"/>
            <a:ext cx="10292080" cy="3747347"/>
          </a:xfrm>
        </p:spPr>
        <p:txBody>
          <a:bodyPr>
            <a:noAutofit/>
          </a:bodyPr>
          <a:lstStyle/>
          <a:p>
            <a:pPr marL="457200" indent="-457200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Linearity :</a:t>
            </a: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Use the observed versus predicted (fitted) values plot. The points should be randomly distributed around the horizontal line (0).</a:t>
            </a:r>
          </a:p>
          <a:p>
            <a:pPr marL="457200" indent="-457200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to fix:</a:t>
            </a: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Apply an appropriate transformation to the response or/and predictor variable such as a logarithm or square root.</a:t>
            </a:r>
          </a:p>
        </p:txBody>
      </p:sp>
    </p:spTree>
    <p:extLst>
      <p:ext uri="{BB962C8B-B14F-4D97-AF65-F5344CB8AC3E}">
        <p14:creationId xmlns:p14="http://schemas.microsoft.com/office/powerpoint/2010/main" val="2035673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9290098B-96B5-4A81-84DC-B6218DBC8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736" y="274494"/>
            <a:ext cx="10316528" cy="115252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Figure 3</a:t>
            </a:r>
            <a:b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Checking the linearity assumption</a:t>
            </a:r>
            <a:endParaRPr lang="en-US" sz="30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C77260-CFFE-472F-B517-917EF2D3B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000" y="2179311"/>
            <a:ext cx="9716000" cy="355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76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6D389-FD01-4AA0-9AD4-D76EA0D6F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292080" cy="1227872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Diagnosing Simple Linear Regression Assumptions: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7AE-EAEE-4AB0-8107-B500EA07B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239" y="2257213"/>
            <a:ext cx="9875521" cy="3310467"/>
          </a:xfrm>
        </p:spPr>
        <p:txBody>
          <a:bodyPr>
            <a:noAutofit/>
          </a:bodyPr>
          <a:lstStyle/>
          <a:p>
            <a:pPr marL="457200" indent="-457200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Independence:</a:t>
            </a: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Use the observed versus predicted (fitted) values plot, and check if there is a pattern. Run the Durbin-Watson test.</a:t>
            </a:r>
          </a:p>
          <a:p>
            <a:pPr marL="457200" indent="-457200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to fix:</a:t>
            </a: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Apply an appropriate transformation to the response or/and predictor variable such as a logarithm or square root. </a:t>
            </a:r>
          </a:p>
        </p:txBody>
      </p:sp>
    </p:spTree>
    <p:extLst>
      <p:ext uri="{BB962C8B-B14F-4D97-AF65-F5344CB8AC3E}">
        <p14:creationId xmlns:p14="http://schemas.microsoft.com/office/powerpoint/2010/main" val="291299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54A9B-5197-4C49-A86B-A7F5E66F4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442" y="346456"/>
            <a:ext cx="10191115" cy="115252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Figure 4</a:t>
            </a:r>
            <a:b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Checking the independence assumption</a:t>
            </a:r>
            <a:endParaRPr lang="en-US" sz="30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2589A1-579E-40B3-B53B-5FFD09B71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95" y="2505023"/>
            <a:ext cx="11811608" cy="277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28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6D389-FD01-4AA0-9AD4-D76EA0D6F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292080" cy="1227872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Diagnosing Simple Linear Regression Assumptions: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7AE-EAEE-4AB0-8107-B500EA07B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2360" y="2247053"/>
            <a:ext cx="9987280" cy="3462867"/>
          </a:xfrm>
        </p:spPr>
        <p:txBody>
          <a:bodyPr>
            <a:noAutofit/>
          </a:bodyPr>
          <a:lstStyle/>
          <a:p>
            <a:pPr marL="457200" indent="-457200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Normality:</a:t>
            </a: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Check the QQ plot or histogram of the residuals, or run one of statistical tests such as the Shapiro-Wilk test.</a:t>
            </a:r>
          </a:p>
          <a:p>
            <a:pPr marL="457200" indent="-457200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to fix: </a:t>
            </a: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Apply an appropriate transformation to the response and/or predictor variable such as a logarithm or square root.</a:t>
            </a:r>
          </a:p>
        </p:txBody>
      </p:sp>
    </p:spTree>
    <p:extLst>
      <p:ext uri="{BB962C8B-B14F-4D97-AF65-F5344CB8AC3E}">
        <p14:creationId xmlns:p14="http://schemas.microsoft.com/office/powerpoint/2010/main" val="1571504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54A9B-5197-4C49-A86B-A7F5E66F4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442" y="346456"/>
            <a:ext cx="10191115" cy="115252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Figure 5</a:t>
            </a:r>
            <a:b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Checking the normality assumption</a:t>
            </a:r>
            <a:endParaRPr lang="en-US" sz="30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C9A2B4-7D58-4BB1-8CE2-4DB64D0F8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701" y="1777009"/>
            <a:ext cx="9690598" cy="42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667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6D389-FD01-4AA0-9AD4-D76EA0D6F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292080" cy="1227872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Diagnosing Simple Linear Regression Assumptions: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7CA7AE-EAEE-4AB0-8107-B500EA07B5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39531" y="2043853"/>
                <a:ext cx="9512936" cy="3422227"/>
              </a:xfrm>
            </p:spPr>
            <p:txBody>
              <a:bodyPr>
                <a:noAutofit/>
              </a:bodyPr>
              <a:lstStyle/>
              <a:p>
                <a:pPr marL="457200" indent="-457200">
                  <a:lnSpc>
                    <a:spcPct val="110000"/>
                  </a:lnSpc>
                  <a:spcBef>
                    <a:spcPts val="6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3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Equal Variances:</a:t>
                </a:r>
                <a:r>
                  <a:rPr lang="en-US" sz="3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Use the observed versus predicted (fitted) values plot, the variance of the residuals must be the same for all values of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lang="en-US" sz="3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457200" indent="-457200">
                  <a:lnSpc>
                    <a:spcPct val="110000"/>
                  </a:lnSpc>
                  <a:spcBef>
                    <a:spcPts val="6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30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How to fix:</a:t>
                </a:r>
                <a:r>
                  <a:rPr lang="en-US" sz="3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Apply an appropriate transformation to the response and/or predictor variable such as a logarithm or square root.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7CA7AE-EAEE-4AB0-8107-B500EA07B5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39531" y="2043853"/>
                <a:ext cx="9512936" cy="3422227"/>
              </a:xfrm>
              <a:blipFill>
                <a:blip r:embed="rId2"/>
                <a:stretch>
                  <a:fillRect l="-2372" t="-1779" r="-1282" b="-2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4570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6D389-FD01-4AA0-9AD4-D76EA0D6F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27872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Association: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7AE-EAEE-4AB0-8107-B500EA07B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7743" y="1993053"/>
            <a:ext cx="10196513" cy="430297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buClr>
                <a:srgbClr val="00694E"/>
              </a:buClr>
            </a:pPr>
            <a:r>
              <a:rPr lang="en-US" sz="3200" dirty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Association</a:t>
            </a:r>
            <a:r>
              <a:rPr lang="en-US" sz="32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3200" dirty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relationship</a:t>
            </a:r>
            <a:r>
              <a:rPr lang="en-US" sz="32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tells us how each variable is related to the other variable(s).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rgbClr val="00694E"/>
              </a:buClr>
            </a:pPr>
            <a:endParaRPr lang="en-US" sz="3200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40080" indent="-45720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Before fitting a linear model, it is important to check the association.</a:t>
            </a:r>
          </a:p>
        </p:txBody>
      </p:sp>
    </p:spTree>
    <p:extLst>
      <p:ext uri="{BB962C8B-B14F-4D97-AF65-F5344CB8AC3E}">
        <p14:creationId xmlns:p14="http://schemas.microsoft.com/office/powerpoint/2010/main" val="2888310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54A9B-5197-4C49-A86B-A7F5E66F4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442" y="285496"/>
            <a:ext cx="10191115" cy="115252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Figure 6</a:t>
            </a:r>
            <a:b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Checking the equal variance assumption</a:t>
            </a:r>
            <a:endParaRPr lang="en-US" sz="30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624B9C-5B02-480A-BA32-084F670F2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874" y="2236256"/>
            <a:ext cx="9510250" cy="350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38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6D389-FD01-4AA0-9AD4-D76EA0D6F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27872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Scatterplot (Scatter Diagram):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7AE-EAEE-4AB0-8107-B500EA07B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1076" y="1697778"/>
            <a:ext cx="10209848" cy="457919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3600" dirty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scatterplot</a:t>
            </a:r>
            <a:r>
              <a:rPr lang="en-US" sz="36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graphs a pair of </a:t>
            </a:r>
            <a:r>
              <a:rPr lang="en-US" sz="3600" dirty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numerical</a:t>
            </a:r>
            <a:r>
              <a:rPr lang="en-US" sz="36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3600" dirty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quantitative</a:t>
            </a:r>
            <a:r>
              <a:rPr lang="en-US" sz="36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variables, with one variable on each axis.</a:t>
            </a:r>
          </a:p>
          <a:p>
            <a:pPr marL="640080" indent="-457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some association exists, the data will tend to cluster around some line or curve that cuts through the plotted points.</a:t>
            </a:r>
          </a:p>
          <a:p>
            <a:pPr marL="640080" indent="-457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scatter plot can be used to help determine if an association is </a:t>
            </a:r>
            <a:r>
              <a:rPr lang="en-US" sz="3000" dirty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linear</a:t>
            </a:r>
            <a:r>
              <a:rPr lang="en-US" sz="30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US" sz="3000" dirty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nonlinear</a:t>
            </a:r>
            <a:r>
              <a:rPr lang="en-US" sz="30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640080" indent="-457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scatterplot can indicate the </a:t>
            </a:r>
            <a:r>
              <a:rPr lang="en-US" sz="3000" dirty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direction</a:t>
            </a:r>
            <a:r>
              <a:rPr lang="en-US" sz="30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the relationship.</a:t>
            </a:r>
          </a:p>
          <a:p>
            <a:pPr marL="640080" indent="-457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scatterplot provides a visual revelation of </a:t>
            </a:r>
            <a:r>
              <a:rPr lang="en-US" sz="3000" dirty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outliers</a:t>
            </a:r>
            <a:r>
              <a:rPr lang="en-US" sz="30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1679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54A9B-5197-4C49-A86B-A7F5E66F4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9202" y="387986"/>
            <a:ext cx="9713595" cy="115252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Figure 1</a:t>
            </a:r>
            <a:b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Describing Scatterplots</a:t>
            </a:r>
            <a:endParaRPr lang="en-US" sz="3000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9EE667-341A-4B65-AD6F-CB53893442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323" y="1666878"/>
            <a:ext cx="6263354" cy="440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850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6D389-FD01-4AA0-9AD4-D76EA0D6F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04994"/>
            <a:ext cx="10058400" cy="1227872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Correlation Coefficients (Measurements):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7CA7AE-EAEE-4AB0-8107-B500EA07B5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35017" y="1981624"/>
                <a:ext cx="10748983" cy="3914352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30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There are several measures of association that are used to measure of </a:t>
                </a:r>
                <a:r>
                  <a:rPr lang="en-US" sz="30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strength of the relationship</a:t>
                </a:r>
                <a:r>
                  <a:rPr lang="en-US" sz="30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depending on the type of data.</a:t>
                </a:r>
              </a:p>
              <a:p>
                <a:pPr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endParaRPr lang="en-US" sz="1800" dirty="0">
                  <a:solidFill>
                    <a:schemeClr val="tx2">
                      <a:lumMod val="90000"/>
                      <a:lumOff val="10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571500" indent="-571500"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sample correlation coefficient is denoted by </a:t>
                </a:r>
                <a:r>
                  <a:rPr lang="en-US" sz="2800" i="1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</a:t>
                </a:r>
                <a:r>
                  <a:rPr lang="en-US" sz="28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and the population correlation coefficient is denoted by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𝜌</m:t>
                    </m:r>
                  </m:oMath>
                </a14:m>
                <a:r>
                  <a:rPr lang="en-US" sz="28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(rho).</a:t>
                </a:r>
              </a:p>
              <a:p>
                <a:pPr marL="571500" indent="-571500"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range of the correlation coefficients is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  <m:r>
                      <a:rPr lang="en-US" sz="2800" i="1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sz="2800" i="1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sz="2800" i="1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≤1</m:t>
                    </m:r>
                  </m:oMath>
                </a14:m>
                <a:r>
                  <a:rPr lang="en-US" sz="28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marL="571500" indent="-571500"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correlation is </a:t>
                </a:r>
                <a:r>
                  <a:rPr lang="en-US" sz="28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not affected</a:t>
                </a:r>
                <a:r>
                  <a:rPr lang="en-US" sz="2800" dirty="0">
                    <a:solidFill>
                      <a:schemeClr val="tx2">
                        <a:lumMod val="90000"/>
                        <a:lumOff val="10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when switching the variables (X and Y).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7CA7AE-EAEE-4AB0-8107-B500EA07B5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5017" y="1981624"/>
                <a:ext cx="10748983" cy="3914352"/>
              </a:xfrm>
              <a:blipFill>
                <a:blip r:embed="rId2"/>
                <a:stretch>
                  <a:fillRect l="-2154" t="-1402" r="-1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6074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9290098B-96B5-4A81-84DC-B6218DBC8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736" y="396414"/>
            <a:ext cx="10316528" cy="115252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Figure 2</a:t>
            </a:r>
            <a:b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Correlation Coefficient Range</a:t>
            </a:r>
            <a:endParaRPr lang="en-US" sz="3000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9CC8C9-98FE-433C-AB0B-96C2F892F1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804041"/>
            <a:ext cx="8229600" cy="415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459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6D389-FD01-4AA0-9AD4-D76EA0D6F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" y="257394"/>
            <a:ext cx="10637519" cy="1227872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Common correlation coefficients: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7AE-EAEE-4AB0-8107-B500EA07B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108" y="1659043"/>
            <a:ext cx="11053783" cy="4579197"/>
          </a:xfrm>
        </p:spPr>
        <p:txBody>
          <a:bodyPr>
            <a:noAutofit/>
          </a:bodyPr>
          <a:lstStyle/>
          <a:p>
            <a:pPr marL="457200" indent="-457200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Pearson Coefficient:</a:t>
            </a:r>
            <a:r>
              <a:rPr lang="en-US" sz="28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It assumes that the variables are numerical, linearly related, and normally distributed (normality)</a:t>
            </a: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Spearman Coefficient:</a:t>
            </a:r>
            <a:r>
              <a:rPr lang="en-US" sz="28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It assumes that the variables are numerical or ordinal, and the relationship is a monotonic relationship.</a:t>
            </a: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Kendall Coefficient:</a:t>
            </a:r>
            <a:r>
              <a:rPr lang="en-US" sz="28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It is an alternative (non-parametric) for the Spearman coefficient with the same assumptions.</a:t>
            </a: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Phi Coefficient (𝜙):</a:t>
            </a:r>
            <a:r>
              <a:rPr lang="en-US" sz="28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It measures the association between binary variables.</a:t>
            </a:r>
          </a:p>
          <a:p>
            <a:pPr marL="457200" indent="-457200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Cramer’s coefficient:</a:t>
            </a:r>
            <a:r>
              <a:rPr lang="en-US" sz="28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It measures the association between multinomial variables (more than two categories).</a:t>
            </a:r>
          </a:p>
        </p:txBody>
      </p:sp>
    </p:spTree>
    <p:extLst>
      <p:ext uri="{BB962C8B-B14F-4D97-AF65-F5344CB8AC3E}">
        <p14:creationId xmlns:p14="http://schemas.microsoft.com/office/powerpoint/2010/main" val="1263448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CA015-582B-4ADE-BDD3-9735C3937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89188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Regression Analysis</a:t>
            </a:r>
            <a:endParaRPr lang="en-US" sz="54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A69563-5B87-406E-8E24-CB35E7A7E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Park University: Digital Learning Team</a:t>
            </a:r>
          </a:p>
        </p:txBody>
      </p:sp>
    </p:spTree>
    <p:extLst>
      <p:ext uri="{BB962C8B-B14F-4D97-AF65-F5344CB8AC3E}">
        <p14:creationId xmlns:p14="http://schemas.microsoft.com/office/powerpoint/2010/main" val="2502996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6D389-FD01-4AA0-9AD4-D76EA0D6F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27872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Regression Analysis: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CA7AE-EAEE-4AB0-8107-B500EA07B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960" y="1914947"/>
            <a:ext cx="10861040" cy="422169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an approach to modelling the relationship between a numerical response (dependent, outcome, or target) variable and one or more explanatory variables (independent, predictor, or attribute) variables.</a:t>
            </a:r>
          </a:p>
          <a:p>
            <a:pPr marL="457200" indent="-4572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case of one predictor is called 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simple linear regression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indent="-4572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case of more than one predictor is called </a:t>
            </a:r>
            <a:r>
              <a:rPr lang="en-US" sz="2800" dirty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multiple linear regression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indent="-45720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predictors can be </a:t>
            </a:r>
            <a:r>
              <a:rPr lang="en-US" sz="28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numerical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US" sz="28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categorical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(binary which is coded as (0, 1)).</a:t>
            </a:r>
          </a:p>
          <a:p>
            <a:pPr marL="514350" indent="-51435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endParaRPr lang="en-US" sz="3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19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Retrospect">
  <a:themeElements>
    <a:clrScheme name="Custom 6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000000"/>
      </a:accent1>
      <a:accent2>
        <a:srgbClr val="A80534"/>
      </a:accent2>
      <a:accent3>
        <a:srgbClr val="1B587C"/>
      </a:accent3>
      <a:accent4>
        <a:srgbClr val="4E8542"/>
      </a:accent4>
      <a:accent5>
        <a:srgbClr val="604878"/>
      </a:accent5>
      <a:accent6>
        <a:srgbClr val="0C0C0C"/>
      </a:accent6>
      <a:hlink>
        <a:srgbClr val="002060"/>
      </a:hlink>
      <a:folHlink>
        <a:srgbClr val="0070C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509E6650-5ED9-42F5-8240-ED4FF5C06A64}" vid="{A0AEDA01-4CAA-495C-95CE-8751C07493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Park Branded Accessible PowerPoint Slidedeck 1</Template>
  <TotalTime>93711</TotalTime>
  <Words>873</Words>
  <Application>Microsoft Office PowerPoint</Application>
  <PresentationFormat>Widescreen</PresentationFormat>
  <Paragraphs>68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Cambria Math</vt:lpstr>
      <vt:lpstr>Courier New</vt:lpstr>
      <vt:lpstr>Times New Roman</vt:lpstr>
      <vt:lpstr>Wingdings</vt:lpstr>
      <vt:lpstr>1_Retrospect</vt:lpstr>
      <vt:lpstr>Introduction to Linear Models  </vt:lpstr>
      <vt:lpstr>Association:</vt:lpstr>
      <vt:lpstr>Scatterplot (Scatter Diagram):</vt:lpstr>
      <vt:lpstr>Figure 1 Describing Scatterplots</vt:lpstr>
      <vt:lpstr>Correlation Coefficients (Measurements):</vt:lpstr>
      <vt:lpstr>Figure 2 Correlation Coefficient Range</vt:lpstr>
      <vt:lpstr>Common correlation coefficients:</vt:lpstr>
      <vt:lpstr>Regression Analysis</vt:lpstr>
      <vt:lpstr>Regression Analysis:</vt:lpstr>
      <vt:lpstr>Steps of Regression Analysis:</vt:lpstr>
      <vt:lpstr>Simple Linear Regression (SLR):</vt:lpstr>
      <vt:lpstr>Linear Regression Assumptions:</vt:lpstr>
      <vt:lpstr>Diagnosing Simple Linear Regression Assumptions:</vt:lpstr>
      <vt:lpstr>Figure 3 Checking the linearity assumption</vt:lpstr>
      <vt:lpstr>Diagnosing Simple Linear Regression Assumptions:</vt:lpstr>
      <vt:lpstr>Figure 4 Checking the independence assumption</vt:lpstr>
      <vt:lpstr>Diagnosing Simple Linear Regression Assumptions:</vt:lpstr>
      <vt:lpstr>Figure 5 Checking the normality assumption</vt:lpstr>
      <vt:lpstr>Diagnosing Simple Linear Regression Assumptions:</vt:lpstr>
      <vt:lpstr>Figure 6 Checking the equal variance assumption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this slide deck:</dc:title>
  <dc:creator>Jornaz, Abdelmonaem</dc:creator>
  <cp:lastModifiedBy>Jornaz, Abdelmonaem</cp:lastModifiedBy>
  <cp:revision>431</cp:revision>
  <dcterms:created xsi:type="dcterms:W3CDTF">2024-09-14T20:02:52Z</dcterms:created>
  <dcterms:modified xsi:type="dcterms:W3CDTF">2025-03-25T04:23:16Z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BA3AC201-C630-4486-B3AB-23F9C7FF9DBD</vt:lpwstr>
  </property>
  <property fmtid="{D5CDD505-2E9C-101B-9397-08002B2CF9AE}" pid="3" name="ArticulatePath">
    <vt:lpwstr>Presentation5</vt:lpwstr>
  </property>
</Properties>
</file>