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5"/>
  </p:notesMasterIdLst>
  <p:handoutMasterIdLst>
    <p:handoutMasterId r:id="rId26"/>
  </p:handoutMasterIdLst>
  <p:sldIdLst>
    <p:sldId id="256" r:id="rId2"/>
    <p:sldId id="347" r:id="rId3"/>
    <p:sldId id="348" r:id="rId4"/>
    <p:sldId id="398" r:id="rId5"/>
    <p:sldId id="399" r:id="rId6"/>
    <p:sldId id="424" r:id="rId7"/>
    <p:sldId id="400" r:id="rId8"/>
    <p:sldId id="402" r:id="rId9"/>
    <p:sldId id="425" r:id="rId10"/>
    <p:sldId id="407" r:id="rId11"/>
    <p:sldId id="403" r:id="rId12"/>
    <p:sldId id="401" r:id="rId13"/>
    <p:sldId id="405" r:id="rId14"/>
    <p:sldId id="408" r:id="rId15"/>
    <p:sldId id="406" r:id="rId16"/>
    <p:sldId id="431" r:id="rId17"/>
    <p:sldId id="426" r:id="rId18"/>
    <p:sldId id="411" r:id="rId19"/>
    <p:sldId id="409" r:id="rId20"/>
    <p:sldId id="427" r:id="rId21"/>
    <p:sldId id="428" r:id="rId22"/>
    <p:sldId id="430" r:id="rId23"/>
    <p:sldId id="429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92F340-0B79-4B07-8E6F-8DEEB531CF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B4D37-C48B-478A-A5DF-BA28BAD6D3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19E-C35E-44B7-B7D5-5CC65AA1DB75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9C587-B8B4-4142-AADF-266A109FFA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B0849-4C83-428F-822E-16FC6B32B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4011-F9A5-4EF7-BBBA-6A70F6C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CD16C-4683-46FB-9649-891790A23BA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0724-15E1-470F-BE08-A0EABFC33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4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30000"/>
            <a:lum/>
          </a:blip>
          <a:srcRect/>
          <a:stretch>
            <a:fillRect t="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9AD8-F967-4E27-8CEB-FA6E97DCA47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C5DD8-9423-46C4-AB7D-D340FAB4E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8EB-0BDF-46A1-B5B2-7B9CCA46B946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2A01B-F65E-4226-8F95-ED9F06B10755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25B6F-AD6B-4C8B-B82A-C30E6D560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DBBE-54DB-4239-8DF4-F823F7EFA83D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63066-C60E-4CFD-B808-1535CDCB5E37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AA739-926E-4707-923E-8ADB4BAE0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3A04-2BE8-421A-9C07-AD004AF1C8BA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59F13-1664-48C5-929C-898C6711043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B75D1-494E-4F15-8B3D-356741F394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05" y="6126480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A805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905D-CD17-4799-82A9-CAE9C1923515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F88922-C07E-4A3F-AD37-BD6D05BDB4A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D35C8-63F0-4561-B398-D626AAB00C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C04-AEE5-448D-9D66-0458BD35344E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D25F8-07CD-4167-B59B-DDE877FA837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D380A-4264-40B0-A901-64F782CD1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37BE-AF66-4506-8E30-5D1C9CDA5680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4FE4A-E10D-4094-873C-0D8AF3139B89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FCBD2-30E3-4C32-8C83-08CE8AB48E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D335-B4FA-4E05-94CD-80D3199EEB09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3FB46-BC16-4C49-A0E1-3541DF7B80D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43089-268F-4261-9028-84F63E56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B5A-87BF-4034-98C1-6A8608D8FC1F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3B4C7-955F-47E8-A48B-734B31AA9B7C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00FB34-9F5B-4CB3-BEC0-2FCB459E0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C49C5-46CD-43EC-AC3C-3A5072C04D2A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49EB-2BF1-4AF6-984E-E6ABFB4067DA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37540"/>
            <a:ext cx="12192000" cy="820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0A26BB-1AA6-42AE-9334-2249646B04A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rgbClr val="A80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E4F9D-240B-461B-B3AA-A20EFD6564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69" y="5994377"/>
            <a:ext cx="1687033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A80534"/>
        </a:buClr>
        <a:buSzPct val="100000"/>
        <a:buFont typeface="Arial" panose="020B0604020202020204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982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9858" indent="-4000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+mj-lt"/>
        <a:buAutoNum type="alphaLcPeriod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07AF-5C7D-433F-83DF-79976202E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14552"/>
            <a:ext cx="10058400" cy="4158488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Polynomial Regression Model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8" y="7496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7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 the regression model coefficients.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00B6575-AA19-4A06-97E5-FFD335D8A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187" y="1752600"/>
                <a:ext cx="9999626" cy="439384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A80534"/>
                  </a:buClr>
                  <a:buSzPct val="100000"/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406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69798" indent="-2857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0982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9858" indent="-4000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+mj-lt"/>
                  <a:buAutoNum type="alphaLcPeriod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𝐿𝑜𝑎𝑑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=906.77+6.04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𝑇𝑒𝑚𝑝𝑒𝑟𝑎𝑡𝑢𝑟𝑒</m:t>
                      </m:r>
                    </m:oMath>
                  </m:oMathPara>
                </a14:m>
                <a:endPara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Intercept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906.77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predicted load of 0</a:t>
                </a:r>
                <a:r>
                  <a:rPr lang="en-US" sz="2800" baseline="30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906.77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MW.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Slope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tx2">
                                    <a:lumMod val="90000"/>
                                    <a:lumOff val="10000"/>
                                  </a:schemeClr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6.04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As the temperature increases by 1</a:t>
                </a:r>
                <a:r>
                  <a:rPr lang="en-US" sz="2800" baseline="30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F, the predicted load increases by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6.04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MW.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Note: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P-value of the slope  = 0.000, which means that there is a </a:t>
                </a: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significant association</a:t>
                </a:r>
                <a:r>
                  <a:rPr lang="en-US" sz="26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between the temperature and load.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00B6575-AA19-4A06-97E5-FFD335D8A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87" y="1752600"/>
                <a:ext cx="9999626" cy="4393848"/>
              </a:xfrm>
              <a:prstGeom prst="rect">
                <a:avLst/>
              </a:prstGeom>
              <a:blipFill>
                <a:blip r:embed="rId2"/>
                <a:stretch>
                  <a:fillRect l="-2073" b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6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8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 the best-fit line (regression line).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986AB3-25F1-4F75-8455-846B33AA7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0" y="2908273"/>
            <a:ext cx="9982714" cy="104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6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4373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3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best-fit line</a:t>
            </a:r>
            <a:endParaRPr lang="en-US" sz="2800" i="1" dirty="0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3A28169-414D-4F54-B12B-3E05D66D3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1991360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08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9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predicted values using the test subset.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5C1259-55B5-4C85-A688-9E685C75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17" y="1973509"/>
            <a:ext cx="8928558" cy="16891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2A9005-12C0-47E3-9B71-BAB0F7D77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62" y="4063548"/>
            <a:ext cx="5232668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3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538480"/>
            <a:ext cx="10104123" cy="1253419"/>
          </a:xfrm>
        </p:spPr>
        <p:txBody>
          <a:bodyPr>
            <a:noAutofit/>
          </a:bodyPr>
          <a:lstStyle/>
          <a:p>
            <a:pPr marL="514350" indent="-6400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0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a quadratic regression model (polynomial regression model of the second degree).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24C591-E987-4FAB-A053-3524052E8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29" y="2466304"/>
            <a:ext cx="8471336" cy="27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654216-C5A7-4BB6-B285-8A3D89FAD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487" y="1783143"/>
            <a:ext cx="7571621" cy="50565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239202" y="4373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2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quadratic regression analysis results</a:t>
            </a:r>
            <a:endParaRPr lang="en-US" sz="2800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61DE59-8EE6-4AF2-B270-15EDE2A68524}"/>
              </a:ext>
            </a:extLst>
          </p:cNvPr>
          <p:cNvSpPr/>
          <p:nvPr/>
        </p:nvSpPr>
        <p:spPr>
          <a:xfrm>
            <a:off x="2311208" y="4381501"/>
            <a:ext cx="5442142" cy="125539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7EBDDB-1123-4FA4-9FCA-6030EB4C19A4}"/>
              </a:ext>
            </a:extLst>
          </p:cNvPr>
          <p:cNvSpPr/>
          <p:nvPr/>
        </p:nvSpPr>
        <p:spPr>
          <a:xfrm>
            <a:off x="6080759" y="2161327"/>
            <a:ext cx="3718753" cy="3151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00B6575-AA19-4A06-97E5-FFD335D8AD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187" y="2543175"/>
                <a:ext cx="9999626" cy="320040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A80534"/>
                  </a:buClr>
                  <a:buSzPct val="100000"/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406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69798" indent="-2857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0982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9858" indent="-4000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+mj-lt"/>
                  <a:buAutoNum type="alphaLcPeriod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𝐿𝑜𝑎𝑑</m:t>
                          </m:r>
                        </m:e>
                      </m:acc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=2485.65−59.84 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𝑇𝑒𝑚𝑝𝑒𝑟𝑎𝑡𝑢𝑟𝑒</m:t>
                      </m:r>
                      <m:r>
                        <a:rPr lang="en-US" sz="28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+0.6191 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𝑇𝑒𝑚𝑝𝑒𝑟𝑎𝑡𝑢𝑟𝑒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2000" dirty="0">
                  <a:solidFill>
                    <a:schemeClr val="tx2">
                      <a:lumMod val="90000"/>
                      <a:lumOff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both predictors (temperature and the temperature</a:t>
                </a:r>
                <a:r>
                  <a:rPr lang="en-US" sz="2800" baseline="30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), the P-value = 0.000, which means that both terms have a 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significant 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affect on the load load.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00B6575-AA19-4A06-97E5-FFD335D8A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87" y="2543175"/>
                <a:ext cx="9999626" cy="3200400"/>
              </a:xfrm>
              <a:prstGeom prst="rect">
                <a:avLst/>
              </a:prstGeom>
              <a:blipFill>
                <a:blip r:embed="rId2"/>
                <a:stretch>
                  <a:fillRect l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64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6400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the fitted values with the training data.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4049A-B8E8-417D-8CBA-962EEC90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14" y="1884637"/>
            <a:ext cx="9080966" cy="10414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E44D2-48BE-45E5-B7A5-75FC8C0F6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989" y="3039551"/>
            <a:ext cx="4416016" cy="377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7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6400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1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 the new data, then plot the best-fit line.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F1C71-93AF-45A8-A0E8-5EF1C753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04" y="1937317"/>
            <a:ext cx="7953785" cy="38959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906026-AF02-48ED-BD06-9E85DE18A12B}"/>
              </a:ext>
            </a:extLst>
          </p:cNvPr>
          <p:cNvSpPr txBox="1">
            <a:spLocks/>
          </p:cNvSpPr>
          <p:nvPr/>
        </p:nvSpPr>
        <p:spPr>
          <a:xfrm>
            <a:off x="1168395" y="6181091"/>
            <a:ext cx="9855201" cy="6464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sort the data, so fitted values can be connected the order.</a:t>
            </a:r>
          </a:p>
        </p:txBody>
      </p:sp>
    </p:spTree>
    <p:extLst>
      <p:ext uri="{BB962C8B-B14F-4D97-AF65-F5344CB8AC3E}">
        <p14:creationId xmlns:p14="http://schemas.microsoft.com/office/powerpoint/2010/main" val="307266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239202" y="4373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4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best-fit line of the quadratic model</a:t>
            </a:r>
            <a:endParaRPr lang="en-US" sz="2800" i="1" dirty="0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A2FA10DF-C767-4DFA-A0A2-ACA52D21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92" y="1802129"/>
            <a:ext cx="6629414" cy="493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434" y="1974004"/>
            <a:ext cx="9813132" cy="33790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Clr>
                <a:srgbClr val="00694E"/>
              </a:buClr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i="1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set contains the historical daily average electricity load in megawatts (MW) of southern New Jersey over 20 years from 01/04/1993 to 12/31/2012.</a:t>
            </a:r>
          </a:p>
        </p:txBody>
      </p:sp>
    </p:spTree>
    <p:extLst>
      <p:ext uri="{BB962C8B-B14F-4D97-AF65-F5344CB8AC3E}">
        <p14:creationId xmlns:p14="http://schemas.microsoft.com/office/powerpoint/2010/main" val="28883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2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predicted values using the test subset.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1215B-F807-45D1-9227-93E739FFA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718" y="1925302"/>
            <a:ext cx="8928558" cy="1651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94414-3177-400B-A492-42D346D98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66" y="4039211"/>
            <a:ext cx="5105662" cy="18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4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3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model fits the data best? (Evaluate the models)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673EC-5094-414F-A58D-BD1205BC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105" y="1831269"/>
            <a:ext cx="6869783" cy="49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5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13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model fits the data best? (Evaluate the models)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76F856-9450-4347-BA2D-F5BA956A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357" y="1852859"/>
            <a:ext cx="5461280" cy="411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1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1FC5D4-9C88-45DB-BCCA-46FD0038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08" y="2006532"/>
            <a:ext cx="7442582" cy="26417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1C5F8D-C573-4B53-8ADC-B37DDE0E8675}"/>
              </a:ext>
            </a:extLst>
          </p:cNvPr>
          <p:cNvSpPr txBox="1">
            <a:spLocks/>
          </p:cNvSpPr>
          <p:nvPr/>
        </p:nvSpPr>
        <p:spPr>
          <a:xfrm>
            <a:off x="1168399" y="4968241"/>
            <a:ext cx="9855201" cy="108712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quadratic regression model fits the data better because it has the lowest RMSE and AIC, and highest R</a:t>
            </a:r>
            <a:r>
              <a:rPr lang="en-US" sz="28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66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76" y="754803"/>
            <a:ext cx="10209848" cy="94064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dataset, and print out.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3852C9-4F58-452D-8570-C739EE68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87" y="1806542"/>
            <a:ext cx="9201623" cy="24347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E982AA-0632-4C81-BF75-164CBA7C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043" y="4302820"/>
            <a:ext cx="2905910" cy="25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58" y="190853"/>
            <a:ext cx="11866880" cy="835308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 the load over time (time series of load).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167682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 of the load</a:t>
            </a:r>
            <a:endParaRPr lang="en-US" sz="28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B192E-D34C-4BD6-B2E5-3F8DA4165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797" y="999874"/>
            <a:ext cx="5880402" cy="736638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E400D8B7-3756-482B-8A0C-505AB5E1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611" y="2516323"/>
            <a:ext cx="5642773" cy="43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0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58" y="68933"/>
            <a:ext cx="11866880" cy="748472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a scatterplot, determine the relationship between the Load and temperature.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8BFA3C4-2F70-49C0-BA4A-3038D30DA987}"/>
              </a:ext>
            </a:extLst>
          </p:cNvPr>
          <p:cNvSpPr txBox="1">
            <a:spLocks/>
          </p:cNvSpPr>
          <p:nvPr/>
        </p:nvSpPr>
        <p:spPr>
          <a:xfrm>
            <a:off x="0" y="6298423"/>
            <a:ext cx="11866880" cy="9406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strong non-linear relationship between the load and temperature.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B49EED-2F18-4EE7-B281-01F5D7BE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771" y="665004"/>
            <a:ext cx="6896454" cy="736638"/>
          </a:xfrm>
          <a:prstGeom prst="rect">
            <a:avLst/>
          </a:prstGeom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213052E9-D7CD-451D-BD49-A3007913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091" y="2148055"/>
            <a:ext cx="5727813" cy="426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A402611-BE58-484B-B72C-AA49FC05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40" y="1277163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scatterplot matrix of the load vs. temperature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63137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uiExpand="1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93024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Split the dataset into training (80%) and test (20%) subset.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6C92A-413B-4C5F-84FB-E4729EAE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90" y="2087183"/>
            <a:ext cx="9125420" cy="36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the training subsets into a </a:t>
            </a:r>
            <a:r>
              <a:rPr lang="en-US" sz="3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047F09-BD1C-4D40-B841-B66AF37F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782" y="1794439"/>
            <a:ext cx="8382430" cy="1028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5B2C99-C97F-494F-A108-AB474E54E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21" y="2862529"/>
            <a:ext cx="2971952" cy="39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a simple regression model for electricity load.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88D0DC-3862-4ABC-9213-A7EF8298F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18" y="2505646"/>
            <a:ext cx="6985358" cy="24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717FA1-BBEA-48DE-83D8-54E54829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206" y="1784726"/>
            <a:ext cx="7723585" cy="503263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239202" y="43730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1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simple linear regression analysis results</a:t>
            </a:r>
            <a:endParaRPr lang="en-US" sz="2800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61DE59-8EE6-4AF2-B270-15EDE2A68524}"/>
              </a:ext>
            </a:extLst>
          </p:cNvPr>
          <p:cNvSpPr/>
          <p:nvPr/>
        </p:nvSpPr>
        <p:spPr>
          <a:xfrm>
            <a:off x="2164080" y="4149513"/>
            <a:ext cx="4836160" cy="9406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7EBDDB-1123-4FA4-9FCA-6030EB4C19A4}"/>
              </a:ext>
            </a:extLst>
          </p:cNvPr>
          <p:cNvSpPr/>
          <p:nvPr/>
        </p:nvSpPr>
        <p:spPr>
          <a:xfrm>
            <a:off x="5588000" y="2164080"/>
            <a:ext cx="3332480" cy="2336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8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Retrospect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0000"/>
      </a:accent1>
      <a:accent2>
        <a:srgbClr val="A80534"/>
      </a:accent2>
      <a:accent3>
        <a:srgbClr val="1B587C"/>
      </a:accent3>
      <a:accent4>
        <a:srgbClr val="4E8542"/>
      </a:accent4>
      <a:accent5>
        <a:srgbClr val="604878"/>
      </a:accent5>
      <a:accent6>
        <a:srgbClr val="0C0C0C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09E6650-5ED9-42F5-8240-ED4FF5C06A64}" vid="{A0AEDA01-4CAA-495C-95CE-8751C0749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Park Branded Accessible PowerPoint Slidedeck 1</Template>
  <TotalTime>97093</TotalTime>
  <Words>393</Words>
  <Application>Microsoft Office PowerPoint</Application>
  <PresentationFormat>Widescreen</PresentationFormat>
  <Paragraphs>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Wingdings</vt:lpstr>
      <vt:lpstr>1_Retrospect</vt:lpstr>
      <vt:lpstr>Polynomial Regression Model Lab  </vt:lpstr>
      <vt:lpstr>Example 1:</vt:lpstr>
      <vt:lpstr>PowerPoint Presentation</vt:lpstr>
      <vt:lpstr>Figure 1 Time series of the load</vt:lpstr>
      <vt:lpstr>Figure 2 The scatterplot matrix of the load vs. temperature</vt:lpstr>
      <vt:lpstr>PowerPoint Presentation</vt:lpstr>
      <vt:lpstr>PowerPoint Presentation</vt:lpstr>
      <vt:lpstr>PowerPoint Presentation</vt:lpstr>
      <vt:lpstr>Table 1 The simple linear regression analysis results</vt:lpstr>
      <vt:lpstr>PowerPoint Presentation</vt:lpstr>
      <vt:lpstr>PowerPoint Presentation</vt:lpstr>
      <vt:lpstr>Figure 3 The best-fit line</vt:lpstr>
      <vt:lpstr>PowerPoint Presentation</vt:lpstr>
      <vt:lpstr>PowerPoint Presentation</vt:lpstr>
      <vt:lpstr>Table 2 The quadratic regression analysis results</vt:lpstr>
      <vt:lpstr>PowerPoint Presentation</vt:lpstr>
      <vt:lpstr>PowerPoint Presentation</vt:lpstr>
      <vt:lpstr>PowerPoint Presentation</vt:lpstr>
      <vt:lpstr>Figure 4 The best-fit line of the quadratic model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slide deck:</dc:title>
  <dc:creator>Jornaz, Abdelmonaem</dc:creator>
  <cp:lastModifiedBy>Jornaz, Abdelmonaem</cp:lastModifiedBy>
  <cp:revision>492</cp:revision>
  <dcterms:created xsi:type="dcterms:W3CDTF">2024-09-14T20:02:52Z</dcterms:created>
  <dcterms:modified xsi:type="dcterms:W3CDTF">2025-04-01T18:02:42Z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BA3AC201-C630-4486-B3AB-23F9C7FF9DBD</vt:lpwstr>
  </property>
  <property fmtid="{D5CDD505-2E9C-101B-9397-08002B2CF9AE}" pid="3" name="ArticulatePath">
    <vt:lpwstr>Presentation5</vt:lpwstr>
  </property>
</Properties>
</file>