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7" r:id="rId3"/>
    <p:sldId id="398" r:id="rId4"/>
    <p:sldId id="397" r:id="rId5"/>
    <p:sldId id="348" r:id="rId6"/>
    <p:sldId id="376" r:id="rId7"/>
    <p:sldId id="388" r:id="rId8"/>
    <p:sldId id="351" r:id="rId9"/>
    <p:sldId id="399" r:id="rId10"/>
    <p:sldId id="400" r:id="rId11"/>
    <p:sldId id="394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92F340-0B79-4B07-8E6F-8DEEB531CF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B4D37-C48B-478A-A5DF-BA28BAD6D3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19E-C35E-44B7-B7D5-5CC65AA1DB75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9C587-B8B4-4142-AADF-266A109FFA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B0849-4C83-428F-822E-16FC6B32B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24011-F9A5-4EF7-BBBA-6A70F6C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CD16C-4683-46FB-9649-891790A23BA8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0724-15E1-470F-BE08-A0EABFC33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4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30000"/>
            <a:lum/>
          </a:blip>
          <a:srcRect/>
          <a:stretch>
            <a:fillRect t="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9AD8-F967-4E27-8CEB-FA6E97DCA473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C5DD8-9423-46C4-AB7D-D340FAB4E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8EB-0BDF-46A1-B5B2-7B9CCA46B946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2A01B-F65E-4226-8F95-ED9F06B10755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25B6F-AD6B-4C8B-B82A-C30E6D560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DBBE-54DB-4239-8DF4-F823F7EFA83D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63066-C60E-4CFD-B808-1535CDCB5E37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AA739-926E-4707-923E-8ADB4BAE09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3A04-2BE8-421A-9C07-AD004AF1C8BA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59F13-1664-48C5-929C-898C6711043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B75D1-494E-4F15-8B3D-356741F394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05" y="6126480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A805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905D-CD17-4799-82A9-CAE9C1923515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F88922-C07E-4A3F-AD37-BD6D05BDB4A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D35C8-63F0-4561-B398-D626AAB00C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C04-AEE5-448D-9D66-0458BD35344E}" type="datetime1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D25F8-07CD-4167-B59B-DDE877FA837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D380A-4264-40B0-A901-64F782CD1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37BE-AF66-4506-8E30-5D1C9CDA5680}" type="datetime1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4FE4A-E10D-4094-873C-0D8AF3139B89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FCBD2-30E3-4C32-8C83-08CE8AB48E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D335-B4FA-4E05-94CD-80D3199EEB09}" type="datetime1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F3FB46-BC16-4C49-A0E1-3541DF7B80D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43089-268F-4261-9028-84F63E56C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B5A-87BF-4034-98C1-6A8608D8FC1F}" type="datetime1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3B4C7-955F-47E8-A48B-734B31AA9B7C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00FB34-9F5B-4CB3-BEC0-2FCB459E0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C49C5-46CD-43EC-AC3C-3A5072C04D2A}" type="datetime1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49EB-2BF1-4AF6-984E-E6ABFB4067DA}" type="datetime1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37540"/>
            <a:ext cx="12192000" cy="820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0A26BB-1AA6-42AE-9334-2249646B04A2}" type="datetime1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rgbClr val="A80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4E4F9D-240B-461B-B3AA-A20EFD6564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69" y="5994377"/>
            <a:ext cx="1687033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A80534"/>
        </a:buClr>
        <a:buSzPct val="100000"/>
        <a:buFont typeface="Arial" panose="020B0604020202020204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982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9858" indent="-4000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+mj-lt"/>
        <a:buAutoNum type="alphaLcPeriod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07AF-5C7D-433F-83DF-79976202E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Linear Regression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57394"/>
            <a:ext cx="10637519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Types of Regression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09" y="1744769"/>
            <a:ext cx="11137116" cy="4294081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Poisson Regression: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to model count data, where the dependent variable represents the number of events occurring within a specific time or space.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 Binomial Regression: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to model count and </a:t>
            </a:r>
            <a:r>
              <a:rPr lang="en-US" sz="28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overdispersed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(the variance exceeds the mean).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Beta Regression: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to model dependent variables that are continuous and constrained to the interval [0,1], such as proportions or percentages.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Gamma Regression: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to model continuous and positive dependent variables.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35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57394"/>
            <a:ext cx="10637519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Regularization Regression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09" y="2048738"/>
            <a:ext cx="11137116" cy="3765653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Lasso Regression (L1 Regularization):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can lead to variables selection by shrinking coefficients of less important variables to zero.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Ridge Regression (L2 Regularization):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used to prevent overfitting, especially when dealing with multicollinearity.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Elastic Net Regression: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combines both Lasso (L1) and Ridge (L2) regression to provide a balance between feature selection and model complexity.</a:t>
            </a:r>
          </a:p>
        </p:txBody>
      </p:sp>
    </p:spTree>
    <p:extLst>
      <p:ext uri="{BB962C8B-B14F-4D97-AF65-F5344CB8AC3E}">
        <p14:creationId xmlns:p14="http://schemas.microsoft.com/office/powerpoint/2010/main" val="126344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Linear Regression: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7743" y="1993053"/>
                <a:ext cx="10196513" cy="407437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buClr>
                    <a:srgbClr val="00694E"/>
                  </a:buClr>
                </a:pPr>
                <a:r>
                  <a:rPr lang="en-US" sz="32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Multiple linear regression</a:t>
                </a:r>
                <a:r>
                  <a:rPr lang="en-US" sz="32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statistical approach used to model the relationship between a response variable 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𝑌</m:t>
                    </m:r>
                  </m:oMath>
                </a14:m>
                <a:r>
                  <a:rPr lang="en-US" sz="32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and multiple explanatory variables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tx2">
                                <a:lumMod val="90000"/>
                                <a:lumOff val="1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𝑠</m:t>
                    </m:r>
                  </m:oMath>
                </a14:m>
                <a:r>
                  <a:rPr lang="en-US" sz="32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buClr>
                    <a:srgbClr val="00694E"/>
                  </a:buClr>
                </a:pPr>
                <a:endParaRPr lang="en-US" sz="32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640080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response variable must be a numerical variable.</a:t>
                </a:r>
              </a:p>
              <a:p>
                <a:pPr marL="640080" indent="-4572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explanatory variables can be numerical or categorical variables.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7743" y="1993053"/>
                <a:ext cx="10196513" cy="4074371"/>
              </a:xfrm>
              <a:blipFill>
                <a:blip r:embed="rId2"/>
                <a:stretch>
                  <a:fillRect l="-2512" t="-2096" r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3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Linear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63" y="1659678"/>
            <a:ext cx="10196513" cy="7120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00694E"/>
              </a:buClr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multiple regression model can be rewritten 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672B8-6CD0-4C25-924B-9F117A17A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75" y="2192125"/>
            <a:ext cx="7181850" cy="30337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1759510-5470-49C7-B54E-87BF436B0E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0161" y="5195358"/>
                <a:ext cx="10363199" cy="103272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rgbClr val="A80534"/>
                  </a:buClr>
                  <a:buSzPct val="100000"/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406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69798" indent="-2857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Courier New" panose="02070309020205020404" pitchFamily="49" charset="0"/>
                  <a:buChar char="o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09828" indent="-3429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9858" indent="-40005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rgbClr val="A80534"/>
                  </a:buClr>
                  <a:buFont typeface="+mj-lt"/>
                  <a:buAutoNum type="alphaLcPeriod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600"/>
                  </a:spcBef>
                  <a:buClr>
                    <a:srgbClr val="00694E"/>
                  </a:buClr>
                </a:pPr>
                <a:r>
                  <a:rPr lang="en-US" sz="2800" dirty="0">
                    <a:cs typeface="Times New Roman" panose="02020603050405020304" pitchFamily="18" charset="0"/>
                  </a:rPr>
                  <a:t>wherer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anose="02020603050405020304" pitchFamily="18" charset="0"/>
                  </a:rPr>
                  <a:t> is called the 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intercept</a:t>
                </a:r>
                <a:r>
                  <a:rPr lang="en-US" sz="28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8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cs typeface="Times New Roman" panose="02020603050405020304" pitchFamily="18" charset="0"/>
                  </a:rPr>
                  <a:t> are called the regression coefficients,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cs typeface="Times New Roman" panose="02020603050405020304" pitchFamily="18" charset="0"/>
                  </a:rPr>
                  <a:t> is called the error term.</a:t>
                </a:r>
                <a:endParaRPr lang="en-US" sz="28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1759510-5470-49C7-B54E-87BF436B0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61" y="5195358"/>
                <a:ext cx="10363199" cy="1032722"/>
              </a:xfrm>
              <a:prstGeom prst="rect">
                <a:avLst/>
              </a:prstGeom>
              <a:blipFill>
                <a:blip r:embed="rId3"/>
                <a:stretch>
                  <a:fillRect l="-2059" t="-7059" b="-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46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26628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Assumptions: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80" y="1663701"/>
                <a:ext cx="11013440" cy="441324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make four assumptions denoted by (</a:t>
                </a:r>
                <a:r>
                  <a:rPr lang="en-US" sz="3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LINE</a:t>
                </a: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about the error term (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), 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Linearity:</a:t>
                </a: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relationship between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must be linear.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Independence:</a:t>
                </a: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errors (residuals) are assumed to be independent from one another.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Normality:</a:t>
                </a: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errors (residuals) must follow a normal distribution.</a:t>
                </a:r>
              </a:p>
              <a:p>
                <a:pPr marL="457200" indent="-45720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Equal Variance:</a:t>
                </a: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variance of the errors (residuals) is the same.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Note: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Other issues we need to check are outliers and multicollinearity, which appears when the independent variables are highly correlated.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80" y="1663701"/>
                <a:ext cx="11013440" cy="4413249"/>
              </a:xfrm>
              <a:blipFill>
                <a:blip r:embed="rId2"/>
                <a:stretch>
                  <a:fillRect l="-2159" t="-1796" r="-2381" b="-4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14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Polynomial Regression: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76" y="1626658"/>
            <a:ext cx="10209848" cy="467254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Polynomial regression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form of linear regression models where the relationship between a response variable and an explanatory variable is modeled as a polynomial function.</a:t>
            </a:r>
          </a:p>
          <a:p>
            <a:pPr marL="64008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necessary because linear regression cannot capture curved relationships.</a:t>
            </a:r>
          </a:p>
          <a:p>
            <a:pPr marL="64008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Quadratic regression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type of polynomial regression that fits a quadratic function (a parabola – second degree polynomial).</a:t>
            </a:r>
          </a:p>
          <a:p>
            <a:pPr marL="64008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Cubic regression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type of polynomial regression that fits a cubic function (third degree polynomial).</a:t>
            </a:r>
          </a:p>
        </p:txBody>
      </p:sp>
    </p:spTree>
    <p:extLst>
      <p:ext uri="{BB962C8B-B14F-4D97-AF65-F5344CB8AC3E}">
        <p14:creationId xmlns:p14="http://schemas.microsoft.com/office/powerpoint/2010/main" val="41616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A9B-5197-4C49-A86B-A7F5E66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9" y="408306"/>
            <a:ext cx="10810558" cy="11525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between simple, multiple, and polynomial linear regression</a:t>
            </a:r>
            <a:endParaRPr lang="en-US" sz="30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DB30F-3290-487C-B213-522F591CC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51" y="1788793"/>
            <a:ext cx="8989695" cy="42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176114"/>
            <a:ext cx="1109472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Linear Regression with Categorical Predictors: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74" y="1981624"/>
            <a:ext cx="10413852" cy="391435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when the model incorporates categorical explanatory variable(s) that represents groups (categories), such as gender, region.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1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categorical variable is transformed into several binary variables (0 or 1). This is called (dummy coding or one-hot encoding).</a:t>
            </a:r>
          </a:p>
          <a:p>
            <a:pPr marL="571500" indent="-5715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new binary variables equals the number of categories minus one.</a:t>
            </a:r>
          </a:p>
        </p:txBody>
      </p:sp>
    </p:spTree>
    <p:extLst>
      <p:ext uri="{BB962C8B-B14F-4D97-AF65-F5344CB8AC3E}">
        <p14:creationId xmlns:p14="http://schemas.microsoft.com/office/powerpoint/2010/main" val="21360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A9B-5197-4C49-A86B-A7F5E66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14500"/>
            <a:ext cx="10058400" cy="200152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Regression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7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57394"/>
            <a:ext cx="10637519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Types of Regression Models: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09" y="1859069"/>
            <a:ext cx="11137116" cy="429408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many different types of regression models. Here are some of them: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Piecewise Regression: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used in which the independent variable is divided  into intervals and a separate line segment is fit to each interval.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 Regression: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used Bayes' theorem to estimate regression coefficients instead of the ordinary least square method (OLS).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Quantile Regression: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used the quantiles instead of just the average.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principal component regression: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used to reduce high-dimensional data or multicollinear data.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8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Retrospect">
  <a:themeElements>
    <a:clrScheme name="Custom 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0000"/>
      </a:accent1>
      <a:accent2>
        <a:srgbClr val="A80534"/>
      </a:accent2>
      <a:accent3>
        <a:srgbClr val="1B587C"/>
      </a:accent3>
      <a:accent4>
        <a:srgbClr val="4E8542"/>
      </a:accent4>
      <a:accent5>
        <a:srgbClr val="604878"/>
      </a:accent5>
      <a:accent6>
        <a:srgbClr val="0C0C0C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09E6650-5ED9-42F5-8240-ED4FF5C06A64}" vid="{A0AEDA01-4CAA-495C-95CE-8751C0749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Park Branded Accessible PowerPoint Slidedeck 1</Template>
  <TotalTime>97831</TotalTime>
  <Words>614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Courier New</vt:lpstr>
      <vt:lpstr>Times New Roman</vt:lpstr>
      <vt:lpstr>Wingdings</vt:lpstr>
      <vt:lpstr>1_Retrospect</vt:lpstr>
      <vt:lpstr>Multiple Linear Regression  </vt:lpstr>
      <vt:lpstr>Multiple Linear Regression:</vt:lpstr>
      <vt:lpstr>Multiple Linear Regression:</vt:lpstr>
      <vt:lpstr>Linear Regression Assumptions:</vt:lpstr>
      <vt:lpstr>Polynomial Regression:</vt:lpstr>
      <vt:lpstr>Figure 1 Comparison between simple, multiple, and polynomial linear regression</vt:lpstr>
      <vt:lpstr>Multiple Linear Regression with Categorical Predictors:</vt:lpstr>
      <vt:lpstr>Types of Regression Models</vt:lpstr>
      <vt:lpstr>Other Types of Regression Models:</vt:lpstr>
      <vt:lpstr>Other Types of Regression Models:</vt:lpstr>
      <vt:lpstr>Regularization Regression Models: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slide deck:</dc:title>
  <dc:creator>Jornaz, Abdelmonaem</dc:creator>
  <cp:lastModifiedBy>Jornaz, Abdelmonaem</cp:lastModifiedBy>
  <cp:revision>447</cp:revision>
  <dcterms:created xsi:type="dcterms:W3CDTF">2024-09-14T20:02:52Z</dcterms:created>
  <dcterms:modified xsi:type="dcterms:W3CDTF">2025-04-01T16:56:06Z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BA3AC201-C630-4486-B3AB-23F9C7FF9DBD</vt:lpwstr>
  </property>
  <property fmtid="{D5CDD505-2E9C-101B-9397-08002B2CF9AE}" pid="3" name="ArticulatePath">
    <vt:lpwstr>Presentation5</vt:lpwstr>
  </property>
</Properties>
</file>