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7"/>
  </p:notesMasterIdLst>
  <p:handoutMasterIdLst>
    <p:handoutMasterId r:id="rId28"/>
  </p:handoutMasterIdLst>
  <p:sldIdLst>
    <p:sldId id="256" r:id="rId2"/>
    <p:sldId id="450" r:id="rId3"/>
    <p:sldId id="452" r:id="rId4"/>
    <p:sldId id="453" r:id="rId5"/>
    <p:sldId id="405" r:id="rId6"/>
    <p:sldId id="406" r:id="rId7"/>
    <p:sldId id="454" r:id="rId8"/>
    <p:sldId id="348" r:id="rId9"/>
    <p:sldId id="455" r:id="rId10"/>
    <p:sldId id="456" r:id="rId11"/>
    <p:sldId id="462" r:id="rId12"/>
    <p:sldId id="439" r:id="rId13"/>
    <p:sldId id="440" r:id="rId14"/>
    <p:sldId id="402" r:id="rId15"/>
    <p:sldId id="445" r:id="rId16"/>
    <p:sldId id="457" r:id="rId17"/>
    <p:sldId id="458" r:id="rId18"/>
    <p:sldId id="459" r:id="rId19"/>
    <p:sldId id="400" r:id="rId20"/>
    <p:sldId id="451" r:id="rId21"/>
    <p:sldId id="449" r:id="rId22"/>
    <p:sldId id="438" r:id="rId23"/>
    <p:sldId id="460" r:id="rId24"/>
    <p:sldId id="461" r:id="rId25"/>
    <p:sldId id="443" r:id="rId26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2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92F340-0B79-4B07-8E6F-8DEEB531CF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B4D37-C48B-478A-A5DF-BA28BAD6D3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2F19E-C35E-44B7-B7D5-5CC65AA1DB7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9C587-B8B4-4142-AADF-266A109FFA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B0849-4C83-428F-822E-16FC6B32B9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24011-F9A5-4EF7-BBBA-6A70F6C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450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CD16C-4683-46FB-9649-891790A23BA8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10724-15E1-470F-BE08-A0EABFC33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748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alphaModFix amt="30000"/>
            <a:lum/>
          </a:blip>
          <a:srcRect/>
          <a:stretch>
            <a:fillRect t="2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9AD8-F967-4E27-8CEB-FA6E97DCA473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C8C5DD8-9423-46C4-AB7D-D340FAB4EA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08EB-0BDF-46A1-B5B2-7B9CCA46B946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A2A01B-F65E-4226-8F95-ED9F06B10755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25B6F-AD6B-4C8B-B82A-C30E6D560B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6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DBBE-54DB-4239-8DF4-F823F7EFA83D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863066-C60E-4CFD-B808-1535CDCB5E37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7AA739-926E-4707-923E-8ADB4BAE09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0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3A04-2BE8-421A-9C07-AD004AF1C8BA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A59F13-1664-48C5-929C-898C67110430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4B75D1-494E-4F15-8B3D-356741F394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1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005" y="6126480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rgbClr val="A8053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905D-CD17-4799-82A9-CAE9C1923515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DF88922-C07E-4A3F-AD37-BD6D05BDB4A0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BD35C8-63F0-4561-B398-D626AAB00C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CC04-AEE5-448D-9D66-0458BD35344E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D25F8-07CD-4167-B59B-DDE877FA8372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DD380A-4264-40B0-A901-64F782CD14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37BE-AF66-4506-8E30-5D1C9CDA5680}" type="datetime1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4FE4A-E10D-4094-873C-0D8AF3139B89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AFCBD2-30E3-4C32-8C83-08CE8AB48E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D335-B4FA-4E05-94CD-80D3199EEB09}" type="datetime1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F3FB46-BC16-4C49-A0E1-3541DF7B80D2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843089-268F-4261-9028-84F63E56C4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3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1B5A-87BF-4034-98C1-6A8608D8FC1F}" type="datetime1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Park University: Digital Learning Team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13B4C7-955F-47E8-A48B-734B31AA9B7C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00FB34-9F5B-4CB3-BEC0-2FCB459E0D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0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DC49C5-46CD-43EC-AC3C-3A5072C04D2A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Park University: Digital Learning 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9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49EB-2BF1-4AF6-984E-E6ABFB4067DA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037540"/>
            <a:ext cx="12192000" cy="8204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0A26BB-1AA6-42AE-9334-2249646B04A2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Park University: Digital Learning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rgbClr val="A805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54E4F9D-240B-461B-B3AA-A20EFD65647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69" y="5994377"/>
            <a:ext cx="1687033" cy="84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2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2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A80534"/>
        </a:buClr>
        <a:buSzPct val="100000"/>
        <a:buFont typeface="Arial" panose="020B0604020202020204" pitchFamily="34" charset="0"/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4068" indent="-3429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Courier New" panose="02070309020205020404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09828" indent="-3429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9858" indent="-4000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+mj-lt"/>
        <a:buAutoNum type="alphaLcPeriod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07AF-5C7D-433F-83DF-79976202E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1114552"/>
            <a:ext cx="10058400" cy="4158488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 Networks</a:t>
            </a:r>
            <a:b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</a:t>
            </a:r>
            <a:b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1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75C55A-0DF3-47D3-80A1-EA6C77E04B03}"/>
              </a:ext>
            </a:extLst>
          </p:cNvPr>
          <p:cNvSpPr txBox="1">
            <a:spLocks/>
          </p:cNvSpPr>
          <p:nvPr/>
        </p:nvSpPr>
        <p:spPr>
          <a:xfrm>
            <a:off x="888240" y="2509520"/>
            <a:ext cx="10415520" cy="349504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80534"/>
              </a:buClr>
              <a:buSzPct val="100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982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9858" indent="-4000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+mj-lt"/>
              <a:buAutoNum type="alphaL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Weights and biases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essential components of the neural network.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Weights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determine the strength of the connections between neurons, affecting how much influence an input has on the output.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biases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constant values added to the weighted sum of inputs, influencing the neuron's activation even when all inputs are zero.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Bias is similar to the intercept in the regression model, and weights are similar to the regression coefficients.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0AB726-4FF0-425A-9910-A23C6C721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302" y="68456"/>
            <a:ext cx="5753396" cy="240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52" y="508752"/>
            <a:ext cx="10671893" cy="873008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Visualize neural network architecture.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6B03A-AF7A-40D0-A6E7-F21373C48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33" y="1781863"/>
            <a:ext cx="6002328" cy="5019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906E17-7B4E-49DC-907F-D77B3A11D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574" y="4142228"/>
            <a:ext cx="5391426" cy="93349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AE0599-BAE0-4ED0-B190-10FC68FFE37B}"/>
              </a:ext>
            </a:extLst>
          </p:cNvPr>
          <p:cNvSpPr txBox="1">
            <a:spLocks/>
          </p:cNvSpPr>
          <p:nvPr/>
        </p:nvSpPr>
        <p:spPr>
          <a:xfrm>
            <a:off x="7552747" y="2253733"/>
            <a:ext cx="3887080" cy="117526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80534"/>
              </a:buClr>
              <a:buSzPct val="100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982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9858" indent="-4000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+mj-lt"/>
              <a:buAutoNum type="alphaL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linear regression coefficients</a:t>
            </a:r>
          </a:p>
        </p:txBody>
      </p:sp>
    </p:spTree>
    <p:extLst>
      <p:ext uri="{BB962C8B-B14F-4D97-AF65-F5344CB8AC3E}">
        <p14:creationId xmlns:p14="http://schemas.microsoft.com/office/powerpoint/2010/main" val="71702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52" y="508752"/>
            <a:ext cx="10671893" cy="1198128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predicted values of the two models and present them on the scatterplot.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4FFB2D-F1C4-4912-8AC4-F5626CFB0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37" y="1906603"/>
            <a:ext cx="10733321" cy="467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5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8F84C0-6899-4D16-89E5-F586353A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202" y="508422"/>
            <a:ext cx="9713595" cy="940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1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Comparison between the best-fit line and neural network predictions</a:t>
            </a:r>
            <a:endParaRPr lang="en-US" sz="28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A74F35-0E42-4910-B894-5AAFC9556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226" y="1771244"/>
            <a:ext cx="6589545" cy="505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22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247" y="335281"/>
            <a:ext cx="10731504" cy="873760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 the two models using the MSE and RMSE.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03436D-BBA6-47EB-8B07-270DD5B17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191" y="1006183"/>
            <a:ext cx="5561616" cy="581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7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AD0C98-3DF7-43A2-A9FB-A4BFB2678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262" y="2395833"/>
            <a:ext cx="7277474" cy="161298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371C2C-92BA-4E0A-A961-C1510C390621}"/>
              </a:ext>
            </a:extLst>
          </p:cNvPr>
          <p:cNvSpPr txBox="1">
            <a:spLocks/>
          </p:cNvSpPr>
          <p:nvPr/>
        </p:nvSpPr>
        <p:spPr>
          <a:xfrm>
            <a:off x="888236" y="4807022"/>
            <a:ext cx="10460483" cy="120769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80534"/>
              </a:buClr>
              <a:buSzPct val="100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982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9858" indent="-4000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+mj-lt"/>
              <a:buAutoNum type="alphaL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 significance difference between the two models. The simple linear regression model tends to fit the data better.</a:t>
            </a:r>
          </a:p>
        </p:txBody>
      </p:sp>
    </p:spTree>
    <p:extLst>
      <p:ext uri="{BB962C8B-B14F-4D97-AF65-F5344CB8AC3E}">
        <p14:creationId xmlns:p14="http://schemas.microsoft.com/office/powerpoint/2010/main" val="178313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4A9B-5197-4C49-A86B-A7F5E66F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14500"/>
            <a:ext cx="10058400" cy="200152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Predicting Binary Response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434" y="1902884"/>
            <a:ext cx="9813132" cy="335999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Clr>
                <a:srgbClr val="00694E"/>
              </a:buClr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lab 4, we covered an example to predicted acceptance (accept/denied) of undergraduate applicants in hopes of realizing their dreams to become physicians. The predictors are GPA, MCAT (MCAT </a:t>
            </a:r>
            <a:r>
              <a:rPr lang="en-US" sz="32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subscore</a:t>
            </a: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Apps (Number of medical schools applied to), and Sex</a:t>
            </a:r>
            <a:endParaRPr lang="en-US" sz="30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52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076" y="754803"/>
            <a:ext cx="10209848" cy="94064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the dataset, and print out.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4B5BC1-DB70-4918-B186-C900C075A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65" y="1767828"/>
            <a:ext cx="8768212" cy="2400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F0CB99-C8F3-4CCE-A797-6E93B155B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882" y="4256906"/>
            <a:ext cx="4277579" cy="26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5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6" y="633705"/>
            <a:ext cx="10104123" cy="1046480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the required modules and libraries.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3566AD-80BA-46C3-9BF7-8592D9549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32" y="2542920"/>
            <a:ext cx="8496736" cy="24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4A9B-5197-4C49-A86B-A7F5E66F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14500"/>
            <a:ext cx="10058400" cy="200152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Predicting Quantitative Response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9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6" y="425302"/>
            <a:ext cx="10556185" cy="1169819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 the categorical variable “Sex” into dummy/indicator variable (0, 1), then split and scale the dataset 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1D0669-A20B-4A69-B2EB-65E91C83E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9" y="1844178"/>
            <a:ext cx="12129124" cy="412771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FC4685-5978-4632-BF45-FA205153249D}"/>
              </a:ext>
            </a:extLst>
          </p:cNvPr>
          <p:cNvSpPr txBox="1">
            <a:spLocks/>
          </p:cNvSpPr>
          <p:nvPr/>
        </p:nvSpPr>
        <p:spPr>
          <a:xfrm>
            <a:off x="865758" y="6138729"/>
            <a:ext cx="10460483" cy="60825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80534"/>
              </a:buClr>
              <a:buSzPct val="100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982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9858" indent="-4000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+mj-lt"/>
              <a:buAutoNum type="alphaL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 networks require scaling (or normalizing) the dataset.</a:t>
            </a:r>
          </a:p>
        </p:txBody>
      </p:sp>
    </p:spTree>
    <p:extLst>
      <p:ext uri="{BB962C8B-B14F-4D97-AF65-F5344CB8AC3E}">
        <p14:creationId xmlns:p14="http://schemas.microsoft.com/office/powerpoint/2010/main" val="398732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38F84C0-6899-4D16-89E5-F586353A5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202" y="376342"/>
            <a:ext cx="9713595" cy="940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1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Med dataset after Encoding “Sex”</a:t>
            </a:r>
            <a:endParaRPr lang="en-US" sz="28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28489F-CE22-48A1-B9BA-9FBAEA5E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862" y="1886534"/>
            <a:ext cx="5334274" cy="397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544" y="668372"/>
            <a:ext cx="11344912" cy="940647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 a multiple logistic regression model to predict the acceptance.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1D46A5-CD8F-467D-9454-BE47D160E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283" y="2986391"/>
            <a:ext cx="6515434" cy="107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9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572" y="243068"/>
            <a:ext cx="9888856" cy="940647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 a neural network model to predict the acceptance.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626E00-6089-4AA1-8D0C-746FECD68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77" y="1239846"/>
            <a:ext cx="10605046" cy="275604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763BEF-7DA9-47C1-8A64-0C03681C8C8A}"/>
              </a:ext>
            </a:extLst>
          </p:cNvPr>
          <p:cNvSpPr txBox="1">
            <a:spLocks/>
          </p:cNvSpPr>
          <p:nvPr/>
        </p:nvSpPr>
        <p:spPr>
          <a:xfrm>
            <a:off x="888240" y="4181659"/>
            <a:ext cx="10415520" cy="199585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80534"/>
              </a:buClr>
              <a:buSzPct val="100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982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9858" indent="-4000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+mj-lt"/>
              <a:buAutoNum type="alphaL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set one hidden layer with 8 neurons.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one output neuron based on the sigmoid function.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add more hidden layers and neurons, but that would make the model more complex and could lead to overfitting.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00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247" y="335280"/>
            <a:ext cx="10731504" cy="1280159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Evaluate the performance using confusion matrix. Calculate the models accuracy metrics.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8C047A-0E83-4771-AA7F-67BDE483A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587" y="1998295"/>
            <a:ext cx="8280826" cy="377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5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99" y="2193860"/>
            <a:ext cx="9874161" cy="38201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basic neural network model predicted the outcome of acceptance with accuracy = 73%.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we re-run the code, we may get different results due to the randomly selection of the training and test subset.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Increasing the number of hidden layers and neurons can help improve the model’s accuracy.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49645-1F1B-4870-9BD5-A46B7ECA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615" y="610261"/>
            <a:ext cx="5270770" cy="95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8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434" y="2065444"/>
            <a:ext cx="9813132" cy="26894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00694E"/>
              </a:buClr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lab 2, we covered an example to predict the price of a Porsche sports car using simple linear regression. In this example, we will build models to estimate the relationship between car price and age.</a:t>
            </a:r>
          </a:p>
        </p:txBody>
      </p:sp>
    </p:spTree>
    <p:extLst>
      <p:ext uri="{BB962C8B-B14F-4D97-AF65-F5344CB8AC3E}">
        <p14:creationId xmlns:p14="http://schemas.microsoft.com/office/powerpoint/2010/main" val="249823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076" y="754803"/>
            <a:ext cx="10209848" cy="94064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the dataset, and print out.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837CA0-782F-4BE7-8C40-B32398C09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44" y="1756410"/>
            <a:ext cx="11824308" cy="2743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74E9D8-E456-4830-92DA-BE30AF0BD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314" y="4615066"/>
            <a:ext cx="3251368" cy="222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8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6" y="851252"/>
            <a:ext cx="10104123" cy="940647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 a simple regression model for price and age.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597335-1C35-4B07-B4CD-874EFC3C5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65" y="1832539"/>
            <a:ext cx="7099664" cy="491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63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CE01FDB-EBEF-48D1-992F-D0E27EAD7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690" y="1344011"/>
            <a:ext cx="8358617" cy="550382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38F84C0-6899-4D16-89E5-F586353A54E2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1239202" y="356022"/>
            <a:ext cx="9713595" cy="94064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1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simple linear regression analysis results</a:t>
            </a:r>
            <a:endParaRPr lang="en-US" sz="2800" i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61DE59-8EE6-4AF2-B270-15EDE2A68524}"/>
              </a:ext>
            </a:extLst>
          </p:cNvPr>
          <p:cNvSpPr/>
          <p:nvPr/>
        </p:nvSpPr>
        <p:spPr>
          <a:xfrm>
            <a:off x="1834472" y="3942080"/>
            <a:ext cx="2331128" cy="9884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3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936" y="851252"/>
            <a:ext cx="10104123" cy="940647"/>
          </a:xfrm>
        </p:spPr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 a neural network model for price and age.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A770E6-A3EB-40BD-B27E-17B21D143208}"/>
              </a:ext>
            </a:extLst>
          </p:cNvPr>
          <p:cNvSpPr txBox="1">
            <a:spLocks/>
          </p:cNvSpPr>
          <p:nvPr/>
        </p:nvSpPr>
        <p:spPr>
          <a:xfrm>
            <a:off x="888236" y="4634302"/>
            <a:ext cx="10460483" cy="106545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80534"/>
              </a:buClr>
              <a:buSzPct val="100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982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9858" indent="-4000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+mj-lt"/>
              <a:buAutoNum type="alphaL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Neural networks require scaling (or normalizing) the dataset. It didn’t apply that here to compare between regression and neural network.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EB7216-1A49-4ED0-BE1C-08326B7A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172" y="2593961"/>
            <a:ext cx="4851650" cy="110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9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75C55A-0DF3-47D3-80A1-EA6C77E04B03}"/>
              </a:ext>
            </a:extLst>
          </p:cNvPr>
          <p:cNvSpPr txBox="1">
            <a:spLocks/>
          </p:cNvSpPr>
          <p:nvPr/>
        </p:nvSpPr>
        <p:spPr>
          <a:xfrm>
            <a:off x="888240" y="1634515"/>
            <a:ext cx="10415520" cy="441068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80534"/>
              </a:buClr>
              <a:buSzPct val="100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982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9858" indent="-4000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+mj-lt"/>
              <a:buAutoNum type="alphaL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 in </a:t>
            </a:r>
            <a:r>
              <a:rPr lang="en-US" sz="28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defined as a sequence of layers.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Sequential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type that is used for neural networks.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layers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refers to the building blocks of a neural network. Each layer does some computation.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Dense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 most common and frequently used layer in a neural network.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units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amount of “neurons”/“cells”, the layer has inside it.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input_shape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used to tell the model number of inputs and what tensor shape should it expect.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2C0832-CCF7-4E0E-82AC-6084BC451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745" y="189183"/>
            <a:ext cx="9906510" cy="138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7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75C55A-0DF3-47D3-80A1-EA6C77E04B03}"/>
              </a:ext>
            </a:extLst>
          </p:cNvPr>
          <p:cNvSpPr txBox="1">
            <a:spLocks/>
          </p:cNvSpPr>
          <p:nvPr/>
        </p:nvSpPr>
        <p:spPr>
          <a:xfrm>
            <a:off x="888240" y="1605280"/>
            <a:ext cx="10415520" cy="46329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A80534"/>
              </a:buClr>
              <a:buSzPct val="100000"/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406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69798" indent="-2857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09828" indent="-3429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9858" indent="-40005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A80534"/>
              </a:buClr>
              <a:buFont typeface="+mj-lt"/>
              <a:buAutoNum type="alphaLcPeriod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compile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configures the model for training; it requires 3 key: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the model updates weights (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optimizer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there are several optimizers such as,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adam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sgd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rmsprop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adagrad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etc.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the model is trying to minimize (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loss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there are several optimizers such as, MSE, MAE, </a:t>
            </a:r>
            <a:r>
              <a:rPr lang="en-US" sz="2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binary_crossentropy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etc.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to monitor during training (</a:t>
            </a:r>
            <a:r>
              <a:rPr 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metrics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there are several optimizers such as, MSE, MAE, RMSE, accuracy, etc. 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epoch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number of times the model will go through entire dataset.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verbose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presents the steps of how the loss improves over time.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A9228F-C610-460B-92B1-1678FA9C3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641" y="50802"/>
            <a:ext cx="7854718" cy="164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82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Retrospect">
  <a:themeElements>
    <a:clrScheme name="Custom 6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000000"/>
      </a:accent1>
      <a:accent2>
        <a:srgbClr val="A80534"/>
      </a:accent2>
      <a:accent3>
        <a:srgbClr val="1B587C"/>
      </a:accent3>
      <a:accent4>
        <a:srgbClr val="4E8542"/>
      </a:accent4>
      <a:accent5>
        <a:srgbClr val="604878"/>
      </a:accent5>
      <a:accent6>
        <a:srgbClr val="0C0C0C"/>
      </a:accent6>
      <a:hlink>
        <a:srgbClr val="002060"/>
      </a:hlink>
      <a:folHlink>
        <a:srgbClr val="0070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09E6650-5ED9-42F5-8240-ED4FF5C06A64}" vid="{A0AEDA01-4CAA-495C-95CE-8751C07493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Park Branded Accessible PowerPoint Slidedeck 1</Template>
  <TotalTime>106168</TotalTime>
  <Words>722</Words>
  <Application>Microsoft Office PowerPoint</Application>
  <PresentationFormat>Widescreen</PresentationFormat>
  <Paragraphs>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Wingdings</vt:lpstr>
      <vt:lpstr>1_Retrospect</vt:lpstr>
      <vt:lpstr>Neural Networks Lab  </vt:lpstr>
      <vt:lpstr>Predicting Quantitative Response </vt:lpstr>
      <vt:lpstr>Example 1:</vt:lpstr>
      <vt:lpstr>PowerPoint Presentation</vt:lpstr>
      <vt:lpstr>PowerPoint Presentation</vt:lpstr>
      <vt:lpstr>Table 1 The simple linear regression analysis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Figure 1 Comparison between the best-fit line and neural network predictions</vt:lpstr>
      <vt:lpstr>PowerPoint Presentation</vt:lpstr>
      <vt:lpstr>PowerPoint Presentation</vt:lpstr>
      <vt:lpstr>Predicting Binary Response </vt:lpstr>
      <vt:lpstr>Example 2:</vt:lpstr>
      <vt:lpstr>PowerPoint Presentation</vt:lpstr>
      <vt:lpstr>PowerPoint Presentation</vt:lpstr>
      <vt:lpstr>PowerPoint Presentation</vt:lpstr>
      <vt:lpstr>Table 1 The Med dataset after Encoding “Sex”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slide deck:</dc:title>
  <dc:creator>Jornaz, Abdelmonaem</dc:creator>
  <cp:lastModifiedBy>Jornaz, Abdelmonaem</cp:lastModifiedBy>
  <cp:revision>597</cp:revision>
  <dcterms:created xsi:type="dcterms:W3CDTF">2024-09-14T20:02:52Z</dcterms:created>
  <dcterms:modified xsi:type="dcterms:W3CDTF">2025-04-22T02:45:28Z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BA3AC201-C630-4486-B3AB-23F9C7FF9DBD</vt:lpwstr>
  </property>
  <property fmtid="{D5CDD505-2E9C-101B-9397-08002B2CF9AE}" pid="3" name="ArticulatePath">
    <vt:lpwstr>Presentation5</vt:lpwstr>
  </property>
</Properties>
</file>