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1"/>
  </p:notesMasterIdLst>
  <p:handoutMasterIdLst>
    <p:handoutMasterId r:id="rId12"/>
  </p:handoutMasterIdLst>
  <p:sldIdLst>
    <p:sldId id="256" r:id="rId2"/>
    <p:sldId id="347" r:id="rId3"/>
    <p:sldId id="401" r:id="rId4"/>
    <p:sldId id="406" r:id="rId5"/>
    <p:sldId id="407" r:id="rId6"/>
    <p:sldId id="376" r:id="rId7"/>
    <p:sldId id="408" r:id="rId8"/>
    <p:sldId id="409" r:id="rId9"/>
    <p:sldId id="402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92F340-0B79-4B07-8E6F-8DEEB531CF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B4D37-C48B-478A-A5DF-BA28BAD6D3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F19E-C35E-44B7-B7D5-5CC65AA1DB75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9C587-B8B4-4142-AADF-266A109FFA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B0849-4C83-428F-822E-16FC6B32B9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24011-F9A5-4EF7-BBBA-6A70F6C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4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CD16C-4683-46FB-9649-891790A23B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10724-15E1-470F-BE08-A0EABFC33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48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alphaModFix amt="30000"/>
            <a:lum/>
          </a:blip>
          <a:srcRect/>
          <a:stretch>
            <a:fillRect t="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9AD8-F967-4E27-8CEB-FA6E97DCA473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C5DD8-9423-46C4-AB7D-D340FAB4EA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8EB-0BDF-46A1-B5B2-7B9CCA46B946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2A01B-F65E-4226-8F95-ED9F06B10755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25B6F-AD6B-4C8B-B82A-C30E6D560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DBBE-54DB-4239-8DF4-F823F7EFA83D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63066-C60E-4CFD-B808-1535CDCB5E37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AA739-926E-4707-923E-8ADB4BAE09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3A04-2BE8-421A-9C07-AD004AF1C8BA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59F13-1664-48C5-929C-898C6711043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B75D1-494E-4F15-8B3D-356741F394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005" y="6126480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A805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905D-CD17-4799-82A9-CAE9C1923515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DF88922-C07E-4A3F-AD37-BD6D05BDB4A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D35C8-63F0-4561-B398-D626AAB00C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CC04-AEE5-448D-9D66-0458BD35344E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D25F8-07CD-4167-B59B-DDE877FA837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D380A-4264-40B0-A901-64F782CD14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37BE-AF66-4506-8E30-5D1C9CDA5680}" type="datetime1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4FE4A-E10D-4094-873C-0D8AF3139B89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AFCBD2-30E3-4C32-8C83-08CE8AB48E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D335-B4FA-4E05-94CD-80D3199EEB09}" type="datetime1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F3FB46-BC16-4C49-A0E1-3541DF7B80D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43089-268F-4261-9028-84F63E56C4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B5A-87BF-4034-98C1-6A8608D8FC1F}" type="datetime1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3B4C7-955F-47E8-A48B-734B31AA9B7C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00FB34-9F5B-4CB3-BEC0-2FCB459E0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DC49C5-46CD-43EC-AC3C-3A5072C04D2A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49EB-2BF1-4AF6-984E-E6ABFB4067DA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37540"/>
            <a:ext cx="12192000" cy="820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0A26BB-1AA6-42AE-9334-2249646B04A2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rgbClr val="A80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4E4F9D-240B-461B-B3AA-A20EFD6564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69" y="5994377"/>
            <a:ext cx="1687033" cy="8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A80534"/>
        </a:buClr>
        <a:buSzPct val="100000"/>
        <a:buFont typeface="Arial" panose="020B0604020202020204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0982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9858" indent="-4000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+mj-lt"/>
        <a:buAutoNum type="alphaLcPeriod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07AF-5C7D-433F-83DF-79976202E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657350"/>
            <a:ext cx="10058400" cy="2838449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84" y="1724448"/>
            <a:ext cx="10613232" cy="44121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694E"/>
              </a:buClr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models of simulation of the human nervous system. Neural network is considered as one of the most useful technique in the world of data analytics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694E"/>
              </a:buClr>
            </a:pP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 are drawn for 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 detection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4008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neural network is a 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 box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sense that while it can approximate any function.</a:t>
            </a:r>
          </a:p>
        </p:txBody>
      </p:sp>
    </p:spTree>
    <p:extLst>
      <p:ext uri="{BB962C8B-B14F-4D97-AF65-F5344CB8AC3E}">
        <p14:creationId xmlns:p14="http://schemas.microsoft.com/office/powerpoint/2010/main" val="28883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 Architecture: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55" y="1928495"/>
            <a:ext cx="10712689" cy="4015106"/>
          </a:xfrm>
        </p:spPr>
        <p:txBody>
          <a:bodyPr>
            <a:normAutofit/>
          </a:bodyPr>
          <a:lstStyle/>
          <a:p>
            <a:pPr marL="1828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refers to the structure and organization of an neural network,</a:t>
            </a:r>
          </a:p>
          <a:p>
            <a:pPr marL="69723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Layers: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31520" lvl="1" indent="-1828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layers:</a:t>
            </a:r>
            <a:r>
              <a:rPr lang="en-US" sz="26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Layers that take inputs based on existing data. (</a:t>
            </a:r>
            <a:r>
              <a:rPr lang="en-US" sz="26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Predictors</a:t>
            </a:r>
            <a:r>
              <a:rPr lang="en-US" sz="26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31520" lvl="1" indent="-1828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Hidden layers:</a:t>
            </a:r>
            <a:r>
              <a:rPr lang="en-US" sz="26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Layers that use backpropagation to optimize the weights of the input variables in order to improve the predictive power of the model.</a:t>
            </a:r>
          </a:p>
          <a:p>
            <a:pPr marL="731520" lvl="1" indent="-1828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layers:</a:t>
            </a:r>
            <a:r>
              <a:rPr lang="en-US" sz="26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Output of predictions based on the data from the input and hidden layers. </a:t>
            </a:r>
          </a:p>
        </p:txBody>
      </p:sp>
    </p:spTree>
    <p:extLst>
      <p:ext uri="{BB962C8B-B14F-4D97-AF65-F5344CB8AC3E}">
        <p14:creationId xmlns:p14="http://schemas.microsoft.com/office/powerpoint/2010/main" val="31165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 Architecture: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51" y="1776094"/>
            <a:ext cx="10777697" cy="4462145"/>
          </a:xfrm>
        </p:spPr>
        <p:txBody>
          <a:bodyPr>
            <a:normAutofit/>
          </a:bodyPr>
          <a:lstStyle/>
          <a:p>
            <a:pPr marL="69723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Neurons (Nodes):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84148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Neurons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the fundamental units that process information. Each neuron takes inputs, applies 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a 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runs it through an 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activation function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passes the result to the next layer.</a:t>
            </a:r>
            <a:endParaRPr lang="en-US" sz="26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9723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Connections and Weights:</a:t>
            </a:r>
          </a:p>
          <a:p>
            <a:pPr marL="1241298" lvl="1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Connections</a:t>
            </a:r>
            <a:r>
              <a:rPr lang="en-US" sz="26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the lines between neurons in one layer to neurons in the next layer. Each connection has a </a:t>
            </a:r>
            <a:r>
              <a:rPr lang="en-US" sz="26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</a:t>
            </a:r>
            <a:r>
              <a:rPr lang="en-US" sz="26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tells the network how important a given input is.</a:t>
            </a:r>
          </a:p>
        </p:txBody>
      </p:sp>
    </p:spTree>
    <p:extLst>
      <p:ext uri="{BB962C8B-B14F-4D97-AF65-F5344CB8AC3E}">
        <p14:creationId xmlns:p14="http://schemas.microsoft.com/office/powerpoint/2010/main" val="4514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 Architecture: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855" y="1989455"/>
            <a:ext cx="10560289" cy="3872866"/>
          </a:xfrm>
        </p:spPr>
        <p:txBody>
          <a:bodyPr>
            <a:normAutofit/>
          </a:bodyPr>
          <a:lstStyle/>
          <a:p>
            <a:pPr marL="69723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Activation Functions: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84148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Activation functions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a key part of what makes neural networks powerful and flexible. It decides how much influence it should pass on to the next layer.</a:t>
            </a:r>
          </a:p>
          <a:p>
            <a:pPr marL="1184148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several types of activation functions: linear, sigmoid, </a:t>
            </a:r>
            <a:r>
              <a:rPr lang="en-US" sz="28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-Rectified Linear Unit,  Tanh-Hyperbolic Tangent, Swish, etc.</a:t>
            </a:r>
            <a:endParaRPr lang="en-US" sz="26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5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A9B-5197-4C49-A86B-A7F5E66F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9" y="408306"/>
            <a:ext cx="10810558" cy="11525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 architecture</a:t>
            </a:r>
            <a:endParaRPr lang="en-US" sz="3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6964C-271A-4D44-B819-FD6FA2888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5" y="1978977"/>
            <a:ext cx="97250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Neural Network Architecture: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287" y="2477135"/>
            <a:ext cx="10248385" cy="2440305"/>
          </a:xfrm>
        </p:spPr>
        <p:txBody>
          <a:bodyPr>
            <a:normAutofit/>
          </a:bodyPr>
          <a:lstStyle/>
          <a:p>
            <a:pPr marL="1828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very basic form a neural network that only has an input and output layer so no hidden layers, (a single-layer feedforward neural network), for example our output layer is the house price that we’re predicting using some predictors.</a:t>
            </a:r>
          </a:p>
        </p:txBody>
      </p:sp>
    </p:spTree>
    <p:extLst>
      <p:ext uri="{BB962C8B-B14F-4D97-AF65-F5344CB8AC3E}">
        <p14:creationId xmlns:p14="http://schemas.microsoft.com/office/powerpoint/2010/main" val="86592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A9B-5197-4C49-A86B-A7F5E66F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9" y="408306"/>
            <a:ext cx="10810558" cy="11525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2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neural network architecture</a:t>
            </a:r>
            <a:endParaRPr lang="en-US" sz="3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626D4-F2F7-4C69-BE12-957E85E86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86" y="1776410"/>
            <a:ext cx="7886224" cy="424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does Neural Network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2551" y="1788160"/>
                <a:ext cx="10726897" cy="4612640"/>
              </a:xfrm>
            </p:spPr>
            <p:txBody>
              <a:bodyPr>
                <a:noAutofit/>
              </a:bodyPr>
              <a:lstStyle/>
              <a:p>
                <a:pPr marL="640080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Forward Pass:</a:t>
                </a: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Data flows from input to output. Each neuron does a simple math operation:</a:t>
                </a:r>
              </a:p>
              <a:p>
                <a:pPr marL="182880">
                  <a:lnSpc>
                    <a:spcPct val="110000"/>
                  </a:lnSpc>
                  <a:spcBef>
                    <a:spcPts val="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2600" i="1" dirty="0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600" i="1" dirty="0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𝑎𝑐𝑡𝑖𝑣𝑎𝑡𝑖𝑜𝑛</m:t>
                      </m:r>
                      <m:r>
                        <a:rPr lang="en-US" sz="2600" i="1" dirty="0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600" i="1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sz="2600" i="1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⋅</m:t>
                      </m:r>
                      <m:r>
                        <a:rPr lang="en-US" sz="2600" i="1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600" i="1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600" i="1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600" i="1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82880">
                  <a:lnSpc>
                    <a:spcPct val="110000"/>
                  </a:lnSpc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Where x is an input, w is a weight, b is a bias, and y is an output.</a:t>
                </a:r>
              </a:p>
              <a:p>
                <a:pPr marL="640080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Loss Calculation:</a:t>
                </a: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network checks how far off its prediction was using a loss function (like MSE for regression or cross-entropy for classification).</a:t>
                </a:r>
              </a:p>
              <a:p>
                <a:pPr marL="640080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Backward Pass (Backpropagation):</a:t>
                </a: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 adjusts the weights and biases using an algorithm called gradient descent to reduce the error.</a:t>
                </a:r>
              </a:p>
              <a:p>
                <a:pPr marL="640080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Repeat: </a:t>
                </a: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happens over many iterations (epochs) until the model learns.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51" y="1788160"/>
                <a:ext cx="10726897" cy="4612640"/>
              </a:xfrm>
              <a:blipFill>
                <a:blip r:embed="rId2"/>
                <a:stretch>
                  <a:fillRect l="-57" t="-793" r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48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Retrospect">
  <a:themeElements>
    <a:clrScheme name="Custom 6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0000"/>
      </a:accent1>
      <a:accent2>
        <a:srgbClr val="A80534"/>
      </a:accent2>
      <a:accent3>
        <a:srgbClr val="1B587C"/>
      </a:accent3>
      <a:accent4>
        <a:srgbClr val="4E8542"/>
      </a:accent4>
      <a:accent5>
        <a:srgbClr val="604878"/>
      </a:accent5>
      <a:accent6>
        <a:srgbClr val="0C0C0C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09E6650-5ED9-42F5-8240-ED4FF5C06A64}" vid="{A0AEDA01-4CAA-495C-95CE-8751C0749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Park Branded Accessible PowerPoint Slidedeck 1</Template>
  <TotalTime>103076</TotalTime>
  <Words>465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Courier New</vt:lpstr>
      <vt:lpstr>Wingdings</vt:lpstr>
      <vt:lpstr>1_Retrospect</vt:lpstr>
      <vt:lpstr>Neural Networks  </vt:lpstr>
      <vt:lpstr>Neural Networks:</vt:lpstr>
      <vt:lpstr>Neural Network Architecture:</vt:lpstr>
      <vt:lpstr>Neural Network Architecture:</vt:lpstr>
      <vt:lpstr>Neural Network Architecture:</vt:lpstr>
      <vt:lpstr>Figure 1 Neural network architecture</vt:lpstr>
      <vt:lpstr>Simple Neural Network Architecture:</vt:lpstr>
      <vt:lpstr>Figure 2 Simple neural network architecture</vt:lpstr>
      <vt:lpstr>How does Neural Network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slide deck:</dc:title>
  <dc:creator>Jornaz, Abdelmonaem</dc:creator>
  <cp:lastModifiedBy>Jornaz, Abdelmonaem</cp:lastModifiedBy>
  <cp:revision>497</cp:revision>
  <dcterms:created xsi:type="dcterms:W3CDTF">2024-09-14T20:02:52Z</dcterms:created>
  <dcterms:modified xsi:type="dcterms:W3CDTF">2025-04-21T23:20:07Z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BA3AC201-C630-4486-B3AB-23F9C7FF9DBD</vt:lpwstr>
  </property>
  <property fmtid="{D5CDD505-2E9C-101B-9397-08002B2CF9AE}" pid="3" name="ArticulatePath">
    <vt:lpwstr>Presentation5</vt:lpwstr>
  </property>
</Properties>
</file>