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7" r:id="rId3"/>
    <p:sldId id="348" r:id="rId4"/>
    <p:sldId id="399" r:id="rId5"/>
    <p:sldId id="402" r:id="rId6"/>
    <p:sldId id="425" r:id="rId7"/>
    <p:sldId id="407" r:id="rId8"/>
    <p:sldId id="403" r:id="rId9"/>
    <p:sldId id="401" r:id="rId10"/>
    <p:sldId id="405" r:id="rId11"/>
    <p:sldId id="432" r:id="rId12"/>
    <p:sldId id="433" r:id="rId13"/>
    <p:sldId id="408" r:id="rId14"/>
    <p:sldId id="434" r:id="rId15"/>
    <p:sldId id="435" r:id="rId16"/>
    <p:sldId id="436" r:id="rId17"/>
    <p:sldId id="437" r:id="rId18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92F340-0B79-4B07-8E6F-8DEEB531CF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B4D37-C48B-478A-A5DF-BA28BAD6D3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F19E-C35E-44B7-B7D5-5CC65AA1DB7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9C587-B8B4-4142-AADF-266A109FFA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B0849-4C83-428F-822E-16FC6B32B9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24011-F9A5-4EF7-BBBA-6A70F6C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4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CD16C-4683-46FB-9649-891790A23BA8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10724-15E1-470F-BE08-A0EABFC33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48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alphaModFix amt="30000"/>
            <a:lum/>
          </a:blip>
          <a:srcRect/>
          <a:stretch>
            <a:fillRect t="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9AD8-F967-4E27-8CEB-FA6E97DCA473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C5DD8-9423-46C4-AB7D-D340FAB4EA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8EB-0BDF-46A1-B5B2-7B9CCA46B946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2A01B-F65E-4226-8F95-ED9F06B10755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25B6F-AD6B-4C8B-B82A-C30E6D560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DBBE-54DB-4239-8DF4-F823F7EFA83D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63066-C60E-4CFD-B808-1535CDCB5E37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AA739-926E-4707-923E-8ADB4BAE09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3A04-2BE8-421A-9C07-AD004AF1C8BA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59F13-1664-48C5-929C-898C6711043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B75D1-494E-4F15-8B3D-356741F394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005" y="6126480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A805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905D-CD17-4799-82A9-CAE9C1923515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DF88922-C07E-4A3F-AD37-BD6D05BDB4A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D35C8-63F0-4561-B398-D626AAB00C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CC04-AEE5-448D-9D66-0458BD35344E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D25F8-07CD-4167-B59B-DDE877FA837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D380A-4264-40B0-A901-64F782CD14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37BE-AF66-4506-8E30-5D1C9CDA5680}" type="datetime1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4FE4A-E10D-4094-873C-0D8AF3139B89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AFCBD2-30E3-4C32-8C83-08CE8AB48E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D335-B4FA-4E05-94CD-80D3199EEB09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F3FB46-BC16-4C49-A0E1-3541DF7B80D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43089-268F-4261-9028-84F63E56C4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B5A-87BF-4034-98C1-6A8608D8FC1F}" type="datetime1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3B4C7-955F-47E8-A48B-734B31AA9B7C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00FB34-9F5B-4CB3-BEC0-2FCB459E0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DC49C5-46CD-43EC-AC3C-3A5072C04D2A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49EB-2BF1-4AF6-984E-E6ABFB4067DA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37540"/>
            <a:ext cx="12192000" cy="820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0A26BB-1AA6-42AE-9334-2249646B04A2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rgbClr val="A80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4E4F9D-240B-461B-B3AA-A20EFD6564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69" y="5994377"/>
            <a:ext cx="1687033" cy="8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A80534"/>
        </a:buClr>
        <a:buSzPct val="100000"/>
        <a:buFont typeface="Arial" panose="020B0604020202020204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0982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9858" indent="-4000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+mj-lt"/>
        <a:buAutoNum type="alphaLcPeriod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07AF-5C7D-433F-83DF-79976202E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14552"/>
            <a:ext cx="10058400" cy="4158488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Polynomial Regression Model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 – Part 2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485492"/>
            <a:ext cx="10104123" cy="1201068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 a simple regression model to predict the kids’ weight based on age and sex (with interaction term).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5E236-BC24-4F4B-BF62-371DDC58A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12" y="2642839"/>
            <a:ext cx="9157170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3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606AD7-8AD6-4BC2-8242-0DB4F0CEC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114" y="1752337"/>
            <a:ext cx="6789769" cy="51056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239202" y="43730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2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multiple linear regression analysis results</a:t>
            </a:r>
            <a:endParaRPr lang="en-US" sz="2800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61DE59-8EE6-4AF2-B270-15EDE2A68524}"/>
              </a:ext>
            </a:extLst>
          </p:cNvPr>
          <p:cNvSpPr/>
          <p:nvPr/>
        </p:nvSpPr>
        <p:spPr>
          <a:xfrm>
            <a:off x="2600960" y="4175760"/>
            <a:ext cx="4399280" cy="7924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7EBDDB-1123-4FA4-9FCA-6030EB4C19A4}"/>
              </a:ext>
            </a:extLst>
          </p:cNvPr>
          <p:cNvSpPr/>
          <p:nvPr/>
        </p:nvSpPr>
        <p:spPr>
          <a:xfrm>
            <a:off x="5638800" y="2255520"/>
            <a:ext cx="3017520" cy="2235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8" y="74965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 the regression model coefficients.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00B6575-AA19-4A06-97E5-FFD335D8AD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186" y="1752600"/>
                <a:ext cx="10313493" cy="439384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A80534"/>
                  </a:buClr>
                  <a:buSzPct val="100000"/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4068" indent="-3429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69798" indent="-28575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09828" indent="-3429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9858" indent="-40005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+mj-lt"/>
                  <a:buAutoNum type="alphaLcPeriod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𝑊𝑒𝑖𝑔h𝑡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−33.69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0.91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𝐴𝑔𝑒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+31.85 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𝑆𝑒𝑥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−0.28 (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𝐴𝑔𝑒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𝑆𝑒𝑥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2">
                      <a:lumMod val="90000"/>
                      <a:lumOff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Boys’ model (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𝑒𝑥</m:t>
                    </m:r>
                    <m:r>
                      <a:rPr lang="en-US" sz="28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):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𝑊𝑒𝑖𝑔h𝑡</m:t>
                          </m:r>
                        </m:e>
                      </m:acc>
                      <m:r>
                        <a:rPr lang="en-US" sz="2800" i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=−33.69+0.91 </m:t>
                      </m:r>
                      <m:r>
                        <a:rPr lang="en-US" sz="2800" i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𝐴𝑔𝑒</m:t>
                      </m:r>
                    </m:oMath>
                  </m:oMathPara>
                </a14:m>
                <a:endParaRPr lang="en-US" sz="28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a boy gets older 1 month, his predicted weight increases by 0.91 lbs.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28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Girls’ model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𝑆𝑒𝑥</m:t>
                    </m:r>
                    <m:r>
                      <a:rPr lang="en-US" sz="28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):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𝑊𝑒𝑖𝑔h𝑡</m:t>
                          </m:r>
                        </m:e>
                      </m:acc>
                      <m:r>
                        <a:rPr lang="en-US" sz="2800" i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=−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1.84</m:t>
                      </m:r>
                      <m:r>
                        <a:rPr lang="en-US" sz="2800" i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+0.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63</m:t>
                      </m:r>
                      <m:r>
                        <a:rPr lang="en-US" sz="2800" i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800" i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𝐴𝑔𝑒</m:t>
                      </m:r>
                    </m:oMath>
                  </m:oMathPara>
                </a14:m>
                <a:endParaRPr lang="en-US" sz="28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a girl gets older 1 month, her predicted weight increases by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0.63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lbs.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00B6575-AA19-4A06-97E5-FFD335D8A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86" y="1752600"/>
                <a:ext cx="10313493" cy="4393848"/>
              </a:xfrm>
              <a:prstGeom prst="rect">
                <a:avLst/>
              </a:prstGeom>
              <a:blipFill>
                <a:blip r:embed="rId2"/>
                <a:stretch>
                  <a:fillRect l="-2128" r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52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629921"/>
            <a:ext cx="10104123" cy="1059072"/>
          </a:xfrm>
        </p:spPr>
        <p:txBody>
          <a:bodyPr>
            <a:noAutofit/>
          </a:bodyPr>
          <a:lstStyle/>
          <a:p>
            <a:pPr marL="514350" indent="-6400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the regression assumptions.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159683-70DE-4324-B01C-0CE7DBDD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33" y="1988135"/>
            <a:ext cx="10262128" cy="37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6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02" y="48810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3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residuals vs. predicted values plot</a:t>
            </a:r>
            <a:endParaRPr lang="en-US" sz="2800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C728D9-57CE-414F-8904-2AF579A09FA9}"/>
              </a:ext>
            </a:extLst>
          </p:cNvPr>
          <p:cNvSpPr txBox="1">
            <a:spLocks/>
          </p:cNvSpPr>
          <p:nvPr/>
        </p:nvSpPr>
        <p:spPr>
          <a:xfrm>
            <a:off x="1071720" y="5909734"/>
            <a:ext cx="10048558" cy="9406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graph shows that linearity, independence, and equal variance assumptions are met.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7F43365B-E5A5-42D9-979C-9B0969D66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62" y="1758655"/>
            <a:ext cx="5668559" cy="426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14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629921"/>
            <a:ext cx="10104123" cy="105907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the normality assumption.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23F7A-3A7B-434C-A1E9-AAA6414E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400" y="2657447"/>
            <a:ext cx="7671194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2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02" y="48810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4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qq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-plot plot</a:t>
            </a:r>
            <a:endParaRPr lang="en-US" sz="2800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C728D9-57CE-414F-8904-2AF579A09FA9}"/>
              </a:ext>
            </a:extLst>
          </p:cNvPr>
          <p:cNvSpPr txBox="1">
            <a:spLocks/>
          </p:cNvSpPr>
          <p:nvPr/>
        </p:nvSpPr>
        <p:spPr>
          <a:xfrm>
            <a:off x="1071720" y="6184055"/>
            <a:ext cx="10048558" cy="66378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graph shows that normality assumption is reasonable.</a:t>
            </a: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E5882738-6092-4BF5-9EDD-5209D9A30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936" y="1767840"/>
            <a:ext cx="5406126" cy="426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95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08" y="386080"/>
            <a:ext cx="10863584" cy="1229359"/>
          </a:xfrm>
        </p:spPr>
        <p:txBody>
          <a:bodyPr>
            <a:noAutofit/>
          </a:bodyPr>
          <a:lstStyle/>
          <a:p>
            <a:pPr marL="514350" indent="-6400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 multiple regression model, how much the predicted weight for a boy aged 210 months and a girl aged 144 months.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756FD-6922-4153-AB1B-D8E08AD5A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32" y="1918614"/>
            <a:ext cx="8471336" cy="2413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A94061-0FC6-4C5A-B5C7-7B7313564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45" y="4492674"/>
            <a:ext cx="2133710" cy="10795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6E408D-CC9F-442A-902B-15521CC10B00}"/>
              </a:ext>
            </a:extLst>
          </p:cNvPr>
          <p:cNvSpPr txBox="1">
            <a:spLocks/>
          </p:cNvSpPr>
          <p:nvPr/>
        </p:nvSpPr>
        <p:spPr>
          <a:xfrm>
            <a:off x="1071721" y="5917353"/>
            <a:ext cx="10048558" cy="9406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predicted weight of a boy aged 210 (17.5 years) is 157.13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lbs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the predicted weight of a girl aged 144 (12 years) is 88.52 lbs.</a:t>
            </a:r>
          </a:p>
        </p:txBody>
      </p:sp>
    </p:spTree>
    <p:extLst>
      <p:ext uri="{BB962C8B-B14F-4D97-AF65-F5344CB8AC3E}">
        <p14:creationId xmlns:p14="http://schemas.microsoft.com/office/powerpoint/2010/main" val="305057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434" y="1974004"/>
            <a:ext cx="9813132" cy="3379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00694E"/>
              </a:buClr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</a:t>
            </a:r>
            <a:r>
              <a:rPr lang="en-US" sz="3200" i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Kids198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comes from a 1977 anthropometric study of body measurements for 198 children (8 -18 months), it represents the age (in months), weight (in pounds), height (in inches), sex, and race.</a:t>
            </a:r>
          </a:p>
        </p:txBody>
      </p:sp>
    </p:spTree>
    <p:extLst>
      <p:ext uri="{BB962C8B-B14F-4D97-AF65-F5344CB8AC3E}">
        <p14:creationId xmlns:p14="http://schemas.microsoft.com/office/powerpoint/2010/main" val="28883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76" y="754803"/>
            <a:ext cx="10209848" cy="94064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the dataset, and print out.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997AF-78AD-4E51-BF11-41AAC21A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90" y="1777334"/>
            <a:ext cx="9785219" cy="2606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17B2AF-B5BF-456E-9D41-988255E9C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21" y="4394937"/>
            <a:ext cx="3048156" cy="245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7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14" y="44568"/>
            <a:ext cx="11293162" cy="74847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a scatterplot, describe the relationship between the weight and age.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BFA3C4-2F70-49C0-BA4A-3038D30DA987}"/>
              </a:ext>
            </a:extLst>
          </p:cNvPr>
          <p:cNvSpPr txBox="1">
            <a:spLocks/>
          </p:cNvSpPr>
          <p:nvPr/>
        </p:nvSpPr>
        <p:spPr>
          <a:xfrm>
            <a:off x="1076642" y="6274111"/>
            <a:ext cx="9713595" cy="9406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positive linear relationship between the weight and age.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402611-BE58-484B-B72C-AA49FC05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40" y="1277163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scatterplot matrix of the weight vs. age</a:t>
            </a:r>
            <a:endParaRPr lang="en-US" sz="28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C6FFD-F7A8-4745-98DF-61BDC6CBC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89" y="612937"/>
            <a:ext cx="4615100" cy="1107624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EF4C3065-BF19-4EC3-98E6-2EDD1D65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08" y="2207650"/>
            <a:ext cx="54387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7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 a simple regression model to predict the kids’ weight.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1D158-997B-4F0E-B393-73E88A24C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419" y="2329140"/>
            <a:ext cx="6909156" cy="30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C8532-01B4-4138-95AB-65BDA9C5B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392" y="1786737"/>
            <a:ext cx="7771213" cy="502469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239202" y="43730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1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simple linear regression analysis results</a:t>
            </a:r>
            <a:endParaRPr lang="en-US" sz="2800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61DE59-8EE6-4AF2-B270-15EDE2A68524}"/>
              </a:ext>
            </a:extLst>
          </p:cNvPr>
          <p:cNvSpPr/>
          <p:nvPr/>
        </p:nvSpPr>
        <p:spPr>
          <a:xfrm>
            <a:off x="2164080" y="4149513"/>
            <a:ext cx="4836160" cy="9406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7EBDDB-1123-4FA4-9FCA-6030EB4C19A4}"/>
              </a:ext>
            </a:extLst>
          </p:cNvPr>
          <p:cNvSpPr/>
          <p:nvPr/>
        </p:nvSpPr>
        <p:spPr>
          <a:xfrm>
            <a:off x="5588000" y="2164080"/>
            <a:ext cx="3332480" cy="2336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8" y="74965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 the regression model coefficients.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00B6575-AA19-4A06-97E5-FFD335D8AD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187" y="1752600"/>
                <a:ext cx="9999626" cy="439384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A80534"/>
                  </a:buClr>
                  <a:buSzPct val="100000"/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4068" indent="-3429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69798" indent="-28575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09828" indent="-3429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9858" indent="-40005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+mj-lt"/>
                  <a:buAutoNum type="alphaLcPeriod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𝑊𝑒𝑖𝑔h𝑡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−17.01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0.76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𝐴𝑔𝑒</m:t>
                      </m:r>
                    </m:oMath>
                  </m:oMathPara>
                </a14:m>
                <a:endParaRPr lang="en-US" sz="2800" dirty="0">
                  <a:solidFill>
                    <a:schemeClr val="tx2">
                      <a:lumMod val="90000"/>
                      <a:lumOff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Intercept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−17.01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):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predicted weight of a kid at age 0 months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−17.01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Does that make sense? Why?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Slope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0.76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):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As a kid gets older 1 month, his predicted weight increases by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0.76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lbs.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solidFill>
                    <a:schemeClr val="tx2">
                      <a:lumMod val="90000"/>
                      <a:lumOff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Note: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P-value of the slope  = 0.000, which means that there is a </a:t>
                </a: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significant association</a:t>
                </a: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between the weight and age.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00B6575-AA19-4A06-97E5-FFD335D8A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87" y="1752600"/>
                <a:ext cx="9999626" cy="4393848"/>
              </a:xfrm>
              <a:prstGeom prst="rect">
                <a:avLst/>
              </a:prstGeom>
              <a:blipFill>
                <a:blip r:embed="rId2"/>
                <a:stretch>
                  <a:fillRect l="-2073" b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56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407670"/>
            <a:ext cx="10104123" cy="1212779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 scatterplot with the best-fit lines for the weight vs. age based on sex.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BA88D2-23DC-4834-8211-44348243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78" y="2665678"/>
            <a:ext cx="8509438" cy="2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6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02" y="43730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2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best-fit lines for boys and girls</a:t>
            </a:r>
            <a:endParaRPr lang="en-US" sz="2800" i="1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33B1C50F-9EE4-4BF1-9522-B8ED02F8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811" y="1767841"/>
            <a:ext cx="4760376" cy="424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C728D9-57CE-414F-8904-2AF579A09FA9}"/>
              </a:ext>
            </a:extLst>
          </p:cNvPr>
          <p:cNvSpPr txBox="1">
            <a:spLocks/>
          </p:cNvSpPr>
          <p:nvPr/>
        </p:nvSpPr>
        <p:spPr>
          <a:xfrm>
            <a:off x="172402" y="5914095"/>
            <a:ext cx="10851198" cy="9406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graph shows that the boys’ slope (0) is greater than the girls’ slope (1), which means that the boys gain weight more than girls as they get older.</a:t>
            </a:r>
          </a:p>
        </p:txBody>
      </p:sp>
    </p:spTree>
    <p:extLst>
      <p:ext uri="{BB962C8B-B14F-4D97-AF65-F5344CB8AC3E}">
        <p14:creationId xmlns:p14="http://schemas.microsoft.com/office/powerpoint/2010/main" val="82708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Retrospect">
  <a:themeElements>
    <a:clrScheme name="Custom 6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0000"/>
      </a:accent1>
      <a:accent2>
        <a:srgbClr val="A80534"/>
      </a:accent2>
      <a:accent3>
        <a:srgbClr val="1B587C"/>
      </a:accent3>
      <a:accent4>
        <a:srgbClr val="4E8542"/>
      </a:accent4>
      <a:accent5>
        <a:srgbClr val="604878"/>
      </a:accent5>
      <a:accent6>
        <a:srgbClr val="0C0C0C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09E6650-5ED9-42F5-8240-ED4FF5C06A64}" vid="{A0AEDA01-4CAA-495C-95CE-8751C0749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Park Branded Accessible PowerPoint Slidedeck 1</Template>
  <TotalTime>98455</TotalTime>
  <Words>486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Wingdings</vt:lpstr>
      <vt:lpstr>1_Retrospect</vt:lpstr>
      <vt:lpstr>Polynomial Regression Model Lab – Part 2  </vt:lpstr>
      <vt:lpstr>Example 1:</vt:lpstr>
      <vt:lpstr>PowerPoint Presentation</vt:lpstr>
      <vt:lpstr>Figure 1 The scatterplot matrix of the weight vs. age</vt:lpstr>
      <vt:lpstr>PowerPoint Presentation</vt:lpstr>
      <vt:lpstr>Table 1 The simple linear regression analysis results</vt:lpstr>
      <vt:lpstr>PowerPoint Presentation</vt:lpstr>
      <vt:lpstr>PowerPoint Presentation</vt:lpstr>
      <vt:lpstr>Figure 2 The best-fit lines for boys and girls</vt:lpstr>
      <vt:lpstr>PowerPoint Presentation</vt:lpstr>
      <vt:lpstr>Table 2 The multiple linear regression analysis results</vt:lpstr>
      <vt:lpstr>PowerPoint Presentation</vt:lpstr>
      <vt:lpstr>PowerPoint Presentation</vt:lpstr>
      <vt:lpstr>Figure 3 The residuals vs. predicted values plot</vt:lpstr>
      <vt:lpstr>PowerPoint Presentation</vt:lpstr>
      <vt:lpstr>Figure 4 The qq-plot plot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slide deck:</dc:title>
  <dc:creator>Jornaz, Abdelmonaem</dc:creator>
  <cp:lastModifiedBy>Jornaz, Abdelmonaem</cp:lastModifiedBy>
  <cp:revision>511</cp:revision>
  <dcterms:created xsi:type="dcterms:W3CDTF">2024-09-14T20:02:52Z</dcterms:created>
  <dcterms:modified xsi:type="dcterms:W3CDTF">2025-04-05T04:50:49Z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BA3AC201-C630-4486-B3AB-23F9C7FF9DBD</vt:lpwstr>
  </property>
  <property fmtid="{D5CDD505-2E9C-101B-9397-08002B2CF9AE}" pid="3" name="ArticulatePath">
    <vt:lpwstr>Presentation5</vt:lpwstr>
  </property>
</Properties>
</file>