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7" r:id="rId3"/>
    <p:sldId id="376" r:id="rId4"/>
    <p:sldId id="403" r:id="rId5"/>
    <p:sldId id="401" r:id="rId6"/>
    <p:sldId id="402" r:id="rId7"/>
    <p:sldId id="398" r:id="rId8"/>
    <p:sldId id="397" r:id="rId9"/>
    <p:sldId id="348" r:id="rId10"/>
    <p:sldId id="404" r:id="rId11"/>
    <p:sldId id="405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1"/>
            <a:ext cx="10058400" cy="3955923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Tree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000" y="4358393"/>
            <a:ext cx="11938000" cy="1889123"/>
          </a:xfrm>
        </p:spPr>
        <p:txBody>
          <a:bodyPr>
            <a:normAutofit/>
          </a:bodyPr>
          <a:lstStyle/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Positive:</a:t>
            </a: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instances correctly predicted as the positive class.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Positive:</a:t>
            </a: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instances incorrectly predicted as the positive class (Type I error).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Negative:</a:t>
            </a: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instances incorrectly predicted as the negative class (Type II error).</a:t>
            </a:r>
          </a:p>
          <a:p>
            <a:pPr marL="274320" indent="-27432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Negative:</a:t>
            </a:r>
            <a:r>
              <a:rPr lang="en-US" sz="23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number of instances correctly predicted as the negative class.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AFCBF8-3FCA-41AD-9BC2-3A31308E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837" y="0"/>
            <a:ext cx="9601361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</a:t>
            </a:r>
            <a:endParaRPr lang="en-US" sz="3000" i="1" dirty="0"/>
          </a:p>
        </p:txBody>
      </p:sp>
      <p:pic>
        <p:nvPicPr>
          <p:cNvPr id="5" name="Picture 2" descr="https://miro.medium.com/v2/resize:fit:1050/1*ygH0Few1tYZtMGE_ykqrPg.png">
            <a:extLst>
              <a:ext uri="{FF2B5EF4-FFF2-40B4-BE49-F238E27FC236}">
                <a16:creationId xmlns:a16="http://schemas.microsoft.com/office/drawing/2014/main" id="{7CD8DC10-554A-4C6B-9D08-0CC39356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682" y="1051771"/>
            <a:ext cx="8600635" cy="3367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70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1076" y="2123538"/>
                <a:ext cx="10209848" cy="385054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sz="32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Accuracy</a:t>
                </a:r>
                <a:r>
                  <a:rPr lang="en-US" sz="32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proportion of correctly classified instances (both positive and negative).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:endParaRPr lang="en-US" sz="1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US" sz="3000" b="0" i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𝑇𝐵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</m:num>
                        <m:den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𝑇𝐵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𝑇𝑁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𝐹𝐵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3000" b="0" i="1" dirty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</a:pPr>
                <a:endParaRPr lang="en-US" sz="1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 is defined as the measure of the performance of the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1076" y="2123538"/>
                <a:ext cx="10209848" cy="3850542"/>
              </a:xfrm>
              <a:blipFill>
                <a:blip r:embed="rId2"/>
                <a:stretch>
                  <a:fillRect l="-2509" t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31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3" y="1993053"/>
            <a:ext cx="10196513" cy="40743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a relationship between a categorical response variable and predictor variables.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0694E"/>
              </a:buClr>
            </a:pP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predicts the probability of a certain event occurring.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uses the logistic function (sigmoid function, which has S-shaped curve), to model the relationship.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is a nonlinear model.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9" y="408306"/>
            <a:ext cx="1081055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example of sigmoid (S) function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F35E9-569F-4E4B-A514-01B3BD435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8" y="1774190"/>
            <a:ext cx="7315200" cy="506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63" y="5107355"/>
            <a:ext cx="10196513" cy="1049606"/>
          </a:xfrm>
        </p:spPr>
        <p:txBody>
          <a:bodyPr>
            <a:normAutofit/>
          </a:bodyPr>
          <a:lstStyle/>
          <a:p>
            <a:pPr marL="640080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of logistic regression is bounded between 0 and 1.</a:t>
            </a:r>
          </a:p>
          <a:p>
            <a:pPr marL="640080" indent="-4572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output of linear regression is unbounded.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FCA74E-579B-4A19-A75B-A9DC1F8A1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8" y="1756968"/>
            <a:ext cx="7429500" cy="34621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EAFCBF8-3FCA-41AD-9BC2-3A31308E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9" y="408306"/>
            <a:ext cx="1081055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vs. logistic regression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78332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Logistic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3" y="1819275"/>
            <a:ext cx="10196513" cy="4381500"/>
          </a:xfrm>
        </p:spPr>
        <p:txBody>
          <a:bodyPr>
            <a:normAutofit lnSpcReduction="10000"/>
          </a:bodyPr>
          <a:lstStyle/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Logistic Regression: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the most common type of logistic regression and is used when the response is binary (two possible outcomes).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 (Multiclass) Logistic Regression: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an extension of binary logistic regression to model a response with three or more categories.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Logistic Regression: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sed when there are three or more categories with a natural order.</a:t>
            </a:r>
          </a:p>
        </p:txBody>
      </p:sp>
    </p:spTree>
    <p:extLst>
      <p:ext uri="{BB962C8B-B14F-4D97-AF65-F5344CB8AC3E}">
        <p14:creationId xmlns:p14="http://schemas.microsoft.com/office/powerpoint/2010/main" val="31165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Usage: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3" y="1991995"/>
            <a:ext cx="10196513" cy="3829685"/>
          </a:xfrm>
        </p:spPr>
        <p:txBody>
          <a:bodyPr>
            <a:normAutofit/>
          </a:bodyPr>
          <a:lstStyle/>
          <a:p>
            <a:pPr marL="18288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can be used for both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modeling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tasks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can precited the probability of an event occurring based on given predictor variable(s).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assigns an input to a specific class or category based on the predicted probability.</a:t>
            </a:r>
          </a:p>
        </p:txBody>
      </p:sp>
    </p:spTree>
    <p:extLst>
      <p:ext uri="{BB962C8B-B14F-4D97-AF65-F5344CB8AC3E}">
        <p14:creationId xmlns:p14="http://schemas.microsoft.com/office/powerpoint/2010/main" val="259248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 Forms: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646" y="1728257"/>
                <a:ext cx="10984707" cy="4682067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logistic regression model can be expressed in two forms,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 form: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  <m:r>
                                <m:rPr>
                                  <m:nor/>
                                </m:rPr>
                                <a:rPr lang="en-US" sz="26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0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Logit form: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probability that the response variable equals a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the logistic regression coefficients.</a:t>
                </a:r>
              </a:p>
              <a:p>
                <a:pPr marL="457200" indent="-457200"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transformation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US" sz="2800" i="0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⁡</m:t>
                    </m:r>
                    <m:r>
                      <a:rPr lang="en-US" sz="2800" i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𝑜𝑑𝑑𝑠</m:t>
                    </m:r>
                    <m:r>
                      <a:rPr lang="en-US" sz="2800" i="1" dirty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logistic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logit transformation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:endParaRPr lang="en-US" sz="3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rgbClr val="00694E"/>
                  </a:buClr>
                </a:pPr>
                <a:endParaRPr lang="en-US" sz="3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646" y="1728257"/>
                <a:ext cx="10984707" cy="4682067"/>
              </a:xfrm>
              <a:blipFill>
                <a:blip r:embed="rId2"/>
                <a:stretch>
                  <a:fillRect l="-1831" t="-781" r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6628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Odds, Odds Ratio, and Log Odds: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0" y="1663701"/>
                <a:ext cx="11013440" cy="4413249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Odds: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 describes the ratio of the probability of success (event happening) and the probability of failure (event not happening).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Odds Ratio (OR):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 is the ratio between odds of two events.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𝑂𝑑𝑑𝑠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𝑅𝑎𝑡𝑖𝑜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01268" lvl="1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= 1, there is no effect; the predictor has no influence on the odds.</a:t>
                </a:r>
              </a:p>
              <a:p>
                <a:pPr marL="1001268" lvl="1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&gt; 1, the event is </a:t>
                </a:r>
                <a:r>
                  <a:rPr lang="en-US" sz="2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more</a:t>
                </a: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likely as the predictor increases.</a:t>
                </a:r>
              </a:p>
              <a:p>
                <a:pPr marL="1001268" lvl="1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 &lt; 1, the event is </a:t>
                </a:r>
                <a:r>
                  <a:rPr lang="en-US" sz="2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en-US" sz="2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likely as the predictor increases.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Odds: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It is the natural logarithm of the odds ratio.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0" y="1663701"/>
                <a:ext cx="11013440" cy="4413249"/>
              </a:xfrm>
              <a:blipFill>
                <a:blip r:embed="rId2"/>
                <a:stretch>
                  <a:fillRect l="-1883" t="-1519" b="-1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2123538"/>
            <a:ext cx="10209848" cy="1788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table that is used to visualizes and summarizes the performance of a classification algorithm.</a:t>
            </a:r>
            <a:endParaRPr lang="en-US" sz="30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98693</TotalTime>
  <Words>536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Times New Roman</vt:lpstr>
      <vt:lpstr>Wingdings</vt:lpstr>
      <vt:lpstr>1_Retrospect</vt:lpstr>
      <vt:lpstr>Logistic Regression Regression Tree  </vt:lpstr>
      <vt:lpstr>Logistic Regression:</vt:lpstr>
      <vt:lpstr>Figure 1 An example of sigmoid (S) function</vt:lpstr>
      <vt:lpstr>Figure 2 Linear regression vs. logistic regression</vt:lpstr>
      <vt:lpstr>Types of Logistic Regression:</vt:lpstr>
      <vt:lpstr>Logistic Regression Usage:</vt:lpstr>
      <vt:lpstr>Logistic Regression Forms:</vt:lpstr>
      <vt:lpstr>Odds, Odds Ratio, and Log Odds:</vt:lpstr>
      <vt:lpstr>Confusion Matrix:</vt:lpstr>
      <vt:lpstr>Table 1 Confusion Matrix </vt:lpstr>
      <vt:lpstr>Accuracy: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476</cp:revision>
  <dcterms:created xsi:type="dcterms:W3CDTF">2024-09-14T20:02:52Z</dcterms:created>
  <dcterms:modified xsi:type="dcterms:W3CDTF">2025-04-08T16:17:43Z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