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0" r:id="rId3"/>
    <p:sldId id="265" r:id="rId4"/>
    <p:sldId id="266" r:id="rId5"/>
    <p:sldId id="267" r:id="rId6"/>
    <p:sldId id="268" r:id="rId7"/>
    <p:sldId id="269" r:id="rId8"/>
    <p:sldId id="345" r:id="rId9"/>
    <p:sldId id="318" r:id="rId10"/>
    <p:sldId id="321" r:id="rId11"/>
    <p:sldId id="520" r:id="rId12"/>
    <p:sldId id="521" r:id="rId13"/>
    <p:sldId id="551" r:id="rId14"/>
    <p:sldId id="552" r:id="rId15"/>
    <p:sldId id="349" r:id="rId16"/>
    <p:sldId id="324" r:id="rId17"/>
    <p:sldId id="325" r:id="rId18"/>
    <p:sldId id="326" r:id="rId19"/>
    <p:sldId id="327" r:id="rId20"/>
    <p:sldId id="358" r:id="rId21"/>
    <p:sldId id="359" r:id="rId22"/>
    <p:sldId id="553" r:id="rId23"/>
    <p:sldId id="554"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E9F3CE7-7D02-4C83-B6CC-F3E387730284}" type="datetimeFigureOut">
              <a:rPr lang="en-US" smtClean="0"/>
              <a:pPr/>
              <a:t>10/29/2020</a:t>
            </a:fld>
            <a:endParaRPr lang="en-I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6D90EB-5FC4-4024-BA3C-56DD18978CD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p>
            <a:fld id="{A4F763B8-53FF-4300-A95C-AD44A4B346D5}" type="slidenum">
              <a:rPr lang="en-US" smtClean="0"/>
              <a:pPr/>
              <a:t>1</a:t>
            </a:fld>
            <a:endParaRPr lang="en-US"/>
          </a:p>
        </p:txBody>
      </p:sp>
      <p:sp>
        <p:nvSpPr>
          <p:cNvPr id="578563" name="Rectangle 2"/>
          <p:cNvSpPr>
            <a:spLocks noGrp="1" noRot="1" noChangeAspect="1" noChangeArrowheads="1" noTextEdit="1"/>
          </p:cNvSpPr>
          <p:nvPr>
            <p:ph type="sldImg"/>
          </p:nvPr>
        </p:nvSpPr>
        <p:spPr>
          <a:ln/>
        </p:spPr>
      </p:sp>
      <p:sp>
        <p:nvSpPr>
          <p:cNvPr id="578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6491076E-0C5C-41C2-8D64-CF9FD2214C93}" type="slidenum">
              <a:rPr lang="en-US">
                <a:solidFill>
                  <a:schemeClr val="tx1"/>
                </a:solidFill>
              </a:rPr>
              <a:pPr/>
              <a:t>10</a:t>
            </a:fld>
            <a:endParaRPr lang="en-US">
              <a:solidFill>
                <a:schemeClr val="tx1"/>
              </a:solidFill>
            </a:endParaRPr>
          </a:p>
        </p:txBody>
      </p:sp>
      <p:sp>
        <p:nvSpPr>
          <p:cNvPr id="356356" name="Rectangle 4"/>
          <p:cNvSpPr>
            <a:spLocks noGrp="1" noRot="1" noChangeAspect="1" noChangeArrowheads="1" noTextEdit="1"/>
          </p:cNvSpPr>
          <p:nvPr>
            <p:ph type="sldImg"/>
          </p:nvPr>
        </p:nvSpPr>
        <p:spPr>
          <a:ln/>
        </p:spPr>
      </p:sp>
      <p:sp>
        <p:nvSpPr>
          <p:cNvPr id="356357" name="Rectangle 5"/>
          <p:cNvSpPr>
            <a:spLocks noGrp="1" noChangeArrowheads="1"/>
          </p:cNvSpPr>
          <p:nvPr>
            <p:ph type="body" idx="1"/>
          </p:nvPr>
        </p:nvSpPr>
        <p:spPr/>
        <p:txBody>
          <a:bodyPr/>
          <a:lstStyle/>
          <a:p>
            <a:r>
              <a:rPr lang="en-US" altLang="en-US"/>
              <a:t>Life Cycle of Servlets</a:t>
            </a:r>
          </a:p>
          <a:p>
            <a:pPr lvl="1"/>
            <a:r>
              <a:rPr lang="en-US" altLang="en-US"/>
              <a:t>The life cycle of a servlet has the following characteristics:</a:t>
            </a:r>
          </a:p>
          <a:p>
            <a:pPr lvl="2"/>
            <a:r>
              <a:rPr lang="en-US" altLang="en-US"/>
              <a:t>Many servlet engines execute within a single JVM. Additionally, with WebLogic Server, you can use multiple JVMs.</a:t>
            </a:r>
          </a:p>
          <a:p>
            <a:pPr lvl="2"/>
            <a:r>
              <a:rPr lang="en-US" altLang="en-US"/>
              <a:t>Servlets persist between requests as object instances. If an object instance makes a connection to a database, there is no need to make another connection for the second request. Threads also persist as in any Java program, unless they die in the natural thread life cycle.</a:t>
            </a:r>
          </a:p>
          <a:p>
            <a:pPr lvl="2"/>
            <a:r>
              <a:rPr lang="en-US" altLang="en-US"/>
              <a:t>You can override the </a:t>
            </a:r>
            <a:r>
              <a:rPr lang="en-US" altLang="en-US">
                <a:latin typeface="Courier New" pitchFamily="49" charset="0"/>
              </a:rPr>
              <a:t>init()</a:t>
            </a:r>
            <a:r>
              <a:rPr lang="en-US" altLang="en-US"/>
              <a:t>method, which is invoked by the servlet engine before the servicing of client requests, and the </a:t>
            </a:r>
            <a:r>
              <a:rPr lang="en-US" altLang="en-US">
                <a:latin typeface="Courier New" pitchFamily="49" charset="0"/>
              </a:rPr>
              <a:t>destroy()</a:t>
            </a:r>
            <a:r>
              <a:rPr lang="en-US" altLang="en-US"/>
              <a:t>method, which is invoked after the engine removes the servlet.</a:t>
            </a:r>
          </a:p>
          <a:p>
            <a:pPr lvl="2"/>
            <a:r>
              <a:rPr lang="en-US" altLang="en-US"/>
              <a:t>A servlet can also be explicitly written in a single-threaded model. In this case, if two requests are received at the same time, the servlet engine uses another instance.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D7271C48-95DD-41A3-BED3-54C10719F96C}" type="slidenum">
              <a:rPr lang="en-US">
                <a:solidFill>
                  <a:schemeClr val="tx1"/>
                </a:solidFill>
              </a:rPr>
              <a:pPr/>
              <a:t>11</a:t>
            </a:fld>
            <a:endParaRPr lang="en-US">
              <a:solidFill>
                <a:schemeClr val="tx1"/>
              </a:solidFill>
            </a:endParaRPr>
          </a:p>
        </p:txBody>
      </p:sp>
      <p:sp>
        <p:nvSpPr>
          <p:cNvPr id="389124" name="Rectangle 4"/>
          <p:cNvSpPr>
            <a:spLocks noGrp="1" noRot="1" noChangeAspect="1" noChangeArrowheads="1" noTextEdit="1"/>
          </p:cNvSpPr>
          <p:nvPr>
            <p:ph type="sldImg"/>
          </p:nvPr>
        </p:nvSpPr>
        <p:spPr>
          <a:ln/>
        </p:spPr>
      </p:sp>
      <p:sp>
        <p:nvSpPr>
          <p:cNvPr id="38912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80240691-4305-422E-85DE-6B1210DCD8E9}" type="slidenum">
              <a:rPr lang="en-US">
                <a:solidFill>
                  <a:schemeClr val="tx1"/>
                </a:solidFill>
              </a:rPr>
              <a:pPr/>
              <a:t>12</a:t>
            </a:fld>
            <a:endParaRPr lang="en-US">
              <a:solidFill>
                <a:schemeClr val="tx1"/>
              </a:solidFill>
            </a:endParaRPr>
          </a:p>
        </p:txBody>
      </p:sp>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1258888" y="720725"/>
            <a:ext cx="4797425" cy="3598863"/>
          </a:xfrm>
          <a:prstGeom prst="rect">
            <a:avLst/>
          </a:prstGeom>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29028" name="Slide Number Placeholder 4"/>
          <p:cNvSpPr>
            <a:spLocks noGrp="1"/>
          </p:cNvSpPr>
          <p:nvPr>
            <p:ph type="sldNum" sz="quarter" idx="5"/>
          </p:nvPr>
        </p:nvSpPr>
        <p:spPr bwMode="auto">
          <a:xfrm>
            <a:off x="4143588" y="9119474"/>
            <a:ext cx="3169920" cy="480060"/>
          </a:xfrm>
          <a:prstGeom prst="rect">
            <a:avLst/>
          </a:prstGeom>
          <a:noFill/>
          <a:ln>
            <a:miter lim="800000"/>
            <a:headEnd/>
            <a:tailEnd/>
          </a:ln>
        </p:spPr>
        <p:txBody>
          <a:bodyPr wrap="square" lIns="99048" tIns="49524" rIns="99048" bIns="49524" numCol="1" anchorCtr="0" compatLnSpc="1">
            <a:prstTxWarp prst="textNoShape">
              <a:avLst/>
            </a:prstTxWarp>
          </a:bodyPr>
          <a:lstStyle/>
          <a:p>
            <a:fld id="{BBCE2781-50B8-48E7-A090-667497CF2AB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xfrm>
            <a:off x="1258888" y="720725"/>
            <a:ext cx="4797425" cy="3598863"/>
          </a:xfrm>
          <a:prstGeom prst="rect">
            <a:avLst/>
          </a:prstGeom>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a:t>For HTTP servlets, parameters are contained in the query string or posted form data</a:t>
            </a:r>
          </a:p>
          <a:p>
            <a:pPr algn="just"/>
            <a:endParaRPr lang="en-US"/>
          </a:p>
        </p:txBody>
      </p:sp>
      <p:sp>
        <p:nvSpPr>
          <p:cNvPr id="130052" name="Slide Number Placeholder 3"/>
          <p:cNvSpPr>
            <a:spLocks noGrp="1"/>
          </p:cNvSpPr>
          <p:nvPr>
            <p:ph type="sldNum" sz="quarter" idx="5"/>
          </p:nvPr>
        </p:nvSpPr>
        <p:spPr bwMode="auto">
          <a:xfrm>
            <a:off x="4143588" y="9119474"/>
            <a:ext cx="3169920" cy="480060"/>
          </a:xfrm>
          <a:prstGeom prst="rect">
            <a:avLst/>
          </a:prstGeom>
          <a:noFill/>
          <a:ln>
            <a:miter lim="800000"/>
            <a:headEnd/>
            <a:tailEnd/>
          </a:ln>
        </p:spPr>
        <p:txBody>
          <a:bodyPr wrap="square" lIns="99048" tIns="49524" rIns="99048" bIns="49524" numCol="1" anchorCtr="0" compatLnSpc="1">
            <a:prstTxWarp prst="textNoShape">
              <a:avLst/>
            </a:prstTxWarp>
          </a:bodyPr>
          <a:lstStyle/>
          <a:p>
            <a:fld id="{4E276113-CCB5-4971-B90B-6C08F7AA54B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15</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r>
              <a:rPr lang="en-US" altLang="en-US" dirty="0"/>
              <a:t>HTTP </a:t>
            </a:r>
            <a:r>
              <a:rPr lang="en-US" altLang="en-US" dirty="0" err="1"/>
              <a:t>Servlets</a:t>
            </a:r>
            <a:endParaRPr lang="en-US" altLang="en-US" dirty="0"/>
          </a:p>
          <a:p>
            <a:pPr lvl="1"/>
            <a:r>
              <a:rPr lang="en-US" altLang="en-US" dirty="0"/>
              <a:t>HTTP </a:t>
            </a:r>
            <a:r>
              <a:rPr lang="en-US" altLang="en-US" dirty="0" err="1"/>
              <a:t>servlets</a:t>
            </a:r>
            <a:r>
              <a:rPr lang="en-US" altLang="en-US" dirty="0"/>
              <a:t> extend the </a:t>
            </a:r>
            <a:r>
              <a:rPr lang="en-US" altLang="en-US" dirty="0" err="1">
                <a:latin typeface="Courier New" pitchFamily="49" charset="0"/>
              </a:rPr>
              <a:t>javax.servlet.http.HttpServlet</a:t>
            </a:r>
            <a:r>
              <a:rPr lang="en-US" altLang="en-US" dirty="0"/>
              <a:t> class, which extends the </a:t>
            </a:r>
            <a:r>
              <a:rPr lang="en-US" altLang="en-US" dirty="0" err="1">
                <a:latin typeface="Courier New" pitchFamily="49" charset="0"/>
              </a:rPr>
              <a:t>GenericServlet</a:t>
            </a:r>
            <a:r>
              <a:rPr lang="en-US" altLang="en-US" dirty="0"/>
              <a:t> class. The </a:t>
            </a:r>
            <a:r>
              <a:rPr lang="en-US" altLang="en-US" dirty="0" err="1">
                <a:latin typeface="Courier New" pitchFamily="49" charset="0"/>
              </a:rPr>
              <a:t>GenericServlet</a:t>
            </a:r>
            <a:r>
              <a:rPr lang="en-US" altLang="en-US" dirty="0"/>
              <a:t> class implements the </a:t>
            </a:r>
            <a:r>
              <a:rPr lang="en-US" altLang="en-US" dirty="0" err="1">
                <a:latin typeface="Courier New" pitchFamily="49" charset="0"/>
              </a:rPr>
              <a:t>Servlet</a:t>
            </a:r>
            <a:r>
              <a:rPr lang="en-US" altLang="en-US" dirty="0"/>
              <a:t> interface. These </a:t>
            </a:r>
            <a:r>
              <a:rPr lang="en-US" altLang="en-US" dirty="0" err="1"/>
              <a:t>servlets</a:t>
            </a:r>
            <a:r>
              <a:rPr lang="en-US" altLang="en-US" dirty="0"/>
              <a:t> provide more features than just providing fast responses to clients. For instance, the </a:t>
            </a:r>
            <a:r>
              <a:rPr lang="en-US" altLang="en-US" dirty="0">
                <a:latin typeface="Courier New" pitchFamily="49" charset="0"/>
              </a:rPr>
              <a:t>GET</a:t>
            </a:r>
            <a:r>
              <a:rPr lang="en-US" altLang="en-US" dirty="0"/>
              <a:t> parameters that are passed through a Web browser to a Web server are available to the user of the </a:t>
            </a:r>
            <a:r>
              <a:rPr lang="en-US" altLang="en-US" dirty="0" err="1"/>
              <a:t>servlet</a:t>
            </a:r>
            <a:r>
              <a:rPr lang="en-US" altLang="en-US" dirty="0"/>
              <a:t> API. Similarly, data submitted by means of a form is sent to the </a:t>
            </a:r>
            <a:r>
              <a:rPr lang="en-US" altLang="en-US" dirty="0" err="1"/>
              <a:t>servlet</a:t>
            </a:r>
            <a:r>
              <a:rPr lang="en-US" altLang="en-US" dirty="0"/>
              <a:t> by using the </a:t>
            </a:r>
            <a:r>
              <a:rPr lang="en-US" altLang="en-US" dirty="0" err="1">
                <a:latin typeface="Courier New" pitchFamily="49" charset="0"/>
              </a:rPr>
              <a:t>doPost</a:t>
            </a:r>
            <a:r>
              <a:rPr lang="en-US" altLang="en-US" dirty="0">
                <a:latin typeface="Courier New" pitchFamily="49" charset="0"/>
              </a:rPr>
              <a:t>()</a:t>
            </a:r>
            <a:r>
              <a:rPr lang="en-US" altLang="en-US" dirty="0"/>
              <a:t>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C27B76C7-96B1-4191-B469-E396E11C40C1}" type="slidenum">
              <a:rPr lang="en-US">
                <a:solidFill>
                  <a:schemeClr val="tx1"/>
                </a:solidFill>
              </a:rPr>
              <a:pPr/>
              <a:t>16</a:t>
            </a:fld>
            <a:endParaRPr lang="en-US">
              <a:solidFill>
                <a:schemeClr val="tx1"/>
              </a:solidFill>
            </a:endParaRPr>
          </a:p>
        </p:txBody>
      </p:sp>
      <p:sp>
        <p:nvSpPr>
          <p:cNvPr id="362500" name="Rectangle 4"/>
          <p:cNvSpPr>
            <a:spLocks noGrp="1" noRot="1" noChangeAspect="1" noChangeArrowheads="1" noTextEdit="1"/>
          </p:cNvSpPr>
          <p:nvPr>
            <p:ph type="sldImg"/>
          </p:nvPr>
        </p:nvSpPr>
        <p:spPr>
          <a:ln/>
        </p:spPr>
      </p:sp>
      <p:sp>
        <p:nvSpPr>
          <p:cNvPr id="362501" name="Rectangle 5"/>
          <p:cNvSpPr>
            <a:spLocks noGrp="1" noChangeArrowheads="1"/>
          </p:cNvSpPr>
          <p:nvPr>
            <p:ph type="body" idx="1"/>
          </p:nvPr>
        </p:nvSpPr>
        <p:spPr/>
        <p:txBody>
          <a:bodyPr/>
          <a:lstStyle/>
          <a:p>
            <a:r>
              <a:rPr lang="en-US" altLang="en-US">
                <a:latin typeface="Courier New" pitchFamily="49" charset="0"/>
              </a:rPr>
              <a:t>doGet()</a:t>
            </a:r>
            <a:r>
              <a:rPr lang="en-US" altLang="en-US"/>
              <a:t> Method</a:t>
            </a:r>
          </a:p>
          <a:p>
            <a:pPr lvl="1"/>
            <a:r>
              <a:rPr lang="en-US" altLang="en-US"/>
              <a:t>The </a:t>
            </a:r>
            <a:r>
              <a:rPr lang="en-US" altLang="en-US">
                <a:latin typeface="Courier New" pitchFamily="49" charset="0"/>
              </a:rPr>
              <a:t>doGet()</a:t>
            </a:r>
            <a:r>
              <a:rPr lang="en-US" altLang="en-US"/>
              <a:t> method, which receives two parameters as input, is usually the first method that you must modify from the JDeveloper-generated stubs. The request parameters are passed to the </a:t>
            </a:r>
            <a:r>
              <a:rPr lang="en-US" altLang="en-US">
                <a:latin typeface="Courier New" pitchFamily="49" charset="0"/>
              </a:rPr>
              <a:t>doGet()</a:t>
            </a:r>
            <a:r>
              <a:rPr lang="en-US" altLang="en-US"/>
              <a:t> method by appending them to the URL, for instance http://www.oracle.com/servlet?param1=value1. Multiple parameters can be accessed by using the following:</a:t>
            </a:r>
          </a:p>
          <a:p>
            <a:pPr lvl="1"/>
            <a:r>
              <a:rPr lang="en-US" altLang="en-US"/>
              <a:t>http://www.oracle.com/servlet?param1=value1&amp;param2=value2 </a:t>
            </a:r>
          </a:p>
          <a:p>
            <a:pPr lvl="1"/>
            <a:r>
              <a:rPr lang="en-US" altLang="en-US"/>
              <a:t>Additionally, a helper class, </a:t>
            </a:r>
            <a:r>
              <a:rPr lang="en-US" altLang="en-US">
                <a:latin typeface="Courier New" pitchFamily="49" charset="0"/>
              </a:rPr>
              <a:t>java.net.URLEncoder</a:t>
            </a:r>
            <a:r>
              <a:rPr lang="en-US" altLang="en-US"/>
              <a:t>, exists for encoding the parameters that are passed in the URL. The encode(</a:t>
            </a:r>
            <a:r>
              <a:rPr lang="en-US" altLang="en-US">
                <a:latin typeface="Courier New" pitchFamily="49" charset="0"/>
              </a:rPr>
              <a:t>String</a:t>
            </a:r>
            <a:r>
              <a:rPr lang="en-US" altLang="en-US"/>
              <a:t> </a:t>
            </a:r>
            <a:r>
              <a:rPr lang="en-US" altLang="en-US">
                <a:latin typeface="Courier New" pitchFamily="49" charset="0"/>
              </a:rPr>
              <a:t>s</a:t>
            </a:r>
            <a:r>
              <a:rPr lang="en-US" altLang="en-US"/>
              <a:t>, </a:t>
            </a:r>
            <a:r>
              <a:rPr lang="en-US" altLang="en-US">
                <a:latin typeface="Courier New" pitchFamily="49" charset="0"/>
              </a:rPr>
              <a:t>String</a:t>
            </a:r>
            <a:r>
              <a:rPr lang="en-US" altLang="en-US"/>
              <a:t> </a:t>
            </a:r>
            <a:r>
              <a:rPr lang="en-US" altLang="en-US">
                <a:latin typeface="Courier New" pitchFamily="49" charset="0"/>
              </a:rPr>
              <a:t>enc</a:t>
            </a:r>
            <a:r>
              <a:rPr lang="en-US" altLang="en-US"/>
              <a:t>) method of this class converts a string (“</a:t>
            </a:r>
            <a:r>
              <a:rPr lang="en-US" altLang="en-US">
                <a:latin typeface="Courier New" pitchFamily="49" charset="0"/>
              </a:rPr>
              <a:t>s</a:t>
            </a:r>
            <a:r>
              <a:rPr lang="en-US" altLang="en-US"/>
              <a:t>”) using the encoding character (“</a:t>
            </a:r>
            <a:r>
              <a:rPr lang="en-US" altLang="en-US">
                <a:latin typeface="Courier New" pitchFamily="49" charset="0"/>
              </a:rPr>
              <a:t>enc</a:t>
            </a:r>
            <a:r>
              <a:rPr lang="en-US" altLang="en-US"/>
              <a:t>”), and returns the converted string. This is helpful for passing parameters that include special characters.</a:t>
            </a:r>
          </a:p>
          <a:p>
            <a:pPr lvl="1"/>
            <a:r>
              <a:rPr lang="en-US" altLang="en-US">
                <a:latin typeface="Courier New" pitchFamily="49" charset="0"/>
              </a:rPr>
              <a:t>GET</a:t>
            </a:r>
            <a:r>
              <a:rPr lang="en-US" altLang="en-US"/>
              <a:t> requests are generated by a browser in the following instances:</a:t>
            </a:r>
          </a:p>
          <a:p>
            <a:pPr lvl="2"/>
            <a:r>
              <a:rPr lang="en-US" altLang="en-US"/>
              <a:t>When a user enters a URL in the address line</a:t>
            </a:r>
          </a:p>
          <a:p>
            <a:pPr lvl="2"/>
            <a:r>
              <a:rPr lang="en-US" altLang="en-US"/>
              <a:t>When a user follows an </a:t>
            </a:r>
            <a:r>
              <a:rPr lang="en-US" altLang="en-US">
                <a:latin typeface="Courier New" pitchFamily="49" charset="0"/>
              </a:rPr>
              <a:t>href</a:t>
            </a:r>
            <a:r>
              <a:rPr lang="en-US" altLang="en-US"/>
              <a:t> link from another page</a:t>
            </a:r>
          </a:p>
          <a:p>
            <a:pPr lvl="2"/>
            <a:r>
              <a:rPr lang="en-US" altLang="en-US"/>
              <a:t>When a user submits an HTML form that does not specify a method</a:t>
            </a:r>
          </a:p>
          <a:p>
            <a:pPr lvl="2"/>
            <a:r>
              <a:rPr lang="en-US" altLang="en-US"/>
              <a:t>When the method is specified as </a:t>
            </a:r>
            <a:r>
              <a:rPr lang="en-US" altLang="en-US">
                <a:latin typeface="Courier New" pitchFamily="49" charset="0"/>
              </a:rPr>
              <a:t>GET</a:t>
            </a:r>
            <a:r>
              <a:rPr lang="en-US" altLang="en-US"/>
              <a:t>: </a:t>
            </a:r>
            <a:r>
              <a:rPr lang="en-US" altLang="en-US">
                <a:latin typeface="Courier New" pitchFamily="49" charset="0"/>
              </a:rPr>
              <a:t>&lt;FORM METHOD="GET"&gt;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7F133C9E-3DFD-43B3-99F6-E79ED9EDB227}" type="slidenum">
              <a:rPr lang="en-US">
                <a:solidFill>
                  <a:schemeClr val="tx1"/>
                </a:solidFill>
              </a:rPr>
              <a:pPr/>
              <a:t>17</a:t>
            </a:fld>
            <a:endParaRPr lang="en-US">
              <a:solidFill>
                <a:schemeClr val="tx1"/>
              </a:solidFill>
            </a:endParaRPr>
          </a:p>
        </p:txBody>
      </p:sp>
      <p:sp>
        <p:nvSpPr>
          <p:cNvPr id="364548" name="Rectangle 4"/>
          <p:cNvSpPr>
            <a:spLocks noGrp="1" noRot="1" noChangeAspect="1" noChangeArrowheads="1" noTextEdit="1"/>
          </p:cNvSpPr>
          <p:nvPr>
            <p:ph type="sldImg"/>
          </p:nvPr>
        </p:nvSpPr>
        <p:spPr>
          <a:ln/>
        </p:spPr>
      </p:sp>
      <p:sp>
        <p:nvSpPr>
          <p:cNvPr id="364549" name="Rectangle 5"/>
          <p:cNvSpPr>
            <a:spLocks noGrp="1" noChangeArrowheads="1"/>
          </p:cNvSpPr>
          <p:nvPr>
            <p:ph type="body" idx="1"/>
          </p:nvPr>
        </p:nvSpPr>
        <p:spPr/>
        <p:txBody>
          <a:bodyPr/>
          <a:lstStyle/>
          <a:p>
            <a:r>
              <a:rPr lang="en-US" altLang="en-US">
                <a:latin typeface="Courier New" pitchFamily="49" charset="0"/>
              </a:rPr>
              <a:t>doPost()</a:t>
            </a:r>
            <a:r>
              <a:rPr lang="en-US" altLang="en-US"/>
              <a:t> Method</a:t>
            </a:r>
          </a:p>
          <a:p>
            <a:pPr lvl="1"/>
            <a:r>
              <a:rPr lang="en-US" altLang="en-US"/>
              <a:t>The </a:t>
            </a:r>
            <a:r>
              <a:rPr lang="en-US" altLang="en-US">
                <a:latin typeface="Courier New" pitchFamily="49" charset="0"/>
              </a:rPr>
              <a:t>doPost()</a:t>
            </a:r>
            <a:r>
              <a:rPr lang="en-US" altLang="en-US"/>
              <a:t> method is used in conjunction with an HTML form. When the user clicks Submit, specified parameters are passed to the servlet that is specified in the action tag. Like the </a:t>
            </a:r>
            <a:r>
              <a:rPr lang="en-US" altLang="en-US">
                <a:latin typeface="Courier New" pitchFamily="49" charset="0"/>
              </a:rPr>
              <a:t>doGet()</a:t>
            </a:r>
            <a:r>
              <a:rPr lang="en-US" altLang="en-US"/>
              <a:t> method, </a:t>
            </a:r>
            <a:r>
              <a:rPr lang="en-US" altLang="en-US">
                <a:latin typeface="Courier New" pitchFamily="49" charset="0"/>
              </a:rPr>
              <a:t>doPost()</a:t>
            </a:r>
            <a:r>
              <a:rPr lang="en-US" altLang="en-US"/>
              <a:t> receives two parameters as input: </a:t>
            </a:r>
            <a:r>
              <a:rPr lang="en-US" altLang="en-US">
                <a:latin typeface="Courier New" pitchFamily="49" charset="0"/>
              </a:rPr>
              <a:t>HttpServletRequest</a:t>
            </a:r>
            <a:r>
              <a:rPr lang="en-US" altLang="en-US"/>
              <a:t> and </a:t>
            </a:r>
            <a:r>
              <a:rPr lang="en-US" altLang="en-US">
                <a:latin typeface="Courier New" pitchFamily="49" charset="0"/>
              </a:rPr>
              <a:t>HttpServletResponse</a:t>
            </a:r>
            <a:r>
              <a:rPr lang="en-US" altLang="en-US"/>
              <a:t>. Parameter name–value pairs are passed to the Web server in an additional HTTP request header, and not by appending them to the URL. Therefore, the advantages of using </a:t>
            </a:r>
            <a:r>
              <a:rPr lang="en-US" altLang="en-US">
                <a:latin typeface="Courier New" pitchFamily="49" charset="0"/>
              </a:rPr>
              <a:t>POST</a:t>
            </a:r>
            <a:r>
              <a:rPr lang="en-US" altLang="en-US"/>
              <a:t> include the following:</a:t>
            </a:r>
          </a:p>
          <a:p>
            <a:pPr lvl="2"/>
            <a:r>
              <a:rPr lang="en-US" altLang="en-US"/>
              <a:t>Parameters (like passwords) are not visible in the browser’s URL field.</a:t>
            </a:r>
          </a:p>
          <a:p>
            <a:pPr lvl="2"/>
            <a:r>
              <a:rPr lang="en-US" altLang="en-US"/>
              <a:t>You cannot bookmark a URL containing the parameter values.</a:t>
            </a:r>
          </a:p>
          <a:p>
            <a:pPr lvl="2"/>
            <a:r>
              <a:rPr lang="en-US" altLang="en-US"/>
              <a:t>Web servers usually limit the amount of characters that can be passed in the URL (2–4 kilobytes), but there is no theoretical limit to the size of </a:t>
            </a:r>
            <a:r>
              <a:rPr lang="en-US" altLang="en-US">
                <a:latin typeface="Courier New" pitchFamily="49" charset="0"/>
              </a:rPr>
              <a:t>POST</a:t>
            </a:r>
            <a:r>
              <a:rPr lang="en-US" altLang="en-US"/>
              <a:t> parameters.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E2939113-CCB8-46B1-BD71-6E8C59AD47B2}" type="slidenum">
              <a:rPr lang="en-US">
                <a:solidFill>
                  <a:schemeClr val="tx1"/>
                </a:solidFill>
              </a:rPr>
              <a:pPr/>
              <a:t>18</a:t>
            </a:fld>
            <a:endParaRPr lang="en-US">
              <a:solidFill>
                <a:schemeClr val="tx1"/>
              </a:solidFill>
            </a:endParaRPr>
          </a:p>
        </p:txBody>
      </p:sp>
      <p:sp>
        <p:nvSpPr>
          <p:cNvPr id="366622" name="Rectangle 30"/>
          <p:cNvSpPr>
            <a:spLocks noGrp="1" noRot="1" noChangeAspect="1" noChangeArrowheads="1" noTextEdit="1"/>
          </p:cNvSpPr>
          <p:nvPr>
            <p:ph type="sldImg"/>
          </p:nvPr>
        </p:nvSpPr>
        <p:spPr>
          <a:ln/>
        </p:spPr>
      </p:sp>
      <p:sp>
        <p:nvSpPr>
          <p:cNvPr id="366623" name="Rectangle 31"/>
          <p:cNvSpPr>
            <a:spLocks noGrp="1" noChangeArrowheads="1"/>
          </p:cNvSpPr>
          <p:nvPr>
            <p:ph type="body" idx="1"/>
          </p:nvPr>
        </p:nvSpPr>
        <p:spPr/>
        <p:txBody>
          <a:bodyPr/>
          <a:lstStyle/>
          <a:p>
            <a:r>
              <a:rPr lang="en-US" altLang="en-US">
                <a:latin typeface="Courier New" pitchFamily="49" charset="0"/>
              </a:rPr>
              <a:t>HttpServletRequest</a:t>
            </a:r>
            <a:r>
              <a:rPr lang="en-US" altLang="en-US"/>
              <a:t> Object</a:t>
            </a:r>
          </a:p>
          <a:p>
            <a:pPr lvl="1"/>
            <a:r>
              <a:rPr lang="en-US" altLang="en-US"/>
              <a:t>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take the </a:t>
            </a:r>
            <a:r>
              <a:rPr lang="en-US" altLang="en-US">
                <a:latin typeface="Courier New" pitchFamily="49" charset="0"/>
              </a:rPr>
              <a:t>HttpServletRequest</a:t>
            </a:r>
            <a:r>
              <a:rPr lang="en-US" altLang="en-US"/>
              <a:t> object as a parameter. The following table describes several methods in the </a:t>
            </a:r>
            <a:r>
              <a:rPr lang="en-US" altLang="en-US">
                <a:latin typeface="Courier New" pitchFamily="49" charset="0"/>
              </a:rPr>
              <a:t>HttpServletRequest</a:t>
            </a:r>
            <a:r>
              <a:rPr lang="en-US" altLang="en-US"/>
              <a:t> object and their purposes, based on the example URL: http://bighost:7101/finance/servlet/Ledger/June?region=east</a:t>
            </a:r>
          </a:p>
        </p:txBody>
      </p:sp>
      <p:graphicFrame>
        <p:nvGraphicFramePr>
          <p:cNvPr id="366596" name="Group 4"/>
          <p:cNvGraphicFramePr>
            <a:graphicFrameLocks noGrp="1"/>
          </p:cNvGraphicFramePr>
          <p:nvPr/>
        </p:nvGraphicFramePr>
        <p:xfrm>
          <a:off x="717568" y="6542018"/>
          <a:ext cx="5740539" cy="1977055"/>
        </p:xfrm>
        <a:graphic>
          <a:graphicData uri="http://schemas.openxmlformats.org/drawingml/2006/table">
            <a:tbl>
              <a:tblPr/>
              <a:tblGrid>
                <a:gridCol w="1941751">
                  <a:extLst>
                    <a:ext uri="{9D8B030D-6E8A-4147-A177-3AD203B41FA5}">
                      <a16:colId xmlns:a16="http://schemas.microsoft.com/office/drawing/2014/main" val="20000"/>
                    </a:ext>
                  </a:extLst>
                </a:gridCol>
                <a:gridCol w="3798787">
                  <a:extLst>
                    <a:ext uri="{9D8B030D-6E8A-4147-A177-3AD203B41FA5}">
                      <a16:colId xmlns:a16="http://schemas.microsoft.com/office/drawing/2014/main" val="20001"/>
                    </a:ext>
                  </a:extLst>
                </a:gridCol>
              </a:tblGrid>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charset="0"/>
                        </a:rPr>
                        <a:t>Request methods</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charset="0"/>
                        </a:rPr>
                        <a:t>Return values</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getServerName()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bighost</a:t>
                      </a:r>
                      <a:endParaRPr kumimoji="0" lang="en-US" sz="24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getServerPort()</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7101</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getPathInfo()</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/finance/servlet/Ledger/June.class</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getServletPath()</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/servlet/Ledger.June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getContextPath()</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/finance</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getRequestURI()</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/finance</a:t>
                      </a:r>
                      <a:r>
                        <a:rPr kumimoji="0" lang="en-US" altLang="en-US" sz="1200" b="0" i="0" u="none" strike="noStrike" cap="none" normalizeH="0" baseline="0">
                          <a:ln>
                            <a:noFill/>
                          </a:ln>
                          <a:solidFill>
                            <a:schemeClr val="tx1"/>
                          </a:solidFill>
                          <a:effectLst/>
                          <a:latin typeface="Courier New" pitchFamily="49" charset="0"/>
                        </a:rPr>
                        <a:t>/servlet/Ledger.June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8FF8A1E-A54D-48D3-ACA3-016C45D36B1A}" type="slidenum">
              <a:rPr lang="en-US">
                <a:solidFill>
                  <a:schemeClr val="tx1"/>
                </a:solidFill>
              </a:rPr>
              <a:pPr/>
              <a:t>19</a:t>
            </a:fld>
            <a:endParaRPr lang="en-US">
              <a:solidFill>
                <a:schemeClr val="tx1"/>
              </a:solidFill>
            </a:endParaRPr>
          </a:p>
        </p:txBody>
      </p:sp>
      <p:sp>
        <p:nvSpPr>
          <p:cNvPr id="368658" name="Rectangle 18"/>
          <p:cNvSpPr>
            <a:spLocks noGrp="1" noRot="1" noChangeAspect="1" noChangeArrowheads="1" noTextEdit="1"/>
          </p:cNvSpPr>
          <p:nvPr>
            <p:ph type="sldImg"/>
          </p:nvPr>
        </p:nvSpPr>
        <p:spPr>
          <a:ln/>
        </p:spPr>
      </p:sp>
      <p:sp>
        <p:nvSpPr>
          <p:cNvPr id="368659" name="Rectangle 19"/>
          <p:cNvSpPr>
            <a:spLocks noGrp="1" noChangeArrowheads="1"/>
          </p:cNvSpPr>
          <p:nvPr>
            <p:ph type="body" idx="1"/>
          </p:nvPr>
        </p:nvSpPr>
        <p:spPr/>
        <p:txBody>
          <a:bodyPr/>
          <a:lstStyle/>
          <a:p>
            <a:r>
              <a:rPr lang="en-US" altLang="en-US">
                <a:latin typeface="Courier New" pitchFamily="49" charset="0"/>
              </a:rPr>
              <a:t>HttpServletResponse</a:t>
            </a:r>
            <a:r>
              <a:rPr lang="en-US" altLang="en-US"/>
              <a:t> Object</a:t>
            </a:r>
          </a:p>
          <a:p>
            <a:pPr lvl="1"/>
            <a:r>
              <a:rPr lang="en-US" altLang="en-US"/>
              <a:t>The second parameter for 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is the </a:t>
            </a:r>
            <a:r>
              <a:rPr lang="en-US" altLang="en-US">
                <a:latin typeface="Courier New" pitchFamily="49" charset="0"/>
              </a:rPr>
              <a:t>HttpServletResponse</a:t>
            </a:r>
            <a:r>
              <a:rPr lang="en-US" altLang="en-US"/>
              <a:t> object. The first bullet in the slide describes that an HTTP response consists of a status line (whether or not the call to the servlet was successful), one or more headers (the content type and optional content length), and the actual output, in that order. The following table describes several methods that are available in the </a:t>
            </a:r>
            <a:r>
              <a:rPr lang="en-US" altLang="en-US">
                <a:latin typeface="Courier New" pitchFamily="49" charset="0"/>
              </a:rPr>
              <a:t>HttpServletResponse</a:t>
            </a:r>
            <a:r>
              <a:rPr lang="en-US" altLang="en-US"/>
              <a:t> object and their purposes:</a:t>
            </a:r>
          </a:p>
        </p:txBody>
      </p:sp>
      <p:grpSp>
        <p:nvGrpSpPr>
          <p:cNvPr id="368662" name="Group 22"/>
          <p:cNvGrpSpPr>
            <a:grpSpLocks/>
          </p:cNvGrpSpPr>
          <p:nvPr/>
        </p:nvGrpSpPr>
        <p:grpSpPr bwMode="auto">
          <a:xfrm>
            <a:off x="717567" y="6901633"/>
            <a:ext cx="6139187" cy="1926150"/>
            <a:chOff x="432" y="4203"/>
            <a:chExt cx="3696" cy="1173"/>
          </a:xfrm>
        </p:grpSpPr>
        <p:sp>
          <p:nvSpPr>
            <p:cNvPr id="368645" name="Rectangle 5"/>
            <p:cNvSpPr>
              <a:spLocks noChangeArrowheads="1"/>
            </p:cNvSpPr>
            <p:nvPr/>
          </p:nvSpPr>
          <p:spPr bwMode="auto">
            <a:xfrm>
              <a:off x="1564" y="5071"/>
              <a:ext cx="2564" cy="257"/>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Location</a:t>
              </a:r>
              <a:r>
                <a:rPr lang="en-US" sz="1300" b="0" dirty="0">
                  <a:solidFill>
                    <a:srgbClr val="000000"/>
                  </a:solidFill>
                  <a:latin typeface="Times New Roman" charset="0"/>
                  <a:cs typeface="Times New Roman" charset="0"/>
                </a:rPr>
                <a:t> header and sets the status code to 302 </a:t>
              </a:r>
              <a:endParaRPr lang="en-US" sz="1300" b="0" dirty="0">
                <a:latin typeface="Times New Roman" charset="0"/>
              </a:endParaRPr>
            </a:p>
          </p:txBody>
        </p:sp>
        <p:sp>
          <p:nvSpPr>
            <p:cNvPr id="368646" name="Rectangle 6"/>
            <p:cNvSpPr>
              <a:spLocks noChangeArrowheads="1"/>
            </p:cNvSpPr>
            <p:nvPr/>
          </p:nvSpPr>
          <p:spPr bwMode="auto">
            <a:xfrm>
              <a:off x="432" y="5071"/>
              <a:ext cx="1132" cy="257"/>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sendRedirect</a:t>
              </a:r>
              <a:r>
                <a:rPr lang="en-US" sz="1300" b="0" dirty="0">
                  <a:solidFill>
                    <a:srgbClr val="000000"/>
                  </a:solidFill>
                  <a:latin typeface="Courier New" pitchFamily="49" charset="0"/>
                  <a:cs typeface="Times New Roman" charset="0"/>
                </a:rPr>
                <a:t>()</a:t>
              </a:r>
              <a:endParaRPr lang="en-US" sz="1300" b="0" dirty="0">
                <a:latin typeface="Courier New" pitchFamily="49" charset="0"/>
                <a:cs typeface="Times New Roman" charset="0"/>
              </a:endParaRPr>
            </a:p>
            <a:p>
              <a:pPr algn="l">
                <a:spcBef>
                  <a:spcPct val="0"/>
                </a:spcBef>
                <a:buClrTx/>
                <a:buFontTx/>
                <a:buNone/>
              </a:pPr>
              <a:endParaRPr lang="en-US" sz="1300" b="0" dirty="0">
                <a:latin typeface="Courier New" pitchFamily="49" charset="0"/>
              </a:endParaRPr>
            </a:p>
          </p:txBody>
        </p:sp>
        <p:sp>
          <p:nvSpPr>
            <p:cNvPr id="368647" name="Rectangle 7"/>
            <p:cNvSpPr>
              <a:spLocks noChangeArrowheads="1"/>
            </p:cNvSpPr>
            <p:nvPr/>
          </p:nvSpPr>
          <p:spPr bwMode="auto">
            <a:xfrm>
              <a:off x="1564" y="4709"/>
              <a:ext cx="2564" cy="380"/>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An optional method that sets the </a:t>
              </a:r>
              <a:r>
                <a:rPr lang="en-US" sz="1300" b="0" dirty="0">
                  <a:solidFill>
                    <a:srgbClr val="000000"/>
                  </a:solidFill>
                  <a:latin typeface="Courier New" pitchFamily="49" charset="0"/>
                  <a:cs typeface="Courier New" pitchFamily="49" charset="0"/>
                </a:rPr>
                <a:t>Content-Length</a:t>
              </a:r>
              <a:r>
                <a:rPr lang="en-US" sz="1300" b="0" dirty="0">
                  <a:solidFill>
                    <a:srgbClr val="000000"/>
                  </a:solidFill>
                  <a:latin typeface="Times New Roman" charset="0"/>
                  <a:cs typeface="Times New Roman" charset="0"/>
                </a:rPr>
                <a:t> header; useful for persistent HTTP connections</a:t>
              </a:r>
              <a:endParaRPr lang="en-US" sz="1300" b="0" dirty="0">
                <a:latin typeface="Times New Roman" charset="0"/>
              </a:endParaRPr>
            </a:p>
          </p:txBody>
        </p:sp>
        <p:sp>
          <p:nvSpPr>
            <p:cNvPr id="368648" name="Rectangle 8"/>
            <p:cNvSpPr>
              <a:spLocks noChangeArrowheads="1"/>
            </p:cNvSpPr>
            <p:nvPr/>
          </p:nvSpPr>
          <p:spPr bwMode="auto">
            <a:xfrm>
              <a:off x="432" y="4709"/>
              <a:ext cx="1132" cy="380"/>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setContentLength</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49" name="Rectangle 9"/>
            <p:cNvSpPr>
              <a:spLocks noChangeArrowheads="1"/>
            </p:cNvSpPr>
            <p:nvPr/>
          </p:nvSpPr>
          <p:spPr bwMode="auto">
            <a:xfrm>
              <a:off x="1564" y="4203"/>
              <a:ext cx="2564" cy="488"/>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Content-Type</a:t>
              </a:r>
              <a:r>
                <a:rPr lang="en-US" sz="1300" b="0" dirty="0">
                  <a:solidFill>
                    <a:srgbClr val="000000"/>
                  </a:solidFill>
                  <a:latin typeface="Times New Roman" charset="0"/>
                  <a:cs typeface="Times New Roman" charset="0"/>
                </a:rPr>
                <a:t> header for the document. This must be used for </a:t>
              </a:r>
              <a:r>
                <a:rPr lang="en-US" sz="1300" b="0" dirty="0" err="1">
                  <a:solidFill>
                    <a:srgbClr val="000000"/>
                  </a:solidFill>
                  <a:latin typeface="Times New Roman" charset="0"/>
                  <a:cs typeface="Times New Roman" charset="0"/>
                </a:rPr>
                <a:t>servlets</a:t>
              </a:r>
              <a:r>
                <a:rPr lang="en-US" sz="1300" b="0" dirty="0">
                  <a:solidFill>
                    <a:srgbClr val="000000"/>
                  </a:solidFill>
                  <a:latin typeface="Times New Roman" charset="0"/>
                  <a:cs typeface="Times New Roman" charset="0"/>
                </a:rPr>
                <a:t> that return the document content. Common settings include </a:t>
              </a:r>
              <a:r>
                <a:rPr lang="en-US" sz="1300" b="0" dirty="0">
                  <a:latin typeface="Courier New" pitchFamily="49" charset="0"/>
                  <a:cs typeface="Courier New" pitchFamily="49" charset="0"/>
                </a:rPr>
                <a:t>text/html</a:t>
              </a:r>
              <a:r>
                <a:rPr lang="en-US" sz="1300" b="0" dirty="0">
                  <a:latin typeface="Times New Roman" charset="0"/>
                  <a:cs typeface="Times New Roman" charset="0"/>
                </a:rPr>
                <a:t>, </a:t>
              </a:r>
              <a:r>
                <a:rPr lang="en-US" sz="1300" b="0" dirty="0">
                  <a:latin typeface="Courier New" pitchFamily="49" charset="0"/>
                  <a:cs typeface="Courier New" pitchFamily="49" charset="0"/>
                </a:rPr>
                <a:t>application/</a:t>
              </a:r>
              <a:r>
                <a:rPr lang="en-US" sz="1300" b="0" dirty="0" err="1">
                  <a:latin typeface="Courier New" pitchFamily="49" charset="0"/>
                  <a:cs typeface="Courier New" pitchFamily="49" charset="0"/>
                </a:rPr>
                <a:t>pdf</a:t>
              </a:r>
              <a:r>
                <a:rPr lang="en-US" sz="1300" b="0" dirty="0">
                  <a:latin typeface="Times New Roman" charset="0"/>
                  <a:cs typeface="Times New Roman" charset="0"/>
                </a:rPr>
                <a:t>, and </a:t>
              </a:r>
              <a:r>
                <a:rPr lang="en-US" sz="1300" b="0" dirty="0">
                  <a:latin typeface="Courier New" pitchFamily="49" charset="0"/>
                  <a:cs typeface="Courier New" pitchFamily="49" charset="0"/>
                </a:rPr>
                <a:t>image/gif</a:t>
              </a:r>
              <a:r>
                <a:rPr lang="en-US" sz="1300" b="0" dirty="0">
                  <a:solidFill>
                    <a:srgbClr val="000000"/>
                  </a:solidFill>
                  <a:latin typeface="Times New Roman" charset="0"/>
                  <a:cs typeface="Times New Roman" charset="0"/>
                </a:rPr>
                <a:t>.</a:t>
              </a:r>
              <a:r>
                <a:rPr lang="en-US" sz="1300" b="0" dirty="0">
                  <a:latin typeface="Times New Roman" charset="0"/>
                </a:rPr>
                <a:t> </a:t>
              </a:r>
            </a:p>
          </p:txBody>
        </p:sp>
        <p:sp>
          <p:nvSpPr>
            <p:cNvPr id="368650" name="Rectangle 10"/>
            <p:cNvSpPr>
              <a:spLocks noChangeArrowheads="1"/>
            </p:cNvSpPr>
            <p:nvPr/>
          </p:nvSpPr>
          <p:spPr bwMode="auto">
            <a:xfrm>
              <a:off x="432" y="4203"/>
              <a:ext cx="1132" cy="488"/>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setContentType</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52" name="Line 12"/>
            <p:cNvSpPr>
              <a:spLocks noChangeShapeType="1"/>
            </p:cNvSpPr>
            <p:nvPr/>
          </p:nvSpPr>
          <p:spPr bwMode="auto">
            <a:xfrm>
              <a:off x="432" y="4709"/>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3" name="Line 13"/>
            <p:cNvSpPr>
              <a:spLocks noChangeShapeType="1"/>
            </p:cNvSpPr>
            <p:nvPr/>
          </p:nvSpPr>
          <p:spPr bwMode="auto">
            <a:xfrm>
              <a:off x="432" y="5071"/>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1" name="Line 11"/>
            <p:cNvSpPr>
              <a:spLocks noChangeShapeType="1"/>
            </p:cNvSpPr>
            <p:nvPr/>
          </p:nvSpPr>
          <p:spPr bwMode="auto">
            <a:xfrm>
              <a:off x="432" y="4203"/>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4" name="Line 14"/>
            <p:cNvSpPr>
              <a:spLocks noChangeShapeType="1"/>
            </p:cNvSpPr>
            <p:nvPr/>
          </p:nvSpPr>
          <p:spPr bwMode="auto">
            <a:xfrm>
              <a:off x="432" y="5376"/>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5" name="Line 15"/>
            <p:cNvSpPr>
              <a:spLocks noChangeShapeType="1"/>
            </p:cNvSpPr>
            <p:nvPr/>
          </p:nvSpPr>
          <p:spPr bwMode="auto">
            <a:xfrm>
              <a:off x="432"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6" name="Line 16"/>
            <p:cNvSpPr>
              <a:spLocks noChangeShapeType="1"/>
            </p:cNvSpPr>
            <p:nvPr/>
          </p:nvSpPr>
          <p:spPr bwMode="auto">
            <a:xfrm>
              <a:off x="1564"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7" name="Line 17"/>
            <p:cNvSpPr>
              <a:spLocks noChangeShapeType="1"/>
            </p:cNvSpPr>
            <p:nvPr/>
          </p:nvSpPr>
          <p:spPr bwMode="auto">
            <a:xfrm>
              <a:off x="4128"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Slide Image Placeholder 1"/>
          <p:cNvSpPr>
            <a:spLocks noGrp="1" noRot="1" noChangeAspect="1" noTextEdit="1"/>
          </p:cNvSpPr>
          <p:nvPr>
            <p:ph type="sldImg"/>
          </p:nvPr>
        </p:nvSpPr>
        <p:spPr>
          <a:ln/>
        </p:spPr>
      </p:sp>
      <p:sp>
        <p:nvSpPr>
          <p:cNvPr id="581635" name="Notes Placeholder 2"/>
          <p:cNvSpPr>
            <a:spLocks noGrp="1"/>
          </p:cNvSpPr>
          <p:nvPr>
            <p:ph type="body" idx="1"/>
          </p:nvPr>
        </p:nvSpPr>
        <p:spPr>
          <a:noFill/>
          <a:ln/>
        </p:spPr>
        <p:txBody>
          <a:bodyPr/>
          <a:lstStyle/>
          <a:p>
            <a:endParaRPr lang="en-IN"/>
          </a:p>
        </p:txBody>
      </p:sp>
      <p:sp>
        <p:nvSpPr>
          <p:cNvPr id="581636" name="Footer Placeholder 3"/>
          <p:cNvSpPr>
            <a:spLocks noGrp="1"/>
          </p:cNvSpPr>
          <p:nvPr>
            <p:ph type="ftr" sz="quarter" idx="4"/>
          </p:nvPr>
        </p:nvSpPr>
        <p:spPr>
          <a:noFill/>
        </p:spPr>
        <p:txBody>
          <a:bodyPr/>
          <a:lstStyle/>
          <a:p>
            <a:r>
              <a:rPr lang="en-US"/>
              <a:t>© Accenture 2005</a:t>
            </a:r>
          </a:p>
          <a:p>
            <a:r>
              <a:rPr lang="en-US"/>
              <a:t>Course Code  #Z16325</a:t>
            </a:r>
          </a:p>
        </p:txBody>
      </p:sp>
      <p:sp>
        <p:nvSpPr>
          <p:cNvPr id="581637" name="Slide Number Placeholder 4"/>
          <p:cNvSpPr>
            <a:spLocks noGrp="1"/>
          </p:cNvSpPr>
          <p:nvPr>
            <p:ph type="sldNum" sz="quarter" idx="5"/>
          </p:nvPr>
        </p:nvSpPr>
        <p:spPr>
          <a:noFill/>
        </p:spPr>
        <p:txBody>
          <a:bodyPr/>
          <a:lstStyle/>
          <a:p>
            <a:r>
              <a:rPr lang="en-US"/>
              <a:t>                         </a:t>
            </a:r>
            <a:fld id="{32503D39-60A8-40E1-8230-0EF577187BBD}" type="slidenum">
              <a:rPr lang="en-US" smtClean="0"/>
              <a:pPr/>
              <a:t>2</a:t>
            </a:fld>
            <a:endParaRPr lang="en-US"/>
          </a:p>
        </p:txBody>
      </p:sp>
      <p:sp>
        <p:nvSpPr>
          <p:cNvPr id="581638" name="Header Placeholder 5"/>
          <p:cNvSpPr>
            <a:spLocks noGrp="1"/>
          </p:cNvSpPr>
          <p:nvPr>
            <p:ph type="hdr" sz="quarter"/>
          </p:nvPr>
        </p:nvSpPr>
        <p:spPr>
          <a:noFill/>
        </p:spPr>
        <p:txBody>
          <a:bodyPr/>
          <a:lstStyle/>
          <a:p>
            <a:r>
              <a:rPr lang="en-US"/>
              <a:t>ATS Application Programming: Java Programming</a:t>
            </a:r>
          </a:p>
        </p:txBody>
      </p:sp>
      <p:sp>
        <p:nvSpPr>
          <p:cNvPr id="581639" name="Date Placeholder 6"/>
          <p:cNvSpPr>
            <a:spLocks noGrp="1"/>
          </p:cNvSpPr>
          <p:nvPr>
            <p:ph type="dt" sz="quarter" idx="1"/>
          </p:nvPr>
        </p:nvSpPr>
        <p:spPr>
          <a:noFill/>
        </p:spPr>
        <p:txBody>
          <a:bodyPr/>
          <a:lstStyle/>
          <a:p>
            <a:r>
              <a:rPr lang="en-US"/>
              <a:t>2.1 Introduction to Java Technology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C4B58EB-6A1F-4B5B-A616-DEF0FCEA449C}" type="slidenum">
              <a:rPr lang="en-US">
                <a:solidFill>
                  <a:schemeClr val="tx1"/>
                </a:solidFill>
              </a:rPr>
              <a:pPr/>
              <a:t>20</a:t>
            </a:fld>
            <a:endParaRPr lang="en-US">
              <a:solidFill>
                <a:schemeClr val="tx1"/>
              </a:solidFill>
            </a:endParaRPr>
          </a:p>
        </p:txBody>
      </p:sp>
      <p:sp>
        <p:nvSpPr>
          <p:cNvPr id="376837" name="Rectangle 5"/>
          <p:cNvSpPr>
            <a:spLocks noGrp="1" noRot="1" noChangeAspect="1" noChangeArrowheads="1" noTextEdit="1"/>
          </p:cNvSpPr>
          <p:nvPr>
            <p:ph type="sldImg"/>
          </p:nvPr>
        </p:nvSpPr>
        <p:spPr>
          <a:ln/>
        </p:spPr>
      </p:sp>
      <p:sp>
        <p:nvSpPr>
          <p:cNvPr id="376838" name="Rectangle 6"/>
          <p:cNvSpPr>
            <a:spLocks noGrp="1" noChangeArrowheads="1"/>
          </p:cNvSpPr>
          <p:nvPr>
            <p:ph type="body" idx="1"/>
          </p:nvPr>
        </p:nvSpPr>
        <p:spPr/>
        <p:txBody>
          <a:bodyPr/>
          <a:lstStyle/>
          <a:p>
            <a:r>
              <a:rPr lang="en-US" altLang="en-US" dirty="0"/>
              <a:t>Handling Input: The Form</a:t>
            </a:r>
          </a:p>
          <a:p>
            <a:pPr lvl="1"/>
            <a:r>
              <a:rPr lang="en-US" altLang="en-US" dirty="0"/>
              <a:t>In this slide, an HTML form is used, which passes the input to the Web server. Your task is to process this input. The HTML output is shown below.</a:t>
            </a:r>
          </a:p>
        </p:txBody>
      </p:sp>
      <p:grpSp>
        <p:nvGrpSpPr>
          <p:cNvPr id="2" name="Group 11"/>
          <p:cNvGrpSpPr>
            <a:grpSpLocks/>
          </p:cNvGrpSpPr>
          <p:nvPr/>
        </p:nvGrpSpPr>
        <p:grpSpPr bwMode="auto">
          <a:xfrm>
            <a:off x="1355406" y="6226740"/>
            <a:ext cx="4624323" cy="2206946"/>
            <a:chOff x="768" y="3886"/>
            <a:chExt cx="2976" cy="1442"/>
          </a:xfrm>
        </p:grpSpPr>
        <p:pic>
          <p:nvPicPr>
            <p:cNvPr id="376836" name="Picture 4"/>
            <p:cNvPicPr>
              <a:picLocks noChangeAspect="1" noChangeArrowheads="1"/>
            </p:cNvPicPr>
            <p:nvPr/>
          </p:nvPicPr>
          <p:blipFill>
            <a:blip r:embed="rId3"/>
            <a:srcRect/>
            <a:stretch>
              <a:fillRect/>
            </a:stretch>
          </p:blipFill>
          <p:spPr bwMode="auto">
            <a:xfrm>
              <a:off x="768" y="3886"/>
              <a:ext cx="2976" cy="1442"/>
            </a:xfrm>
            <a:prstGeom prst="rect">
              <a:avLst/>
            </a:prstGeom>
            <a:noFill/>
            <a:ln w="28575">
              <a:noFill/>
              <a:miter lim="800000"/>
              <a:headEnd type="none" w="sm" len="sm"/>
              <a:tailEnd type="none" w="sm" len="sm"/>
            </a:ln>
            <a:effectLst/>
          </p:spPr>
        </p:pic>
        <p:pic>
          <p:nvPicPr>
            <p:cNvPr id="376842" name="Picture 10"/>
            <p:cNvPicPr>
              <a:picLocks noChangeAspect="1" noChangeArrowheads="1"/>
            </p:cNvPicPr>
            <p:nvPr/>
          </p:nvPicPr>
          <p:blipFill>
            <a:blip r:embed="rId4"/>
            <a:srcRect/>
            <a:stretch>
              <a:fillRect/>
            </a:stretch>
          </p:blipFill>
          <p:spPr bwMode="auto">
            <a:xfrm>
              <a:off x="1677" y="4347"/>
              <a:ext cx="150" cy="66"/>
            </a:xfrm>
            <a:prstGeom prst="rect">
              <a:avLst/>
            </a:prstGeom>
            <a:noFill/>
            <a:ln w="28575">
              <a:noFill/>
              <a:miter lim="800000"/>
              <a:headEnd type="none" w="sm" len="sm"/>
              <a:tailEnd type="none" w="sm" len="sm"/>
            </a:ln>
            <a:effectLst/>
          </p:spPr>
        </p:pic>
      </p:gr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DE1FCC20-4905-4D87-BD77-CD0F16E69416}" type="slidenum">
              <a:rPr lang="en-US">
                <a:solidFill>
                  <a:schemeClr val="tx1"/>
                </a:solidFill>
              </a:rPr>
              <a:pPr/>
              <a:t>21</a:t>
            </a:fld>
            <a:endParaRPr lang="en-US">
              <a:solidFill>
                <a:schemeClr val="tx1"/>
              </a:solidFill>
            </a:endParaRPr>
          </a:p>
        </p:txBody>
      </p:sp>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a:t>Handling Input: The Servlet</a:t>
            </a:r>
          </a:p>
          <a:p>
            <a:pPr lvl="1"/>
            <a:r>
              <a:rPr lang="en-US" altLang="en-US"/>
              <a:t>The preceding slide shows an HTML form that passes some input. This slide shows how you can process the input. Note that the content type, </a:t>
            </a:r>
            <a:r>
              <a:rPr lang="en-US" altLang="en-US">
                <a:latin typeface="Courier New" pitchFamily="49" charset="0"/>
              </a:rPr>
              <a:t>res</a:t>
            </a:r>
            <a:r>
              <a:rPr lang="en-US" altLang="en-US"/>
              <a:t>.</a:t>
            </a:r>
            <a:r>
              <a:rPr lang="en-US" altLang="en-US">
                <a:latin typeface="Courier New" pitchFamily="49" charset="0"/>
              </a:rPr>
              <a:t>setContentType("text/html")</a:t>
            </a:r>
            <a:r>
              <a:rPr lang="en-US" altLang="en-US"/>
              <a:t>, is set before submitting the document. In the example in the slide, </a:t>
            </a:r>
            <a:r>
              <a:rPr lang="en-US" altLang="en-US">
                <a:latin typeface="Courier New" pitchFamily="49" charset="0"/>
              </a:rPr>
              <a:t>getParameter()</a:t>
            </a:r>
            <a:r>
              <a:rPr lang="en-US" altLang="en-US"/>
              <a:t> is used to retrieve the case-sensitive </a:t>
            </a:r>
            <a:r>
              <a:rPr lang="en-US" altLang="en-US">
                <a:latin typeface="Courier New" pitchFamily="49" charset="0"/>
              </a:rPr>
              <a:t>firstName</a:t>
            </a:r>
            <a:r>
              <a:rPr lang="en-US" altLang="en-US"/>
              <a:t> parameter as a string from the HTML form. If no value is found, an empty string is returned, and null is returned, if there is no parameter by that name. </a:t>
            </a:r>
            <a:r>
              <a:rPr lang="en-US" altLang="en-US">
                <a:latin typeface="Courier New" pitchFamily="49" charset="0"/>
              </a:rPr>
              <a:t>getParameter()</a:t>
            </a:r>
            <a:r>
              <a:rPr lang="en-US" altLang="en-US"/>
              <a:t> is used in the same way for </a:t>
            </a:r>
            <a:r>
              <a:rPr lang="en-US" altLang="en-US">
                <a:latin typeface="Courier New" pitchFamily="49" charset="0"/>
              </a:rPr>
              <a:t>GET</a:t>
            </a:r>
            <a:r>
              <a:rPr lang="en-US" altLang="en-US"/>
              <a:t> and </a:t>
            </a:r>
            <a:r>
              <a:rPr lang="en-US" altLang="en-US">
                <a:latin typeface="Courier New" pitchFamily="49" charset="0"/>
              </a:rPr>
              <a:t>POST</a:t>
            </a:r>
            <a:r>
              <a:rPr lang="en-US" altLang="en-US"/>
              <a:t> requests. Additionally, </a:t>
            </a:r>
            <a:r>
              <a:rPr lang="en-US" altLang="en-US">
                <a:latin typeface="Courier New" pitchFamily="49" charset="0"/>
              </a:rPr>
              <a:t>getParameterValues()</a:t>
            </a:r>
            <a:r>
              <a:rPr lang="en-US" altLang="en-US"/>
              <a:t> can be used to return an array of strings, if the parameter can have more than one value.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8FF8A1E-A54D-48D3-ACA3-016C45D36B1A}" type="slidenum">
              <a:rPr lang="en-US">
                <a:solidFill>
                  <a:schemeClr val="tx1"/>
                </a:solidFill>
              </a:rPr>
              <a:pPr/>
              <a:t>22</a:t>
            </a:fld>
            <a:endParaRPr lang="en-US">
              <a:solidFill>
                <a:schemeClr val="tx1"/>
              </a:solidFill>
            </a:endParaRPr>
          </a:p>
        </p:txBody>
      </p:sp>
      <p:sp>
        <p:nvSpPr>
          <p:cNvPr id="368658" name="Rectangle 18"/>
          <p:cNvSpPr>
            <a:spLocks noGrp="1" noRot="1" noChangeAspect="1" noChangeArrowheads="1" noTextEdit="1"/>
          </p:cNvSpPr>
          <p:nvPr>
            <p:ph type="sldImg"/>
          </p:nvPr>
        </p:nvSpPr>
        <p:spPr>
          <a:ln/>
        </p:spPr>
      </p:sp>
      <p:sp>
        <p:nvSpPr>
          <p:cNvPr id="368659" name="Rectangle 19"/>
          <p:cNvSpPr>
            <a:spLocks noGrp="1" noChangeArrowheads="1"/>
          </p:cNvSpPr>
          <p:nvPr>
            <p:ph type="body" idx="1"/>
          </p:nvPr>
        </p:nvSpPr>
        <p:spPr/>
        <p:txBody>
          <a:bodyPr/>
          <a:lstStyle/>
          <a:p>
            <a:r>
              <a:rPr lang="en-US" altLang="en-US">
                <a:latin typeface="Courier New" pitchFamily="49" charset="0"/>
              </a:rPr>
              <a:t>HttpServletResponse</a:t>
            </a:r>
            <a:r>
              <a:rPr lang="en-US" altLang="en-US"/>
              <a:t> Object</a:t>
            </a:r>
          </a:p>
          <a:p>
            <a:pPr lvl="1"/>
            <a:r>
              <a:rPr lang="en-US" altLang="en-US"/>
              <a:t>The second parameter for 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is the </a:t>
            </a:r>
            <a:r>
              <a:rPr lang="en-US" altLang="en-US">
                <a:latin typeface="Courier New" pitchFamily="49" charset="0"/>
              </a:rPr>
              <a:t>HttpServletResponse</a:t>
            </a:r>
            <a:r>
              <a:rPr lang="en-US" altLang="en-US"/>
              <a:t> object. The first bullet in the slide describes that an HTTP response consists of a status line (whether or not the call to the servlet was successful), one or more headers (the content type and optional content length), and the actual output, in that order. The following table describes several methods that are available in the </a:t>
            </a:r>
            <a:r>
              <a:rPr lang="en-US" altLang="en-US">
                <a:latin typeface="Courier New" pitchFamily="49" charset="0"/>
              </a:rPr>
              <a:t>HttpServletResponse</a:t>
            </a:r>
            <a:r>
              <a:rPr lang="en-US" altLang="en-US"/>
              <a:t> object and their purposes:</a:t>
            </a:r>
          </a:p>
        </p:txBody>
      </p:sp>
      <p:grpSp>
        <p:nvGrpSpPr>
          <p:cNvPr id="368662" name="Group 22"/>
          <p:cNvGrpSpPr>
            <a:grpSpLocks/>
          </p:cNvGrpSpPr>
          <p:nvPr/>
        </p:nvGrpSpPr>
        <p:grpSpPr bwMode="auto">
          <a:xfrm>
            <a:off x="717567" y="6901633"/>
            <a:ext cx="6139187" cy="1926150"/>
            <a:chOff x="432" y="4203"/>
            <a:chExt cx="3696" cy="1173"/>
          </a:xfrm>
        </p:grpSpPr>
        <p:sp>
          <p:nvSpPr>
            <p:cNvPr id="368645" name="Rectangle 5"/>
            <p:cNvSpPr>
              <a:spLocks noChangeArrowheads="1"/>
            </p:cNvSpPr>
            <p:nvPr/>
          </p:nvSpPr>
          <p:spPr bwMode="auto">
            <a:xfrm>
              <a:off x="1564" y="5071"/>
              <a:ext cx="2564" cy="257"/>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Location</a:t>
              </a:r>
              <a:r>
                <a:rPr lang="en-US" sz="1300" b="0" dirty="0">
                  <a:solidFill>
                    <a:srgbClr val="000000"/>
                  </a:solidFill>
                  <a:latin typeface="Times New Roman" charset="0"/>
                  <a:cs typeface="Times New Roman" charset="0"/>
                </a:rPr>
                <a:t> header and sets the status code to 302 </a:t>
              </a:r>
              <a:endParaRPr lang="en-US" sz="1300" b="0" dirty="0">
                <a:latin typeface="Times New Roman" charset="0"/>
              </a:endParaRPr>
            </a:p>
          </p:txBody>
        </p:sp>
        <p:sp>
          <p:nvSpPr>
            <p:cNvPr id="368646" name="Rectangle 6"/>
            <p:cNvSpPr>
              <a:spLocks noChangeArrowheads="1"/>
            </p:cNvSpPr>
            <p:nvPr/>
          </p:nvSpPr>
          <p:spPr bwMode="auto">
            <a:xfrm>
              <a:off x="432" y="5071"/>
              <a:ext cx="1132" cy="257"/>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sendRedirect</a:t>
              </a:r>
              <a:r>
                <a:rPr lang="en-US" sz="1300" b="0" dirty="0">
                  <a:solidFill>
                    <a:srgbClr val="000000"/>
                  </a:solidFill>
                  <a:latin typeface="Courier New" pitchFamily="49" charset="0"/>
                  <a:cs typeface="Times New Roman" charset="0"/>
                </a:rPr>
                <a:t>()</a:t>
              </a:r>
              <a:endParaRPr lang="en-US" sz="1300" b="0" dirty="0">
                <a:latin typeface="Courier New" pitchFamily="49" charset="0"/>
                <a:cs typeface="Times New Roman" charset="0"/>
              </a:endParaRPr>
            </a:p>
            <a:p>
              <a:pPr algn="l">
                <a:spcBef>
                  <a:spcPct val="0"/>
                </a:spcBef>
                <a:buClrTx/>
                <a:buFontTx/>
                <a:buNone/>
              </a:pPr>
              <a:endParaRPr lang="en-US" sz="1300" b="0" dirty="0">
                <a:latin typeface="Courier New" pitchFamily="49" charset="0"/>
              </a:endParaRPr>
            </a:p>
          </p:txBody>
        </p:sp>
        <p:sp>
          <p:nvSpPr>
            <p:cNvPr id="368647" name="Rectangle 7"/>
            <p:cNvSpPr>
              <a:spLocks noChangeArrowheads="1"/>
            </p:cNvSpPr>
            <p:nvPr/>
          </p:nvSpPr>
          <p:spPr bwMode="auto">
            <a:xfrm>
              <a:off x="1564" y="4709"/>
              <a:ext cx="2564" cy="380"/>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An optional method that sets the </a:t>
              </a:r>
              <a:r>
                <a:rPr lang="en-US" sz="1300" b="0" dirty="0">
                  <a:solidFill>
                    <a:srgbClr val="000000"/>
                  </a:solidFill>
                  <a:latin typeface="Courier New" pitchFamily="49" charset="0"/>
                  <a:cs typeface="Courier New" pitchFamily="49" charset="0"/>
                </a:rPr>
                <a:t>Content-Length</a:t>
              </a:r>
              <a:r>
                <a:rPr lang="en-US" sz="1300" b="0" dirty="0">
                  <a:solidFill>
                    <a:srgbClr val="000000"/>
                  </a:solidFill>
                  <a:latin typeface="Times New Roman" charset="0"/>
                  <a:cs typeface="Times New Roman" charset="0"/>
                </a:rPr>
                <a:t> header; useful for persistent HTTP connections</a:t>
              </a:r>
              <a:endParaRPr lang="en-US" sz="1300" b="0" dirty="0">
                <a:latin typeface="Times New Roman" charset="0"/>
              </a:endParaRPr>
            </a:p>
          </p:txBody>
        </p:sp>
        <p:sp>
          <p:nvSpPr>
            <p:cNvPr id="368648" name="Rectangle 8"/>
            <p:cNvSpPr>
              <a:spLocks noChangeArrowheads="1"/>
            </p:cNvSpPr>
            <p:nvPr/>
          </p:nvSpPr>
          <p:spPr bwMode="auto">
            <a:xfrm>
              <a:off x="432" y="4709"/>
              <a:ext cx="1132" cy="380"/>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setContentLength</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49" name="Rectangle 9"/>
            <p:cNvSpPr>
              <a:spLocks noChangeArrowheads="1"/>
            </p:cNvSpPr>
            <p:nvPr/>
          </p:nvSpPr>
          <p:spPr bwMode="auto">
            <a:xfrm>
              <a:off x="1564" y="4203"/>
              <a:ext cx="2564" cy="488"/>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Content-Type</a:t>
              </a:r>
              <a:r>
                <a:rPr lang="en-US" sz="1300" b="0" dirty="0">
                  <a:solidFill>
                    <a:srgbClr val="000000"/>
                  </a:solidFill>
                  <a:latin typeface="Times New Roman" charset="0"/>
                  <a:cs typeface="Times New Roman" charset="0"/>
                </a:rPr>
                <a:t> header for the document. This must be used for </a:t>
              </a:r>
              <a:r>
                <a:rPr lang="en-US" sz="1300" b="0" dirty="0" err="1">
                  <a:solidFill>
                    <a:srgbClr val="000000"/>
                  </a:solidFill>
                  <a:latin typeface="Times New Roman" charset="0"/>
                  <a:cs typeface="Times New Roman" charset="0"/>
                </a:rPr>
                <a:t>servlets</a:t>
              </a:r>
              <a:r>
                <a:rPr lang="en-US" sz="1300" b="0" dirty="0">
                  <a:solidFill>
                    <a:srgbClr val="000000"/>
                  </a:solidFill>
                  <a:latin typeface="Times New Roman" charset="0"/>
                  <a:cs typeface="Times New Roman" charset="0"/>
                </a:rPr>
                <a:t> that return the document content. Common settings include </a:t>
              </a:r>
              <a:r>
                <a:rPr lang="en-US" sz="1300" b="0" dirty="0">
                  <a:latin typeface="Courier New" pitchFamily="49" charset="0"/>
                  <a:cs typeface="Courier New" pitchFamily="49" charset="0"/>
                </a:rPr>
                <a:t>text/html</a:t>
              </a:r>
              <a:r>
                <a:rPr lang="en-US" sz="1300" b="0" dirty="0">
                  <a:latin typeface="Times New Roman" charset="0"/>
                  <a:cs typeface="Times New Roman" charset="0"/>
                </a:rPr>
                <a:t>, </a:t>
              </a:r>
              <a:r>
                <a:rPr lang="en-US" sz="1300" b="0" dirty="0">
                  <a:latin typeface="Courier New" pitchFamily="49" charset="0"/>
                  <a:cs typeface="Courier New" pitchFamily="49" charset="0"/>
                </a:rPr>
                <a:t>application/</a:t>
              </a:r>
              <a:r>
                <a:rPr lang="en-US" sz="1300" b="0" dirty="0" err="1">
                  <a:latin typeface="Courier New" pitchFamily="49" charset="0"/>
                  <a:cs typeface="Courier New" pitchFamily="49" charset="0"/>
                </a:rPr>
                <a:t>pdf</a:t>
              </a:r>
              <a:r>
                <a:rPr lang="en-US" sz="1300" b="0" dirty="0">
                  <a:latin typeface="Times New Roman" charset="0"/>
                  <a:cs typeface="Times New Roman" charset="0"/>
                </a:rPr>
                <a:t>, and </a:t>
              </a:r>
              <a:r>
                <a:rPr lang="en-US" sz="1300" b="0" dirty="0">
                  <a:latin typeface="Courier New" pitchFamily="49" charset="0"/>
                  <a:cs typeface="Courier New" pitchFamily="49" charset="0"/>
                </a:rPr>
                <a:t>image/gif</a:t>
              </a:r>
              <a:r>
                <a:rPr lang="en-US" sz="1300" b="0" dirty="0">
                  <a:solidFill>
                    <a:srgbClr val="000000"/>
                  </a:solidFill>
                  <a:latin typeface="Times New Roman" charset="0"/>
                  <a:cs typeface="Times New Roman" charset="0"/>
                </a:rPr>
                <a:t>.</a:t>
              </a:r>
              <a:r>
                <a:rPr lang="en-US" sz="1300" b="0" dirty="0">
                  <a:latin typeface="Times New Roman" charset="0"/>
                </a:rPr>
                <a:t> </a:t>
              </a:r>
            </a:p>
          </p:txBody>
        </p:sp>
        <p:sp>
          <p:nvSpPr>
            <p:cNvPr id="368650" name="Rectangle 10"/>
            <p:cNvSpPr>
              <a:spLocks noChangeArrowheads="1"/>
            </p:cNvSpPr>
            <p:nvPr/>
          </p:nvSpPr>
          <p:spPr bwMode="auto">
            <a:xfrm>
              <a:off x="432" y="4203"/>
              <a:ext cx="1132" cy="488"/>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setContentType</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52" name="Line 12"/>
            <p:cNvSpPr>
              <a:spLocks noChangeShapeType="1"/>
            </p:cNvSpPr>
            <p:nvPr/>
          </p:nvSpPr>
          <p:spPr bwMode="auto">
            <a:xfrm>
              <a:off x="432" y="4709"/>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3" name="Line 13"/>
            <p:cNvSpPr>
              <a:spLocks noChangeShapeType="1"/>
            </p:cNvSpPr>
            <p:nvPr/>
          </p:nvSpPr>
          <p:spPr bwMode="auto">
            <a:xfrm>
              <a:off x="432" y="5071"/>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1" name="Line 11"/>
            <p:cNvSpPr>
              <a:spLocks noChangeShapeType="1"/>
            </p:cNvSpPr>
            <p:nvPr/>
          </p:nvSpPr>
          <p:spPr bwMode="auto">
            <a:xfrm>
              <a:off x="432" y="4203"/>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4" name="Line 14"/>
            <p:cNvSpPr>
              <a:spLocks noChangeShapeType="1"/>
            </p:cNvSpPr>
            <p:nvPr/>
          </p:nvSpPr>
          <p:spPr bwMode="auto">
            <a:xfrm>
              <a:off x="432" y="5376"/>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5" name="Line 15"/>
            <p:cNvSpPr>
              <a:spLocks noChangeShapeType="1"/>
            </p:cNvSpPr>
            <p:nvPr/>
          </p:nvSpPr>
          <p:spPr bwMode="auto">
            <a:xfrm>
              <a:off x="432"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6" name="Line 16"/>
            <p:cNvSpPr>
              <a:spLocks noChangeShapeType="1"/>
            </p:cNvSpPr>
            <p:nvPr/>
          </p:nvSpPr>
          <p:spPr bwMode="auto">
            <a:xfrm>
              <a:off x="1564"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7" name="Line 17"/>
            <p:cNvSpPr>
              <a:spLocks noChangeShapeType="1"/>
            </p:cNvSpPr>
            <p:nvPr/>
          </p:nvSpPr>
          <p:spPr bwMode="auto">
            <a:xfrm>
              <a:off x="4128"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grpSp>
    </p:spTree>
    <p:extLst>
      <p:ext uri="{BB962C8B-B14F-4D97-AF65-F5344CB8AC3E}">
        <p14:creationId xmlns:p14="http://schemas.microsoft.com/office/powerpoint/2010/main" val="2334820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8FF8A1E-A54D-48D3-ACA3-016C45D36B1A}" type="slidenum">
              <a:rPr lang="en-US">
                <a:solidFill>
                  <a:schemeClr val="tx1"/>
                </a:solidFill>
              </a:rPr>
              <a:pPr/>
              <a:t>23</a:t>
            </a:fld>
            <a:endParaRPr lang="en-US">
              <a:solidFill>
                <a:schemeClr val="tx1"/>
              </a:solidFill>
            </a:endParaRPr>
          </a:p>
        </p:txBody>
      </p:sp>
      <p:sp>
        <p:nvSpPr>
          <p:cNvPr id="368658" name="Rectangle 18"/>
          <p:cNvSpPr>
            <a:spLocks noGrp="1" noRot="1" noChangeAspect="1" noChangeArrowheads="1" noTextEdit="1"/>
          </p:cNvSpPr>
          <p:nvPr>
            <p:ph type="sldImg"/>
          </p:nvPr>
        </p:nvSpPr>
        <p:spPr>
          <a:ln/>
        </p:spPr>
      </p:sp>
      <p:sp>
        <p:nvSpPr>
          <p:cNvPr id="368659" name="Rectangle 19"/>
          <p:cNvSpPr>
            <a:spLocks noGrp="1" noChangeArrowheads="1"/>
          </p:cNvSpPr>
          <p:nvPr>
            <p:ph type="body" idx="1"/>
          </p:nvPr>
        </p:nvSpPr>
        <p:spPr/>
        <p:txBody>
          <a:bodyPr/>
          <a:lstStyle/>
          <a:p>
            <a:r>
              <a:rPr lang="en-US" altLang="en-US">
                <a:latin typeface="Courier New" pitchFamily="49" charset="0"/>
              </a:rPr>
              <a:t>HttpServletResponse</a:t>
            </a:r>
            <a:r>
              <a:rPr lang="en-US" altLang="en-US"/>
              <a:t> Object</a:t>
            </a:r>
          </a:p>
          <a:p>
            <a:pPr lvl="1"/>
            <a:r>
              <a:rPr lang="en-US" altLang="en-US"/>
              <a:t>The second parameter for 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is the </a:t>
            </a:r>
            <a:r>
              <a:rPr lang="en-US" altLang="en-US">
                <a:latin typeface="Courier New" pitchFamily="49" charset="0"/>
              </a:rPr>
              <a:t>HttpServletResponse</a:t>
            </a:r>
            <a:r>
              <a:rPr lang="en-US" altLang="en-US"/>
              <a:t> object. The first bullet in the slide describes that an HTTP response consists of a status line (whether or not the call to the servlet was successful), one or more headers (the content type and optional content length), and the actual output, in that order. The following table describes several methods that are available in the </a:t>
            </a:r>
            <a:r>
              <a:rPr lang="en-US" altLang="en-US">
                <a:latin typeface="Courier New" pitchFamily="49" charset="0"/>
              </a:rPr>
              <a:t>HttpServletResponse</a:t>
            </a:r>
            <a:r>
              <a:rPr lang="en-US" altLang="en-US"/>
              <a:t> object and their purposes:</a:t>
            </a:r>
          </a:p>
        </p:txBody>
      </p:sp>
      <p:grpSp>
        <p:nvGrpSpPr>
          <p:cNvPr id="368662" name="Group 22"/>
          <p:cNvGrpSpPr>
            <a:grpSpLocks/>
          </p:cNvGrpSpPr>
          <p:nvPr/>
        </p:nvGrpSpPr>
        <p:grpSpPr bwMode="auto">
          <a:xfrm>
            <a:off x="717567" y="6901633"/>
            <a:ext cx="6139187" cy="1926150"/>
            <a:chOff x="432" y="4203"/>
            <a:chExt cx="3696" cy="1173"/>
          </a:xfrm>
        </p:grpSpPr>
        <p:sp>
          <p:nvSpPr>
            <p:cNvPr id="368645" name="Rectangle 5"/>
            <p:cNvSpPr>
              <a:spLocks noChangeArrowheads="1"/>
            </p:cNvSpPr>
            <p:nvPr/>
          </p:nvSpPr>
          <p:spPr bwMode="auto">
            <a:xfrm>
              <a:off x="1564" y="5071"/>
              <a:ext cx="2564" cy="257"/>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Location</a:t>
              </a:r>
              <a:r>
                <a:rPr lang="en-US" sz="1300" b="0" dirty="0">
                  <a:solidFill>
                    <a:srgbClr val="000000"/>
                  </a:solidFill>
                  <a:latin typeface="Times New Roman" charset="0"/>
                  <a:cs typeface="Times New Roman" charset="0"/>
                </a:rPr>
                <a:t> header and sets the status code to 302 </a:t>
              </a:r>
              <a:endParaRPr lang="en-US" sz="1300" b="0" dirty="0">
                <a:latin typeface="Times New Roman" charset="0"/>
              </a:endParaRPr>
            </a:p>
          </p:txBody>
        </p:sp>
        <p:sp>
          <p:nvSpPr>
            <p:cNvPr id="368646" name="Rectangle 6"/>
            <p:cNvSpPr>
              <a:spLocks noChangeArrowheads="1"/>
            </p:cNvSpPr>
            <p:nvPr/>
          </p:nvSpPr>
          <p:spPr bwMode="auto">
            <a:xfrm>
              <a:off x="432" y="5071"/>
              <a:ext cx="1132" cy="257"/>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sendRedirect</a:t>
              </a:r>
              <a:r>
                <a:rPr lang="en-US" sz="1300" b="0" dirty="0">
                  <a:solidFill>
                    <a:srgbClr val="000000"/>
                  </a:solidFill>
                  <a:latin typeface="Courier New" pitchFamily="49" charset="0"/>
                  <a:cs typeface="Times New Roman" charset="0"/>
                </a:rPr>
                <a:t>()</a:t>
              </a:r>
              <a:endParaRPr lang="en-US" sz="1300" b="0" dirty="0">
                <a:latin typeface="Courier New" pitchFamily="49" charset="0"/>
                <a:cs typeface="Times New Roman" charset="0"/>
              </a:endParaRPr>
            </a:p>
            <a:p>
              <a:pPr algn="l">
                <a:spcBef>
                  <a:spcPct val="0"/>
                </a:spcBef>
                <a:buClrTx/>
                <a:buFontTx/>
                <a:buNone/>
              </a:pPr>
              <a:endParaRPr lang="en-US" sz="1300" b="0" dirty="0">
                <a:latin typeface="Courier New" pitchFamily="49" charset="0"/>
              </a:endParaRPr>
            </a:p>
          </p:txBody>
        </p:sp>
        <p:sp>
          <p:nvSpPr>
            <p:cNvPr id="368647" name="Rectangle 7"/>
            <p:cNvSpPr>
              <a:spLocks noChangeArrowheads="1"/>
            </p:cNvSpPr>
            <p:nvPr/>
          </p:nvSpPr>
          <p:spPr bwMode="auto">
            <a:xfrm>
              <a:off x="1564" y="4709"/>
              <a:ext cx="2564" cy="380"/>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An optional method that sets the </a:t>
              </a:r>
              <a:r>
                <a:rPr lang="en-US" sz="1300" b="0" dirty="0">
                  <a:solidFill>
                    <a:srgbClr val="000000"/>
                  </a:solidFill>
                  <a:latin typeface="Courier New" pitchFamily="49" charset="0"/>
                  <a:cs typeface="Courier New" pitchFamily="49" charset="0"/>
                </a:rPr>
                <a:t>Content-Length</a:t>
              </a:r>
              <a:r>
                <a:rPr lang="en-US" sz="1300" b="0" dirty="0">
                  <a:solidFill>
                    <a:srgbClr val="000000"/>
                  </a:solidFill>
                  <a:latin typeface="Times New Roman" charset="0"/>
                  <a:cs typeface="Times New Roman" charset="0"/>
                </a:rPr>
                <a:t> header; useful for persistent HTTP connections</a:t>
              </a:r>
              <a:endParaRPr lang="en-US" sz="1300" b="0" dirty="0">
                <a:latin typeface="Times New Roman" charset="0"/>
              </a:endParaRPr>
            </a:p>
          </p:txBody>
        </p:sp>
        <p:sp>
          <p:nvSpPr>
            <p:cNvPr id="368648" name="Rectangle 8"/>
            <p:cNvSpPr>
              <a:spLocks noChangeArrowheads="1"/>
            </p:cNvSpPr>
            <p:nvPr/>
          </p:nvSpPr>
          <p:spPr bwMode="auto">
            <a:xfrm>
              <a:off x="432" y="4709"/>
              <a:ext cx="1132" cy="380"/>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setContentLength</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49" name="Rectangle 9"/>
            <p:cNvSpPr>
              <a:spLocks noChangeArrowheads="1"/>
            </p:cNvSpPr>
            <p:nvPr/>
          </p:nvSpPr>
          <p:spPr bwMode="auto">
            <a:xfrm>
              <a:off x="1564" y="4203"/>
              <a:ext cx="2564" cy="488"/>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Content-Type</a:t>
              </a:r>
              <a:r>
                <a:rPr lang="en-US" sz="1300" b="0" dirty="0">
                  <a:solidFill>
                    <a:srgbClr val="000000"/>
                  </a:solidFill>
                  <a:latin typeface="Times New Roman" charset="0"/>
                  <a:cs typeface="Times New Roman" charset="0"/>
                </a:rPr>
                <a:t> header for the document. This must be used for </a:t>
              </a:r>
              <a:r>
                <a:rPr lang="en-US" sz="1300" b="0" dirty="0" err="1">
                  <a:solidFill>
                    <a:srgbClr val="000000"/>
                  </a:solidFill>
                  <a:latin typeface="Times New Roman" charset="0"/>
                  <a:cs typeface="Times New Roman" charset="0"/>
                </a:rPr>
                <a:t>servlets</a:t>
              </a:r>
              <a:r>
                <a:rPr lang="en-US" sz="1300" b="0" dirty="0">
                  <a:solidFill>
                    <a:srgbClr val="000000"/>
                  </a:solidFill>
                  <a:latin typeface="Times New Roman" charset="0"/>
                  <a:cs typeface="Times New Roman" charset="0"/>
                </a:rPr>
                <a:t> that return the document content. Common settings include </a:t>
              </a:r>
              <a:r>
                <a:rPr lang="en-US" sz="1300" b="0" dirty="0">
                  <a:latin typeface="Courier New" pitchFamily="49" charset="0"/>
                  <a:cs typeface="Courier New" pitchFamily="49" charset="0"/>
                </a:rPr>
                <a:t>text/html</a:t>
              </a:r>
              <a:r>
                <a:rPr lang="en-US" sz="1300" b="0" dirty="0">
                  <a:latin typeface="Times New Roman" charset="0"/>
                  <a:cs typeface="Times New Roman" charset="0"/>
                </a:rPr>
                <a:t>, </a:t>
              </a:r>
              <a:r>
                <a:rPr lang="en-US" sz="1300" b="0" dirty="0">
                  <a:latin typeface="Courier New" pitchFamily="49" charset="0"/>
                  <a:cs typeface="Courier New" pitchFamily="49" charset="0"/>
                </a:rPr>
                <a:t>application/</a:t>
              </a:r>
              <a:r>
                <a:rPr lang="en-US" sz="1300" b="0" dirty="0" err="1">
                  <a:latin typeface="Courier New" pitchFamily="49" charset="0"/>
                  <a:cs typeface="Courier New" pitchFamily="49" charset="0"/>
                </a:rPr>
                <a:t>pdf</a:t>
              </a:r>
              <a:r>
                <a:rPr lang="en-US" sz="1300" b="0" dirty="0">
                  <a:latin typeface="Times New Roman" charset="0"/>
                  <a:cs typeface="Times New Roman" charset="0"/>
                </a:rPr>
                <a:t>, and </a:t>
              </a:r>
              <a:r>
                <a:rPr lang="en-US" sz="1300" b="0" dirty="0">
                  <a:latin typeface="Courier New" pitchFamily="49" charset="0"/>
                  <a:cs typeface="Courier New" pitchFamily="49" charset="0"/>
                </a:rPr>
                <a:t>image/gif</a:t>
              </a:r>
              <a:r>
                <a:rPr lang="en-US" sz="1300" b="0" dirty="0">
                  <a:solidFill>
                    <a:srgbClr val="000000"/>
                  </a:solidFill>
                  <a:latin typeface="Times New Roman" charset="0"/>
                  <a:cs typeface="Times New Roman" charset="0"/>
                </a:rPr>
                <a:t>.</a:t>
              </a:r>
              <a:r>
                <a:rPr lang="en-US" sz="1300" b="0" dirty="0">
                  <a:latin typeface="Times New Roman" charset="0"/>
                </a:rPr>
                <a:t> </a:t>
              </a:r>
            </a:p>
          </p:txBody>
        </p:sp>
        <p:sp>
          <p:nvSpPr>
            <p:cNvPr id="368650" name="Rectangle 10"/>
            <p:cNvSpPr>
              <a:spLocks noChangeArrowheads="1"/>
            </p:cNvSpPr>
            <p:nvPr/>
          </p:nvSpPr>
          <p:spPr bwMode="auto">
            <a:xfrm>
              <a:off x="432" y="4203"/>
              <a:ext cx="1132" cy="488"/>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setContentType</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52" name="Line 12"/>
            <p:cNvSpPr>
              <a:spLocks noChangeShapeType="1"/>
            </p:cNvSpPr>
            <p:nvPr/>
          </p:nvSpPr>
          <p:spPr bwMode="auto">
            <a:xfrm>
              <a:off x="432" y="4709"/>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3" name="Line 13"/>
            <p:cNvSpPr>
              <a:spLocks noChangeShapeType="1"/>
            </p:cNvSpPr>
            <p:nvPr/>
          </p:nvSpPr>
          <p:spPr bwMode="auto">
            <a:xfrm>
              <a:off x="432" y="5071"/>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1" name="Line 11"/>
            <p:cNvSpPr>
              <a:spLocks noChangeShapeType="1"/>
            </p:cNvSpPr>
            <p:nvPr/>
          </p:nvSpPr>
          <p:spPr bwMode="auto">
            <a:xfrm>
              <a:off x="432" y="4203"/>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4" name="Line 14"/>
            <p:cNvSpPr>
              <a:spLocks noChangeShapeType="1"/>
            </p:cNvSpPr>
            <p:nvPr/>
          </p:nvSpPr>
          <p:spPr bwMode="auto">
            <a:xfrm>
              <a:off x="432" y="5376"/>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5" name="Line 15"/>
            <p:cNvSpPr>
              <a:spLocks noChangeShapeType="1"/>
            </p:cNvSpPr>
            <p:nvPr/>
          </p:nvSpPr>
          <p:spPr bwMode="auto">
            <a:xfrm>
              <a:off x="432"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6" name="Line 16"/>
            <p:cNvSpPr>
              <a:spLocks noChangeShapeType="1"/>
            </p:cNvSpPr>
            <p:nvPr/>
          </p:nvSpPr>
          <p:spPr bwMode="auto">
            <a:xfrm>
              <a:off x="1564"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7" name="Line 17"/>
            <p:cNvSpPr>
              <a:spLocks noChangeShapeType="1"/>
            </p:cNvSpPr>
            <p:nvPr/>
          </p:nvSpPr>
          <p:spPr bwMode="auto">
            <a:xfrm>
              <a:off x="4128"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grpSp>
    </p:spTree>
    <p:extLst>
      <p:ext uri="{BB962C8B-B14F-4D97-AF65-F5344CB8AC3E}">
        <p14:creationId xmlns:p14="http://schemas.microsoft.com/office/powerpoint/2010/main" val="409845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586755" name="Rectangle 9"/>
          <p:cNvSpPr>
            <a:spLocks noGrp="1" noChangeArrowheads="1"/>
          </p:cNvSpPr>
          <p:nvPr>
            <p:ph type="sldNum" sz="quarter" idx="5"/>
          </p:nvPr>
        </p:nvSpPr>
        <p:spPr>
          <a:noFill/>
        </p:spPr>
        <p:txBody>
          <a:bodyPr/>
          <a:lstStyle/>
          <a:p>
            <a:r>
              <a:rPr lang="en-US"/>
              <a:t>                         </a:t>
            </a:r>
            <a:fld id="{EF95540B-6880-4FB0-ACF3-26273BFA07D6}" type="slidenum">
              <a:rPr lang="en-US" smtClean="0"/>
              <a:pPr/>
              <a:t>3</a:t>
            </a:fld>
            <a:endParaRPr lang="en-US"/>
          </a:p>
        </p:txBody>
      </p:sp>
      <p:sp>
        <p:nvSpPr>
          <p:cNvPr id="586756" name="Rectangle 10"/>
          <p:cNvSpPr>
            <a:spLocks noGrp="1" noChangeArrowheads="1"/>
          </p:cNvSpPr>
          <p:nvPr>
            <p:ph type="hdr" sz="quarter"/>
          </p:nvPr>
        </p:nvSpPr>
        <p:spPr>
          <a:noFill/>
        </p:spPr>
        <p:txBody>
          <a:bodyPr/>
          <a:lstStyle/>
          <a:p>
            <a:r>
              <a:rPr lang="en-US"/>
              <a:t>ATS Application Programming: Java Programming</a:t>
            </a:r>
          </a:p>
        </p:txBody>
      </p:sp>
      <p:sp>
        <p:nvSpPr>
          <p:cNvPr id="586757" name="Rectangle 11"/>
          <p:cNvSpPr>
            <a:spLocks noGrp="1" noChangeArrowheads="1"/>
          </p:cNvSpPr>
          <p:nvPr>
            <p:ph type="dt" sz="quarter" idx="1"/>
          </p:nvPr>
        </p:nvSpPr>
        <p:spPr>
          <a:noFill/>
        </p:spPr>
        <p:txBody>
          <a:bodyPr/>
          <a:lstStyle/>
          <a:p>
            <a:r>
              <a:rPr lang="en-US"/>
              <a:t>2.1 Introduction to Java Technology</a:t>
            </a:r>
          </a:p>
        </p:txBody>
      </p:sp>
      <p:sp>
        <p:nvSpPr>
          <p:cNvPr id="586758" name="Rectangle 2"/>
          <p:cNvSpPr>
            <a:spLocks noGrp="1" noRot="1" noChangeAspect="1" noChangeArrowheads="1" noTextEdit="1"/>
          </p:cNvSpPr>
          <p:nvPr>
            <p:ph type="sldImg"/>
          </p:nvPr>
        </p:nvSpPr>
        <p:spPr>
          <a:ln/>
        </p:spPr>
      </p:sp>
      <p:sp>
        <p:nvSpPr>
          <p:cNvPr id="586759" name="Rectangle 3"/>
          <p:cNvSpPr>
            <a:spLocks noGrp="1" noChangeArrowheads="1"/>
          </p:cNvSpPr>
          <p:nvPr>
            <p:ph type="body" idx="1"/>
          </p:nvPr>
        </p:nvSpPr>
        <p:spPr>
          <a:noFill/>
          <a:ln/>
        </p:spPr>
        <p:txBody>
          <a:bodyPr/>
          <a:lstStyle/>
          <a:p>
            <a:endParaRPr 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Slide Image Placeholder 1"/>
          <p:cNvSpPr>
            <a:spLocks noGrp="1" noRot="1" noChangeAspect="1" noTextEdit="1"/>
          </p:cNvSpPr>
          <p:nvPr>
            <p:ph type="sldImg"/>
          </p:nvPr>
        </p:nvSpPr>
        <p:spPr>
          <a:ln/>
        </p:spPr>
      </p:sp>
      <p:sp>
        <p:nvSpPr>
          <p:cNvPr id="587779" name="Notes Placeholder 2"/>
          <p:cNvSpPr>
            <a:spLocks noGrp="1"/>
          </p:cNvSpPr>
          <p:nvPr>
            <p:ph type="body" idx="1"/>
          </p:nvPr>
        </p:nvSpPr>
        <p:spPr>
          <a:noFill/>
          <a:ln/>
        </p:spPr>
        <p:txBody>
          <a:bodyPr/>
          <a:lstStyle/>
          <a:p>
            <a:endParaRPr lang="en-IN"/>
          </a:p>
        </p:txBody>
      </p:sp>
      <p:sp>
        <p:nvSpPr>
          <p:cNvPr id="587780" name="Footer Placeholder 3"/>
          <p:cNvSpPr>
            <a:spLocks noGrp="1"/>
          </p:cNvSpPr>
          <p:nvPr>
            <p:ph type="ftr" sz="quarter" idx="4"/>
          </p:nvPr>
        </p:nvSpPr>
        <p:spPr>
          <a:noFill/>
        </p:spPr>
        <p:txBody>
          <a:bodyPr/>
          <a:lstStyle/>
          <a:p>
            <a:r>
              <a:rPr lang="en-US"/>
              <a:t>© Accenture 2005</a:t>
            </a:r>
          </a:p>
          <a:p>
            <a:r>
              <a:rPr lang="en-US"/>
              <a:t>Course Code  #Z16325</a:t>
            </a:r>
          </a:p>
        </p:txBody>
      </p:sp>
      <p:sp>
        <p:nvSpPr>
          <p:cNvPr id="587781" name="Slide Number Placeholder 4"/>
          <p:cNvSpPr>
            <a:spLocks noGrp="1"/>
          </p:cNvSpPr>
          <p:nvPr>
            <p:ph type="sldNum" sz="quarter" idx="5"/>
          </p:nvPr>
        </p:nvSpPr>
        <p:spPr>
          <a:noFill/>
        </p:spPr>
        <p:txBody>
          <a:bodyPr/>
          <a:lstStyle/>
          <a:p>
            <a:r>
              <a:rPr lang="en-US"/>
              <a:t>                         </a:t>
            </a:r>
            <a:fld id="{ACBEB839-A434-43AB-96A4-8E2011216016}" type="slidenum">
              <a:rPr lang="en-US" smtClean="0"/>
              <a:pPr/>
              <a:t>4</a:t>
            </a:fld>
            <a:endParaRPr lang="en-US"/>
          </a:p>
        </p:txBody>
      </p:sp>
      <p:sp>
        <p:nvSpPr>
          <p:cNvPr id="587782" name="Header Placeholder 5"/>
          <p:cNvSpPr>
            <a:spLocks noGrp="1"/>
          </p:cNvSpPr>
          <p:nvPr>
            <p:ph type="hdr" sz="quarter"/>
          </p:nvPr>
        </p:nvSpPr>
        <p:spPr>
          <a:noFill/>
        </p:spPr>
        <p:txBody>
          <a:bodyPr/>
          <a:lstStyle/>
          <a:p>
            <a:r>
              <a:rPr lang="en-US"/>
              <a:t>ATS Application Programming: Java Programming</a:t>
            </a:r>
          </a:p>
        </p:txBody>
      </p:sp>
      <p:sp>
        <p:nvSpPr>
          <p:cNvPr id="587783" name="Date Placeholder 6"/>
          <p:cNvSpPr>
            <a:spLocks noGrp="1"/>
          </p:cNvSpPr>
          <p:nvPr>
            <p:ph type="dt" sz="quarter" idx="1"/>
          </p:nvPr>
        </p:nvSpPr>
        <p:spPr>
          <a:noFill/>
        </p:spPr>
        <p:txBody>
          <a:bodyPr/>
          <a:lstStyle/>
          <a:p>
            <a:r>
              <a:rPr lang="en-US"/>
              <a:t>2.1 Introduction to Java Technology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Slide Image Placeholder 1"/>
          <p:cNvSpPr>
            <a:spLocks noGrp="1" noRot="1" noChangeAspect="1" noTextEdit="1"/>
          </p:cNvSpPr>
          <p:nvPr>
            <p:ph type="sldImg"/>
          </p:nvPr>
        </p:nvSpPr>
        <p:spPr>
          <a:ln/>
        </p:spPr>
      </p:sp>
      <p:sp>
        <p:nvSpPr>
          <p:cNvPr id="588803" name="Notes Placeholder 2"/>
          <p:cNvSpPr>
            <a:spLocks noGrp="1"/>
          </p:cNvSpPr>
          <p:nvPr>
            <p:ph type="body" idx="1"/>
          </p:nvPr>
        </p:nvSpPr>
        <p:spPr>
          <a:noFill/>
          <a:ln/>
        </p:spPr>
        <p:txBody>
          <a:bodyPr/>
          <a:lstStyle/>
          <a:p>
            <a:endParaRPr lang="en-IN"/>
          </a:p>
        </p:txBody>
      </p:sp>
      <p:sp>
        <p:nvSpPr>
          <p:cNvPr id="588804" name="Footer Placeholder 3"/>
          <p:cNvSpPr>
            <a:spLocks noGrp="1"/>
          </p:cNvSpPr>
          <p:nvPr>
            <p:ph type="ftr" sz="quarter" idx="4"/>
          </p:nvPr>
        </p:nvSpPr>
        <p:spPr>
          <a:noFill/>
        </p:spPr>
        <p:txBody>
          <a:bodyPr/>
          <a:lstStyle/>
          <a:p>
            <a:r>
              <a:rPr lang="en-US"/>
              <a:t>© Accenture 2005</a:t>
            </a:r>
          </a:p>
          <a:p>
            <a:r>
              <a:rPr lang="en-US"/>
              <a:t>Course Code  #Z16325</a:t>
            </a:r>
          </a:p>
        </p:txBody>
      </p:sp>
      <p:sp>
        <p:nvSpPr>
          <p:cNvPr id="588805" name="Slide Number Placeholder 4"/>
          <p:cNvSpPr>
            <a:spLocks noGrp="1"/>
          </p:cNvSpPr>
          <p:nvPr>
            <p:ph type="sldNum" sz="quarter" idx="5"/>
          </p:nvPr>
        </p:nvSpPr>
        <p:spPr>
          <a:noFill/>
        </p:spPr>
        <p:txBody>
          <a:bodyPr/>
          <a:lstStyle/>
          <a:p>
            <a:r>
              <a:rPr lang="en-US"/>
              <a:t>                         </a:t>
            </a:r>
            <a:fld id="{5247E3A9-81AB-4558-86D7-494D7BA190FE}" type="slidenum">
              <a:rPr lang="en-US" smtClean="0"/>
              <a:pPr/>
              <a:t>5</a:t>
            </a:fld>
            <a:endParaRPr lang="en-US"/>
          </a:p>
        </p:txBody>
      </p:sp>
      <p:sp>
        <p:nvSpPr>
          <p:cNvPr id="588806" name="Header Placeholder 5"/>
          <p:cNvSpPr>
            <a:spLocks noGrp="1"/>
          </p:cNvSpPr>
          <p:nvPr>
            <p:ph type="hdr" sz="quarter"/>
          </p:nvPr>
        </p:nvSpPr>
        <p:spPr>
          <a:noFill/>
        </p:spPr>
        <p:txBody>
          <a:bodyPr/>
          <a:lstStyle/>
          <a:p>
            <a:r>
              <a:rPr lang="en-US"/>
              <a:t>ATS Application Programming: Java Programming</a:t>
            </a:r>
          </a:p>
        </p:txBody>
      </p:sp>
      <p:sp>
        <p:nvSpPr>
          <p:cNvPr id="588807" name="Date Placeholder 6"/>
          <p:cNvSpPr>
            <a:spLocks noGrp="1"/>
          </p:cNvSpPr>
          <p:nvPr>
            <p:ph type="dt" sz="quarter" idx="1"/>
          </p:nvPr>
        </p:nvSpPr>
        <p:spPr>
          <a:noFill/>
        </p:spPr>
        <p:txBody>
          <a:bodyPr/>
          <a:lstStyle/>
          <a:p>
            <a:r>
              <a:rPr lang="en-US"/>
              <a:t>2.1 Introduction to Java Technology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Slide Image Placeholder 1"/>
          <p:cNvSpPr>
            <a:spLocks noGrp="1" noRot="1" noChangeAspect="1" noTextEdit="1"/>
          </p:cNvSpPr>
          <p:nvPr>
            <p:ph type="sldImg"/>
          </p:nvPr>
        </p:nvSpPr>
        <p:spPr>
          <a:ln/>
        </p:spPr>
      </p:sp>
      <p:sp>
        <p:nvSpPr>
          <p:cNvPr id="589827" name="Notes Placeholder 2"/>
          <p:cNvSpPr>
            <a:spLocks noGrp="1"/>
          </p:cNvSpPr>
          <p:nvPr>
            <p:ph type="body" idx="1"/>
          </p:nvPr>
        </p:nvSpPr>
        <p:spPr>
          <a:noFill/>
          <a:ln/>
        </p:spPr>
        <p:txBody>
          <a:bodyPr/>
          <a:lstStyle/>
          <a:p>
            <a:endParaRPr lang="en-IN"/>
          </a:p>
        </p:txBody>
      </p:sp>
      <p:sp>
        <p:nvSpPr>
          <p:cNvPr id="589828" name="Footer Placeholder 3"/>
          <p:cNvSpPr>
            <a:spLocks noGrp="1"/>
          </p:cNvSpPr>
          <p:nvPr>
            <p:ph type="ftr" sz="quarter" idx="4"/>
          </p:nvPr>
        </p:nvSpPr>
        <p:spPr>
          <a:noFill/>
        </p:spPr>
        <p:txBody>
          <a:bodyPr/>
          <a:lstStyle/>
          <a:p>
            <a:r>
              <a:rPr lang="en-US"/>
              <a:t>© Accenture 2005</a:t>
            </a:r>
          </a:p>
          <a:p>
            <a:r>
              <a:rPr lang="en-US"/>
              <a:t>Course Code  #Z16325</a:t>
            </a:r>
          </a:p>
        </p:txBody>
      </p:sp>
      <p:sp>
        <p:nvSpPr>
          <p:cNvPr id="589829" name="Slide Number Placeholder 4"/>
          <p:cNvSpPr>
            <a:spLocks noGrp="1"/>
          </p:cNvSpPr>
          <p:nvPr>
            <p:ph type="sldNum" sz="quarter" idx="5"/>
          </p:nvPr>
        </p:nvSpPr>
        <p:spPr>
          <a:noFill/>
        </p:spPr>
        <p:txBody>
          <a:bodyPr/>
          <a:lstStyle/>
          <a:p>
            <a:r>
              <a:rPr lang="en-US"/>
              <a:t>                         </a:t>
            </a:r>
            <a:fld id="{8757E59E-293D-4A41-AD9E-63B89E3CA17D}" type="slidenum">
              <a:rPr lang="en-US" smtClean="0"/>
              <a:pPr/>
              <a:t>6</a:t>
            </a:fld>
            <a:endParaRPr lang="en-US"/>
          </a:p>
        </p:txBody>
      </p:sp>
      <p:sp>
        <p:nvSpPr>
          <p:cNvPr id="589830" name="Header Placeholder 5"/>
          <p:cNvSpPr>
            <a:spLocks noGrp="1"/>
          </p:cNvSpPr>
          <p:nvPr>
            <p:ph type="hdr" sz="quarter"/>
          </p:nvPr>
        </p:nvSpPr>
        <p:spPr>
          <a:noFill/>
        </p:spPr>
        <p:txBody>
          <a:bodyPr/>
          <a:lstStyle/>
          <a:p>
            <a:r>
              <a:rPr lang="en-US"/>
              <a:t>ATS Application Programming: Java Programming</a:t>
            </a:r>
          </a:p>
        </p:txBody>
      </p:sp>
      <p:sp>
        <p:nvSpPr>
          <p:cNvPr id="589831" name="Date Placeholder 6"/>
          <p:cNvSpPr>
            <a:spLocks noGrp="1"/>
          </p:cNvSpPr>
          <p:nvPr>
            <p:ph type="dt" sz="quarter" idx="1"/>
          </p:nvPr>
        </p:nvSpPr>
        <p:spPr>
          <a:noFill/>
        </p:spPr>
        <p:txBody>
          <a:bodyPr/>
          <a:lstStyle/>
          <a:p>
            <a:r>
              <a:rPr lang="en-US"/>
              <a:t>2.1 Introduction to Java Technology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590851" name="Rectangle 9"/>
          <p:cNvSpPr>
            <a:spLocks noGrp="1" noChangeArrowheads="1"/>
          </p:cNvSpPr>
          <p:nvPr>
            <p:ph type="sldNum" sz="quarter" idx="5"/>
          </p:nvPr>
        </p:nvSpPr>
        <p:spPr>
          <a:noFill/>
        </p:spPr>
        <p:txBody>
          <a:bodyPr/>
          <a:lstStyle/>
          <a:p>
            <a:r>
              <a:rPr lang="en-US"/>
              <a:t>                         </a:t>
            </a:r>
            <a:fld id="{0E1BF1BC-917C-4C8C-B23F-C18F88946A6F}" type="slidenum">
              <a:rPr lang="en-US" smtClean="0"/>
              <a:pPr/>
              <a:t>7</a:t>
            </a:fld>
            <a:endParaRPr lang="en-US"/>
          </a:p>
        </p:txBody>
      </p:sp>
      <p:sp>
        <p:nvSpPr>
          <p:cNvPr id="590852" name="Rectangle 10"/>
          <p:cNvSpPr>
            <a:spLocks noGrp="1" noChangeArrowheads="1"/>
          </p:cNvSpPr>
          <p:nvPr>
            <p:ph type="hdr" sz="quarter"/>
          </p:nvPr>
        </p:nvSpPr>
        <p:spPr>
          <a:noFill/>
        </p:spPr>
        <p:txBody>
          <a:bodyPr/>
          <a:lstStyle/>
          <a:p>
            <a:r>
              <a:rPr lang="en-US"/>
              <a:t>ATS Application Programming: Java Programming</a:t>
            </a:r>
          </a:p>
        </p:txBody>
      </p:sp>
      <p:sp>
        <p:nvSpPr>
          <p:cNvPr id="590853" name="Rectangle 11"/>
          <p:cNvSpPr>
            <a:spLocks noGrp="1" noChangeArrowheads="1"/>
          </p:cNvSpPr>
          <p:nvPr>
            <p:ph type="dt" sz="quarter" idx="1"/>
          </p:nvPr>
        </p:nvSpPr>
        <p:spPr>
          <a:noFill/>
        </p:spPr>
        <p:txBody>
          <a:bodyPr/>
          <a:lstStyle/>
          <a:p>
            <a:r>
              <a:rPr lang="en-US"/>
              <a:t>2.1 Introduction to Java Technology</a:t>
            </a:r>
          </a:p>
        </p:txBody>
      </p:sp>
      <p:sp>
        <p:nvSpPr>
          <p:cNvPr id="590854" name="Rectangle 2"/>
          <p:cNvSpPr>
            <a:spLocks noGrp="1" noRot="1" noChangeAspect="1" noChangeArrowheads="1" noTextEdit="1"/>
          </p:cNvSpPr>
          <p:nvPr>
            <p:ph type="sldImg"/>
          </p:nvPr>
        </p:nvSpPr>
        <p:spPr>
          <a:ln/>
        </p:spPr>
      </p:sp>
      <p:sp>
        <p:nvSpPr>
          <p:cNvPr id="590855" name="Rectangle 3"/>
          <p:cNvSpPr>
            <a:spLocks noGrp="1" noChangeArrowheads="1"/>
          </p:cNvSpPr>
          <p:nvPr>
            <p:ph type="body" idx="1"/>
          </p:nvPr>
        </p:nvSpPr>
        <p:spPr>
          <a:noFill/>
          <a:ln/>
        </p:spPr>
        <p:txBody>
          <a:bodyPr/>
          <a:lstStyle/>
          <a:p>
            <a:endParaRPr 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xfrm>
            <a:off x="4143428" y="9120172"/>
            <a:ext cx="3170138" cy="479539"/>
          </a:xfrm>
          <a:prstGeom prst="rect">
            <a:avLst/>
          </a:prstGeom>
          <a:noFill/>
        </p:spPr>
        <p:txBody>
          <a:bodyPr lIns="91432" tIns="45716" rIns="91432" bIns="45716"/>
          <a:lstStyle/>
          <a:p>
            <a:fld id="{6991207F-4CBC-4E79-B65E-C1C4DA6C92AD}" type="slidenum">
              <a:rPr lang="en-US" smtClean="0"/>
              <a:pPr/>
              <a:t>8</a:t>
            </a:fld>
            <a:endParaRPr lang="en-US"/>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F92D5C07-1063-4B60-9DF4-6DD8A669A9B4}" type="slidenum">
              <a:rPr lang="en-US">
                <a:solidFill>
                  <a:schemeClr val="tx1"/>
                </a:solidFill>
              </a:rPr>
              <a:pPr/>
              <a:t>9</a:t>
            </a:fld>
            <a:endParaRPr lang="en-US">
              <a:solidFill>
                <a:schemeClr val="tx1"/>
              </a:solidFill>
            </a:endParaRPr>
          </a:p>
        </p:txBody>
      </p:sp>
      <p:sp>
        <p:nvSpPr>
          <p:cNvPr id="350212" name="Rectangle 4"/>
          <p:cNvSpPr>
            <a:spLocks noGrp="1" noRot="1" noChangeAspect="1" noChangeArrowheads="1" noTextEdit="1"/>
          </p:cNvSpPr>
          <p:nvPr>
            <p:ph type="sldImg"/>
          </p:nvPr>
        </p:nvSpPr>
        <p:spPr>
          <a:ln/>
        </p:spPr>
      </p:sp>
      <p:sp>
        <p:nvSpPr>
          <p:cNvPr id="350213" name="Rectangle 5"/>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9032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B8706-DBF4-42EA-A906-6F7627041F85}" type="datetimeFigureOut">
              <a:rPr lang="en-US" smtClean="0"/>
              <a:pPr/>
              <a:t>10/29/2020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144FF-4DBF-4445-AD95-195CD50494A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B8706-DBF4-42EA-A906-6F7627041F85}" type="datetimeFigureOut">
              <a:rPr lang="en-US" smtClean="0"/>
              <a:pPr/>
              <a:t>10/29/2020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144FF-4DBF-4445-AD95-195CD50494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5"/>
          <p:cNvSpPr>
            <a:spLocks noChangeArrowheads="1"/>
          </p:cNvSpPr>
          <p:nvPr/>
        </p:nvSpPr>
        <p:spPr bwMode="auto">
          <a:xfrm>
            <a:off x="228600" y="228600"/>
            <a:ext cx="8686800" cy="6400800"/>
          </a:xfrm>
          <a:prstGeom prst="rect">
            <a:avLst/>
          </a:prstGeom>
          <a:solidFill>
            <a:schemeClr val="bg1"/>
          </a:solidFill>
          <a:ln w="76200" cmpd="tri">
            <a:solidFill>
              <a:srgbClr val="4B78B5"/>
            </a:solidFill>
            <a:miter lim="800000"/>
            <a:headEnd/>
            <a:tailEnd/>
          </a:ln>
        </p:spPr>
        <p:txBody>
          <a:bodyPr wrap="none" anchor="ctr"/>
          <a:lstStyle/>
          <a:p>
            <a:endParaRPr lang="en-US" dirty="0"/>
          </a:p>
        </p:txBody>
      </p:sp>
      <p:sp>
        <p:nvSpPr>
          <p:cNvPr id="253955" name="Rectangle 2"/>
          <p:cNvSpPr>
            <a:spLocks noGrp="1" noChangeArrowheads="1"/>
          </p:cNvSpPr>
          <p:nvPr>
            <p:ph type="ctrTitle"/>
          </p:nvPr>
        </p:nvSpPr>
        <p:spPr>
          <a:xfrm>
            <a:off x="533400" y="2495552"/>
            <a:ext cx="8153400" cy="1219200"/>
          </a:xfrm>
        </p:spPr>
        <p:txBody>
          <a:bodyPr/>
          <a:lstStyle/>
          <a:p>
            <a:pPr eaLnBrk="1" hangingPunct="1"/>
            <a:r>
              <a:rPr lang="en-US" sz="4800" dirty="0"/>
              <a:t>HTML</a:t>
            </a:r>
            <a:endParaRPr lang="en-US" sz="4800" baseline="100000" dirty="0">
              <a:solidFill>
                <a:srgbClr val="FF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5330" name="Rectangle 2"/>
          <p:cNvSpPr>
            <a:spLocks noChangeArrowheads="1"/>
          </p:cNvSpPr>
          <p:nvPr/>
        </p:nvSpPr>
        <p:spPr bwMode="auto">
          <a:xfrm>
            <a:off x="1409700" y="3462338"/>
            <a:ext cx="7302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Load</a:t>
            </a:r>
          </a:p>
        </p:txBody>
      </p:sp>
      <p:sp>
        <p:nvSpPr>
          <p:cNvPr id="355331" name="Line 3"/>
          <p:cNvSpPr>
            <a:spLocks noChangeShapeType="1"/>
          </p:cNvSpPr>
          <p:nvPr/>
        </p:nvSpPr>
        <p:spPr bwMode="auto">
          <a:xfrm>
            <a:off x="2184400" y="3646488"/>
            <a:ext cx="881063"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2" name="Rectangle 4"/>
          <p:cNvSpPr>
            <a:spLocks noGrp="1" noChangeArrowheads="1"/>
          </p:cNvSpPr>
          <p:nvPr>
            <p:ph type="title"/>
          </p:nvPr>
        </p:nvSpPr>
        <p:spPr/>
        <p:txBody>
          <a:bodyPr/>
          <a:lstStyle/>
          <a:p>
            <a:r>
              <a:rPr lang="en-US" altLang="en-US" dirty="0"/>
              <a:t>Life Cycle of </a:t>
            </a:r>
            <a:r>
              <a:rPr lang="en-US" altLang="en-US" dirty="0" err="1"/>
              <a:t>Servlets</a:t>
            </a:r>
            <a:endParaRPr lang="en-US" altLang="en-US" dirty="0"/>
          </a:p>
        </p:txBody>
      </p:sp>
      <p:sp>
        <p:nvSpPr>
          <p:cNvPr id="355333" name="Rectangle 5"/>
          <p:cNvSpPr>
            <a:spLocks noGrp="1" noChangeArrowheads="1"/>
          </p:cNvSpPr>
          <p:nvPr>
            <p:ph type="body" idx="1"/>
          </p:nvPr>
        </p:nvSpPr>
        <p:spPr>
          <a:xfrm>
            <a:off x="609600" y="1447800"/>
            <a:ext cx="7918450" cy="762000"/>
          </a:xfrm>
        </p:spPr>
        <p:txBody>
          <a:bodyPr>
            <a:normAutofit fontScale="85000" lnSpcReduction="20000"/>
          </a:bodyPr>
          <a:lstStyle/>
          <a:p>
            <a:pPr lvl="1"/>
            <a:r>
              <a:rPr lang="en-US" altLang="en-US" dirty="0"/>
              <a:t>All actions are carried out inside the server.</a:t>
            </a:r>
          </a:p>
          <a:p>
            <a:pPr lvl="1"/>
            <a:r>
              <a:rPr lang="en-US" altLang="en-US" dirty="0"/>
              <a:t>After the initial setup, the response time is less.</a:t>
            </a:r>
          </a:p>
        </p:txBody>
      </p:sp>
      <p:sp>
        <p:nvSpPr>
          <p:cNvPr id="355334" name="Rectangle 6"/>
          <p:cNvSpPr>
            <a:spLocks noChangeArrowheads="1"/>
          </p:cNvSpPr>
          <p:nvPr/>
        </p:nvSpPr>
        <p:spPr bwMode="auto">
          <a:xfrm>
            <a:off x="3059113" y="3462338"/>
            <a:ext cx="10858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Initialize</a:t>
            </a:r>
          </a:p>
        </p:txBody>
      </p:sp>
      <p:sp>
        <p:nvSpPr>
          <p:cNvPr id="355335" name="Line 7"/>
          <p:cNvSpPr>
            <a:spLocks noChangeShapeType="1"/>
          </p:cNvSpPr>
          <p:nvPr/>
        </p:nvSpPr>
        <p:spPr bwMode="auto">
          <a:xfrm>
            <a:off x="4173538" y="3646488"/>
            <a:ext cx="1016000"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6" name="Text Box 8"/>
          <p:cNvSpPr txBox="1">
            <a:spLocks noChangeArrowheads="1"/>
          </p:cNvSpPr>
          <p:nvPr/>
        </p:nvSpPr>
        <p:spPr bwMode="auto">
          <a:xfrm>
            <a:off x="3074988" y="3771900"/>
            <a:ext cx="1003300"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init()</a:t>
            </a:r>
          </a:p>
        </p:txBody>
      </p:sp>
      <p:sp>
        <p:nvSpPr>
          <p:cNvPr id="355337" name="Rectangle 9"/>
          <p:cNvSpPr>
            <a:spLocks noChangeArrowheads="1"/>
          </p:cNvSpPr>
          <p:nvPr/>
        </p:nvSpPr>
        <p:spPr bwMode="auto">
          <a:xfrm>
            <a:off x="5408613" y="5410200"/>
            <a:ext cx="1035050"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Destroy</a:t>
            </a:r>
          </a:p>
        </p:txBody>
      </p:sp>
      <p:sp>
        <p:nvSpPr>
          <p:cNvPr id="355338" name="Line 10"/>
          <p:cNvSpPr>
            <a:spLocks noChangeShapeType="1"/>
          </p:cNvSpPr>
          <p:nvPr/>
        </p:nvSpPr>
        <p:spPr bwMode="auto">
          <a:xfrm>
            <a:off x="5926138" y="4194175"/>
            <a:ext cx="0" cy="733425"/>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9" name="Text Box 11"/>
          <p:cNvSpPr txBox="1">
            <a:spLocks noChangeArrowheads="1"/>
          </p:cNvSpPr>
          <p:nvPr/>
        </p:nvSpPr>
        <p:spPr bwMode="auto">
          <a:xfrm>
            <a:off x="5308600" y="5700713"/>
            <a:ext cx="1292225" cy="366712"/>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destroy</a:t>
            </a:r>
            <a:r>
              <a:rPr lang="en-US"/>
              <a:t>()</a:t>
            </a:r>
          </a:p>
        </p:txBody>
      </p:sp>
      <p:sp>
        <p:nvSpPr>
          <p:cNvPr id="355340" name="Rectangle 12"/>
          <p:cNvSpPr>
            <a:spLocks noChangeArrowheads="1"/>
          </p:cNvSpPr>
          <p:nvPr/>
        </p:nvSpPr>
        <p:spPr bwMode="auto">
          <a:xfrm>
            <a:off x="6723063" y="3462338"/>
            <a:ext cx="10604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Execute</a:t>
            </a:r>
          </a:p>
        </p:txBody>
      </p:sp>
      <p:sp>
        <p:nvSpPr>
          <p:cNvPr id="355341" name="Text Box 13"/>
          <p:cNvSpPr txBox="1">
            <a:spLocks noChangeArrowheads="1"/>
          </p:cNvSpPr>
          <p:nvPr/>
        </p:nvSpPr>
        <p:spPr bwMode="auto">
          <a:xfrm>
            <a:off x="6629400" y="3733800"/>
            <a:ext cx="1292225"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service</a:t>
            </a:r>
            <a:r>
              <a:rPr lang="en-US"/>
              <a:t>()</a:t>
            </a:r>
          </a:p>
        </p:txBody>
      </p:sp>
      <p:sp>
        <p:nvSpPr>
          <p:cNvPr id="355342" name="Oval 14"/>
          <p:cNvSpPr>
            <a:spLocks noChangeArrowheads="1"/>
          </p:cNvSpPr>
          <p:nvPr/>
        </p:nvSpPr>
        <p:spPr bwMode="blackWhite">
          <a:xfrm>
            <a:off x="1514475" y="2971800"/>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1</a:t>
            </a:r>
          </a:p>
        </p:txBody>
      </p:sp>
      <p:sp>
        <p:nvSpPr>
          <p:cNvPr id="355343" name="Oval 15"/>
          <p:cNvSpPr>
            <a:spLocks noChangeArrowheads="1"/>
          </p:cNvSpPr>
          <p:nvPr/>
        </p:nvSpPr>
        <p:spPr bwMode="blackWhite">
          <a:xfrm>
            <a:off x="3360738" y="2970213"/>
            <a:ext cx="387350"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2</a:t>
            </a:r>
          </a:p>
        </p:txBody>
      </p:sp>
      <p:sp>
        <p:nvSpPr>
          <p:cNvPr id="355344" name="Oval 16"/>
          <p:cNvSpPr>
            <a:spLocks noChangeArrowheads="1"/>
          </p:cNvSpPr>
          <p:nvPr/>
        </p:nvSpPr>
        <p:spPr bwMode="blackWhite">
          <a:xfrm>
            <a:off x="6992938" y="2970213"/>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3</a:t>
            </a:r>
          </a:p>
        </p:txBody>
      </p:sp>
      <p:sp>
        <p:nvSpPr>
          <p:cNvPr id="355345" name="Oval 17"/>
          <p:cNvSpPr>
            <a:spLocks noChangeArrowheads="1"/>
          </p:cNvSpPr>
          <p:nvPr/>
        </p:nvSpPr>
        <p:spPr bwMode="blackWhite">
          <a:xfrm>
            <a:off x="5734050" y="5029200"/>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4</a:t>
            </a:r>
          </a:p>
        </p:txBody>
      </p:sp>
      <p:pic>
        <p:nvPicPr>
          <p:cNvPr id="355346" name="Picture 18" descr="Diagram: Reuse, Recycle, Cyle"/>
          <p:cNvPicPr>
            <a:picLocks noChangeAspect="1" noChangeArrowheads="1"/>
          </p:cNvPicPr>
          <p:nvPr/>
        </p:nvPicPr>
        <p:blipFill>
          <a:blip r:embed="rId3" cstate="print"/>
          <a:srcRect/>
          <a:stretch>
            <a:fillRect/>
          </a:stretch>
        </p:blipFill>
        <p:spPr bwMode="gray">
          <a:xfrm>
            <a:off x="5243513" y="2862263"/>
            <a:ext cx="1420812" cy="1524000"/>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88100" name="Rectangle 4"/>
          <p:cNvSpPr>
            <a:spLocks noGrp="1" noChangeArrowheads="1"/>
          </p:cNvSpPr>
          <p:nvPr>
            <p:ph type="title"/>
          </p:nvPr>
        </p:nvSpPr>
        <p:spPr/>
        <p:txBody>
          <a:bodyPr/>
          <a:lstStyle/>
          <a:p>
            <a:r>
              <a:rPr lang="en-US" altLang="en-US"/>
              <a:t>Servlet Mapping</a:t>
            </a:r>
          </a:p>
        </p:txBody>
      </p:sp>
      <p:sp>
        <p:nvSpPr>
          <p:cNvPr id="388101" name="Rectangle 5"/>
          <p:cNvSpPr>
            <a:spLocks noGrp="1" noChangeArrowheads="1"/>
          </p:cNvSpPr>
          <p:nvPr>
            <p:ph type="body" idx="1"/>
          </p:nvPr>
        </p:nvSpPr>
        <p:spPr>
          <a:xfrm>
            <a:off x="609600" y="1447800"/>
            <a:ext cx="7918450" cy="1900238"/>
          </a:xfrm>
        </p:spPr>
        <p:txBody>
          <a:bodyPr>
            <a:normAutofit fontScale="92500" lnSpcReduction="20000"/>
          </a:bodyPr>
          <a:lstStyle/>
          <a:p>
            <a:pPr lvl="1"/>
            <a:r>
              <a:rPr lang="en-US" altLang="en-US" dirty="0"/>
              <a:t>Mapping a </a:t>
            </a:r>
            <a:r>
              <a:rPr lang="en-US" altLang="en-US" dirty="0" err="1"/>
              <a:t>servlet</a:t>
            </a:r>
            <a:r>
              <a:rPr lang="en-US" altLang="en-US" dirty="0"/>
              <a:t> refers to how a client can access a </a:t>
            </a:r>
            <a:r>
              <a:rPr lang="en-US" altLang="en-US" dirty="0" err="1"/>
              <a:t>servlet</a:t>
            </a:r>
            <a:r>
              <a:rPr lang="en-US" altLang="en-US" dirty="0"/>
              <a:t>.</a:t>
            </a:r>
          </a:p>
          <a:p>
            <a:pPr lvl="1"/>
            <a:r>
              <a:rPr lang="en-US" altLang="en-US" dirty="0"/>
              <a:t>You can map a </a:t>
            </a:r>
            <a:r>
              <a:rPr lang="en-US" altLang="en-US" dirty="0" err="1"/>
              <a:t>servlet</a:t>
            </a:r>
            <a:r>
              <a:rPr lang="en-US" altLang="en-US" dirty="0"/>
              <a:t> by using the mapped URL:</a:t>
            </a:r>
          </a:p>
          <a:p>
            <a:pPr lvl="2">
              <a:buFont typeface="Arial" charset="0"/>
              <a:buNone/>
            </a:pPr>
            <a:r>
              <a:rPr lang="en-US" altLang="en-US" sz="2200" dirty="0"/>
              <a:t>http://host:port/&lt;context-root&gt;/&lt;mappedservletname&gt;</a:t>
            </a:r>
          </a:p>
          <a:p>
            <a:pPr lvl="1"/>
            <a:r>
              <a:rPr lang="en-US" altLang="en-US" dirty="0"/>
              <a:t>&lt;context-root&gt; is the mapping for the Web module.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90149" name="Rectangle 5"/>
          <p:cNvSpPr>
            <a:spLocks noGrp="1" noChangeArrowheads="1"/>
          </p:cNvSpPr>
          <p:nvPr>
            <p:ph type="title"/>
          </p:nvPr>
        </p:nvSpPr>
        <p:spPr/>
        <p:txBody>
          <a:bodyPr/>
          <a:lstStyle/>
          <a:p>
            <a:r>
              <a:rPr lang="en-US" dirty="0" err="1"/>
              <a:t>Servlet</a:t>
            </a:r>
            <a:r>
              <a:rPr lang="en-US" dirty="0"/>
              <a:t> Mapping </a:t>
            </a:r>
          </a:p>
        </p:txBody>
      </p:sp>
      <p:sp>
        <p:nvSpPr>
          <p:cNvPr id="390150" name="Rectangle 6"/>
          <p:cNvSpPr>
            <a:spLocks noGrp="1" noChangeArrowheads="1"/>
          </p:cNvSpPr>
          <p:nvPr>
            <p:ph type="body" idx="1"/>
          </p:nvPr>
        </p:nvSpPr>
        <p:spPr>
          <a:xfrm>
            <a:off x="609600" y="1447800"/>
            <a:ext cx="7918450" cy="702756"/>
          </a:xfrm>
        </p:spPr>
        <p:txBody>
          <a:bodyPr>
            <a:normAutofit fontScale="70000" lnSpcReduction="20000"/>
          </a:bodyPr>
          <a:lstStyle/>
          <a:p>
            <a:r>
              <a:rPr lang="en-US" dirty="0"/>
              <a:t>the standard Java EE model for mapping </a:t>
            </a:r>
            <a:r>
              <a:rPr lang="en-US" dirty="0" err="1"/>
              <a:t>servlets</a:t>
            </a:r>
            <a:r>
              <a:rPr lang="en-US" dirty="0"/>
              <a:t> by using the </a:t>
            </a:r>
            <a:r>
              <a:rPr lang="en-US" dirty="0">
                <a:latin typeface="Courier New" pitchFamily="49" charset="0"/>
              </a:rPr>
              <a:t>web.xml</a:t>
            </a:r>
            <a:r>
              <a:rPr lang="en-US" dirty="0"/>
              <a:t> file:</a:t>
            </a:r>
          </a:p>
        </p:txBody>
      </p:sp>
      <p:sp>
        <p:nvSpPr>
          <p:cNvPr id="390148" name="Rectangle 4"/>
          <p:cNvSpPr>
            <a:spLocks noChangeArrowheads="1"/>
          </p:cNvSpPr>
          <p:nvPr/>
        </p:nvSpPr>
        <p:spPr bwMode="blackGray">
          <a:xfrm>
            <a:off x="685800" y="2362200"/>
            <a:ext cx="7723188" cy="3098800"/>
          </a:xfrm>
          <a:prstGeom prst="rect">
            <a:avLst/>
          </a:prstGeom>
          <a:solidFill>
            <a:srgbClr val="CCCCCC"/>
          </a:solidFill>
          <a:ln w="28575">
            <a:solidFill>
              <a:srgbClr val="000000"/>
            </a:solidFill>
            <a:miter lim="800000"/>
            <a:headEnd/>
            <a:tailEnd type="none" w="med" len="lg"/>
          </a:ln>
          <a:effectLst/>
        </p:spPr>
        <p:txBody>
          <a:bodyPr lIns="92075" tIns="46038" rIns="92075" bIns="46038">
            <a:spAutoFit/>
          </a:bodyPr>
          <a:lstStyle/>
          <a:p>
            <a:pPr algn="l" defTabSz="400050" eaLnBrk="0" hangingPunct="0">
              <a:spcBef>
                <a:spcPct val="0"/>
              </a:spcBef>
              <a:buClrTx/>
              <a:buFontTx/>
              <a:buNone/>
              <a:tabLst>
                <a:tab pos="673100" algn="l"/>
              </a:tabLst>
            </a:pPr>
            <a:r>
              <a:rPr lang="en-US" sz="1400" dirty="0">
                <a:latin typeface="Courier New" pitchFamily="49" charset="0"/>
              </a:rPr>
              <a:t>&lt;?xml version = '1.0' encoding = 'UTF-8'?&gt;</a:t>
            </a:r>
          </a:p>
          <a:p>
            <a:pPr algn="l" defTabSz="400050" eaLnBrk="0" hangingPunct="0">
              <a:spcBef>
                <a:spcPct val="0"/>
              </a:spcBef>
              <a:buClrTx/>
              <a:buFontTx/>
              <a:buNone/>
              <a:tabLst>
                <a:tab pos="673100" algn="l"/>
              </a:tabLst>
            </a:pPr>
            <a:r>
              <a:rPr lang="en-US" sz="1400" dirty="0">
                <a:latin typeface="Courier New" pitchFamily="49" charset="0"/>
              </a:rPr>
              <a:t>&lt;!DOCTYPE web-app PUBLIC "-//Sun Microsystems, Inc.//DTD Web Application 2.2//EN" "http://java.sun.com/j2ee/</a:t>
            </a:r>
            <a:r>
              <a:rPr lang="en-US" sz="1400" dirty="0" err="1">
                <a:latin typeface="Courier New" pitchFamily="49" charset="0"/>
              </a:rPr>
              <a:t>dtds</a:t>
            </a:r>
            <a:r>
              <a:rPr lang="en-US" sz="1400" dirty="0">
                <a:latin typeface="Courier New" pitchFamily="49" charset="0"/>
              </a:rPr>
              <a:t>/web-app_2_2.dtd"&gt;</a:t>
            </a:r>
          </a:p>
          <a:p>
            <a:pPr algn="l" defTabSz="400050" eaLnBrk="0" hangingPunct="0">
              <a:spcBef>
                <a:spcPct val="0"/>
              </a:spcBef>
              <a:buClrTx/>
              <a:buFontTx/>
              <a:buNone/>
              <a:tabLst>
                <a:tab pos="673100" algn="l"/>
              </a:tabLst>
            </a:pPr>
            <a:r>
              <a:rPr lang="en-US" sz="1400" dirty="0">
                <a:latin typeface="Courier New" pitchFamily="49" charset="0"/>
              </a:rPr>
              <a:t>&lt;web-app&gt;</a:t>
            </a:r>
          </a:p>
          <a:p>
            <a:pPr algn="l" defTabSz="400050" eaLnBrk="0" hangingPunct="0">
              <a:spcBef>
                <a:spcPct val="0"/>
              </a:spcBef>
              <a:buClrTx/>
              <a:buFontTx/>
              <a:buNone/>
              <a:tabLst>
                <a:tab pos="673100" algn="l"/>
              </a:tabLst>
            </a:pPr>
            <a:r>
              <a:rPr lang="en-US" sz="1400" dirty="0">
                <a:latin typeface="Courier New" pitchFamily="49" charset="0"/>
              </a:rPr>
              <a:t>   &lt;servlet&gt;</a:t>
            </a:r>
          </a:p>
          <a:p>
            <a:pPr algn="l" defTabSz="400050" eaLnBrk="0" hangingPunct="0">
              <a:spcBef>
                <a:spcPct val="0"/>
              </a:spcBef>
              <a:buClrTx/>
              <a:buFontTx/>
              <a:buNone/>
              <a:tabLst>
                <a:tab pos="673100" algn="l"/>
              </a:tabLst>
            </a:pPr>
            <a:r>
              <a:rPr lang="en-US" sz="1400" dirty="0">
                <a:latin typeface="Courier New" pitchFamily="49" charset="0"/>
              </a:rPr>
              <a:t>      &lt;servlet-name&gt;</a:t>
            </a:r>
            <a:r>
              <a:rPr lang="en-US" sz="1400" dirty="0" err="1">
                <a:latin typeface="Courier New" pitchFamily="49" charset="0"/>
              </a:rPr>
              <a:t>LoginServlet</a:t>
            </a:r>
            <a:r>
              <a:rPr lang="en-US" sz="1400" dirty="0">
                <a:latin typeface="Courier New" pitchFamily="49" charset="0"/>
              </a:rPr>
              <a:t>&lt;/servlet-name&gt;</a:t>
            </a:r>
          </a:p>
          <a:p>
            <a:pPr algn="l" defTabSz="400050" eaLnBrk="0" hangingPunct="0">
              <a:spcBef>
                <a:spcPct val="0"/>
              </a:spcBef>
              <a:buClrTx/>
              <a:buFontTx/>
              <a:buNone/>
              <a:tabLst>
                <a:tab pos="673100" algn="l"/>
              </a:tabLst>
            </a:pPr>
            <a:r>
              <a:rPr lang="en-US" sz="1400" dirty="0">
                <a:latin typeface="Courier New" pitchFamily="49" charset="0"/>
              </a:rPr>
              <a:t>      &lt;servlet-class&gt;</a:t>
            </a:r>
            <a:r>
              <a:rPr lang="en-US" sz="1400" dirty="0" err="1">
                <a:latin typeface="Courier New" pitchFamily="49" charset="0"/>
              </a:rPr>
              <a:t>oracle.servlets.LoginServlet</a:t>
            </a:r>
            <a:r>
              <a:rPr lang="en-US" sz="1400" dirty="0">
                <a:latin typeface="Courier New" pitchFamily="49" charset="0"/>
              </a:rPr>
              <a:t>&lt;/servlet-class&gt;</a:t>
            </a:r>
          </a:p>
          <a:p>
            <a:pPr algn="l" defTabSz="400050" eaLnBrk="0" hangingPunct="0">
              <a:spcBef>
                <a:spcPct val="0"/>
              </a:spcBef>
              <a:buClrTx/>
              <a:buFontTx/>
              <a:buNone/>
              <a:tabLst>
                <a:tab pos="673100" algn="l"/>
              </a:tabLst>
            </a:pPr>
            <a:r>
              <a:rPr lang="en-US" sz="1400" dirty="0">
                <a:latin typeface="Courier New" pitchFamily="49" charset="0"/>
              </a:rPr>
              <a:t>   &lt;/servlet&gt;</a:t>
            </a:r>
          </a:p>
          <a:p>
            <a:pPr algn="l" defTabSz="400050" eaLnBrk="0" hangingPunct="0">
              <a:spcBef>
                <a:spcPct val="0"/>
              </a:spcBef>
              <a:buClrTx/>
              <a:buFontTx/>
              <a:buNone/>
              <a:tabLst>
                <a:tab pos="673100" algn="l"/>
              </a:tabLst>
            </a:pPr>
            <a:r>
              <a:rPr lang="en-US" sz="1400" dirty="0">
                <a:latin typeface="Courier New" pitchFamily="49" charset="0"/>
              </a:rPr>
              <a:t>   &lt;servlet-mapping&gt;</a:t>
            </a:r>
          </a:p>
          <a:p>
            <a:pPr algn="l" defTabSz="400050" eaLnBrk="0" hangingPunct="0">
              <a:spcBef>
                <a:spcPct val="0"/>
              </a:spcBef>
              <a:buClrTx/>
              <a:buFontTx/>
              <a:buNone/>
              <a:tabLst>
                <a:tab pos="673100" algn="l"/>
              </a:tabLst>
            </a:pPr>
            <a:r>
              <a:rPr lang="en-US" sz="1400" dirty="0">
                <a:latin typeface="Courier New" pitchFamily="49" charset="0"/>
              </a:rPr>
              <a:t>      &lt;servlet-name&gt;</a:t>
            </a:r>
            <a:r>
              <a:rPr lang="en-US" sz="1400" dirty="0" err="1">
                <a:latin typeface="Courier New" pitchFamily="49" charset="0"/>
              </a:rPr>
              <a:t>LoginServlet</a:t>
            </a:r>
            <a:r>
              <a:rPr lang="en-US" sz="1400" dirty="0">
                <a:latin typeface="Courier New" pitchFamily="49" charset="0"/>
              </a:rPr>
              <a:t>&lt;/servlet-name&gt;</a:t>
            </a:r>
          </a:p>
          <a:p>
            <a:pPr algn="l" defTabSz="400050" eaLnBrk="0" hangingPunct="0">
              <a:spcBef>
                <a:spcPct val="0"/>
              </a:spcBef>
              <a:buClrTx/>
              <a:buFontTx/>
              <a:buNone/>
              <a:tabLst>
                <a:tab pos="673100" algn="l"/>
              </a:tabLst>
            </a:pPr>
            <a:r>
              <a:rPr lang="en-US" sz="1400" dirty="0">
                <a:latin typeface="Courier New" pitchFamily="49" charset="0"/>
              </a:rPr>
              <a:t>      &lt;</a:t>
            </a:r>
            <a:r>
              <a:rPr lang="en-US" sz="1400" dirty="0" err="1">
                <a:latin typeface="Courier New" pitchFamily="49" charset="0"/>
              </a:rPr>
              <a:t>url</a:t>
            </a:r>
            <a:r>
              <a:rPr lang="en-US" sz="1400" dirty="0">
                <a:latin typeface="Courier New" pitchFamily="49" charset="0"/>
              </a:rPr>
              <a:t>-pattern&gt;/</a:t>
            </a:r>
            <a:r>
              <a:rPr lang="en-US" sz="1400" dirty="0" err="1">
                <a:latin typeface="Courier New" pitchFamily="49" charset="0"/>
              </a:rPr>
              <a:t>loginservlet</a:t>
            </a:r>
            <a:r>
              <a:rPr lang="en-US" sz="1400" dirty="0">
                <a:latin typeface="Courier New" pitchFamily="49" charset="0"/>
              </a:rPr>
              <a:t>&lt;/</a:t>
            </a:r>
            <a:r>
              <a:rPr lang="en-US" sz="1400" dirty="0" err="1">
                <a:latin typeface="Courier New" pitchFamily="49" charset="0"/>
              </a:rPr>
              <a:t>url</a:t>
            </a:r>
            <a:r>
              <a:rPr lang="en-US" sz="1400" dirty="0">
                <a:latin typeface="Courier New" pitchFamily="49" charset="0"/>
              </a:rPr>
              <a:t>-pattern&gt;</a:t>
            </a:r>
          </a:p>
          <a:p>
            <a:pPr algn="l" defTabSz="400050" eaLnBrk="0" hangingPunct="0">
              <a:spcBef>
                <a:spcPct val="0"/>
              </a:spcBef>
              <a:buClrTx/>
              <a:buFontTx/>
              <a:buNone/>
              <a:tabLst>
                <a:tab pos="673100" algn="l"/>
              </a:tabLst>
            </a:pPr>
            <a:r>
              <a:rPr lang="en-US" sz="1400" dirty="0">
                <a:latin typeface="Courier New" pitchFamily="49" charset="0"/>
              </a:rPr>
              <a:t>   &lt;/servlet-mapping&gt;</a:t>
            </a:r>
          </a:p>
          <a:p>
            <a:pPr algn="l" defTabSz="400050" eaLnBrk="0" hangingPunct="0">
              <a:spcBef>
                <a:spcPct val="0"/>
              </a:spcBef>
              <a:buClrTx/>
              <a:buFontTx/>
              <a:buNone/>
              <a:tabLst>
                <a:tab pos="673100" algn="l"/>
              </a:tabLst>
            </a:pPr>
            <a:r>
              <a:rPr lang="en-US" sz="1400" dirty="0">
                <a:latin typeface="Courier New" pitchFamily="49" charset="0"/>
              </a:rPr>
              <a:t>   …</a:t>
            </a:r>
          </a:p>
          <a:p>
            <a:pPr algn="l" defTabSz="400050" eaLnBrk="0" hangingPunct="0">
              <a:spcBef>
                <a:spcPct val="0"/>
              </a:spcBef>
              <a:buClrTx/>
              <a:buFontTx/>
              <a:buNone/>
              <a:tabLst>
                <a:tab pos="673100" algn="l"/>
              </a:tabLst>
            </a:pPr>
            <a:r>
              <a:rPr lang="en-US" sz="1400" dirty="0">
                <a:latin typeface="Courier New" pitchFamily="49" charset="0"/>
              </a:rPr>
              <a:t>&lt;/web-app&gt;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76802" name="Rectangle 2"/>
          <p:cNvSpPr>
            <a:spLocks noGrp="1"/>
          </p:cNvSpPr>
          <p:nvPr>
            <p:ph type="title" idx="4294967295"/>
          </p:nvPr>
        </p:nvSpPr>
        <p:spPr>
          <a:xfrm>
            <a:off x="533400" y="436602"/>
            <a:ext cx="7848600" cy="553998"/>
          </a:xfrm>
        </p:spPr>
        <p:txBody>
          <a:bodyPr>
            <a:normAutofit fontScale="90000"/>
          </a:bodyPr>
          <a:lstStyle/>
          <a:p>
            <a:pPr eaLnBrk="1" hangingPunct="1"/>
            <a:r>
              <a:rPr>
                <a:solidFill>
                  <a:srgbClr val="000000"/>
                </a:solidFill>
                <a:cs typeface="Arial" charset="0"/>
              </a:rPr>
              <a:t> Handling Form Data</a:t>
            </a:r>
          </a:p>
        </p:txBody>
      </p:sp>
      <p:sp>
        <p:nvSpPr>
          <p:cNvPr id="76803" name="Rectangle 3"/>
          <p:cNvSpPr>
            <a:spLocks noGrp="1"/>
          </p:cNvSpPr>
          <p:nvPr>
            <p:ph idx="4294967295"/>
          </p:nvPr>
        </p:nvSpPr>
        <p:spPr>
          <a:xfrm>
            <a:off x="457200" y="1143000"/>
            <a:ext cx="8229600" cy="5029200"/>
          </a:xfrm>
        </p:spPr>
        <p:txBody>
          <a:bodyPr/>
          <a:lstStyle/>
          <a:p>
            <a:pPr algn="just" eaLnBrk="1" hangingPunct="1"/>
            <a:r>
              <a:rPr sz="2200">
                <a:solidFill>
                  <a:srgbClr val="000000"/>
                </a:solidFill>
                <a:cs typeface="Arial" charset="0"/>
              </a:rPr>
              <a:t>Write a Servlet that retrieves form parameters from the HTML form</a:t>
            </a:r>
          </a:p>
          <a:p>
            <a:pPr eaLnBrk="1" hangingPunct="1"/>
            <a:endParaRPr sz="2200">
              <a:solidFill>
                <a:srgbClr val="000000"/>
              </a:solidFill>
              <a:cs typeface="Arial" charset="0"/>
            </a:endParaRPr>
          </a:p>
          <a:p>
            <a:pPr eaLnBrk="1" hangingPunct="1"/>
            <a:r>
              <a:rPr sz="2200">
                <a:solidFill>
                  <a:srgbClr val="000000"/>
                </a:solidFill>
                <a:cs typeface="Arial" charset="0"/>
              </a:rPr>
              <a:t>Simpleform.html</a:t>
            </a:r>
          </a:p>
          <a:p>
            <a:pPr eaLnBrk="1" hangingPunct="1"/>
            <a:endParaRPr>
              <a:solidFill>
                <a:srgbClr val="000000"/>
              </a:solidFill>
              <a:cs typeface="Arial" charset="0"/>
            </a:endParaRPr>
          </a:p>
        </p:txBody>
      </p:sp>
      <p:sp>
        <p:nvSpPr>
          <p:cNvPr id="76804" name="Rectangle 4"/>
          <p:cNvSpPr>
            <a:spLocks noChangeArrowheads="1"/>
          </p:cNvSpPr>
          <p:nvPr/>
        </p:nvSpPr>
        <p:spPr bwMode="auto">
          <a:xfrm>
            <a:off x="762000" y="2971800"/>
            <a:ext cx="7772400" cy="3124200"/>
          </a:xfrm>
          <a:prstGeom prst="rect">
            <a:avLst/>
          </a:prstGeom>
          <a:solidFill>
            <a:schemeClr val="bg1">
              <a:lumMod val="85000"/>
              <a:alpha val="79999"/>
            </a:schemeClr>
          </a:solidFill>
          <a:ln w="9525">
            <a:solidFill>
              <a:schemeClr val="tx1"/>
            </a:solidFill>
            <a:miter lim="800000"/>
            <a:headEnd/>
            <a:tailEnd/>
          </a:ln>
        </p:spPr>
        <p:txBody>
          <a:bodyPr wrap="none" anchor="ctr"/>
          <a:lstStyle/>
          <a:p>
            <a:pPr algn="l"/>
            <a:r>
              <a:rPr lang="en-US" sz="1600">
                <a:latin typeface="Courier New" pitchFamily="49" charset="0"/>
              </a:rPr>
              <a:t>&lt;html&gt;</a:t>
            </a:r>
          </a:p>
          <a:p>
            <a:pPr algn="l"/>
            <a:r>
              <a:rPr lang="en-US" sz="1600">
                <a:latin typeface="Courier New" pitchFamily="49" charset="0"/>
              </a:rPr>
              <a:t>&lt;head&gt;&lt;title&gt;Simple Form&lt;/title&gt;&lt;/head&gt;</a:t>
            </a:r>
          </a:p>
          <a:p>
            <a:pPr algn="l"/>
            <a:r>
              <a:rPr lang="en-US" sz="1600">
                <a:latin typeface="Courier New" pitchFamily="49" charset="0"/>
              </a:rPr>
              <a:t>&lt;body&gt;</a:t>
            </a:r>
          </a:p>
          <a:p>
            <a:pPr lvl="1" algn="l"/>
            <a:r>
              <a:rPr lang="en-US" sz="1600">
                <a:latin typeface="Courier New" pitchFamily="49" charset="0"/>
              </a:rPr>
              <a:t>&lt;form method=“post” action=“SimpleFormServlet”&gt;</a:t>
            </a:r>
          </a:p>
          <a:p>
            <a:pPr lvl="1" algn="l"/>
            <a:r>
              <a:rPr lang="en-US" sz="1600">
                <a:latin typeface="Courier New" pitchFamily="49" charset="0"/>
              </a:rPr>
              <a:t>	&lt;h3&gt;Enter user details&lt;/h3&gt;</a:t>
            </a:r>
          </a:p>
          <a:p>
            <a:pPr lvl="2" algn="l"/>
            <a:r>
              <a:rPr lang="en-US" sz="1600">
                <a:latin typeface="Courier New" pitchFamily="49" charset="0"/>
              </a:rPr>
              <a:t>&lt;br&gt;Name: &lt;input type=“text” name=“userName” /&gt;</a:t>
            </a:r>
          </a:p>
          <a:p>
            <a:pPr lvl="2" algn="l"/>
            <a:r>
              <a:rPr lang="en-US" sz="1600">
                <a:latin typeface="Courier New" pitchFamily="49" charset="0"/>
              </a:rPr>
              <a:t>&lt;br&gt;Address: &lt;input type=“text” name=“userAddress” /&gt;</a:t>
            </a:r>
          </a:p>
          <a:p>
            <a:pPr lvl="2" algn="l"/>
            <a:r>
              <a:rPr lang="en-US" sz="1600">
                <a:latin typeface="Courier New" pitchFamily="49" charset="0"/>
              </a:rPr>
              <a:t>&lt;input type=“submit” value=“Submit” /&gt;</a:t>
            </a:r>
          </a:p>
          <a:p>
            <a:pPr lvl="1" algn="l"/>
            <a:r>
              <a:rPr lang="en-US" sz="1600">
                <a:latin typeface="Courier New" pitchFamily="49" charset="0"/>
              </a:rPr>
              <a:t>&lt;/form&gt;</a:t>
            </a:r>
          </a:p>
          <a:p>
            <a:pPr algn="l"/>
            <a:r>
              <a:rPr lang="en-US" sz="1600">
                <a:latin typeface="Courier New" pitchFamily="49" charset="0"/>
              </a:rPr>
              <a:t>&lt;/body&gt;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77826" name="Rectangle 2"/>
          <p:cNvSpPr>
            <a:spLocks noGrp="1"/>
          </p:cNvSpPr>
          <p:nvPr>
            <p:ph type="title" idx="4294967295"/>
          </p:nvPr>
        </p:nvSpPr>
        <p:spPr>
          <a:xfrm>
            <a:off x="588962" y="436602"/>
            <a:ext cx="7564438" cy="553998"/>
          </a:xfrm>
        </p:spPr>
        <p:txBody>
          <a:bodyPr>
            <a:normAutofit fontScale="90000"/>
          </a:bodyPr>
          <a:lstStyle/>
          <a:p>
            <a:pPr eaLnBrk="1" hangingPunct="1"/>
            <a:r>
              <a:rPr>
                <a:solidFill>
                  <a:srgbClr val="000000"/>
                </a:solidFill>
                <a:cs typeface="Arial" charset="0"/>
              </a:rPr>
              <a:t>The getParameter() method</a:t>
            </a:r>
          </a:p>
        </p:txBody>
      </p:sp>
      <p:sp>
        <p:nvSpPr>
          <p:cNvPr id="77827" name="Rectangle 3"/>
          <p:cNvSpPr>
            <a:spLocks noGrp="1"/>
          </p:cNvSpPr>
          <p:nvPr>
            <p:ph idx="4294967295"/>
          </p:nvPr>
        </p:nvSpPr>
        <p:spPr>
          <a:xfrm>
            <a:off x="304800" y="1066800"/>
            <a:ext cx="8305800" cy="4411464"/>
          </a:xfrm>
        </p:spPr>
        <p:txBody>
          <a:bodyPr/>
          <a:lstStyle/>
          <a:p>
            <a:pPr eaLnBrk="1" hangingPunct="1"/>
            <a:r>
              <a:rPr sz="1900">
                <a:solidFill>
                  <a:srgbClr val="000000"/>
                </a:solidFill>
                <a:cs typeface="Arial" charset="0"/>
              </a:rPr>
              <a:t>Syntax:    </a:t>
            </a:r>
            <a:r>
              <a:rPr sz="1900" b="1">
                <a:solidFill>
                  <a:srgbClr val="000000"/>
                </a:solidFill>
                <a:cs typeface="Arial" charset="0"/>
              </a:rPr>
              <a:t>public String getParameter(String name)</a:t>
            </a:r>
          </a:p>
          <a:p>
            <a:pPr algn="just" eaLnBrk="1" hangingPunct="1"/>
            <a:endParaRPr sz="1900">
              <a:solidFill>
                <a:srgbClr val="000000"/>
              </a:solidFill>
              <a:cs typeface="Arial" charset="0"/>
            </a:endParaRPr>
          </a:p>
          <a:p>
            <a:pPr algn="just" eaLnBrk="1" hangingPunct="1"/>
            <a:r>
              <a:rPr sz="1900">
                <a:solidFill>
                  <a:srgbClr val="000000"/>
                </a:solidFill>
                <a:cs typeface="Arial" charset="0"/>
              </a:rPr>
              <a:t>To get request parameters, invoke  getParameter method of ServletRequest </a:t>
            </a:r>
          </a:p>
          <a:p>
            <a:pPr lvl="1" algn="just" eaLnBrk="1" hangingPunct="1"/>
            <a:r>
              <a:rPr sz="1900">
                <a:solidFill>
                  <a:srgbClr val="000000"/>
                </a:solidFill>
              </a:rPr>
              <a:t>Provide parameter name as an argument </a:t>
            </a:r>
          </a:p>
          <a:p>
            <a:pPr lvl="1" algn="just" eaLnBrk="1" hangingPunct="1"/>
            <a:r>
              <a:rPr sz="1900">
                <a:solidFill>
                  <a:srgbClr val="000000"/>
                </a:solidFill>
              </a:rPr>
              <a:t>Returns a string that contains value of  that parameter name</a:t>
            </a:r>
          </a:p>
          <a:p>
            <a:pPr lvl="2" algn="just" eaLnBrk="1" hangingPunct="1"/>
            <a:r>
              <a:rPr sz="1900">
                <a:solidFill>
                  <a:srgbClr val="000000"/>
                </a:solidFill>
              </a:rPr>
              <a:t>If parameter exists but has no value, then an empty string is returned</a:t>
            </a:r>
          </a:p>
          <a:p>
            <a:pPr lvl="2" algn="just" eaLnBrk="1" hangingPunct="1"/>
            <a:r>
              <a:rPr sz="1900">
                <a:solidFill>
                  <a:srgbClr val="000000"/>
                </a:solidFill>
              </a:rPr>
              <a:t>If parameter does not exist, then null is returned</a:t>
            </a:r>
          </a:p>
          <a:p>
            <a:pPr lvl="2" algn="just" eaLnBrk="1" hangingPunct="1">
              <a:buFont typeface="Arial" charset="0"/>
              <a:buNone/>
            </a:pPr>
            <a:endParaRPr sz="1900">
              <a:solidFill>
                <a:srgbClr val="000000"/>
              </a:solidFill>
            </a:endParaRPr>
          </a:p>
          <a:p>
            <a:pPr algn="just" eaLnBrk="1" hangingPunct="1"/>
            <a:r>
              <a:rPr sz="1900">
                <a:solidFill>
                  <a:srgbClr val="000000"/>
                </a:solidFill>
                <a:cs typeface="Arial" charset="0"/>
              </a:rPr>
              <a:t>Use this method when you are sure the parameter has only one value</a:t>
            </a:r>
          </a:p>
          <a:p>
            <a:pPr algn="just" eaLnBrk="1" hangingPunct="1"/>
            <a:endParaRPr sz="1900">
              <a:solidFill>
                <a:srgbClr val="000000"/>
              </a:solidFill>
              <a:cs typeface="Arial" charset="0"/>
            </a:endParaRPr>
          </a:p>
          <a:p>
            <a:pPr eaLnBrk="1" hangingPunct="1"/>
            <a:r>
              <a:rPr sz="1900">
                <a:solidFill>
                  <a:srgbClr val="000000"/>
                </a:solidFill>
                <a:cs typeface="Arial" charset="0"/>
              </a:rPr>
              <a:t>Example: String name = request.getParameter("userName");</a:t>
            </a:r>
            <a:br>
              <a:rPr sz="1900">
                <a:solidFill>
                  <a:srgbClr val="000000"/>
                </a:solidFill>
                <a:cs typeface="Arial" charset="0"/>
              </a:rPr>
            </a:br>
            <a:endParaRPr sz="1900">
              <a:solidFill>
                <a:srgbClr val="000000"/>
              </a:solidFill>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78" name="Rectangle 2"/>
          <p:cNvSpPr>
            <a:spLocks noChangeArrowheads="1"/>
          </p:cNvSpPr>
          <p:nvPr/>
        </p:nvSpPr>
        <p:spPr bwMode="auto">
          <a:xfrm>
            <a:off x="3698875" y="5105400"/>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a:t>
            </a:r>
          </a:p>
        </p:txBody>
      </p:sp>
      <p:sp>
        <p:nvSpPr>
          <p:cNvPr id="357379" name="Rectangle 3"/>
          <p:cNvSpPr>
            <a:spLocks noChangeArrowheads="1"/>
          </p:cNvSpPr>
          <p:nvPr/>
        </p:nvSpPr>
        <p:spPr bwMode="auto">
          <a:xfrm>
            <a:off x="3732213" y="5605463"/>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Response</a:t>
            </a:r>
          </a:p>
        </p:txBody>
      </p:sp>
      <p:sp>
        <p:nvSpPr>
          <p:cNvPr id="357389" name="Rectangle 13"/>
          <p:cNvSpPr>
            <a:spLocks noGrp="1" noChangeArrowheads="1"/>
          </p:cNvSpPr>
          <p:nvPr>
            <p:ph type="title"/>
          </p:nvPr>
        </p:nvSpPr>
        <p:spPr/>
        <p:txBody>
          <a:bodyPr/>
          <a:lstStyle/>
          <a:p>
            <a:r>
              <a:rPr lang="en-US" altLang="en-US"/>
              <a:t>HTTP Servlets</a:t>
            </a:r>
          </a:p>
        </p:txBody>
      </p:sp>
      <p:sp>
        <p:nvSpPr>
          <p:cNvPr id="357390" name="Rectangle 14"/>
          <p:cNvSpPr>
            <a:spLocks noGrp="1" noChangeArrowheads="1"/>
          </p:cNvSpPr>
          <p:nvPr>
            <p:ph type="body" idx="1"/>
          </p:nvPr>
        </p:nvSpPr>
        <p:spPr>
          <a:xfrm>
            <a:off x="609600" y="1447800"/>
            <a:ext cx="7918450" cy="2935288"/>
          </a:xfrm>
        </p:spPr>
        <p:txBody>
          <a:bodyPr>
            <a:normAutofit fontScale="92500" lnSpcReduction="20000"/>
          </a:bodyPr>
          <a:lstStyle/>
          <a:p>
            <a:pPr lvl="1"/>
            <a:r>
              <a:rPr lang="en-US" altLang="en-US"/>
              <a:t>HTTP servlets extend the </a:t>
            </a:r>
            <a:r>
              <a:rPr lang="en-US" altLang="en-US">
                <a:latin typeface="Courier New" pitchFamily="49" charset="0"/>
              </a:rPr>
              <a:t>HttpServlet</a:t>
            </a:r>
            <a:r>
              <a:rPr lang="en-US" altLang="en-US"/>
              <a:t> class, which implements the </a:t>
            </a:r>
            <a:r>
              <a:rPr lang="en-US" altLang="en-US">
                <a:latin typeface="Courier New" pitchFamily="49" charset="0"/>
              </a:rPr>
              <a:t>Servlet</a:t>
            </a:r>
            <a:r>
              <a:rPr lang="en-US" altLang="en-US"/>
              <a:t> interface. </a:t>
            </a:r>
          </a:p>
          <a:p>
            <a:pPr lvl="1"/>
            <a:r>
              <a:rPr lang="en-US" altLang="en-US"/>
              <a:t>A client makes an HTTP request, which includes a method type that:</a:t>
            </a:r>
          </a:p>
          <a:p>
            <a:pPr lvl="2"/>
            <a:r>
              <a:rPr lang="en-US" altLang="en-US"/>
              <a:t>Can be either a </a:t>
            </a:r>
            <a:r>
              <a:rPr lang="en-US" altLang="en-US" sz="2200">
                <a:latin typeface="Courier New" pitchFamily="49" charset="0"/>
              </a:rPr>
              <a:t>GET</a:t>
            </a:r>
            <a:r>
              <a:rPr lang="en-US" altLang="en-US"/>
              <a:t> or </a:t>
            </a:r>
            <a:r>
              <a:rPr lang="en-US" altLang="en-US" sz="2200">
                <a:latin typeface="Courier New" pitchFamily="49" charset="0"/>
              </a:rPr>
              <a:t>POST</a:t>
            </a:r>
            <a:r>
              <a:rPr lang="en-US" altLang="en-US"/>
              <a:t> method type</a:t>
            </a:r>
          </a:p>
          <a:p>
            <a:pPr lvl="2"/>
            <a:r>
              <a:rPr lang="en-US" altLang="en-US"/>
              <a:t>Determines what type of action the servlet performs</a:t>
            </a:r>
          </a:p>
          <a:p>
            <a:pPr lvl="1"/>
            <a:r>
              <a:rPr lang="en-US" altLang="en-US"/>
              <a:t>The servlet processes the request and sends back a status code and a response.</a:t>
            </a:r>
          </a:p>
        </p:txBody>
      </p:sp>
      <p:sp>
        <p:nvSpPr>
          <p:cNvPr id="357382" name="Rectangle 6"/>
          <p:cNvSpPr>
            <a:spLocks noChangeArrowheads="1"/>
          </p:cNvSpPr>
          <p:nvPr/>
        </p:nvSpPr>
        <p:spPr bwMode="auto">
          <a:xfrm>
            <a:off x="3698875" y="59436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HTTP protocol</a:t>
            </a:r>
          </a:p>
        </p:txBody>
      </p:sp>
      <p:sp>
        <p:nvSpPr>
          <p:cNvPr id="357383" name="Text Box 7"/>
          <p:cNvSpPr txBox="1">
            <a:spLocks noChangeArrowheads="1"/>
          </p:cNvSpPr>
          <p:nvPr/>
        </p:nvSpPr>
        <p:spPr bwMode="auto">
          <a:xfrm>
            <a:off x="2395538" y="5943600"/>
            <a:ext cx="819150"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t>Client</a:t>
            </a:r>
          </a:p>
        </p:txBody>
      </p:sp>
      <p:sp>
        <p:nvSpPr>
          <p:cNvPr id="357384" name="Rectangle 8"/>
          <p:cNvSpPr>
            <a:spLocks noChangeArrowheads="1"/>
          </p:cNvSpPr>
          <p:nvPr/>
        </p:nvSpPr>
        <p:spPr bwMode="auto">
          <a:xfrm>
            <a:off x="5791200" y="59436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Servlet</a:t>
            </a:r>
          </a:p>
        </p:txBody>
      </p:sp>
      <p:sp>
        <p:nvSpPr>
          <p:cNvPr id="357385" name="Line 9"/>
          <p:cNvSpPr>
            <a:spLocks noChangeShapeType="1"/>
          </p:cNvSpPr>
          <p:nvPr/>
        </p:nvSpPr>
        <p:spPr bwMode="auto">
          <a:xfrm>
            <a:off x="3108325" y="5453063"/>
            <a:ext cx="3276600"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7386" name="Line 10"/>
          <p:cNvSpPr>
            <a:spLocks noChangeShapeType="1"/>
          </p:cNvSpPr>
          <p:nvPr/>
        </p:nvSpPr>
        <p:spPr bwMode="auto">
          <a:xfrm flipH="1">
            <a:off x="3114675" y="5611813"/>
            <a:ext cx="3354388" cy="0"/>
          </a:xfrm>
          <a:prstGeom prst="line">
            <a:avLst/>
          </a:prstGeom>
          <a:noFill/>
          <a:ln w="28575">
            <a:solidFill>
              <a:schemeClr val="tx1"/>
            </a:solidFill>
            <a:round/>
            <a:headEnd/>
            <a:tailEnd type="triangle" w="sm" len="sm"/>
          </a:ln>
          <a:effectLst/>
        </p:spPr>
        <p:txBody>
          <a:bodyPr anchor="ctr">
            <a:spAutoFit/>
          </a:bodyPr>
          <a:lstStyle/>
          <a:p>
            <a:endParaRPr lang="en-IN"/>
          </a:p>
        </p:txBody>
      </p:sp>
      <p:pic>
        <p:nvPicPr>
          <p:cNvPr id="357387" name="Picture 11" descr="java servlett engine"/>
          <p:cNvPicPr>
            <a:picLocks noChangeAspect="1" noChangeArrowheads="1"/>
          </p:cNvPicPr>
          <p:nvPr/>
        </p:nvPicPr>
        <p:blipFill>
          <a:blip r:embed="rId3" cstate="print"/>
          <a:srcRect/>
          <a:stretch>
            <a:fillRect/>
          </a:stretch>
        </p:blipFill>
        <p:spPr bwMode="gray">
          <a:xfrm>
            <a:off x="6367463" y="4953000"/>
            <a:ext cx="885825" cy="974725"/>
          </a:xfrm>
          <a:prstGeom prst="rect">
            <a:avLst/>
          </a:prstGeom>
          <a:noFill/>
          <a:ln w="9525">
            <a:noFill/>
            <a:miter lim="800000"/>
            <a:headEnd/>
            <a:tailEnd/>
          </a:ln>
        </p:spPr>
      </p:pic>
      <p:pic>
        <p:nvPicPr>
          <p:cNvPr id="357388" name="Picture 12" descr="computer screen&#10;web page"/>
          <p:cNvPicPr>
            <a:picLocks noChangeAspect="1" noChangeArrowheads="1"/>
          </p:cNvPicPr>
          <p:nvPr/>
        </p:nvPicPr>
        <p:blipFill>
          <a:blip r:embed="rId4" cstate="print"/>
          <a:srcRect/>
          <a:stretch>
            <a:fillRect/>
          </a:stretch>
        </p:blipFill>
        <p:spPr bwMode="gray">
          <a:xfrm>
            <a:off x="2513013" y="4995863"/>
            <a:ext cx="601662" cy="993775"/>
          </a:xfrm>
          <a:prstGeom prst="rect">
            <a:avLst/>
          </a:prstGeom>
          <a:noFill/>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1476" name="Rectangle 4"/>
          <p:cNvSpPr>
            <a:spLocks noGrp="1" noChangeArrowheads="1"/>
          </p:cNvSpPr>
          <p:nvPr>
            <p:ph type="title"/>
          </p:nvPr>
        </p:nvSpPr>
        <p:spPr/>
        <p:txBody>
          <a:bodyPr/>
          <a:lstStyle/>
          <a:p>
            <a:r>
              <a:rPr lang="en-US" altLang="en-US">
                <a:latin typeface="Courier New" pitchFamily="49" charset="0"/>
              </a:rPr>
              <a:t>doGet()</a:t>
            </a:r>
            <a:r>
              <a:rPr lang="en-US" altLang="en-US"/>
              <a:t> Method</a:t>
            </a:r>
          </a:p>
        </p:txBody>
      </p:sp>
      <p:sp>
        <p:nvSpPr>
          <p:cNvPr id="361477" name="Rectangle 5"/>
          <p:cNvSpPr>
            <a:spLocks noGrp="1" noChangeArrowheads="1"/>
          </p:cNvSpPr>
          <p:nvPr>
            <p:ph type="body" idx="1"/>
          </p:nvPr>
        </p:nvSpPr>
        <p:spPr>
          <a:xfrm>
            <a:off x="609600" y="1447800"/>
            <a:ext cx="7918450" cy="3708400"/>
          </a:xfrm>
        </p:spPr>
        <p:txBody>
          <a:bodyPr>
            <a:normAutofit fontScale="77500" lnSpcReduction="20000"/>
          </a:bodyPr>
          <a:lstStyle/>
          <a:p>
            <a:pPr lvl="1"/>
            <a:r>
              <a:rPr lang="en-US" altLang="en-US"/>
              <a:t>The most common HTTP request method type made to a Web server is </a:t>
            </a:r>
            <a:r>
              <a:rPr lang="en-US" altLang="en-US">
                <a:latin typeface="Courier New" pitchFamily="49" charset="0"/>
              </a:rPr>
              <a:t>GET</a:t>
            </a:r>
            <a:r>
              <a:rPr lang="en-US" altLang="en-US"/>
              <a:t>.</a:t>
            </a:r>
          </a:p>
          <a:p>
            <a:pPr lvl="1"/>
            <a:r>
              <a:rPr lang="en-US" altLang="en-US"/>
              <a:t>The </a:t>
            </a:r>
            <a:r>
              <a:rPr lang="en-US" altLang="en-US">
                <a:latin typeface="Courier New" pitchFamily="49" charset="0"/>
              </a:rPr>
              <a:t>service()</a:t>
            </a:r>
            <a:r>
              <a:rPr lang="en-US" altLang="en-US"/>
              <a:t> method in your servlet invokes the </a:t>
            </a:r>
            <a:r>
              <a:rPr lang="en-US" altLang="en-US">
                <a:latin typeface="Courier New" pitchFamily="49" charset="0"/>
              </a:rPr>
              <a:t>doGet()</a:t>
            </a:r>
            <a:r>
              <a:rPr lang="en-US" altLang="en-US"/>
              <a:t> method. The </a:t>
            </a:r>
            <a:r>
              <a:rPr lang="en-US" altLang="en-US">
                <a:latin typeface="Courier New" pitchFamily="49" charset="0"/>
              </a:rPr>
              <a:t>service()</a:t>
            </a:r>
            <a:r>
              <a:rPr lang="en-US" altLang="en-US"/>
              <a:t> method is invoked on your behalf by the Web server and the servlet engine.</a:t>
            </a:r>
          </a:p>
          <a:p>
            <a:pPr lvl="1"/>
            <a:r>
              <a:rPr lang="en-US" altLang="en-US"/>
              <a:t>The </a:t>
            </a:r>
            <a:r>
              <a:rPr lang="en-US" altLang="en-US">
                <a:latin typeface="Courier New" pitchFamily="49" charset="0"/>
              </a:rPr>
              <a:t>doGet()</a:t>
            </a:r>
            <a:r>
              <a:rPr lang="en-US" altLang="en-US"/>
              <a:t>method receives two parameters as input:</a:t>
            </a:r>
          </a:p>
          <a:p>
            <a:pPr lvl="2"/>
            <a:r>
              <a:rPr lang="en-US" altLang="en-US" sz="2200">
                <a:latin typeface="Courier New" pitchFamily="49" charset="0"/>
              </a:rPr>
              <a:t>HttpServletRequest</a:t>
            </a:r>
          </a:p>
          <a:p>
            <a:pPr lvl="2"/>
            <a:r>
              <a:rPr lang="en-US" altLang="en-US" sz="2200">
                <a:latin typeface="Courier New" pitchFamily="49" charset="0"/>
              </a:rPr>
              <a:t>HttpServletResponse</a:t>
            </a:r>
          </a:p>
          <a:p>
            <a:pPr lvl="1"/>
            <a:r>
              <a:rPr lang="en-US" altLang="en-US"/>
              <a:t>Pass parameters by appending them to the URL: http://www.oracle.com/servlet?param1=value1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3524" name="Rectangle 4"/>
          <p:cNvSpPr>
            <a:spLocks noGrp="1" noChangeArrowheads="1"/>
          </p:cNvSpPr>
          <p:nvPr>
            <p:ph type="title"/>
          </p:nvPr>
        </p:nvSpPr>
        <p:spPr/>
        <p:txBody>
          <a:bodyPr/>
          <a:lstStyle/>
          <a:p>
            <a:r>
              <a:rPr lang="en-US" altLang="en-US">
                <a:latin typeface="Courier New" pitchFamily="49" charset="0"/>
              </a:rPr>
              <a:t>doPost()</a:t>
            </a:r>
            <a:r>
              <a:rPr lang="en-US" altLang="en-US"/>
              <a:t> Method</a:t>
            </a:r>
            <a:endParaRPr lang="en-US"/>
          </a:p>
        </p:txBody>
      </p:sp>
      <p:sp>
        <p:nvSpPr>
          <p:cNvPr id="363525" name="Rectangle 5"/>
          <p:cNvSpPr>
            <a:spLocks noGrp="1" noChangeArrowheads="1"/>
          </p:cNvSpPr>
          <p:nvPr>
            <p:ph type="body" idx="1"/>
          </p:nvPr>
        </p:nvSpPr>
        <p:spPr>
          <a:xfrm>
            <a:off x="609600" y="1447800"/>
            <a:ext cx="7918450" cy="4176713"/>
          </a:xfrm>
        </p:spPr>
        <p:txBody>
          <a:bodyPr>
            <a:normAutofit fontScale="92500" lnSpcReduction="20000"/>
          </a:bodyPr>
          <a:lstStyle/>
          <a:p>
            <a:pPr lvl="1"/>
            <a:r>
              <a:rPr lang="en-US" altLang="en-US"/>
              <a:t>The </a:t>
            </a:r>
            <a:r>
              <a:rPr lang="en-US" altLang="en-US">
                <a:latin typeface="Courier New" pitchFamily="49" charset="0"/>
              </a:rPr>
              <a:t>doPost()</a:t>
            </a:r>
            <a:r>
              <a:rPr lang="en-US" altLang="en-US"/>
              <a:t> method can be invoked on a servlet from an HTML form by using:</a:t>
            </a:r>
          </a:p>
          <a:p>
            <a:pPr lvl="2">
              <a:buFont typeface="Arial" charset="0"/>
              <a:buNone/>
            </a:pPr>
            <a:r>
              <a:rPr lang="en-US" altLang="en-US" sz="2200">
                <a:latin typeface="Courier New" pitchFamily="49" charset="0"/>
              </a:rPr>
              <a:t>&lt;form method="post" action=…&gt;</a:t>
            </a:r>
          </a:p>
          <a:p>
            <a:pPr lvl="1"/>
            <a:r>
              <a:rPr lang="en-US" altLang="en-US"/>
              <a:t>The </a:t>
            </a:r>
            <a:r>
              <a:rPr lang="en-US" altLang="en-US">
                <a:latin typeface="Courier New" pitchFamily="49" charset="0"/>
              </a:rPr>
              <a:t>service()</a:t>
            </a:r>
            <a:r>
              <a:rPr lang="en-US" altLang="en-US"/>
              <a:t> method in your servlet invokes the </a:t>
            </a:r>
            <a:r>
              <a:rPr lang="en-US" altLang="en-US">
                <a:latin typeface="Courier New" pitchFamily="49" charset="0"/>
              </a:rPr>
              <a:t>doPost()</a:t>
            </a:r>
            <a:r>
              <a:rPr lang="en-US" altLang="en-US"/>
              <a:t> method. The </a:t>
            </a:r>
            <a:r>
              <a:rPr lang="en-US" altLang="en-US">
                <a:latin typeface="Courier New" pitchFamily="49" charset="0"/>
              </a:rPr>
              <a:t>service()</a:t>
            </a:r>
            <a:r>
              <a:rPr lang="en-US" altLang="en-US"/>
              <a:t> method is invoked by the Web server and the servlet engine.</a:t>
            </a:r>
          </a:p>
          <a:p>
            <a:pPr lvl="1"/>
            <a:r>
              <a:rPr lang="en-US" altLang="en-US"/>
              <a:t>The </a:t>
            </a:r>
            <a:r>
              <a:rPr lang="en-US" altLang="en-US">
                <a:latin typeface="Courier New" pitchFamily="49" charset="0"/>
              </a:rPr>
              <a:t>doPost()</a:t>
            </a:r>
            <a:r>
              <a:rPr lang="en-US" altLang="en-US"/>
              <a:t> method receives two parameters as input:</a:t>
            </a:r>
          </a:p>
          <a:p>
            <a:pPr lvl="2"/>
            <a:r>
              <a:rPr lang="en-US" altLang="en-US" sz="2200">
                <a:latin typeface="Courier New" pitchFamily="49" charset="0"/>
              </a:rPr>
              <a:t>HttpServletRequest</a:t>
            </a:r>
          </a:p>
          <a:p>
            <a:pPr lvl="2"/>
            <a:r>
              <a:rPr lang="en-US" altLang="en-US" sz="2200">
                <a:latin typeface="Courier New" pitchFamily="49" charset="0"/>
              </a:rPr>
              <a:t>HttpServletResponse</a:t>
            </a:r>
          </a:p>
          <a:p>
            <a:pPr lvl="1"/>
            <a:r>
              <a:rPr lang="en-US"/>
              <a:t>Pass parameters using the form field names:</a:t>
            </a:r>
          </a:p>
          <a:p>
            <a:pPr lvl="2">
              <a:buFont typeface="Arial" charset="0"/>
              <a:buNone/>
            </a:pPr>
            <a:r>
              <a:rPr lang="en-US" sz="2200">
                <a:latin typeface="Courier New" pitchFamily="49" charset="0"/>
              </a:rPr>
              <a:t>&lt;input type="text" name="param1"&gt;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5572" name="Rectangle 4"/>
          <p:cNvSpPr>
            <a:spLocks noGrp="1" noChangeArrowheads="1"/>
          </p:cNvSpPr>
          <p:nvPr>
            <p:ph type="title"/>
          </p:nvPr>
        </p:nvSpPr>
        <p:spPr/>
        <p:txBody>
          <a:bodyPr/>
          <a:lstStyle/>
          <a:p>
            <a:r>
              <a:rPr lang="en-US" altLang="en-US">
                <a:latin typeface="Courier New" pitchFamily="49" charset="0"/>
              </a:rPr>
              <a:t>HttpServletRequest</a:t>
            </a:r>
            <a:r>
              <a:rPr lang="en-US" altLang="en-US"/>
              <a:t> Object</a:t>
            </a:r>
          </a:p>
        </p:txBody>
      </p:sp>
      <p:sp>
        <p:nvSpPr>
          <p:cNvPr id="365573" name="Rectangle 5"/>
          <p:cNvSpPr>
            <a:spLocks noGrp="1" noChangeArrowheads="1"/>
          </p:cNvSpPr>
          <p:nvPr>
            <p:ph type="body" idx="1"/>
          </p:nvPr>
        </p:nvSpPr>
        <p:spPr>
          <a:xfrm>
            <a:off x="609600" y="1447800"/>
            <a:ext cx="7918450" cy="4549964"/>
          </a:xfrm>
        </p:spPr>
        <p:txBody>
          <a:bodyPr>
            <a:normAutofit fontScale="92500" lnSpcReduction="10000"/>
          </a:bodyPr>
          <a:lstStyle/>
          <a:p>
            <a:pPr lvl="1"/>
            <a:r>
              <a:rPr lang="en-US" altLang="en-US" dirty="0"/>
              <a:t>The </a:t>
            </a:r>
            <a:r>
              <a:rPr lang="en-US" altLang="en-US" dirty="0" err="1">
                <a:latin typeface="Courier New" pitchFamily="49" charset="0"/>
              </a:rPr>
              <a:t>HttpServletRequest</a:t>
            </a:r>
            <a:r>
              <a:rPr lang="en-US" altLang="en-US" dirty="0"/>
              <a:t> object encapsulates the following information about the client:</a:t>
            </a:r>
          </a:p>
          <a:p>
            <a:pPr lvl="2"/>
            <a:r>
              <a:rPr lang="en-US" altLang="en-US" dirty="0" err="1"/>
              <a:t>Servlet</a:t>
            </a:r>
            <a:r>
              <a:rPr lang="en-US" altLang="en-US" dirty="0"/>
              <a:t> parameter names and values</a:t>
            </a:r>
          </a:p>
          <a:p>
            <a:pPr lvl="2"/>
            <a:r>
              <a:rPr lang="en-US" altLang="en-US" dirty="0"/>
              <a:t>The remote host name that made the request</a:t>
            </a:r>
          </a:p>
          <a:p>
            <a:pPr lvl="2"/>
            <a:r>
              <a:rPr lang="en-US" altLang="en-US" dirty="0"/>
              <a:t>The server name that received the request</a:t>
            </a:r>
          </a:p>
          <a:p>
            <a:pPr lvl="2"/>
            <a:r>
              <a:rPr lang="en-US" altLang="en-US" dirty="0"/>
              <a:t>Input stream data</a:t>
            </a:r>
          </a:p>
          <a:p>
            <a:pPr lvl="1"/>
            <a:r>
              <a:rPr lang="en-US" altLang="en-US" dirty="0"/>
              <a:t>You invoke one of several methods to access the information:</a:t>
            </a:r>
          </a:p>
          <a:p>
            <a:pPr lvl="2"/>
            <a:r>
              <a:rPr lang="en-US" altLang="en-US" sz="2200" dirty="0" err="1">
                <a:latin typeface="Courier New" pitchFamily="49" charset="0"/>
              </a:rPr>
              <a:t>getParameter</a:t>
            </a:r>
            <a:r>
              <a:rPr lang="en-US" altLang="en-US" sz="2200" dirty="0">
                <a:latin typeface="Courier New" pitchFamily="49" charset="0"/>
              </a:rPr>
              <a:t>(String name)</a:t>
            </a:r>
          </a:p>
          <a:p>
            <a:pPr lvl="2"/>
            <a:r>
              <a:rPr lang="en-US" altLang="en-US" sz="2200" dirty="0" err="1">
                <a:latin typeface="Courier New" pitchFamily="49" charset="0"/>
              </a:rPr>
              <a:t>getRemoteHost</a:t>
            </a:r>
            <a:r>
              <a:rPr lang="en-US" altLang="en-US" sz="2200" dirty="0">
                <a:latin typeface="Courier New" pitchFamily="49" charset="0"/>
              </a:rPr>
              <a:t>()</a:t>
            </a:r>
          </a:p>
          <a:p>
            <a:pPr lvl="2"/>
            <a:r>
              <a:rPr lang="en-US" altLang="en-US" sz="2200" dirty="0" err="1">
                <a:latin typeface="Courier New" pitchFamily="49" charset="0"/>
              </a:rPr>
              <a:t>getServerName</a:t>
            </a:r>
            <a:r>
              <a:rPr lang="en-US" altLang="en-US" sz="2200" dirty="0">
                <a:latin typeface="Courier New" pitchFamily="49" charset="0"/>
              </a:rPr>
              <a:t>()</a:t>
            </a:r>
          </a:p>
          <a:p>
            <a:pPr lvl="2"/>
            <a:r>
              <a:rPr lang="en-US" altLang="en-US" sz="2200" dirty="0">
                <a:latin typeface="Courier New" pitchFamily="49" charset="0"/>
              </a:rPr>
              <a:t>Cookie[]  </a:t>
            </a:r>
            <a:r>
              <a:rPr lang="en-US" altLang="en-US" sz="2200" dirty="0" err="1">
                <a:latin typeface="Courier New" pitchFamily="49" charset="0"/>
              </a:rPr>
              <a:t>getCookies</a:t>
            </a:r>
            <a:r>
              <a:rPr lang="en-US" altLang="en-US" sz="2200" dirty="0">
                <a:latin typeface="Courier New" pitchFamily="49" charset="0"/>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7620" name="Rectangle 4"/>
          <p:cNvSpPr>
            <a:spLocks noGrp="1" noChangeArrowheads="1"/>
          </p:cNvSpPr>
          <p:nvPr>
            <p:ph type="title"/>
          </p:nvPr>
        </p:nvSpPr>
        <p:spPr/>
        <p:txBody>
          <a:bodyPr/>
          <a:lstStyle/>
          <a:p>
            <a:r>
              <a:rPr lang="en-US" altLang="en-US">
                <a:latin typeface="Courier New" pitchFamily="49" charset="0"/>
              </a:rPr>
              <a:t>HttpServletResponse</a:t>
            </a:r>
            <a:r>
              <a:rPr lang="en-US" altLang="en-US"/>
              <a:t> Object</a:t>
            </a:r>
          </a:p>
        </p:txBody>
      </p:sp>
      <p:sp>
        <p:nvSpPr>
          <p:cNvPr id="367621" name="Rectangle 5"/>
          <p:cNvSpPr>
            <a:spLocks noGrp="1" noChangeArrowheads="1"/>
          </p:cNvSpPr>
          <p:nvPr>
            <p:ph type="body" idx="1"/>
          </p:nvPr>
        </p:nvSpPr>
        <p:spPr>
          <a:xfrm>
            <a:off x="609600" y="1447800"/>
            <a:ext cx="7918450" cy="4488408"/>
          </a:xfrm>
        </p:spPr>
        <p:txBody>
          <a:bodyPr>
            <a:normAutofit fontScale="92500" lnSpcReduction="20000"/>
          </a:bodyPr>
          <a:lstStyle/>
          <a:p>
            <a:pPr lvl="1"/>
            <a:r>
              <a:rPr lang="en-US" altLang="en-US" dirty="0"/>
              <a:t>The </a:t>
            </a:r>
            <a:r>
              <a:rPr lang="en-US" altLang="en-US" dirty="0" err="1">
                <a:latin typeface="Courier New" pitchFamily="49" charset="0"/>
              </a:rPr>
              <a:t>HttpServletResponse</a:t>
            </a:r>
            <a:r>
              <a:rPr lang="en-US" altLang="en-US" dirty="0"/>
              <a:t> object encapsulates information that the </a:t>
            </a:r>
            <a:r>
              <a:rPr lang="en-US" altLang="en-US" dirty="0" err="1"/>
              <a:t>servlet</a:t>
            </a:r>
            <a:r>
              <a:rPr lang="en-US" altLang="en-US" dirty="0"/>
              <a:t> has generated:</a:t>
            </a:r>
          </a:p>
          <a:p>
            <a:pPr lvl="2"/>
            <a:r>
              <a:rPr lang="en-US" altLang="en-US" dirty="0"/>
              <a:t>The content length of the reply</a:t>
            </a:r>
          </a:p>
          <a:p>
            <a:pPr lvl="2"/>
            <a:r>
              <a:rPr lang="en-US" altLang="en-US" dirty="0"/>
              <a:t>The Multipurpose Internet Mail Extension (MIME) type of the reply</a:t>
            </a:r>
          </a:p>
          <a:p>
            <a:pPr lvl="2"/>
            <a:r>
              <a:rPr lang="en-US" altLang="en-US" dirty="0"/>
              <a:t>The output stream</a:t>
            </a:r>
          </a:p>
          <a:p>
            <a:pPr lvl="1"/>
            <a:r>
              <a:rPr lang="en-US" altLang="en-US" dirty="0"/>
              <a:t>You invoke one of several methods to produce the information:</a:t>
            </a:r>
          </a:p>
          <a:p>
            <a:pPr lvl="2"/>
            <a:r>
              <a:rPr lang="en-US" altLang="en-US" sz="2200" dirty="0" err="1">
                <a:latin typeface="Courier New" pitchFamily="49" charset="0"/>
              </a:rPr>
              <a:t>setContentLength</a:t>
            </a:r>
            <a:r>
              <a:rPr lang="en-US" altLang="en-US" sz="2200" dirty="0">
                <a:latin typeface="Courier New" pitchFamily="49" charset="0"/>
              </a:rPr>
              <a:t>(</a:t>
            </a:r>
            <a:r>
              <a:rPr lang="en-US" altLang="en-US" sz="2200" dirty="0" err="1">
                <a:latin typeface="Courier New" pitchFamily="49" charset="0"/>
              </a:rPr>
              <a:t>int</a:t>
            </a:r>
            <a:r>
              <a:rPr lang="en-US" altLang="en-US" sz="2200" dirty="0">
                <a:latin typeface="Courier New" pitchFamily="49" charset="0"/>
              </a:rPr>
              <a:t> length)</a:t>
            </a:r>
          </a:p>
          <a:p>
            <a:pPr lvl="2"/>
            <a:r>
              <a:rPr lang="en-US" altLang="en-US" sz="2200" dirty="0" err="1">
                <a:latin typeface="Courier New" pitchFamily="49" charset="0"/>
              </a:rPr>
              <a:t>setContentType</a:t>
            </a:r>
            <a:r>
              <a:rPr lang="en-US" altLang="en-US" sz="2200" dirty="0">
                <a:latin typeface="Courier New" pitchFamily="49" charset="0"/>
              </a:rPr>
              <a:t>(String type)</a:t>
            </a:r>
          </a:p>
          <a:p>
            <a:pPr lvl="2"/>
            <a:r>
              <a:rPr lang="en-US" altLang="en-US" sz="2200" dirty="0">
                <a:latin typeface="Courier New" pitchFamily="49" charset="0"/>
              </a:rPr>
              <a:t>void </a:t>
            </a:r>
            <a:r>
              <a:rPr lang="en-US" altLang="en-US" sz="2200" dirty="0" err="1">
                <a:latin typeface="Courier New" pitchFamily="49" charset="0"/>
              </a:rPr>
              <a:t>addCookie</a:t>
            </a:r>
            <a:r>
              <a:rPr lang="en-US" altLang="en-US" sz="2200" dirty="0">
                <a:latin typeface="Courier New" pitchFamily="49" charset="0"/>
              </a:rPr>
              <a:t>( Cookie )</a:t>
            </a:r>
          </a:p>
          <a:p>
            <a:pPr lvl="2"/>
            <a:r>
              <a:rPr lang="en-US" altLang="en-US" sz="2200" dirty="0" err="1">
                <a:latin typeface="Courier New" pitchFamily="49" charset="0"/>
              </a:rPr>
              <a:t>sendRedirect</a:t>
            </a:r>
            <a:r>
              <a:rPr lang="en-US" altLang="en-US" sz="2200" dirty="0">
                <a:latin typeface="Courier New" pitchFamily="49"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179388"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57027" name="Rectangle 2"/>
          <p:cNvSpPr>
            <a:spLocks noGrp="1" noChangeArrowheads="1"/>
          </p:cNvSpPr>
          <p:nvPr>
            <p:ph type="title"/>
          </p:nvPr>
        </p:nvSpPr>
        <p:spPr/>
        <p:txBody>
          <a:bodyPr/>
          <a:lstStyle/>
          <a:p>
            <a:r>
              <a:rPr lang="en-US"/>
              <a:t>Basic HTML Document </a:t>
            </a:r>
          </a:p>
        </p:txBody>
      </p:sp>
      <p:sp>
        <p:nvSpPr>
          <p:cNvPr id="257028" name="Rectangle 3"/>
          <p:cNvSpPr>
            <a:spLocks noGrp="1" noChangeArrowheads="1"/>
          </p:cNvSpPr>
          <p:nvPr>
            <p:ph type="body" idx="1"/>
          </p:nvPr>
        </p:nvSpPr>
        <p:spPr>
          <a:xfrm>
            <a:off x="1979613" y="1612900"/>
            <a:ext cx="4522787" cy="4121150"/>
          </a:xfrm>
          <a:ln w="12700">
            <a:solidFill>
              <a:schemeClr val="tx1"/>
            </a:solidFill>
          </a:ln>
        </p:spPr>
        <p:txBody>
          <a:bodyPr/>
          <a:lstStyle/>
          <a:p>
            <a:pPr>
              <a:lnSpc>
                <a:spcPct val="120000"/>
              </a:lnSpc>
              <a:buFontTx/>
              <a:buNone/>
            </a:pPr>
            <a:r>
              <a:rPr lang="en-US" sz="1600" dirty="0">
                <a:latin typeface="Courier New" pitchFamily="49" charset="0"/>
              </a:rPr>
              <a:t>&lt;html&gt;</a:t>
            </a:r>
          </a:p>
          <a:p>
            <a:pPr>
              <a:lnSpc>
                <a:spcPct val="120000"/>
              </a:lnSpc>
              <a:buFontTx/>
              <a:buNone/>
            </a:pPr>
            <a:r>
              <a:rPr lang="en-US" sz="1600" dirty="0">
                <a:latin typeface="Courier New" pitchFamily="49" charset="0"/>
              </a:rPr>
              <a:t>	&lt;head&gt;</a:t>
            </a:r>
          </a:p>
          <a:p>
            <a:pPr>
              <a:lnSpc>
                <a:spcPct val="120000"/>
              </a:lnSpc>
              <a:buFontTx/>
              <a:buNone/>
            </a:pPr>
            <a:r>
              <a:rPr lang="en-US" sz="1600" dirty="0">
                <a:latin typeface="Courier New" pitchFamily="49" charset="0"/>
              </a:rPr>
              <a:t>		&lt;title&gt; Home Page &lt;/title&gt;</a:t>
            </a:r>
          </a:p>
          <a:p>
            <a:pPr>
              <a:lnSpc>
                <a:spcPct val="120000"/>
              </a:lnSpc>
              <a:buFontTx/>
              <a:buNone/>
            </a:pPr>
            <a:r>
              <a:rPr lang="en-US" sz="1600" dirty="0">
                <a:latin typeface="Courier New" pitchFamily="49" charset="0"/>
              </a:rPr>
              <a:t>	&lt;/head&gt;</a:t>
            </a:r>
          </a:p>
          <a:p>
            <a:pPr>
              <a:lnSpc>
                <a:spcPct val="120000"/>
              </a:lnSpc>
              <a:buFontTx/>
              <a:buNone/>
            </a:pPr>
            <a:r>
              <a:rPr lang="en-US" sz="1600" dirty="0">
                <a:latin typeface="Courier New" pitchFamily="49" charset="0"/>
              </a:rPr>
              <a:t>	&lt;body&gt;</a:t>
            </a:r>
          </a:p>
          <a:p>
            <a:pPr>
              <a:lnSpc>
                <a:spcPct val="120000"/>
              </a:lnSpc>
              <a:buFontTx/>
              <a:buNone/>
            </a:pPr>
            <a:r>
              <a:rPr lang="en-US" sz="1600" dirty="0">
                <a:latin typeface="Courier New" pitchFamily="49" charset="0"/>
              </a:rPr>
              <a:t>		Hello HTML</a:t>
            </a:r>
          </a:p>
          <a:p>
            <a:pPr>
              <a:lnSpc>
                <a:spcPct val="120000"/>
              </a:lnSpc>
              <a:buFontTx/>
              <a:buNone/>
            </a:pPr>
            <a:r>
              <a:rPr lang="en-US" sz="1600" dirty="0">
                <a:latin typeface="Courier New" pitchFamily="49" charset="0"/>
              </a:rPr>
              <a:t>	&lt;/body&gt;</a:t>
            </a:r>
          </a:p>
          <a:p>
            <a:pPr>
              <a:lnSpc>
                <a:spcPct val="120000"/>
              </a:lnSpc>
              <a:buFontTx/>
              <a:buNone/>
            </a:pPr>
            <a:r>
              <a:rPr lang="en-US" sz="1600" dirty="0">
                <a:latin typeface="Courier New" pitchFamily="49" charset="0"/>
              </a:rPr>
              <a:t>&lt;/html&gt;</a:t>
            </a:r>
          </a:p>
        </p:txBody>
      </p:sp>
      <p:sp>
        <p:nvSpPr>
          <p:cNvPr id="257029" name="AutoShape 7"/>
          <p:cNvSpPr>
            <a:spLocks noChangeArrowheads="1"/>
          </p:cNvSpPr>
          <p:nvPr/>
        </p:nvSpPr>
        <p:spPr bwMode="auto">
          <a:xfrm>
            <a:off x="3132138" y="5964238"/>
            <a:ext cx="5126037" cy="403225"/>
          </a:xfrm>
          <a:prstGeom prst="roundRect">
            <a:avLst>
              <a:gd name="adj" fmla="val 16667"/>
            </a:avLst>
          </a:prstGeom>
          <a:noFill/>
          <a:ln w="9525" algn="ctr">
            <a:solidFill>
              <a:srgbClr val="0000FF"/>
            </a:solidFill>
            <a:round/>
            <a:headEnd/>
            <a:tailEnd/>
          </a:ln>
        </p:spPr>
        <p:txBody>
          <a:bodyPr wrap="none" anchor="ctr"/>
          <a:lstStyle/>
          <a:p>
            <a:r>
              <a:rPr lang="en-US" sz="1600" b="1">
                <a:solidFill>
                  <a:srgbClr val="000000"/>
                </a:solidFill>
                <a:latin typeface="Courier New" pitchFamily="49" charset="0"/>
              </a:rPr>
              <a:t>Displays Title on Title Bar of Web Page</a:t>
            </a:r>
          </a:p>
        </p:txBody>
      </p:sp>
      <p:sp>
        <p:nvSpPr>
          <p:cNvPr id="257030" name="AutoShape 19"/>
          <p:cNvSpPr>
            <a:spLocks noChangeArrowheads="1"/>
          </p:cNvSpPr>
          <p:nvPr/>
        </p:nvSpPr>
        <p:spPr bwMode="auto">
          <a:xfrm>
            <a:off x="214313" y="2852738"/>
            <a:ext cx="1246187" cy="403225"/>
          </a:xfrm>
          <a:prstGeom prst="roundRect">
            <a:avLst>
              <a:gd name="adj" fmla="val 16667"/>
            </a:avLst>
          </a:prstGeom>
          <a:noFill/>
          <a:ln w="9525" algn="ctr">
            <a:solidFill>
              <a:srgbClr val="0000FF"/>
            </a:solidFill>
            <a:round/>
            <a:headEnd/>
            <a:tailEnd/>
          </a:ln>
        </p:spPr>
        <p:txBody>
          <a:bodyPr wrap="none" anchor="ctr"/>
          <a:lstStyle/>
          <a:p>
            <a:r>
              <a:rPr lang="en-US" sz="1600" b="1">
                <a:solidFill>
                  <a:srgbClr val="000000"/>
                </a:solidFill>
                <a:latin typeface="Courier New" pitchFamily="49" charset="0"/>
              </a:rPr>
              <a:t>HTML Tags</a:t>
            </a:r>
          </a:p>
        </p:txBody>
      </p:sp>
      <p:sp>
        <p:nvSpPr>
          <p:cNvPr id="257031" name="AutoShape 20"/>
          <p:cNvSpPr>
            <a:spLocks noChangeArrowheads="1"/>
          </p:cNvSpPr>
          <p:nvPr/>
        </p:nvSpPr>
        <p:spPr bwMode="auto">
          <a:xfrm>
            <a:off x="7221538" y="2335213"/>
            <a:ext cx="1497012" cy="403225"/>
          </a:xfrm>
          <a:prstGeom prst="roundRect">
            <a:avLst>
              <a:gd name="adj" fmla="val 16667"/>
            </a:avLst>
          </a:prstGeom>
          <a:noFill/>
          <a:ln w="9525" algn="ctr">
            <a:solidFill>
              <a:srgbClr val="0000FF"/>
            </a:solidFill>
            <a:round/>
            <a:headEnd/>
            <a:tailEnd/>
          </a:ln>
        </p:spPr>
        <p:txBody>
          <a:bodyPr wrap="none" anchor="ctr"/>
          <a:lstStyle/>
          <a:p>
            <a:r>
              <a:rPr lang="en-US" sz="1600" b="1">
                <a:solidFill>
                  <a:srgbClr val="000000"/>
                </a:solidFill>
                <a:latin typeface="Courier New" pitchFamily="49" charset="0"/>
              </a:rPr>
              <a:t>HEAD Tags</a:t>
            </a:r>
          </a:p>
        </p:txBody>
      </p:sp>
      <p:sp>
        <p:nvSpPr>
          <p:cNvPr id="257032" name="AutoShape 21"/>
          <p:cNvSpPr>
            <a:spLocks/>
          </p:cNvSpPr>
          <p:nvPr/>
        </p:nvSpPr>
        <p:spPr bwMode="auto">
          <a:xfrm>
            <a:off x="1519238" y="1873250"/>
            <a:ext cx="403225" cy="2592388"/>
          </a:xfrm>
          <a:prstGeom prst="leftBrace">
            <a:avLst>
              <a:gd name="adj1" fmla="val 53576"/>
              <a:gd name="adj2" fmla="val 50000"/>
            </a:avLst>
          </a:prstGeom>
          <a:noFill/>
          <a:ln w="9525">
            <a:solidFill>
              <a:srgbClr val="0000FF"/>
            </a:solidFill>
            <a:round/>
            <a:headEnd/>
            <a:tailEnd/>
          </a:ln>
        </p:spPr>
        <p:txBody>
          <a:bodyPr wrap="none" anchor="ctr"/>
          <a:lstStyle/>
          <a:p>
            <a:endParaRPr lang="en-IN"/>
          </a:p>
        </p:txBody>
      </p:sp>
      <p:sp>
        <p:nvSpPr>
          <p:cNvPr id="257033" name="AutoShape 23"/>
          <p:cNvSpPr>
            <a:spLocks/>
          </p:cNvSpPr>
          <p:nvPr/>
        </p:nvSpPr>
        <p:spPr bwMode="auto">
          <a:xfrm>
            <a:off x="6588125" y="2046288"/>
            <a:ext cx="574675" cy="979487"/>
          </a:xfrm>
          <a:prstGeom prst="rightBrace">
            <a:avLst>
              <a:gd name="adj1" fmla="val 14203"/>
              <a:gd name="adj2" fmla="val 50000"/>
            </a:avLst>
          </a:prstGeom>
          <a:noFill/>
          <a:ln w="9525">
            <a:solidFill>
              <a:srgbClr val="0000FF"/>
            </a:solidFill>
            <a:round/>
            <a:headEnd/>
            <a:tailEnd/>
          </a:ln>
        </p:spPr>
        <p:txBody>
          <a:bodyPr wrap="none" anchor="ctr"/>
          <a:lstStyle/>
          <a:p>
            <a:endParaRPr lang="en-IN"/>
          </a:p>
        </p:txBody>
      </p:sp>
      <p:sp>
        <p:nvSpPr>
          <p:cNvPr id="257034" name="Line 24"/>
          <p:cNvSpPr>
            <a:spLocks noChangeShapeType="1"/>
          </p:cNvSpPr>
          <p:nvPr/>
        </p:nvSpPr>
        <p:spPr bwMode="auto">
          <a:xfrm flipH="1" flipV="1">
            <a:off x="4572000" y="2622550"/>
            <a:ext cx="346075" cy="3341688"/>
          </a:xfrm>
          <a:prstGeom prst="line">
            <a:avLst/>
          </a:prstGeom>
          <a:noFill/>
          <a:ln w="9525">
            <a:solidFill>
              <a:srgbClr val="0000FF"/>
            </a:solidFill>
            <a:round/>
            <a:headEnd/>
            <a:tailEnd type="triangle" w="med" len="med"/>
          </a:ln>
        </p:spPr>
        <p:txBody>
          <a:bodyPr wrap="none" anchor="ctr"/>
          <a:lstStyle/>
          <a:p>
            <a:endParaRPr lang="en-I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5810" name="Rectangle 2"/>
          <p:cNvSpPr>
            <a:spLocks noChangeArrowheads="1"/>
          </p:cNvSpPr>
          <p:nvPr/>
        </p:nvSpPr>
        <p:spPr bwMode="blackGray">
          <a:xfrm>
            <a:off x="990600" y="2286000"/>
            <a:ext cx="7162800" cy="25590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&lt;html&gt;&lt;body&gt;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&lt;form method="post" action="</a:t>
            </a:r>
            <a:r>
              <a:rPr lang="en-US" altLang="en-US" sz="2000" dirty="0" err="1">
                <a:solidFill>
                  <a:schemeClr val="bg2"/>
                </a:solidFill>
                <a:latin typeface="Courier New" pitchFamily="49" charset="0"/>
              </a:rPr>
              <a:t>newhelloworld</a:t>
            </a:r>
            <a:r>
              <a:rPr lang="en-US" altLang="en-US" sz="2000" dirty="0">
                <a:solidFill>
                  <a:schemeClr val="bg2"/>
                </a:solidFill>
                <a:latin typeface="Courier New" pitchFamily="49" charset="0"/>
              </a:rPr>
              <a:t>"&gt;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Please enter your name. Thank you.</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&lt;input type="text" name="</a:t>
            </a:r>
            <a:r>
              <a:rPr lang="en-US" altLang="en-US" sz="2000" dirty="0" err="1">
                <a:solidFill>
                  <a:schemeClr val="bg2"/>
                </a:solidFill>
                <a:latin typeface="Courier New" pitchFamily="49" charset="0"/>
              </a:rPr>
              <a:t>firstName</a:t>
            </a:r>
            <a:r>
              <a:rPr lang="en-US" altLang="en-US" sz="2000" dirty="0">
                <a:solidFill>
                  <a:schemeClr val="bg2"/>
                </a:solidFill>
                <a:latin typeface="Courier New" pitchFamily="49" charset="0"/>
              </a:rPr>
              <a:t>"&gt; &lt;P&gt;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&lt;input type="submit" value="Submit"&gt; </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&lt;/form&gt;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&lt;/body&gt;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&lt;/html&gt;</a:t>
            </a:r>
          </a:p>
        </p:txBody>
      </p:sp>
      <p:sp>
        <p:nvSpPr>
          <p:cNvPr id="375811" name="Rectangle 3"/>
          <p:cNvSpPr>
            <a:spLocks noChangeArrowheads="1"/>
          </p:cNvSpPr>
          <p:nvPr/>
        </p:nvSpPr>
        <p:spPr bwMode="ltGray">
          <a:xfrm>
            <a:off x="1905000" y="3429000"/>
            <a:ext cx="1600200" cy="309563"/>
          </a:xfrm>
          <a:prstGeom prst="rect">
            <a:avLst/>
          </a:prstGeom>
          <a:noFill/>
          <a:ln w="9525">
            <a:noFill/>
            <a:miter lim="800000"/>
            <a:headEnd/>
            <a:tailEnd/>
          </a:ln>
          <a:effectLst/>
        </p:spPr>
        <p:txBody>
          <a:bodyPr wrap="none" anchor="ctr"/>
          <a:lstStyle/>
          <a:p>
            <a:endParaRPr lang="en-IN"/>
          </a:p>
        </p:txBody>
      </p:sp>
      <p:sp>
        <p:nvSpPr>
          <p:cNvPr id="375814" name="Rectangle 6"/>
          <p:cNvSpPr>
            <a:spLocks noGrp="1" noChangeArrowheads="1"/>
          </p:cNvSpPr>
          <p:nvPr>
            <p:ph type="title"/>
          </p:nvPr>
        </p:nvSpPr>
        <p:spPr/>
        <p:txBody>
          <a:bodyPr/>
          <a:lstStyle/>
          <a:p>
            <a:r>
              <a:rPr lang="en-US" altLang="en-US"/>
              <a:t>Handling Input: The Form</a:t>
            </a:r>
          </a:p>
        </p:txBody>
      </p:sp>
      <p:sp>
        <p:nvSpPr>
          <p:cNvPr id="375815" name="Rectangle 7"/>
          <p:cNvSpPr>
            <a:spLocks noGrp="1" noChangeArrowheads="1"/>
          </p:cNvSpPr>
          <p:nvPr>
            <p:ph type="body" idx="1"/>
          </p:nvPr>
        </p:nvSpPr>
        <p:spPr>
          <a:xfrm>
            <a:off x="609600" y="1447800"/>
            <a:ext cx="7918450" cy="695325"/>
          </a:xfrm>
        </p:spPr>
        <p:txBody>
          <a:bodyPr>
            <a:normAutofit fontScale="70000" lnSpcReduction="20000"/>
          </a:bodyPr>
          <a:lstStyle/>
          <a:p>
            <a:r>
              <a:rPr lang="en-US" altLang="en-US"/>
              <a:t>You can use an HTML form and the </a:t>
            </a:r>
            <a:r>
              <a:rPr lang="en-US" altLang="en-US">
                <a:latin typeface="Courier New" pitchFamily="49" charset="0"/>
              </a:rPr>
              <a:t>doPost()</a:t>
            </a:r>
            <a:r>
              <a:rPr lang="en-US" altLang="en-US"/>
              <a:t> method to modify the </a:t>
            </a:r>
            <a:r>
              <a:rPr lang="en-US" altLang="en-US">
                <a:latin typeface="Courier New" pitchFamily="49" charset="0"/>
              </a:rPr>
              <a:t>HelloWorld</a:t>
            </a:r>
            <a:r>
              <a:rPr lang="en-US" altLang="en-US"/>
              <a:t> servlet.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7858" name="Rectangle 2"/>
          <p:cNvSpPr>
            <a:spLocks noChangeArrowheads="1"/>
          </p:cNvSpPr>
          <p:nvPr/>
        </p:nvSpPr>
        <p:spPr bwMode="blackGray">
          <a:xfrm>
            <a:off x="990600" y="1600200"/>
            <a:ext cx="7188200" cy="4663457"/>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altLang="en-US" dirty="0">
                <a:solidFill>
                  <a:schemeClr val="bg2"/>
                </a:solidFill>
                <a:latin typeface="Courier New" pitchFamily="49" charset="0"/>
              </a:rPr>
              <a:t>public class </a:t>
            </a:r>
            <a:r>
              <a:rPr lang="en-US" altLang="en-US" dirty="0" err="1">
                <a:solidFill>
                  <a:schemeClr val="bg2"/>
                </a:solidFill>
                <a:latin typeface="Courier New" pitchFamily="49" charset="0"/>
              </a:rPr>
              <a:t>HelloWorldServlet</a:t>
            </a:r>
            <a:r>
              <a:rPr lang="en-US" altLang="en-US" dirty="0">
                <a:solidFill>
                  <a:schemeClr val="bg2"/>
                </a:solidFill>
                <a:latin typeface="Courier New" pitchFamily="49" charset="0"/>
              </a:rPr>
              <a:t> extends </a:t>
            </a:r>
            <a:r>
              <a:rPr lang="en-US" altLang="en-US" dirty="0" err="1">
                <a:solidFill>
                  <a:schemeClr val="bg2"/>
                </a:solidFill>
                <a:latin typeface="Courier New" pitchFamily="49" charset="0"/>
              </a:rPr>
              <a:t>HttpServlet</a:t>
            </a:r>
            <a:r>
              <a:rPr lang="en-US" altLang="en-US" dirty="0">
                <a:solidFill>
                  <a:schemeClr val="bg2"/>
                </a:solidFill>
                <a:latin typeface="Courier New" pitchFamily="49" charset="0"/>
              </a:rPr>
              <a:t>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public void </a:t>
            </a:r>
            <a:r>
              <a:rPr lang="en-US" altLang="en-US" dirty="0" err="1">
                <a:solidFill>
                  <a:schemeClr val="bg2"/>
                </a:solidFill>
                <a:latin typeface="Courier New" pitchFamily="49" charset="0"/>
              </a:rPr>
              <a:t>doPost</a:t>
            </a:r>
            <a:r>
              <a:rPr lang="en-US" altLang="en-US" dirty="0">
                <a:solidFill>
                  <a:schemeClr val="bg2"/>
                </a:solidFill>
                <a:latin typeface="Courier New" pitchFamily="49" charset="0"/>
              </a:rPr>
              <a:t>(</a:t>
            </a:r>
            <a:br>
              <a:rPr lang="en-US" altLang="en-US" dirty="0">
                <a:solidFill>
                  <a:schemeClr val="bg2"/>
                </a:solidFill>
                <a:latin typeface="Courier New" pitchFamily="49" charset="0"/>
              </a:rPr>
            </a:b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HttpServletRequest</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req</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HttpServletResponse</a:t>
            </a:r>
            <a:r>
              <a:rPr lang="en-US" altLang="en-US" dirty="0">
                <a:solidFill>
                  <a:schemeClr val="bg2"/>
                </a:solidFill>
                <a:latin typeface="Courier New" pitchFamily="49" charset="0"/>
              </a:rPr>
              <a:t> res)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throws </a:t>
            </a:r>
            <a:r>
              <a:rPr lang="en-US" altLang="en-US" dirty="0" err="1">
                <a:solidFill>
                  <a:schemeClr val="bg2"/>
                </a:solidFill>
                <a:latin typeface="Courier New" pitchFamily="49" charset="0"/>
              </a:rPr>
              <a:t>ServletException</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IOException</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res.setContentType</a:t>
            </a:r>
            <a:r>
              <a:rPr lang="en-US" altLang="en-US" dirty="0">
                <a:solidFill>
                  <a:schemeClr val="bg2"/>
                </a:solidFill>
                <a:latin typeface="Courier New" pitchFamily="49" charset="0"/>
              </a:rPr>
              <a:t>("text/html");</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PrintWriter</a:t>
            </a:r>
            <a:r>
              <a:rPr lang="en-US" altLang="en-US" dirty="0">
                <a:solidFill>
                  <a:schemeClr val="bg2"/>
                </a:solidFill>
                <a:latin typeface="Courier New" pitchFamily="49" charset="0"/>
              </a:rPr>
              <a:t> out = </a:t>
            </a:r>
            <a:r>
              <a:rPr lang="en-US" altLang="en-US" dirty="0" err="1">
                <a:solidFill>
                  <a:schemeClr val="bg2"/>
                </a:solidFill>
                <a:latin typeface="Courier New" pitchFamily="49" charset="0"/>
              </a:rPr>
              <a:t>res.getWriter</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("&lt;html&gt;&lt;body&gt;");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String name = </a:t>
            </a:r>
            <a:r>
              <a:rPr lang="en-US" altLang="en-US" dirty="0" err="1">
                <a:solidFill>
                  <a:schemeClr val="bg2"/>
                </a:solidFill>
                <a:latin typeface="Courier New" pitchFamily="49" charset="0"/>
              </a:rPr>
              <a:t>req.getParameter</a:t>
            </a:r>
            <a:r>
              <a:rPr lang="en-US" altLang="en-US" dirty="0">
                <a:solidFill>
                  <a:schemeClr val="bg2"/>
                </a:solidFill>
                <a:latin typeface="Courier New" pitchFamily="49" charset="0"/>
              </a:rPr>
              <a:t>("</a:t>
            </a:r>
            <a:r>
              <a:rPr lang="en-US" altLang="en-US" dirty="0" err="1">
                <a:solidFill>
                  <a:schemeClr val="bg2"/>
                </a:solidFill>
                <a:latin typeface="Courier New" pitchFamily="49" charset="0"/>
              </a:rPr>
              <a:t>firstName</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if ((name != null) &amp;&amp; (</a:t>
            </a:r>
            <a:r>
              <a:rPr lang="en-US" altLang="en-US" dirty="0" err="1">
                <a:solidFill>
                  <a:schemeClr val="bg2"/>
                </a:solidFill>
                <a:latin typeface="Courier New" pitchFamily="49" charset="0"/>
              </a:rPr>
              <a:t>name.length</a:t>
            </a:r>
            <a:r>
              <a:rPr lang="en-US" altLang="en-US" dirty="0">
                <a:solidFill>
                  <a:schemeClr val="bg2"/>
                </a:solidFill>
                <a:latin typeface="Courier New" pitchFamily="49" charset="0"/>
              </a:rPr>
              <a:t>() &gt; 0))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("Hello: " + name +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  How are you?");</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else</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("Hello Anonymous!");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("&lt;/body&gt;&lt;/html&gt;");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p>
        </p:txBody>
      </p:sp>
      <p:sp>
        <p:nvSpPr>
          <p:cNvPr id="377859" name="Rectangle 3"/>
          <p:cNvSpPr>
            <a:spLocks noChangeArrowheads="1"/>
          </p:cNvSpPr>
          <p:nvPr/>
        </p:nvSpPr>
        <p:spPr bwMode="ltGray">
          <a:xfrm>
            <a:off x="2971800" y="2282825"/>
            <a:ext cx="1143000" cy="309563"/>
          </a:xfrm>
          <a:prstGeom prst="rect">
            <a:avLst/>
          </a:prstGeom>
          <a:noFill/>
          <a:ln w="9525">
            <a:noFill/>
            <a:miter lim="800000"/>
            <a:headEnd/>
            <a:tailEnd/>
          </a:ln>
          <a:effectLst/>
        </p:spPr>
        <p:txBody>
          <a:bodyPr wrap="none" anchor="ctr"/>
          <a:lstStyle/>
          <a:p>
            <a:endParaRPr lang="en-IN"/>
          </a:p>
        </p:txBody>
      </p:sp>
      <p:sp>
        <p:nvSpPr>
          <p:cNvPr id="377860" name="Rectangle 4"/>
          <p:cNvSpPr>
            <a:spLocks noChangeArrowheads="1"/>
          </p:cNvSpPr>
          <p:nvPr/>
        </p:nvSpPr>
        <p:spPr bwMode="ltGray">
          <a:xfrm>
            <a:off x="1600200" y="3883025"/>
            <a:ext cx="6248400" cy="309563"/>
          </a:xfrm>
          <a:prstGeom prst="rect">
            <a:avLst/>
          </a:prstGeom>
          <a:noFill/>
          <a:ln w="9525">
            <a:noFill/>
            <a:miter lim="800000"/>
            <a:headEnd/>
            <a:tailEnd/>
          </a:ln>
          <a:effectLst/>
        </p:spPr>
        <p:txBody>
          <a:bodyPr wrap="none" anchor="ctr"/>
          <a:lstStyle/>
          <a:p>
            <a:endParaRPr lang="en-IN"/>
          </a:p>
        </p:txBody>
      </p:sp>
      <p:sp>
        <p:nvSpPr>
          <p:cNvPr id="377862" name="Rectangle 6"/>
          <p:cNvSpPr>
            <a:spLocks noGrp="1" noChangeArrowheads="1"/>
          </p:cNvSpPr>
          <p:nvPr>
            <p:ph type="title"/>
          </p:nvPr>
        </p:nvSpPr>
        <p:spPr/>
        <p:txBody>
          <a:bodyPr/>
          <a:lstStyle/>
          <a:p>
            <a:r>
              <a:rPr lang="en-US" altLang="en-US"/>
              <a:t>Handling Input: The Servlet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185234"/>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7620" name="Rectangle 4"/>
          <p:cNvSpPr>
            <a:spLocks noGrp="1" noChangeArrowheads="1"/>
          </p:cNvSpPr>
          <p:nvPr>
            <p:ph type="title"/>
          </p:nvPr>
        </p:nvSpPr>
        <p:spPr/>
        <p:txBody>
          <a:bodyPr/>
          <a:lstStyle/>
          <a:p>
            <a:r>
              <a:rPr lang="en-IN" altLang="en-US" dirty="0">
                <a:latin typeface="Courier New" pitchFamily="49" charset="0"/>
              </a:rPr>
              <a:t>R</a:t>
            </a:r>
            <a:r>
              <a:rPr lang="en-US" altLang="en-US" dirty="0">
                <a:latin typeface="Courier New" pitchFamily="49" charset="0"/>
              </a:rPr>
              <a:t>EST Application</a:t>
            </a:r>
            <a:endParaRPr lang="en-US" altLang="en-US" dirty="0"/>
          </a:p>
        </p:txBody>
      </p:sp>
      <p:sp>
        <p:nvSpPr>
          <p:cNvPr id="367621" name="Rectangle 5"/>
          <p:cNvSpPr>
            <a:spLocks noGrp="1" noChangeArrowheads="1"/>
          </p:cNvSpPr>
          <p:nvPr>
            <p:ph type="body" idx="1"/>
          </p:nvPr>
        </p:nvSpPr>
        <p:spPr>
          <a:xfrm>
            <a:off x="609600" y="1447800"/>
            <a:ext cx="7918450" cy="4488408"/>
          </a:xfrm>
        </p:spPr>
        <p:txBody>
          <a:bodyPr>
            <a:normAutofit/>
          </a:bodyPr>
          <a:lstStyle/>
          <a:p>
            <a:pPr lvl="1"/>
            <a:r>
              <a:rPr lang="en-IN" altLang="en-US" sz="2200" dirty="0">
                <a:latin typeface="Courier New" pitchFamily="49" charset="0"/>
              </a:rPr>
              <a:t>R</a:t>
            </a:r>
            <a:r>
              <a:rPr lang="en-US" altLang="en-US" sz="2200" dirty="0">
                <a:latin typeface="Courier New" pitchFamily="49" charset="0"/>
              </a:rPr>
              <a:t>EST application returns data rather than full page</a:t>
            </a:r>
          </a:p>
          <a:p>
            <a:pPr lvl="1"/>
            <a:r>
              <a:rPr lang="en-US" altLang="en-US" sz="2200" dirty="0">
                <a:latin typeface="Courier New" pitchFamily="49" charset="0"/>
              </a:rPr>
              <a:t>Data can be</a:t>
            </a:r>
          </a:p>
          <a:p>
            <a:pPr lvl="2"/>
            <a:r>
              <a:rPr lang="en-US" altLang="en-US" sz="1800" dirty="0">
                <a:latin typeface="Courier New" pitchFamily="49" charset="0"/>
              </a:rPr>
              <a:t>Simple Text</a:t>
            </a:r>
          </a:p>
          <a:p>
            <a:pPr lvl="2"/>
            <a:r>
              <a:rPr lang="en-US" altLang="en-US" sz="1800" dirty="0">
                <a:latin typeface="Courier New" pitchFamily="49" charset="0"/>
              </a:rPr>
              <a:t>XML</a:t>
            </a:r>
          </a:p>
          <a:p>
            <a:pPr lvl="2"/>
            <a:r>
              <a:rPr lang="en-US" altLang="en-US" sz="1800" dirty="0">
                <a:latin typeface="Courier New" pitchFamily="49" charset="0"/>
              </a:rPr>
              <a:t>JSON</a:t>
            </a:r>
          </a:p>
        </p:txBody>
      </p:sp>
    </p:spTree>
    <p:extLst>
      <p:ext uri="{BB962C8B-B14F-4D97-AF65-F5344CB8AC3E}">
        <p14:creationId xmlns:p14="http://schemas.microsoft.com/office/powerpoint/2010/main" val="1065923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109819"/>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7620" name="Rectangle 4"/>
          <p:cNvSpPr>
            <a:spLocks noGrp="1" noChangeArrowheads="1"/>
          </p:cNvSpPr>
          <p:nvPr>
            <p:ph type="title"/>
          </p:nvPr>
        </p:nvSpPr>
        <p:spPr/>
        <p:txBody>
          <a:bodyPr/>
          <a:lstStyle/>
          <a:p>
            <a:r>
              <a:rPr lang="en-IN" altLang="en-US" dirty="0">
                <a:latin typeface="Courier New" pitchFamily="49" charset="0"/>
              </a:rPr>
              <a:t>R</a:t>
            </a:r>
            <a:r>
              <a:rPr lang="en-US" altLang="en-US" dirty="0">
                <a:latin typeface="Courier New" pitchFamily="49" charset="0"/>
              </a:rPr>
              <a:t>EST Application</a:t>
            </a:r>
            <a:endParaRPr lang="en-US" altLang="en-US" dirty="0"/>
          </a:p>
        </p:txBody>
      </p:sp>
      <p:sp>
        <p:nvSpPr>
          <p:cNvPr id="367621" name="Rectangle 5"/>
          <p:cNvSpPr>
            <a:spLocks noGrp="1" noChangeArrowheads="1"/>
          </p:cNvSpPr>
          <p:nvPr>
            <p:ph type="body" idx="1"/>
          </p:nvPr>
        </p:nvSpPr>
        <p:spPr>
          <a:xfrm>
            <a:off x="609600" y="1447800"/>
            <a:ext cx="7918450" cy="4488408"/>
          </a:xfrm>
        </p:spPr>
        <p:txBody>
          <a:bodyPr>
            <a:normAutofit/>
          </a:bodyPr>
          <a:lstStyle/>
          <a:p>
            <a:pPr lvl="1"/>
            <a:r>
              <a:rPr lang="en-IN" altLang="en-US" sz="2200" b="1" dirty="0">
                <a:latin typeface="Arial" panose="020B0604020202020204" pitchFamily="34" charset="0"/>
                <a:cs typeface="Arial" panose="020B0604020202020204" pitchFamily="34" charset="0"/>
              </a:rPr>
              <a:t>XML</a:t>
            </a:r>
          </a:p>
          <a:p>
            <a:pPr marL="857250" lvl="2" indent="0">
              <a:buNone/>
            </a:pPr>
            <a:r>
              <a:rPr lang="en-IN" altLang="en-US" sz="1800" dirty="0">
                <a:latin typeface="Arial" panose="020B0604020202020204" pitchFamily="34" charset="0"/>
                <a:cs typeface="Arial" panose="020B0604020202020204" pitchFamily="34" charset="0"/>
              </a:rPr>
              <a:t>&lt;employee&gt;</a:t>
            </a:r>
          </a:p>
          <a:p>
            <a:pPr marL="857250" lvl="2" indent="0">
              <a:buNone/>
            </a:pPr>
            <a:r>
              <a:rPr lang="en-IN" altLang="en-US" sz="1800" dirty="0">
                <a:latin typeface="Arial" panose="020B0604020202020204" pitchFamily="34" charset="0"/>
                <a:cs typeface="Arial" panose="020B0604020202020204" pitchFamily="34" charset="0"/>
              </a:rPr>
              <a:t>    &lt;</a:t>
            </a:r>
            <a:r>
              <a:rPr lang="en-IN" altLang="en-US" sz="1800" dirty="0" err="1">
                <a:latin typeface="Arial" panose="020B0604020202020204" pitchFamily="34" charset="0"/>
                <a:cs typeface="Arial" panose="020B0604020202020204" pitchFamily="34" charset="0"/>
              </a:rPr>
              <a:t>empid</a:t>
            </a:r>
            <a:r>
              <a:rPr lang="en-IN" altLang="en-US" sz="1800" dirty="0">
                <a:latin typeface="Arial" panose="020B0604020202020204" pitchFamily="34" charset="0"/>
                <a:cs typeface="Arial" panose="020B0604020202020204" pitchFamily="34" charset="0"/>
              </a:rPr>
              <a:t>&gt;100&lt;/</a:t>
            </a:r>
            <a:r>
              <a:rPr lang="en-IN" altLang="en-US" sz="1800" dirty="0" err="1">
                <a:latin typeface="Arial" panose="020B0604020202020204" pitchFamily="34" charset="0"/>
                <a:cs typeface="Arial" panose="020B0604020202020204" pitchFamily="34" charset="0"/>
              </a:rPr>
              <a:t>empid</a:t>
            </a:r>
            <a:r>
              <a:rPr lang="en-IN" altLang="en-US" sz="1800" dirty="0">
                <a:latin typeface="Arial" panose="020B0604020202020204" pitchFamily="34" charset="0"/>
                <a:cs typeface="Arial" panose="020B0604020202020204" pitchFamily="34" charset="0"/>
              </a:rPr>
              <a:t>&gt;</a:t>
            </a:r>
          </a:p>
          <a:p>
            <a:pPr marL="857250" lvl="2" indent="0">
              <a:buNone/>
            </a:pPr>
            <a:r>
              <a:rPr lang="en-IN" altLang="en-US" sz="1800" dirty="0">
                <a:latin typeface="Arial" panose="020B0604020202020204" pitchFamily="34" charset="0"/>
                <a:cs typeface="Arial" panose="020B0604020202020204" pitchFamily="34" charset="0"/>
              </a:rPr>
              <a:t>    &lt;name&gt;Ramana&lt;/name&gt;</a:t>
            </a:r>
          </a:p>
          <a:p>
            <a:pPr marL="857250" lvl="2" indent="0">
              <a:buNone/>
            </a:pPr>
            <a:r>
              <a:rPr lang="en-IN" altLang="en-US" sz="1800" dirty="0">
                <a:latin typeface="Arial" panose="020B0604020202020204" pitchFamily="34" charset="0"/>
                <a:cs typeface="Arial" panose="020B0604020202020204" pitchFamily="34" charset="0"/>
              </a:rPr>
              <a:t>    &lt;salary&gt;5000&lt;/salary&gt;</a:t>
            </a:r>
          </a:p>
          <a:p>
            <a:pPr marL="857250" lvl="2" indent="0">
              <a:buNone/>
            </a:pPr>
            <a:r>
              <a:rPr lang="en-IN" altLang="en-US" sz="1800" dirty="0">
                <a:latin typeface="Arial" panose="020B0604020202020204" pitchFamily="34" charset="0"/>
                <a:cs typeface="Arial" panose="020B0604020202020204" pitchFamily="34" charset="0"/>
              </a:rPr>
              <a:t>&lt;/employee&gt;  </a:t>
            </a:r>
          </a:p>
          <a:p>
            <a:pPr marL="457200" lvl="1" indent="0">
              <a:buNone/>
            </a:pPr>
            <a:endParaRPr lang="en-IN" altLang="en-US" sz="2200" b="1" dirty="0">
              <a:latin typeface="Arial" panose="020B0604020202020204" pitchFamily="34" charset="0"/>
              <a:cs typeface="Arial" panose="020B0604020202020204" pitchFamily="34" charset="0"/>
            </a:endParaRPr>
          </a:p>
          <a:p>
            <a:pPr lvl="1"/>
            <a:r>
              <a:rPr lang="en-IN" altLang="en-US" sz="2200" b="1" dirty="0">
                <a:latin typeface="Arial" panose="020B0604020202020204" pitchFamily="34" charset="0"/>
                <a:cs typeface="Arial" panose="020B0604020202020204" pitchFamily="34" charset="0"/>
              </a:rPr>
              <a:t>JSON</a:t>
            </a:r>
          </a:p>
          <a:p>
            <a:pPr marL="457200" lvl="1" indent="0">
              <a:buNone/>
            </a:pPr>
            <a:endParaRPr lang="en-IN" altLang="en-US" sz="1800" dirty="0">
              <a:latin typeface="Arial" panose="020B0604020202020204" pitchFamily="34" charset="0"/>
              <a:cs typeface="Arial" panose="020B0604020202020204" pitchFamily="34" charset="0"/>
            </a:endParaRPr>
          </a:p>
          <a:p>
            <a:pPr marL="457200" lvl="1" indent="0">
              <a:buNone/>
            </a:pPr>
            <a:r>
              <a:rPr lang="en-IN" altLang="en-US" sz="1800" dirty="0">
                <a:latin typeface="Arial" panose="020B0604020202020204" pitchFamily="34" charset="0"/>
                <a:cs typeface="Arial" panose="020B0604020202020204" pitchFamily="34" charset="0"/>
              </a:rPr>
              <a:t> { “empid”:100,”name”:”Ramana”,”salary”:5000}</a:t>
            </a:r>
          </a:p>
        </p:txBody>
      </p:sp>
    </p:spTree>
    <p:extLst>
      <p:ext uri="{BB962C8B-B14F-4D97-AF65-F5344CB8AC3E}">
        <p14:creationId xmlns:p14="http://schemas.microsoft.com/office/powerpoint/2010/main" val="17806062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228600"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62147" name="Rectangle 2"/>
          <p:cNvSpPr>
            <a:spLocks noGrp="1" noChangeArrowheads="1"/>
          </p:cNvSpPr>
          <p:nvPr>
            <p:ph type="title"/>
          </p:nvPr>
        </p:nvSpPr>
        <p:spPr>
          <a:xfrm>
            <a:off x="423863" y="188913"/>
            <a:ext cx="7666037" cy="757237"/>
          </a:xfrm>
        </p:spPr>
        <p:txBody>
          <a:bodyPr/>
          <a:lstStyle/>
          <a:p>
            <a:r>
              <a:rPr lang="en-US" sz="3600"/>
              <a:t>Example on Formatting Elements</a:t>
            </a:r>
          </a:p>
        </p:txBody>
      </p:sp>
      <p:sp>
        <p:nvSpPr>
          <p:cNvPr id="262148" name="Text Box 5"/>
          <p:cNvSpPr txBox="1">
            <a:spLocks noChangeArrowheads="1"/>
          </p:cNvSpPr>
          <p:nvPr/>
        </p:nvSpPr>
        <p:spPr bwMode="auto">
          <a:xfrm>
            <a:off x="2211388" y="1239838"/>
            <a:ext cx="6565900" cy="5238750"/>
          </a:xfrm>
          <a:prstGeom prst="rect">
            <a:avLst/>
          </a:prstGeom>
          <a:noFill/>
          <a:ln w="12700" algn="ctr">
            <a:solidFill>
              <a:schemeClr val="tx1"/>
            </a:solidFill>
            <a:miter lim="800000"/>
            <a:headEnd/>
            <a:tailEnd/>
          </a:ln>
        </p:spPr>
        <p:txBody>
          <a:bodyPr>
            <a:spAutoFit/>
          </a:bodyPr>
          <a:lstStyle/>
          <a:p>
            <a:pPr algn="l"/>
            <a:r>
              <a:rPr lang="en-US" sz="1600" dirty="0">
                <a:latin typeface="Courier New" pitchFamily="49" charset="0"/>
              </a:rPr>
              <a:t>&lt;Html&gt;</a:t>
            </a:r>
          </a:p>
          <a:p>
            <a:pPr algn="l"/>
            <a:r>
              <a:rPr lang="en-US" sz="1600" dirty="0">
                <a:latin typeface="Courier New" pitchFamily="49" charset="0"/>
              </a:rPr>
              <a:t>&lt;Head&gt; </a:t>
            </a:r>
          </a:p>
          <a:p>
            <a:pPr algn="l"/>
            <a:r>
              <a:rPr lang="en-US" sz="1600" dirty="0">
                <a:latin typeface="Courier New" pitchFamily="49" charset="0"/>
              </a:rPr>
              <a:t>&lt;Title&gt; Welcome To Accenture &lt;/Title&gt;&lt;/Head&gt;</a:t>
            </a:r>
          </a:p>
          <a:p>
            <a:pPr algn="l"/>
            <a:r>
              <a:rPr lang="en-US" sz="1600" dirty="0">
                <a:solidFill>
                  <a:schemeClr val="accent2"/>
                </a:solidFill>
                <a:latin typeface="Courier New" pitchFamily="49" charset="0"/>
              </a:rPr>
              <a:t>&lt;body </a:t>
            </a:r>
            <a:r>
              <a:rPr lang="en-US" sz="1600" dirty="0" err="1">
                <a:solidFill>
                  <a:schemeClr val="accent2"/>
                </a:solidFill>
                <a:latin typeface="Courier New" pitchFamily="49" charset="0"/>
              </a:rPr>
              <a:t>bgcolor</a:t>
            </a:r>
            <a:r>
              <a:rPr lang="en-US" sz="1600" dirty="0">
                <a:solidFill>
                  <a:schemeClr val="accent2"/>
                </a:solidFill>
                <a:latin typeface="Courier New" pitchFamily="49" charset="0"/>
              </a:rPr>
              <a:t>="Yellow" text="Red" </a:t>
            </a:r>
            <a:r>
              <a:rPr lang="en-US" sz="1600" dirty="0" err="1">
                <a:solidFill>
                  <a:schemeClr val="accent2"/>
                </a:solidFill>
                <a:latin typeface="Courier New" pitchFamily="49" charset="0"/>
              </a:rPr>
              <a:t>leftmargin</a:t>
            </a:r>
            <a:r>
              <a:rPr lang="en-US" sz="1600" dirty="0">
                <a:solidFill>
                  <a:schemeClr val="accent2"/>
                </a:solidFill>
                <a:latin typeface="Courier New" pitchFamily="49" charset="0"/>
              </a:rPr>
              <a:t>="60"&gt;</a:t>
            </a:r>
          </a:p>
          <a:p>
            <a:pPr algn="l"/>
            <a:r>
              <a:rPr lang="en-US" sz="1600" dirty="0">
                <a:solidFill>
                  <a:srgbClr val="0000FF"/>
                </a:solidFill>
                <a:latin typeface="Courier New" pitchFamily="49" charset="0"/>
              </a:rPr>
              <a:t>&lt;A </a:t>
            </a:r>
            <a:r>
              <a:rPr lang="en-US" sz="1600" dirty="0" err="1">
                <a:solidFill>
                  <a:srgbClr val="0000FF"/>
                </a:solidFill>
                <a:latin typeface="Courier New" pitchFamily="49" charset="0"/>
              </a:rPr>
              <a:t>href</a:t>
            </a:r>
            <a:r>
              <a:rPr lang="en-US" sz="1600" dirty="0">
                <a:solidFill>
                  <a:srgbClr val="0000FF"/>
                </a:solidFill>
                <a:latin typeface="Courier New" pitchFamily="49" charset="0"/>
              </a:rPr>
              <a:t>=“c:\abc.txt"&gt;Click &lt;/A&gt;</a:t>
            </a:r>
          </a:p>
          <a:p>
            <a:pPr algn="l"/>
            <a:r>
              <a:rPr lang="en-US" sz="1600" dirty="0">
                <a:latin typeface="Courier New" pitchFamily="49" charset="0"/>
              </a:rPr>
              <a:t>&lt;H1&gt;Message 1&lt;/H1&gt;</a:t>
            </a:r>
          </a:p>
          <a:p>
            <a:pPr algn="l"/>
            <a:r>
              <a:rPr lang="en-US" sz="1600" dirty="0">
                <a:latin typeface="Courier New" pitchFamily="49" charset="0"/>
              </a:rPr>
              <a:t>&lt;H2&gt;Message 2&lt;/H2&gt;</a:t>
            </a:r>
          </a:p>
          <a:p>
            <a:pPr algn="l"/>
            <a:r>
              <a:rPr lang="en-US" sz="1600" dirty="0">
                <a:latin typeface="Courier New" pitchFamily="49" charset="0"/>
              </a:rPr>
              <a:t>&lt;H3&gt;Message 3&lt;/H3&gt;</a:t>
            </a:r>
          </a:p>
          <a:p>
            <a:pPr algn="l"/>
            <a:r>
              <a:rPr lang="en-US" sz="1600" dirty="0">
                <a:latin typeface="Courier New" pitchFamily="49" charset="0"/>
              </a:rPr>
              <a:t>&lt;H4&gt;Message 4&lt;/H4&gt;</a:t>
            </a:r>
          </a:p>
          <a:p>
            <a:pPr algn="l"/>
            <a:r>
              <a:rPr lang="en-US" sz="1600" dirty="0">
                <a:latin typeface="Courier New" pitchFamily="49" charset="0"/>
              </a:rPr>
              <a:t>&lt;H5&gt;Message 5&lt;/H5&gt;</a:t>
            </a:r>
          </a:p>
          <a:p>
            <a:pPr algn="l"/>
            <a:r>
              <a:rPr lang="en-US" sz="1600" dirty="0">
                <a:latin typeface="Courier New" pitchFamily="49" charset="0"/>
              </a:rPr>
              <a:t>&lt;H6&gt;Message 6&lt;/H6&gt;</a:t>
            </a:r>
          </a:p>
          <a:p>
            <a:pPr algn="l"/>
            <a:r>
              <a:rPr lang="en-US" sz="1600" dirty="0">
                <a:latin typeface="Courier New" pitchFamily="49" charset="0"/>
              </a:rPr>
              <a:t>&lt;Font size=10  face= "Book Antigua" color = "Black"&gt;         	Welcome to   Accenture Company </a:t>
            </a:r>
          </a:p>
          <a:p>
            <a:pPr algn="l"/>
            <a:r>
              <a:rPr lang="en-US" sz="1600" dirty="0">
                <a:latin typeface="Courier New" pitchFamily="49" charset="0"/>
              </a:rPr>
              <a:t>&lt;/Font&gt; &lt;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&lt;B&gt; BPO Services &lt;/B&gt; &lt;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&lt;I&gt; Software Consulting &lt;/I&gt;&lt;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&lt;U&gt; Out Sourcing &lt;/U&gt; &lt;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 Price : &lt;Strike&gt;500 /- &lt;/Strike&gt; Only 250/- &lt;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 2&lt;Sup&gt;2&lt;/Sup&gt;=4 &lt;/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 H&lt;Sub&gt;2&lt;/Sub&gt;0&lt;/</a:t>
            </a:r>
            <a:r>
              <a:rPr lang="en-US" sz="1600" dirty="0" err="1">
                <a:latin typeface="Courier New" pitchFamily="49" charset="0"/>
              </a:rPr>
              <a:t>br</a:t>
            </a:r>
            <a:r>
              <a:rPr lang="en-US" sz="1600" dirty="0">
                <a:latin typeface="Courier New" pitchFamily="49" charset="0"/>
              </a:rPr>
              <a:t>&gt;</a:t>
            </a:r>
          </a:p>
          <a:p>
            <a:pPr algn="l"/>
            <a:r>
              <a:rPr lang="en-US" sz="1600" dirty="0">
                <a:latin typeface="Courier New" pitchFamily="49" charset="0"/>
              </a:rPr>
              <a:t>&lt;/Body&gt; &lt;/Html&gt;</a:t>
            </a:r>
          </a:p>
        </p:txBody>
      </p:sp>
      <p:sp>
        <p:nvSpPr>
          <p:cNvPr id="262149" name="AutoShape 6"/>
          <p:cNvSpPr>
            <a:spLocks/>
          </p:cNvSpPr>
          <p:nvPr/>
        </p:nvSpPr>
        <p:spPr bwMode="auto">
          <a:xfrm>
            <a:off x="4716463" y="2573338"/>
            <a:ext cx="519112" cy="1387475"/>
          </a:xfrm>
          <a:prstGeom prst="rightBrace">
            <a:avLst>
              <a:gd name="adj1" fmla="val 22273"/>
              <a:gd name="adj2" fmla="val 50056"/>
            </a:avLst>
          </a:prstGeom>
          <a:noFill/>
          <a:ln w="9525">
            <a:solidFill>
              <a:schemeClr val="tx1"/>
            </a:solidFill>
            <a:round/>
            <a:headEnd/>
            <a:tailEnd/>
          </a:ln>
        </p:spPr>
        <p:txBody>
          <a:bodyPr wrap="none" anchor="ctr"/>
          <a:lstStyle/>
          <a:p>
            <a:endParaRPr lang="en-IN"/>
          </a:p>
        </p:txBody>
      </p:sp>
      <p:sp>
        <p:nvSpPr>
          <p:cNvPr id="262150" name="AutoShape 7"/>
          <p:cNvSpPr>
            <a:spLocks noChangeArrowheads="1"/>
          </p:cNvSpPr>
          <p:nvPr/>
        </p:nvSpPr>
        <p:spPr bwMode="auto">
          <a:xfrm>
            <a:off x="5307013" y="2954338"/>
            <a:ext cx="1828800" cy="603250"/>
          </a:xfrm>
          <a:prstGeom prst="flowChartTerminator">
            <a:avLst/>
          </a:prstGeom>
          <a:noFill/>
          <a:ln w="9525" algn="ctr">
            <a:solidFill>
              <a:srgbClr val="0000FF"/>
            </a:solidFill>
            <a:miter lim="800000"/>
            <a:headEnd/>
            <a:tailEnd/>
          </a:ln>
        </p:spPr>
        <p:txBody>
          <a:bodyPr anchor="ctr"/>
          <a:lstStyle/>
          <a:p>
            <a:r>
              <a:rPr lang="en-US" sz="1600">
                <a:solidFill>
                  <a:srgbClr val="000000"/>
                </a:solidFill>
                <a:latin typeface="Courier New" pitchFamily="49" charset="0"/>
              </a:rPr>
              <a:t>Heading  Elements</a:t>
            </a:r>
          </a:p>
        </p:txBody>
      </p:sp>
      <p:sp>
        <p:nvSpPr>
          <p:cNvPr id="262151" name="AutoShape 10"/>
          <p:cNvSpPr>
            <a:spLocks noChangeArrowheads="1"/>
          </p:cNvSpPr>
          <p:nvPr/>
        </p:nvSpPr>
        <p:spPr bwMode="auto">
          <a:xfrm>
            <a:off x="273050" y="1285875"/>
            <a:ext cx="1612900" cy="542925"/>
          </a:xfrm>
          <a:prstGeom prst="flowChartTerminator">
            <a:avLst/>
          </a:prstGeom>
          <a:noFill/>
          <a:ln w="9525" algn="ctr">
            <a:solidFill>
              <a:schemeClr val="accent2"/>
            </a:solidFill>
            <a:miter lim="800000"/>
            <a:headEnd/>
            <a:tailEnd/>
          </a:ln>
        </p:spPr>
        <p:txBody>
          <a:bodyPr anchor="ctr"/>
          <a:lstStyle/>
          <a:p>
            <a:r>
              <a:rPr lang="en-US" sz="1600">
                <a:solidFill>
                  <a:srgbClr val="000000"/>
                </a:solidFill>
                <a:latin typeface="Courier New" pitchFamily="49" charset="0"/>
              </a:rPr>
              <a:t>Body Element</a:t>
            </a:r>
          </a:p>
        </p:txBody>
      </p:sp>
      <p:sp>
        <p:nvSpPr>
          <p:cNvPr id="262152" name="Line 14"/>
          <p:cNvSpPr>
            <a:spLocks noChangeShapeType="1"/>
          </p:cNvSpPr>
          <p:nvPr/>
        </p:nvSpPr>
        <p:spPr bwMode="auto">
          <a:xfrm flipH="1">
            <a:off x="1346200" y="2492375"/>
            <a:ext cx="993775" cy="673100"/>
          </a:xfrm>
          <a:prstGeom prst="line">
            <a:avLst/>
          </a:prstGeom>
          <a:noFill/>
          <a:ln w="9525">
            <a:solidFill>
              <a:srgbClr val="0000FF"/>
            </a:solidFill>
            <a:round/>
            <a:headEnd/>
            <a:tailEnd type="triangle" w="med" len="lg"/>
          </a:ln>
        </p:spPr>
        <p:txBody>
          <a:bodyPr wrap="none" anchor="ctr"/>
          <a:lstStyle/>
          <a:p>
            <a:endParaRPr lang="en-IN"/>
          </a:p>
        </p:txBody>
      </p:sp>
      <p:sp>
        <p:nvSpPr>
          <p:cNvPr id="262153" name="AutoShape 15"/>
          <p:cNvSpPr>
            <a:spLocks noChangeArrowheads="1"/>
          </p:cNvSpPr>
          <p:nvPr/>
        </p:nvSpPr>
        <p:spPr bwMode="auto">
          <a:xfrm>
            <a:off x="338138" y="2927350"/>
            <a:ext cx="1209675" cy="723900"/>
          </a:xfrm>
          <a:prstGeom prst="flowChartTerminator">
            <a:avLst/>
          </a:prstGeom>
          <a:noFill/>
          <a:ln w="9525" algn="ctr">
            <a:solidFill>
              <a:srgbClr val="0000FF"/>
            </a:solidFill>
            <a:miter lim="800000"/>
            <a:headEnd/>
            <a:tailEnd/>
          </a:ln>
        </p:spPr>
        <p:txBody>
          <a:bodyPr anchor="ctr"/>
          <a:lstStyle/>
          <a:p>
            <a:r>
              <a:rPr lang="en-US" sz="1600">
                <a:solidFill>
                  <a:srgbClr val="000000"/>
                </a:solidFill>
                <a:latin typeface="Courier New" pitchFamily="49" charset="0"/>
              </a:rPr>
              <a:t>Anchor Element</a:t>
            </a:r>
          </a:p>
        </p:txBody>
      </p:sp>
      <p:sp>
        <p:nvSpPr>
          <p:cNvPr id="262154" name="AutoShape 17"/>
          <p:cNvSpPr>
            <a:spLocks noChangeArrowheads="1"/>
          </p:cNvSpPr>
          <p:nvPr/>
        </p:nvSpPr>
        <p:spPr bwMode="auto">
          <a:xfrm>
            <a:off x="247650" y="4724400"/>
            <a:ext cx="1660525" cy="722313"/>
          </a:xfrm>
          <a:prstGeom prst="flowChartTerminator">
            <a:avLst/>
          </a:prstGeom>
          <a:noFill/>
          <a:ln w="9525" algn="ctr">
            <a:solidFill>
              <a:srgbClr val="0000FF"/>
            </a:solidFill>
            <a:miter lim="800000"/>
            <a:headEnd/>
            <a:tailEnd/>
          </a:ln>
        </p:spPr>
        <p:txBody>
          <a:bodyPr anchor="ctr"/>
          <a:lstStyle/>
          <a:p>
            <a:r>
              <a:rPr lang="en-US" sz="1600">
                <a:solidFill>
                  <a:srgbClr val="000000"/>
                </a:solidFill>
                <a:latin typeface="Courier New" pitchFamily="49" charset="0"/>
              </a:rPr>
              <a:t>Formatting Elements</a:t>
            </a:r>
          </a:p>
        </p:txBody>
      </p:sp>
      <p:sp>
        <p:nvSpPr>
          <p:cNvPr id="262155" name="Line 18"/>
          <p:cNvSpPr>
            <a:spLocks noChangeShapeType="1"/>
          </p:cNvSpPr>
          <p:nvPr/>
        </p:nvSpPr>
        <p:spPr bwMode="auto">
          <a:xfrm flipH="1" flipV="1">
            <a:off x="1503363" y="1843088"/>
            <a:ext cx="692150" cy="290512"/>
          </a:xfrm>
          <a:prstGeom prst="line">
            <a:avLst/>
          </a:prstGeom>
          <a:noFill/>
          <a:ln w="9525">
            <a:solidFill>
              <a:schemeClr val="accent2"/>
            </a:solidFill>
            <a:round/>
            <a:headEnd/>
            <a:tailEnd type="triangle" w="med" len="lg"/>
          </a:ln>
        </p:spPr>
        <p:txBody>
          <a:bodyPr wrap="none" anchor="ctr"/>
          <a:lstStyle/>
          <a:p>
            <a:endParaRPr lang="en-IN"/>
          </a:p>
        </p:txBody>
      </p:sp>
      <p:sp>
        <p:nvSpPr>
          <p:cNvPr id="262156" name="AutoShape 20"/>
          <p:cNvSpPr>
            <a:spLocks/>
          </p:cNvSpPr>
          <p:nvPr/>
        </p:nvSpPr>
        <p:spPr bwMode="auto">
          <a:xfrm>
            <a:off x="1935163" y="4192588"/>
            <a:ext cx="230187" cy="1868487"/>
          </a:xfrm>
          <a:prstGeom prst="leftBrace">
            <a:avLst>
              <a:gd name="adj1" fmla="val 67644"/>
              <a:gd name="adj2" fmla="val 49037"/>
            </a:avLst>
          </a:prstGeom>
          <a:noFill/>
          <a:ln w="9525">
            <a:solidFill>
              <a:srgbClr val="0000FF"/>
            </a:solidFill>
            <a:round/>
            <a:headEnd/>
            <a:tailEnd/>
          </a:ln>
        </p:spPr>
        <p:txBody>
          <a:bodyPr wrap="none" anchor="ctr"/>
          <a:lstStyle/>
          <a:p>
            <a:endParaRPr lang="en-IN">
              <a:solidFill>
                <a:srgbClr val="FF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228600"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63171" name="Rectangle 2"/>
          <p:cNvSpPr>
            <a:spLocks noGrp="1" noChangeArrowheads="1"/>
          </p:cNvSpPr>
          <p:nvPr>
            <p:ph type="title"/>
          </p:nvPr>
        </p:nvSpPr>
        <p:spPr>
          <a:xfrm>
            <a:off x="760413" y="44450"/>
            <a:ext cx="7772400" cy="1143000"/>
          </a:xfrm>
        </p:spPr>
        <p:txBody>
          <a:bodyPr/>
          <a:lstStyle/>
          <a:p>
            <a:r>
              <a:rPr lang="en-US"/>
              <a:t>Forms</a:t>
            </a:r>
          </a:p>
        </p:txBody>
      </p:sp>
      <p:sp>
        <p:nvSpPr>
          <p:cNvPr id="263172" name="Rectangle 7"/>
          <p:cNvSpPr>
            <a:spLocks noGrp="1" noChangeArrowheads="1"/>
          </p:cNvSpPr>
          <p:nvPr>
            <p:ph type="body" idx="1"/>
          </p:nvPr>
        </p:nvSpPr>
        <p:spPr>
          <a:xfrm>
            <a:off x="311150" y="1296988"/>
            <a:ext cx="8639175" cy="5300662"/>
          </a:xfrm>
        </p:spPr>
        <p:txBody>
          <a:bodyPr/>
          <a:lstStyle/>
          <a:p>
            <a:pPr>
              <a:lnSpc>
                <a:spcPct val="90000"/>
              </a:lnSpc>
              <a:spcBef>
                <a:spcPct val="30000"/>
              </a:spcBef>
              <a:spcAft>
                <a:spcPct val="30000"/>
              </a:spcAft>
            </a:pPr>
            <a:r>
              <a:rPr lang="en-US" sz="2000" dirty="0"/>
              <a:t>Form is an interface where user can interact with the system by providing some data.</a:t>
            </a:r>
          </a:p>
          <a:p>
            <a:pPr>
              <a:lnSpc>
                <a:spcPct val="90000"/>
              </a:lnSpc>
              <a:spcBef>
                <a:spcPct val="30000"/>
              </a:spcBef>
              <a:spcAft>
                <a:spcPct val="30000"/>
              </a:spcAft>
            </a:pPr>
            <a:r>
              <a:rPr lang="en-US" sz="2000" dirty="0"/>
              <a:t>This is defined by Form Tag - </a:t>
            </a:r>
            <a:r>
              <a:rPr lang="en-US" sz="2000" dirty="0">
                <a:solidFill>
                  <a:srgbClr val="0000FF"/>
                </a:solidFill>
                <a:latin typeface="Courier New" pitchFamily="49" charset="0"/>
              </a:rPr>
              <a:t>&lt;FORM&gt; … &lt;/FORM&gt;</a:t>
            </a:r>
          </a:p>
          <a:p>
            <a:pPr>
              <a:lnSpc>
                <a:spcPct val="90000"/>
              </a:lnSpc>
              <a:spcBef>
                <a:spcPct val="30000"/>
              </a:spcBef>
              <a:spcAft>
                <a:spcPct val="30000"/>
              </a:spcAft>
            </a:pPr>
            <a:r>
              <a:rPr lang="en-US" sz="2000" dirty="0"/>
              <a:t>Attributes of the form tag are:</a:t>
            </a:r>
          </a:p>
          <a:p>
            <a:pPr lvl="2">
              <a:lnSpc>
                <a:spcPct val="90000"/>
              </a:lnSpc>
              <a:spcBef>
                <a:spcPct val="30000"/>
              </a:spcBef>
              <a:spcAft>
                <a:spcPct val="30000"/>
              </a:spcAft>
              <a:buFont typeface="Wingdings" pitchFamily="2" charset="2"/>
              <a:buChar char="Ø"/>
            </a:pPr>
            <a:r>
              <a:rPr lang="en-US" sz="2000" b="1" dirty="0"/>
              <a:t>name</a:t>
            </a:r>
            <a:r>
              <a:rPr lang="en-US" sz="2000" dirty="0"/>
              <a:t>    </a:t>
            </a:r>
            <a:r>
              <a:rPr lang="en-US" sz="2000" dirty="0">
                <a:sym typeface="Wingdings" pitchFamily="2" charset="2"/>
              </a:rPr>
              <a:t> - used for accessing the form elements </a:t>
            </a:r>
          </a:p>
          <a:p>
            <a:pPr lvl="2">
              <a:lnSpc>
                <a:spcPct val="90000"/>
              </a:lnSpc>
              <a:spcBef>
                <a:spcPct val="30000"/>
              </a:spcBef>
              <a:spcAft>
                <a:spcPct val="30000"/>
              </a:spcAft>
              <a:buFont typeface="Wingdings" pitchFamily="2" charset="2"/>
              <a:buChar char="Ø"/>
            </a:pPr>
            <a:r>
              <a:rPr lang="en-US" sz="2000" b="1" dirty="0">
                <a:sym typeface="Wingdings" pitchFamily="2" charset="2"/>
              </a:rPr>
              <a:t>method</a:t>
            </a:r>
            <a:r>
              <a:rPr lang="en-US" sz="2000" dirty="0">
                <a:sym typeface="Wingdings" pitchFamily="2" charset="2"/>
              </a:rPr>
              <a:t>  - </a:t>
            </a:r>
            <a:r>
              <a:rPr lang="en-US" sz="2000" dirty="0"/>
              <a:t>takes two values </a:t>
            </a:r>
            <a:r>
              <a:rPr lang="en-US" sz="2000" dirty="0">
                <a:sym typeface="Wingdings" pitchFamily="2" charset="2"/>
              </a:rPr>
              <a:t> </a:t>
            </a:r>
            <a:r>
              <a:rPr lang="en-US" sz="2000" b="1" i="1" dirty="0">
                <a:solidFill>
                  <a:srgbClr val="0000FF"/>
                </a:solidFill>
                <a:sym typeface="Wingdings" pitchFamily="2" charset="2"/>
              </a:rPr>
              <a:t>GET</a:t>
            </a:r>
            <a:r>
              <a:rPr lang="en-US" sz="2000" dirty="0">
                <a:sym typeface="Wingdings" pitchFamily="2" charset="2"/>
              </a:rPr>
              <a:t> and </a:t>
            </a:r>
            <a:r>
              <a:rPr lang="en-US" sz="2000" b="1" i="1" dirty="0">
                <a:solidFill>
                  <a:srgbClr val="0000FF"/>
                </a:solidFill>
                <a:sym typeface="Wingdings" pitchFamily="2" charset="2"/>
              </a:rPr>
              <a:t>POST </a:t>
            </a:r>
            <a:endParaRPr lang="en-US" sz="2000" b="1" i="1" dirty="0">
              <a:solidFill>
                <a:srgbClr val="0000FF"/>
              </a:solidFill>
            </a:endParaRPr>
          </a:p>
          <a:p>
            <a:pPr lvl="2">
              <a:lnSpc>
                <a:spcPct val="90000"/>
              </a:lnSpc>
              <a:spcBef>
                <a:spcPct val="30000"/>
              </a:spcBef>
              <a:spcAft>
                <a:spcPct val="30000"/>
              </a:spcAft>
              <a:buFont typeface="Wingdings" pitchFamily="2" charset="2"/>
              <a:buChar char="Ø"/>
            </a:pPr>
            <a:r>
              <a:rPr lang="en-US" sz="2000" b="1" dirty="0"/>
              <a:t>action</a:t>
            </a:r>
            <a:r>
              <a:rPr lang="en-US" sz="2000" dirty="0"/>
              <a:t>     - target destination of the page</a:t>
            </a:r>
          </a:p>
          <a:p>
            <a:pPr lvl="1">
              <a:lnSpc>
                <a:spcPct val="90000"/>
              </a:lnSpc>
              <a:spcBef>
                <a:spcPct val="30000"/>
              </a:spcBef>
              <a:spcAft>
                <a:spcPct val="30000"/>
              </a:spcAft>
              <a:buFont typeface="Wingdings" pitchFamily="2" charset="2"/>
              <a:buNone/>
            </a:pPr>
            <a:r>
              <a:rPr lang="en-US" sz="2000" dirty="0"/>
              <a:t>Example: </a:t>
            </a:r>
          </a:p>
          <a:p>
            <a:pPr lvl="2">
              <a:lnSpc>
                <a:spcPct val="90000"/>
              </a:lnSpc>
              <a:spcBef>
                <a:spcPct val="30000"/>
              </a:spcBef>
              <a:spcAft>
                <a:spcPct val="30000"/>
              </a:spcAft>
              <a:buFont typeface="Wingdings" pitchFamily="2" charset="2"/>
              <a:buNone/>
            </a:pPr>
            <a:r>
              <a:rPr lang="en-US" sz="2000" b="1" dirty="0">
                <a:solidFill>
                  <a:srgbClr val="0000FF"/>
                </a:solidFill>
              </a:rPr>
              <a:t>&lt;form name=“</a:t>
            </a:r>
            <a:r>
              <a:rPr lang="en-US" sz="2000" b="1" dirty="0" err="1">
                <a:solidFill>
                  <a:srgbClr val="0000FF"/>
                </a:solidFill>
              </a:rPr>
              <a:t>frm</a:t>
            </a:r>
            <a:r>
              <a:rPr lang="en-US" sz="2000" b="1" dirty="0">
                <a:solidFill>
                  <a:srgbClr val="0000FF"/>
                </a:solidFill>
              </a:rPr>
              <a:t>” method=post action=“second.html”&gt;</a:t>
            </a:r>
          </a:p>
          <a:p>
            <a:pPr lvl="2">
              <a:lnSpc>
                <a:spcPct val="90000"/>
              </a:lnSpc>
              <a:spcBef>
                <a:spcPct val="30000"/>
              </a:spcBef>
              <a:spcAft>
                <a:spcPct val="30000"/>
              </a:spcAft>
              <a:buFont typeface="Wingdings" pitchFamily="2" charset="2"/>
              <a:buNone/>
            </a:pPr>
            <a:r>
              <a:rPr lang="en-US" sz="2000" b="1" dirty="0">
                <a:solidFill>
                  <a:srgbClr val="0000FF"/>
                </a:solidFill>
              </a:rPr>
              <a:t>   -- form elements are created here --</a:t>
            </a:r>
          </a:p>
          <a:p>
            <a:pPr lvl="2">
              <a:lnSpc>
                <a:spcPct val="90000"/>
              </a:lnSpc>
              <a:spcBef>
                <a:spcPct val="30000"/>
              </a:spcBef>
              <a:spcAft>
                <a:spcPct val="30000"/>
              </a:spcAft>
              <a:buFont typeface="Wingdings" pitchFamily="2" charset="2"/>
              <a:buNone/>
            </a:pPr>
            <a:r>
              <a:rPr lang="en-US" sz="2000" b="1" dirty="0">
                <a:solidFill>
                  <a:srgbClr val="0000FF"/>
                </a:solidFill>
              </a:rPr>
              <a:t>&lt;/form&gt;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228600"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64195" name="Rectangle 2"/>
          <p:cNvSpPr>
            <a:spLocks noGrp="1" noChangeArrowheads="1"/>
          </p:cNvSpPr>
          <p:nvPr>
            <p:ph type="title"/>
          </p:nvPr>
        </p:nvSpPr>
        <p:spPr>
          <a:xfrm>
            <a:off x="685800" y="188913"/>
            <a:ext cx="7772400" cy="1143000"/>
          </a:xfrm>
        </p:spPr>
        <p:txBody>
          <a:bodyPr/>
          <a:lstStyle/>
          <a:p>
            <a:r>
              <a:rPr lang="en-US"/>
              <a:t>Form Elements</a:t>
            </a:r>
          </a:p>
        </p:txBody>
      </p:sp>
      <p:sp>
        <p:nvSpPr>
          <p:cNvPr id="264196" name="Rectangle 3"/>
          <p:cNvSpPr>
            <a:spLocks noGrp="1" noChangeArrowheads="1"/>
          </p:cNvSpPr>
          <p:nvPr>
            <p:ph type="body" idx="1"/>
          </p:nvPr>
        </p:nvSpPr>
        <p:spPr>
          <a:xfrm>
            <a:off x="161925" y="1295400"/>
            <a:ext cx="8731250" cy="5334000"/>
          </a:xfrm>
        </p:spPr>
        <p:txBody>
          <a:bodyPr/>
          <a:lstStyle/>
          <a:p>
            <a:pPr>
              <a:spcBef>
                <a:spcPct val="25000"/>
              </a:spcBef>
              <a:spcAft>
                <a:spcPct val="25000"/>
              </a:spcAft>
            </a:pPr>
            <a:r>
              <a:rPr lang="en-US" sz="2600"/>
              <a:t>Following are the elements that can be created using form :</a:t>
            </a:r>
          </a:p>
          <a:p>
            <a:pPr lvl="2">
              <a:spcBef>
                <a:spcPct val="25000"/>
              </a:spcBef>
              <a:spcAft>
                <a:spcPct val="25000"/>
              </a:spcAft>
              <a:buFont typeface="Arial" pitchFamily="34" charset="0"/>
              <a:buChar char="–"/>
            </a:pPr>
            <a:r>
              <a:rPr lang="en-US" sz="2200"/>
              <a:t>Text field</a:t>
            </a:r>
          </a:p>
          <a:p>
            <a:pPr lvl="2">
              <a:spcBef>
                <a:spcPct val="25000"/>
              </a:spcBef>
              <a:spcAft>
                <a:spcPct val="25000"/>
              </a:spcAft>
              <a:buFont typeface="Arial" pitchFamily="34" charset="0"/>
              <a:buChar char="–"/>
            </a:pPr>
            <a:r>
              <a:rPr lang="en-US" sz="2200"/>
              <a:t>Password Field</a:t>
            </a:r>
          </a:p>
          <a:p>
            <a:pPr lvl="2">
              <a:spcBef>
                <a:spcPct val="25000"/>
              </a:spcBef>
              <a:spcAft>
                <a:spcPct val="25000"/>
              </a:spcAft>
              <a:buFont typeface="Arial" pitchFamily="34" charset="0"/>
              <a:buChar char="–"/>
            </a:pPr>
            <a:r>
              <a:rPr lang="en-US" sz="2200"/>
              <a:t>Combo Box </a:t>
            </a:r>
          </a:p>
          <a:p>
            <a:pPr lvl="2">
              <a:spcBef>
                <a:spcPct val="25000"/>
              </a:spcBef>
              <a:spcAft>
                <a:spcPct val="25000"/>
              </a:spcAft>
              <a:buFont typeface="Arial" pitchFamily="34" charset="0"/>
              <a:buChar char="–"/>
            </a:pPr>
            <a:r>
              <a:rPr lang="en-US" sz="2200"/>
              <a:t>List Box</a:t>
            </a:r>
          </a:p>
          <a:p>
            <a:pPr lvl="2">
              <a:spcBef>
                <a:spcPct val="25000"/>
              </a:spcBef>
              <a:spcAft>
                <a:spcPct val="25000"/>
              </a:spcAft>
              <a:buFont typeface="Arial" pitchFamily="34" charset="0"/>
              <a:buChar char="–"/>
            </a:pPr>
            <a:r>
              <a:rPr lang="en-US" sz="2200"/>
              <a:t>Radio Button</a:t>
            </a:r>
          </a:p>
          <a:p>
            <a:pPr lvl="2">
              <a:spcBef>
                <a:spcPct val="25000"/>
              </a:spcBef>
              <a:spcAft>
                <a:spcPct val="25000"/>
              </a:spcAft>
              <a:buFont typeface="Arial" pitchFamily="34" charset="0"/>
              <a:buChar char="–"/>
            </a:pPr>
            <a:r>
              <a:rPr lang="en-US" sz="2200"/>
              <a:t>Check Box</a:t>
            </a:r>
          </a:p>
          <a:p>
            <a:pPr lvl="2">
              <a:spcBef>
                <a:spcPct val="25000"/>
              </a:spcBef>
              <a:spcAft>
                <a:spcPct val="25000"/>
              </a:spcAft>
              <a:buFont typeface="Arial" pitchFamily="34" charset="0"/>
              <a:buChar char="–"/>
            </a:pPr>
            <a:r>
              <a:rPr lang="en-US" sz="2200"/>
              <a:t>Command Button</a:t>
            </a:r>
          </a:p>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ChangeArrowheads="1"/>
          </p:cNvSpPr>
          <p:nvPr/>
        </p:nvSpPr>
        <p:spPr bwMode="auto">
          <a:xfrm>
            <a:off x="228600"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65219" name="Rectangle 4"/>
          <p:cNvSpPr>
            <a:spLocks noGrp="1" noChangeArrowheads="1"/>
          </p:cNvSpPr>
          <p:nvPr>
            <p:ph type="title"/>
          </p:nvPr>
        </p:nvSpPr>
        <p:spPr>
          <a:xfrm>
            <a:off x="685800" y="115888"/>
            <a:ext cx="7772400" cy="1143000"/>
          </a:xfrm>
        </p:spPr>
        <p:txBody>
          <a:bodyPr/>
          <a:lstStyle/>
          <a:p>
            <a:r>
              <a:rPr lang="en-US"/>
              <a:t>Form Elements</a:t>
            </a:r>
          </a:p>
        </p:txBody>
      </p:sp>
      <p:graphicFrame>
        <p:nvGraphicFramePr>
          <p:cNvPr id="217159" name="Group 71"/>
          <p:cNvGraphicFramePr>
            <a:graphicFrameLocks noGrp="1"/>
          </p:cNvGraphicFramePr>
          <p:nvPr>
            <p:ph idx="1"/>
          </p:nvPr>
        </p:nvGraphicFramePr>
        <p:xfrm>
          <a:off x="395288" y="1196975"/>
          <a:ext cx="8280920" cy="5184776"/>
        </p:xfrm>
        <a:graphic>
          <a:graphicData uri="http://schemas.openxmlformats.org/drawingml/2006/table">
            <a:tbl>
              <a:tblPr/>
              <a:tblGrid>
                <a:gridCol w="1931809">
                  <a:extLst>
                    <a:ext uri="{9D8B030D-6E8A-4147-A177-3AD203B41FA5}">
                      <a16:colId xmlns:a16="http://schemas.microsoft.com/office/drawing/2014/main" val="20000"/>
                    </a:ext>
                  </a:extLst>
                </a:gridCol>
                <a:gridCol w="6349111">
                  <a:extLst>
                    <a:ext uri="{9D8B030D-6E8A-4147-A177-3AD203B41FA5}">
                      <a16:colId xmlns:a16="http://schemas.microsoft.com/office/drawing/2014/main" val="20001"/>
                    </a:ext>
                  </a:extLst>
                </a:gridCol>
              </a:tblGrid>
              <a:tr h="3683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Arial" pitchFamily="34" charset="0"/>
                        </a:rPr>
                        <a:t>Form Elements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a:ln>
                            <a:noFill/>
                          </a:ln>
                          <a:solidFill>
                            <a:srgbClr val="000000"/>
                          </a:solidFill>
                          <a:effectLst/>
                          <a:latin typeface="Arial"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Text Field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Can create a Text Field by using Input Element with Type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Pass Word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When text is entered in Pass Word Field it shows </a:t>
                      </a:r>
                      <a:r>
                        <a:rPr kumimoji="0" lang="en-US" sz="1800" b="0" i="0" u="none" strike="noStrike" cap="none" normalizeH="0" baseline="0">
                          <a:ln>
                            <a:noFill/>
                          </a:ln>
                          <a:solidFill>
                            <a:srgbClr val="000000"/>
                          </a:solidFill>
                          <a:effectLst/>
                          <a:latin typeface="Courier New" pitchFamily="49" charset="0"/>
                        </a:rPr>
                        <a:t>****</a:t>
                      </a:r>
                      <a:r>
                        <a:rPr kumimoji="0" lang="en-US" sz="1800" b="0" i="0" u="none" strike="noStrike" cap="none" normalizeH="0" baseline="0">
                          <a:ln>
                            <a:noFill/>
                          </a:ln>
                          <a:solidFill>
                            <a:srgbClr val="000000"/>
                          </a:solidFill>
                          <a:effectLst/>
                          <a:latin typeface="Arial" pitchFamily="34" charset="0"/>
                        </a:rPr>
                        <a:t>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rPr>
                        <a:t>Combo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It can have multiple values and it allows user to select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List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It can have multiple values and allows user to select more than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Radio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Can create a Radio Button by using Input Element with Value and Name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57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Check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Can create Check box by Using Input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Command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This is useful for submitting any data that is helpful in transferring data across different interfaces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228600" y="228600"/>
            <a:ext cx="8763000" cy="6400800"/>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266243" name="Rectangle 2"/>
          <p:cNvSpPr>
            <a:spLocks noGrp="1" noChangeArrowheads="1"/>
          </p:cNvSpPr>
          <p:nvPr>
            <p:ph type="title"/>
          </p:nvPr>
        </p:nvSpPr>
        <p:spPr>
          <a:xfrm>
            <a:off x="250825" y="196850"/>
            <a:ext cx="8153400" cy="914400"/>
          </a:xfrm>
        </p:spPr>
        <p:txBody>
          <a:bodyPr/>
          <a:lstStyle/>
          <a:p>
            <a:r>
              <a:rPr lang="en-US" sz="4000"/>
              <a:t>Example - Form Elements</a:t>
            </a:r>
          </a:p>
        </p:txBody>
      </p:sp>
      <p:sp>
        <p:nvSpPr>
          <p:cNvPr id="266244" name="Rectangle 4"/>
          <p:cNvSpPr>
            <a:spLocks noGrp="1" noChangeArrowheads="1"/>
          </p:cNvSpPr>
          <p:nvPr>
            <p:ph type="body" idx="1"/>
          </p:nvPr>
        </p:nvSpPr>
        <p:spPr>
          <a:xfrm>
            <a:off x="117475" y="1241425"/>
            <a:ext cx="8832850" cy="5299075"/>
          </a:xfrm>
        </p:spPr>
        <p:txBody>
          <a:bodyPr>
            <a:normAutofit/>
          </a:bodyPr>
          <a:lstStyle/>
          <a:p>
            <a:pPr marL="1422400" lvl="2" indent="-381000">
              <a:lnSpc>
                <a:spcPct val="80000"/>
              </a:lnSpc>
              <a:buFontTx/>
              <a:buNone/>
            </a:pPr>
            <a:r>
              <a:rPr lang="en-US" sz="1400" b="1" dirty="0"/>
              <a:t>&lt;Form name=“</a:t>
            </a:r>
            <a:r>
              <a:rPr lang="en-US" sz="1400" b="1" dirty="0" err="1"/>
              <a:t>frm</a:t>
            </a:r>
            <a:r>
              <a:rPr lang="en-US" sz="1400" b="1" dirty="0"/>
              <a:t>”&gt;</a:t>
            </a:r>
          </a:p>
          <a:p>
            <a:pPr marL="1422400" lvl="2" indent="-381000">
              <a:lnSpc>
                <a:spcPct val="80000"/>
              </a:lnSpc>
              <a:buFontTx/>
              <a:buNone/>
            </a:pPr>
            <a:r>
              <a:rPr lang="en-US" sz="1400" b="1" dirty="0"/>
              <a:t>	Enter Your Login ID     :  &lt;Input type=text size=20&gt;&lt;</a:t>
            </a:r>
            <a:r>
              <a:rPr lang="en-US" sz="1400" b="1" dirty="0" err="1"/>
              <a:t>br</a:t>
            </a:r>
            <a:r>
              <a:rPr lang="en-US" sz="1400" b="1" dirty="0"/>
              <a:t>&gt;</a:t>
            </a:r>
          </a:p>
          <a:p>
            <a:pPr marL="1422400" lvl="2" indent="-381000">
              <a:lnSpc>
                <a:spcPct val="80000"/>
              </a:lnSpc>
              <a:buFontTx/>
              <a:buNone/>
            </a:pPr>
            <a:r>
              <a:rPr lang="en-US" sz="1400" b="1" dirty="0"/>
              <a:t>	Enter Your Pass Word :  &lt;Input type=Password </a:t>
            </a:r>
            <a:r>
              <a:rPr lang="en-US" sz="1400" b="1" dirty="0" err="1"/>
              <a:t>Maxlength</a:t>
            </a:r>
            <a:r>
              <a:rPr lang="en-US" sz="1400" b="1" dirty="0"/>
              <a:t>=8 size=20&gt;&lt;</a:t>
            </a:r>
            <a:r>
              <a:rPr lang="en-US" sz="1400" b="1" dirty="0" err="1"/>
              <a:t>br</a:t>
            </a:r>
            <a:r>
              <a:rPr lang="en-US" sz="1400" b="1" dirty="0"/>
              <a:t>&gt;</a:t>
            </a:r>
          </a:p>
          <a:p>
            <a:pPr marL="1422400" lvl="2" indent="-381000">
              <a:lnSpc>
                <a:spcPct val="80000"/>
              </a:lnSpc>
              <a:buFontTx/>
              <a:buNone/>
            </a:pPr>
            <a:r>
              <a:rPr lang="en-US" sz="1400" b="1" dirty="0"/>
              <a:t>	&lt;select name=“combo1”&gt;</a:t>
            </a:r>
          </a:p>
          <a:p>
            <a:pPr marL="1422400" lvl="2" indent="-381000">
              <a:lnSpc>
                <a:spcPct val="80000"/>
              </a:lnSpc>
              <a:buFontTx/>
              <a:buNone/>
            </a:pPr>
            <a:r>
              <a:rPr lang="en-US" sz="1400" b="1" dirty="0"/>
              <a:t>	            &lt;option&gt;Value1&lt;/option&gt; </a:t>
            </a:r>
          </a:p>
          <a:p>
            <a:pPr marL="1422400" lvl="2" indent="-381000">
              <a:lnSpc>
                <a:spcPct val="80000"/>
              </a:lnSpc>
              <a:buFontTx/>
              <a:buNone/>
            </a:pPr>
            <a:r>
              <a:rPr lang="en-US" sz="1400" b="1" dirty="0"/>
              <a:t>	            &lt;option&gt;Value2&lt;/option&gt;</a:t>
            </a:r>
          </a:p>
          <a:p>
            <a:pPr marL="1422400" lvl="2" indent="-381000">
              <a:lnSpc>
                <a:spcPct val="80000"/>
              </a:lnSpc>
              <a:buFontTx/>
              <a:buNone/>
            </a:pPr>
            <a:r>
              <a:rPr lang="en-US" sz="1400" b="1" dirty="0"/>
              <a:t>	            &lt;option&gt;Value3&lt;/option&gt; </a:t>
            </a:r>
          </a:p>
          <a:p>
            <a:pPr marL="1422400" lvl="2" indent="-381000">
              <a:lnSpc>
                <a:spcPct val="80000"/>
              </a:lnSpc>
              <a:buFontTx/>
              <a:buNone/>
            </a:pPr>
            <a:r>
              <a:rPr lang="en-US" sz="1400" b="1" dirty="0"/>
              <a:t>	&lt;/select&gt; &lt;</a:t>
            </a:r>
            <a:r>
              <a:rPr lang="en-US" sz="1400" b="1" dirty="0" err="1"/>
              <a:t>br</a:t>
            </a:r>
            <a:r>
              <a:rPr lang="en-US" sz="1400" b="1" dirty="0"/>
              <a:t>&gt;&lt;</a:t>
            </a:r>
            <a:r>
              <a:rPr lang="en-US" sz="1400" b="1" dirty="0" err="1"/>
              <a:t>br</a:t>
            </a:r>
            <a:r>
              <a:rPr lang="en-US" sz="1400" b="1" dirty="0"/>
              <a:t>&gt;&lt;</a:t>
            </a:r>
            <a:r>
              <a:rPr lang="en-US" sz="1400" b="1" dirty="0" err="1"/>
              <a:t>br</a:t>
            </a:r>
            <a:r>
              <a:rPr lang="en-US" sz="1400" b="1" dirty="0"/>
              <a:t>&gt;</a:t>
            </a:r>
          </a:p>
          <a:p>
            <a:pPr marL="1422400" lvl="2" indent="-381000">
              <a:lnSpc>
                <a:spcPct val="80000"/>
              </a:lnSpc>
              <a:buFontTx/>
              <a:buNone/>
            </a:pPr>
            <a:r>
              <a:rPr lang="en-US" sz="1400" b="1" dirty="0"/>
              <a:t>	&lt;select name=“combo1” multiple&gt;</a:t>
            </a:r>
          </a:p>
          <a:p>
            <a:pPr marL="1422400" lvl="2" indent="-381000">
              <a:lnSpc>
                <a:spcPct val="80000"/>
              </a:lnSpc>
              <a:buFontTx/>
              <a:buNone/>
            </a:pPr>
            <a:r>
              <a:rPr lang="en-US" sz="1400" b="1" dirty="0"/>
              <a:t>	             &lt;option&gt;Value1&lt;/option&gt;</a:t>
            </a:r>
          </a:p>
          <a:p>
            <a:pPr marL="1422400" lvl="2" indent="-381000">
              <a:lnSpc>
                <a:spcPct val="80000"/>
              </a:lnSpc>
              <a:buFontTx/>
              <a:buNone/>
            </a:pPr>
            <a:r>
              <a:rPr lang="en-US" sz="1400" b="1" dirty="0"/>
              <a:t>	             &lt;option&gt;Value2&lt;/option&gt;</a:t>
            </a:r>
          </a:p>
          <a:p>
            <a:pPr marL="1422400" lvl="2" indent="-381000">
              <a:lnSpc>
                <a:spcPct val="80000"/>
              </a:lnSpc>
              <a:buFontTx/>
              <a:buNone/>
            </a:pPr>
            <a:r>
              <a:rPr lang="en-US" sz="1400" b="1" dirty="0"/>
              <a:t>	             &lt;option&gt;Value3&lt;/option&gt; </a:t>
            </a:r>
          </a:p>
          <a:p>
            <a:pPr marL="1422400" lvl="2" indent="-381000">
              <a:lnSpc>
                <a:spcPct val="80000"/>
              </a:lnSpc>
              <a:buFontTx/>
              <a:buNone/>
            </a:pPr>
            <a:r>
              <a:rPr lang="en-US" sz="1400" b="1" dirty="0"/>
              <a:t>	 &lt;/select&gt;&lt;</a:t>
            </a:r>
            <a:r>
              <a:rPr lang="en-US" sz="1400" b="1" dirty="0" err="1"/>
              <a:t>br</a:t>
            </a:r>
            <a:r>
              <a:rPr lang="en-US" sz="1400" b="1" dirty="0"/>
              <a:t>&gt;&lt;</a:t>
            </a:r>
            <a:r>
              <a:rPr lang="en-US" sz="1400" b="1" dirty="0" err="1"/>
              <a:t>br</a:t>
            </a:r>
            <a:r>
              <a:rPr lang="en-US" sz="1400" b="1" dirty="0"/>
              <a:t>&gt;</a:t>
            </a:r>
          </a:p>
          <a:p>
            <a:pPr marL="1422400" lvl="2" indent="-381000">
              <a:lnSpc>
                <a:spcPct val="80000"/>
              </a:lnSpc>
              <a:buFontTx/>
              <a:buNone/>
            </a:pPr>
            <a:r>
              <a:rPr lang="en-US" sz="1400" b="1" dirty="0"/>
              <a:t>	 Select Gender</a:t>
            </a:r>
          </a:p>
          <a:p>
            <a:pPr marL="1422400" lvl="2" indent="-381000">
              <a:lnSpc>
                <a:spcPct val="80000"/>
              </a:lnSpc>
              <a:buFontTx/>
              <a:buNone/>
            </a:pPr>
            <a:r>
              <a:rPr lang="en-US" sz="1400" b="1" dirty="0"/>
              <a:t>	&lt;input type=Radio value=Male Name=Checked&gt;Male </a:t>
            </a:r>
          </a:p>
          <a:p>
            <a:pPr marL="1422400" lvl="2" indent="-381000">
              <a:lnSpc>
                <a:spcPct val="80000"/>
              </a:lnSpc>
              <a:buFontTx/>
              <a:buNone/>
            </a:pPr>
            <a:r>
              <a:rPr lang="en-US" sz="1400" b="1" dirty="0"/>
              <a:t>                   &lt;input type=Radio value=Female Name=Checked&gt;Female &lt;</a:t>
            </a:r>
            <a:r>
              <a:rPr lang="en-US" sz="1400" b="1" dirty="0" err="1"/>
              <a:t>br</a:t>
            </a:r>
            <a:r>
              <a:rPr lang="en-US" sz="1400" b="1" dirty="0"/>
              <a:t>&gt;</a:t>
            </a:r>
          </a:p>
          <a:p>
            <a:pPr marL="1422400" lvl="2" indent="-381000">
              <a:lnSpc>
                <a:spcPct val="80000"/>
              </a:lnSpc>
              <a:buFontTx/>
              <a:buNone/>
            </a:pPr>
            <a:endParaRPr lang="en-US" sz="1400" b="1" dirty="0"/>
          </a:p>
          <a:p>
            <a:pPr marL="1422400" lvl="2" indent="-381000">
              <a:lnSpc>
                <a:spcPct val="80000"/>
              </a:lnSpc>
              <a:buFontTx/>
              <a:buNone/>
            </a:pPr>
            <a:r>
              <a:rPr lang="en-US" sz="1400" b="1" dirty="0"/>
              <a:t>  	 Select Hobbies</a:t>
            </a:r>
          </a:p>
          <a:p>
            <a:pPr marL="1422400" lvl="2" indent="-381000">
              <a:lnSpc>
                <a:spcPct val="80000"/>
              </a:lnSpc>
              <a:buFontTx/>
              <a:buNone/>
            </a:pPr>
            <a:r>
              <a:rPr lang="en-US" sz="1400" b="1" dirty="0"/>
              <a:t>	 &lt;input type= Checkbox &gt;Cricket</a:t>
            </a:r>
          </a:p>
          <a:p>
            <a:pPr marL="1422400" lvl="2" indent="-381000">
              <a:lnSpc>
                <a:spcPct val="80000"/>
              </a:lnSpc>
              <a:buFontTx/>
              <a:buNone/>
            </a:pPr>
            <a:r>
              <a:rPr lang="en-US" sz="1400" b="1" dirty="0"/>
              <a:t>	 &lt;input type= Checkbox &gt; Reading</a:t>
            </a:r>
          </a:p>
          <a:p>
            <a:pPr marL="1422400" lvl="2" indent="-381000">
              <a:lnSpc>
                <a:spcPct val="80000"/>
              </a:lnSpc>
              <a:buFontTx/>
              <a:buNone/>
            </a:pPr>
            <a:r>
              <a:rPr lang="en-US" sz="1400" b="1" dirty="0"/>
              <a:t>	 &lt;input type= Checkbox &gt; Watching TV&lt;</a:t>
            </a:r>
            <a:r>
              <a:rPr lang="en-US" sz="1400" b="1" dirty="0" err="1"/>
              <a:t>br</a:t>
            </a:r>
            <a:r>
              <a:rPr lang="en-US" sz="1400" b="1" dirty="0"/>
              <a:t>&gt;&lt;</a:t>
            </a:r>
            <a:r>
              <a:rPr lang="en-US" sz="1400" b="1" dirty="0" err="1"/>
              <a:t>br</a:t>
            </a:r>
            <a:r>
              <a:rPr lang="en-US" sz="1400" b="1" dirty="0"/>
              <a:t>&gt;</a:t>
            </a:r>
          </a:p>
          <a:p>
            <a:pPr marL="1422400" lvl="2" indent="-381000">
              <a:lnSpc>
                <a:spcPct val="80000"/>
              </a:lnSpc>
              <a:buFontTx/>
              <a:buNone/>
            </a:pPr>
            <a:endParaRPr lang="en-US" sz="1400" b="1" dirty="0"/>
          </a:p>
          <a:p>
            <a:pPr marL="1422400" lvl="2" indent="-381000">
              <a:lnSpc>
                <a:spcPct val="80000"/>
              </a:lnSpc>
              <a:buFontTx/>
              <a:buNone/>
            </a:pPr>
            <a:r>
              <a:rPr lang="en-US" sz="1400" b="1" dirty="0"/>
              <a:t>	 &lt;input type=submit value="Load Data“&gt;</a:t>
            </a:r>
          </a:p>
          <a:p>
            <a:pPr marL="1422400" lvl="2" indent="-381000">
              <a:lnSpc>
                <a:spcPct val="80000"/>
              </a:lnSpc>
              <a:buFontTx/>
              <a:buNone/>
            </a:pPr>
            <a:r>
              <a:rPr lang="en-US" sz="1400" b="1" dirty="0"/>
              <a:t>&lt;/Form&gt;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28600" y="268288"/>
            <a:ext cx="8686800" cy="6400800"/>
          </a:xfrm>
          <a:prstGeom prst="rect">
            <a:avLst/>
          </a:prstGeom>
          <a:solidFill>
            <a:schemeClr val="bg1"/>
          </a:solidFill>
          <a:ln w="76200" cmpd="tri">
            <a:solidFill>
              <a:srgbClr val="4B78B5"/>
            </a:solidFill>
            <a:miter lim="800000"/>
            <a:headEnd/>
            <a:tailEnd/>
          </a:ln>
        </p:spPr>
        <p:txBody>
          <a:bodyPr wrap="none" anchor="ctr"/>
          <a:lstStyle/>
          <a:p>
            <a:endParaRPr lang="en-US"/>
          </a:p>
          <a:p>
            <a:endParaRPr lang="en-US"/>
          </a:p>
          <a:p>
            <a:endParaRPr lang="en-US"/>
          </a:p>
          <a:p>
            <a:endParaRPr lang="en-US"/>
          </a:p>
          <a:p>
            <a:endParaRPr lang="en-US"/>
          </a:p>
          <a:p>
            <a:endParaRPr lang="en-US"/>
          </a:p>
          <a:p>
            <a:endParaRPr lang="en-US"/>
          </a:p>
          <a:p>
            <a:endParaRPr lang="en-US"/>
          </a:p>
          <a:p>
            <a:endParaRPr lang="en-US" sz="2000"/>
          </a:p>
          <a:p>
            <a:endParaRPr lang="en-US" sz="2000"/>
          </a:p>
          <a:p>
            <a:endParaRPr lang="en-US" sz="2000"/>
          </a:p>
          <a:p>
            <a:endParaRPr lang="en-US" sz="2000"/>
          </a:p>
          <a:p>
            <a:endParaRPr lang="en-US" sz="2000"/>
          </a:p>
        </p:txBody>
      </p:sp>
      <p:sp>
        <p:nvSpPr>
          <p:cNvPr id="6147" name="Rectangle 2"/>
          <p:cNvSpPr>
            <a:spLocks noGrp="1" noChangeArrowheads="1"/>
          </p:cNvSpPr>
          <p:nvPr>
            <p:ph type="ctrTitle"/>
          </p:nvPr>
        </p:nvSpPr>
        <p:spPr>
          <a:xfrm>
            <a:off x="821432" y="2216696"/>
            <a:ext cx="7278960" cy="1593304"/>
          </a:xfrm>
        </p:spPr>
        <p:txBody>
          <a:bodyPr/>
          <a:lstStyle/>
          <a:p>
            <a:pPr eaLnBrk="1" hangingPunct="1"/>
            <a:r>
              <a:rPr lang="en-US" sz="6000" b="0" dirty="0" err="1"/>
              <a:t>Servlets</a:t>
            </a:r>
            <a:endParaRPr lang="en-US" sz="6000" b="0" baseline="100000" dirty="0">
              <a:solidFill>
                <a:srgbClr val="FF0000"/>
              </a:solidFill>
            </a:endParaRPr>
          </a:p>
        </p:txBody>
      </p:sp>
      <p:pic>
        <p:nvPicPr>
          <p:cNvPr id="7" name="Picture 5" descr="C:\Softwares\j2sdkee1.3.1\images\duke-suitcase.gif"/>
          <p:cNvPicPr>
            <a:picLocks noChangeAspect="1" noChangeArrowheads="1"/>
          </p:cNvPicPr>
          <p:nvPr/>
        </p:nvPicPr>
        <p:blipFill>
          <a:blip r:embed="rId3" cstate="print"/>
          <a:srcRect/>
          <a:stretch>
            <a:fillRect/>
          </a:stretch>
        </p:blipFill>
        <p:spPr bwMode="auto">
          <a:xfrm>
            <a:off x="6975337" y="4653483"/>
            <a:ext cx="1629111" cy="1727845"/>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pic>
        <p:nvPicPr>
          <p:cNvPr id="349187" name="Picture 3" descr="java servlett"/>
          <p:cNvPicPr>
            <a:picLocks noChangeAspect="1" noChangeArrowheads="1"/>
          </p:cNvPicPr>
          <p:nvPr/>
        </p:nvPicPr>
        <p:blipFill>
          <a:blip r:embed="rId3" cstate="print"/>
          <a:srcRect/>
          <a:stretch>
            <a:fillRect/>
          </a:stretch>
        </p:blipFill>
        <p:spPr bwMode="gray">
          <a:xfrm>
            <a:off x="3817938" y="1371600"/>
            <a:ext cx="1531937" cy="1679575"/>
          </a:xfrm>
          <a:prstGeom prst="rect">
            <a:avLst/>
          </a:prstGeom>
          <a:noFill/>
        </p:spPr>
      </p:pic>
      <p:sp>
        <p:nvSpPr>
          <p:cNvPr id="349188" name="Line 4"/>
          <p:cNvSpPr>
            <a:spLocks noChangeShapeType="1"/>
          </p:cNvSpPr>
          <p:nvPr/>
        </p:nvSpPr>
        <p:spPr bwMode="auto">
          <a:xfrm flipV="1">
            <a:off x="2317750" y="2211388"/>
            <a:ext cx="1495425"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49189" name="Freeform 5"/>
          <p:cNvSpPr>
            <a:spLocks/>
          </p:cNvSpPr>
          <p:nvPr/>
        </p:nvSpPr>
        <p:spPr bwMode="auto">
          <a:xfrm>
            <a:off x="1749425" y="3124200"/>
            <a:ext cx="1955800" cy="2070100"/>
          </a:xfrm>
          <a:custGeom>
            <a:avLst/>
            <a:gdLst/>
            <a:ahLst/>
            <a:cxnLst>
              <a:cxn ang="0">
                <a:pos x="1258" y="727"/>
              </a:cxn>
              <a:cxn ang="0">
                <a:pos x="0" y="727"/>
              </a:cxn>
              <a:cxn ang="0">
                <a:pos x="0" y="0"/>
              </a:cxn>
            </a:cxnLst>
            <a:rect l="0" t="0" r="r" b="b"/>
            <a:pathLst>
              <a:path w="1258" h="727">
                <a:moveTo>
                  <a:pt x="1258" y="727"/>
                </a:moveTo>
                <a:lnTo>
                  <a:pt x="0" y="727"/>
                </a:lnTo>
                <a:lnTo>
                  <a:pt x="0" y="0"/>
                </a:lnTo>
              </a:path>
            </a:pathLst>
          </a:custGeom>
          <a:noFill/>
          <a:ln w="28575" cap="flat" cmpd="sng">
            <a:solidFill>
              <a:schemeClr val="tx1"/>
            </a:solidFill>
            <a:prstDash val="solid"/>
            <a:round/>
            <a:headEnd type="none" w="med" len="med"/>
            <a:tailEnd type="triangle" w="sm" len="sm"/>
          </a:ln>
          <a:effectLst/>
        </p:spPr>
        <p:txBody>
          <a:bodyPr anchor="ctr">
            <a:spAutoFit/>
          </a:bodyPr>
          <a:lstStyle/>
          <a:p>
            <a:endParaRPr lang="en-IN"/>
          </a:p>
        </p:txBody>
      </p:sp>
      <p:sp>
        <p:nvSpPr>
          <p:cNvPr id="349190" name="Rectangle 6"/>
          <p:cNvSpPr>
            <a:spLocks noChangeArrowheads="1"/>
          </p:cNvSpPr>
          <p:nvPr/>
        </p:nvSpPr>
        <p:spPr bwMode="auto">
          <a:xfrm>
            <a:off x="3348038" y="5880100"/>
            <a:ext cx="22098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Dynamic HTML</a:t>
            </a:r>
          </a:p>
        </p:txBody>
      </p:sp>
      <p:sp>
        <p:nvSpPr>
          <p:cNvPr id="349191" name="Line 7"/>
          <p:cNvSpPr>
            <a:spLocks noChangeShapeType="1"/>
          </p:cNvSpPr>
          <p:nvPr/>
        </p:nvSpPr>
        <p:spPr bwMode="auto">
          <a:xfrm flipV="1">
            <a:off x="4376738" y="3313113"/>
            <a:ext cx="0" cy="850900"/>
          </a:xfrm>
          <a:prstGeom prst="line">
            <a:avLst/>
          </a:prstGeom>
          <a:noFill/>
          <a:ln w="28575">
            <a:solidFill>
              <a:srgbClr val="000000"/>
            </a:solidFill>
            <a:round/>
            <a:headEnd type="triangle" w="sm" len="sm"/>
            <a:tailEnd type="triangle" w="sm" len="sm"/>
          </a:ln>
          <a:effectLst/>
        </p:spPr>
        <p:txBody>
          <a:bodyPr/>
          <a:lstStyle/>
          <a:p>
            <a:endParaRPr lang="en-IN"/>
          </a:p>
        </p:txBody>
      </p:sp>
      <p:sp>
        <p:nvSpPr>
          <p:cNvPr id="349192" name="Rectangle 8"/>
          <p:cNvSpPr>
            <a:spLocks noChangeArrowheads="1"/>
          </p:cNvSpPr>
          <p:nvPr/>
        </p:nvSpPr>
        <p:spPr bwMode="auto">
          <a:xfrm>
            <a:off x="685800" y="2820988"/>
            <a:ext cx="2454275" cy="366712"/>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en-US">
                <a:solidFill>
                  <a:schemeClr val="tx2"/>
                </a:solidFill>
              </a:rPr>
              <a:t>Client Web browser</a:t>
            </a:r>
          </a:p>
        </p:txBody>
      </p:sp>
      <p:sp>
        <p:nvSpPr>
          <p:cNvPr id="349193" name="Rectangle 9"/>
          <p:cNvSpPr>
            <a:spLocks noChangeArrowheads="1"/>
          </p:cNvSpPr>
          <p:nvPr/>
        </p:nvSpPr>
        <p:spPr bwMode="auto">
          <a:xfrm>
            <a:off x="3495675" y="2986088"/>
            <a:ext cx="175260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Servlet</a:t>
            </a:r>
          </a:p>
        </p:txBody>
      </p:sp>
      <p:sp>
        <p:nvSpPr>
          <p:cNvPr id="349195" name="Rectangle 11"/>
          <p:cNvSpPr>
            <a:spLocks noChangeArrowheads="1"/>
          </p:cNvSpPr>
          <p:nvPr/>
        </p:nvSpPr>
        <p:spPr bwMode="auto">
          <a:xfrm>
            <a:off x="4398963" y="3570288"/>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Generates</a:t>
            </a:r>
          </a:p>
        </p:txBody>
      </p:sp>
      <p:sp>
        <p:nvSpPr>
          <p:cNvPr id="349196" name="Rectangle 12"/>
          <p:cNvSpPr>
            <a:spLocks noGrp="1" noChangeArrowheads="1"/>
          </p:cNvSpPr>
          <p:nvPr>
            <p:ph type="title"/>
          </p:nvPr>
        </p:nvSpPr>
        <p:spPr>
          <a:noFill/>
          <a:ln/>
        </p:spPr>
        <p:txBody>
          <a:bodyPr/>
          <a:lstStyle/>
          <a:p>
            <a:r>
              <a:rPr lang="en-US" altLang="en-US"/>
              <a:t>Servlets: Overview</a:t>
            </a:r>
          </a:p>
        </p:txBody>
      </p:sp>
      <p:pic>
        <p:nvPicPr>
          <p:cNvPr id="349197" name="Picture 13" descr="I:\els_web_site\icons\computer\compu006.gif"/>
          <p:cNvPicPr>
            <a:picLocks noChangeAspect="1" noChangeArrowheads="1"/>
          </p:cNvPicPr>
          <p:nvPr/>
        </p:nvPicPr>
        <p:blipFill>
          <a:blip r:embed="rId4" cstate="print"/>
          <a:srcRect/>
          <a:stretch>
            <a:fillRect/>
          </a:stretch>
        </p:blipFill>
        <p:spPr bwMode="gray">
          <a:xfrm>
            <a:off x="1385888" y="1622425"/>
            <a:ext cx="990600" cy="1177925"/>
          </a:xfrm>
          <a:prstGeom prst="rect">
            <a:avLst/>
          </a:prstGeom>
          <a:noFill/>
        </p:spPr>
      </p:pic>
      <p:sp>
        <p:nvSpPr>
          <p:cNvPr id="349198" name="Rectangle 14"/>
          <p:cNvSpPr>
            <a:spLocks noChangeArrowheads="1"/>
          </p:cNvSpPr>
          <p:nvPr/>
        </p:nvSpPr>
        <p:spPr bwMode="auto">
          <a:xfrm>
            <a:off x="2408238" y="1905000"/>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Requests</a:t>
            </a:r>
          </a:p>
        </p:txBody>
      </p:sp>
      <p:sp>
        <p:nvSpPr>
          <p:cNvPr id="349199" name="Text Box 15"/>
          <p:cNvSpPr txBox="1">
            <a:spLocks noChangeArrowheads="1"/>
          </p:cNvSpPr>
          <p:nvPr/>
        </p:nvSpPr>
        <p:spPr bwMode="auto">
          <a:xfrm>
            <a:off x="2230438" y="4860925"/>
            <a:ext cx="1039812" cy="304800"/>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sz="1400"/>
              <a:t>Responds</a:t>
            </a:r>
          </a:p>
        </p:txBody>
      </p:sp>
      <p:pic>
        <p:nvPicPr>
          <p:cNvPr id="349200" name="Picture 16" descr="dynamic html"/>
          <p:cNvPicPr>
            <a:picLocks noChangeAspect="1" noChangeArrowheads="1"/>
          </p:cNvPicPr>
          <p:nvPr/>
        </p:nvPicPr>
        <p:blipFill>
          <a:blip r:embed="rId5" cstate="print"/>
          <a:srcRect/>
          <a:stretch>
            <a:fillRect/>
          </a:stretch>
        </p:blipFill>
        <p:spPr bwMode="gray">
          <a:xfrm>
            <a:off x="3695700" y="4084638"/>
            <a:ext cx="1452563" cy="1763712"/>
          </a:xfrm>
          <a:prstGeom prst="rect">
            <a:avLst/>
          </a:prstGeom>
          <a:noFill/>
        </p:spPr>
      </p:pic>
      <p:pic>
        <p:nvPicPr>
          <p:cNvPr id="349203" name="Picture 19" descr="C:\Documents and Settings\gstokol\My Documents\My Pictures\webservice-jdev022.gif"/>
          <p:cNvPicPr>
            <a:picLocks noChangeAspect="1" noChangeArrowheads="1"/>
          </p:cNvPicPr>
          <p:nvPr/>
        </p:nvPicPr>
        <p:blipFill>
          <a:blip r:embed="rId6" cstate="print"/>
          <a:srcRect/>
          <a:stretch>
            <a:fillRect/>
          </a:stretch>
        </p:blipFill>
        <p:spPr bwMode="gray">
          <a:xfrm>
            <a:off x="6858000" y="1720850"/>
            <a:ext cx="990600" cy="982663"/>
          </a:xfrm>
          <a:prstGeom prst="rect">
            <a:avLst/>
          </a:prstGeom>
          <a:noFill/>
        </p:spPr>
      </p:pic>
      <p:sp>
        <p:nvSpPr>
          <p:cNvPr id="349204" name="Rectangle 20"/>
          <p:cNvSpPr>
            <a:spLocks noChangeArrowheads="1"/>
          </p:cNvSpPr>
          <p:nvPr/>
        </p:nvSpPr>
        <p:spPr bwMode="auto">
          <a:xfrm>
            <a:off x="6019800" y="2711450"/>
            <a:ext cx="2454275"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en-US">
                <a:solidFill>
                  <a:schemeClr val="tx2"/>
                </a:solidFill>
              </a:rPr>
              <a:t>Business object</a:t>
            </a:r>
          </a:p>
          <a:p>
            <a:pPr eaLnBrk="0" hangingPunct="0">
              <a:spcBef>
                <a:spcPct val="0"/>
              </a:spcBef>
              <a:buClrTx/>
              <a:buFontTx/>
              <a:buNone/>
            </a:pPr>
            <a:r>
              <a:rPr lang="en-US" altLang="en-US">
                <a:solidFill>
                  <a:schemeClr val="tx2"/>
                </a:solidFill>
              </a:rPr>
              <a:t>(EJB/Web service)</a:t>
            </a:r>
          </a:p>
        </p:txBody>
      </p:sp>
      <p:sp>
        <p:nvSpPr>
          <p:cNvPr id="349205" name="Line 21"/>
          <p:cNvSpPr>
            <a:spLocks noChangeShapeType="1"/>
          </p:cNvSpPr>
          <p:nvPr/>
        </p:nvSpPr>
        <p:spPr bwMode="auto">
          <a:xfrm flipV="1">
            <a:off x="5334000" y="2211388"/>
            <a:ext cx="1495425" cy="0"/>
          </a:xfrm>
          <a:prstGeom prst="line">
            <a:avLst/>
          </a:prstGeom>
          <a:noFill/>
          <a:ln w="28575">
            <a:solidFill>
              <a:srgbClr val="000000"/>
            </a:solidFill>
            <a:round/>
            <a:headEnd type="triangle" w="sm" len="sm"/>
            <a:tailEnd type="triangle" w="sm" len="sm"/>
          </a:ln>
          <a:effectLst/>
        </p:spPr>
        <p:txBody>
          <a:bodyPr/>
          <a:lstStyle/>
          <a:p>
            <a:endParaRPr lang="en-IN"/>
          </a:p>
        </p:txBody>
      </p:sp>
      <p:sp>
        <p:nvSpPr>
          <p:cNvPr id="349206" name="Rectangle 22"/>
          <p:cNvSpPr>
            <a:spLocks noChangeArrowheads="1"/>
          </p:cNvSpPr>
          <p:nvPr/>
        </p:nvSpPr>
        <p:spPr bwMode="auto">
          <a:xfrm>
            <a:off x="5410200" y="1931988"/>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Connects to</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3355</TotalTime>
  <Words>3409</Words>
  <Application>Microsoft Office PowerPoint</Application>
  <PresentationFormat>On-screen Show (4:3)</PresentationFormat>
  <Paragraphs>386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Times New Roman</vt:lpstr>
      <vt:lpstr>Wingdings</vt:lpstr>
      <vt:lpstr>Office Theme</vt:lpstr>
      <vt:lpstr>HTML</vt:lpstr>
      <vt:lpstr>Basic HTML Document </vt:lpstr>
      <vt:lpstr>Example on Formatting Elements</vt:lpstr>
      <vt:lpstr>Forms</vt:lpstr>
      <vt:lpstr>Form Elements</vt:lpstr>
      <vt:lpstr>Form Elements</vt:lpstr>
      <vt:lpstr>Example - Form Elements</vt:lpstr>
      <vt:lpstr>Servlets</vt:lpstr>
      <vt:lpstr>Servlets: Overview</vt:lpstr>
      <vt:lpstr>Life Cycle of Servlets</vt:lpstr>
      <vt:lpstr>Servlet Mapping</vt:lpstr>
      <vt:lpstr>Servlet Mapping </vt:lpstr>
      <vt:lpstr> Handling Form Data</vt:lpstr>
      <vt:lpstr>The getParameter() method</vt:lpstr>
      <vt:lpstr>HTTP Servlets</vt:lpstr>
      <vt:lpstr>doGet() Method</vt:lpstr>
      <vt:lpstr>doPost() Method</vt:lpstr>
      <vt:lpstr>HttpServletRequest Object</vt:lpstr>
      <vt:lpstr>HttpServletResponse Object</vt:lpstr>
      <vt:lpstr>Handling Input: The Form</vt:lpstr>
      <vt:lpstr>Handling Input: The Servlet</vt:lpstr>
      <vt:lpstr>REST Application</vt:lpstr>
      <vt:lpstr>REST Application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ramana</dc:creator>
  <cp:lastModifiedBy>Ramana Reddy</cp:lastModifiedBy>
  <cp:revision>23</cp:revision>
  <dcterms:created xsi:type="dcterms:W3CDTF">2012-02-28T10:09:57Z</dcterms:created>
  <dcterms:modified xsi:type="dcterms:W3CDTF">2020-10-29T11:45:33Z</dcterms:modified>
</cp:coreProperties>
</file>