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300" r:id="rId6"/>
    <p:sldId id="276" r:id="rId7"/>
    <p:sldId id="296" r:id="rId8"/>
    <p:sldId id="306" r:id="rId9"/>
    <p:sldId id="307" r:id="rId10"/>
    <p:sldId id="308" r:id="rId11"/>
    <p:sldId id="297" r:id="rId12"/>
    <p:sldId id="284" r:id="rId13"/>
    <p:sldId id="298" r:id="rId14"/>
    <p:sldId id="279" r:id="rId15"/>
    <p:sldId id="299" r:id="rId16"/>
    <p:sldId id="302" r:id="rId17"/>
    <p:sldId id="303" r:id="rId18"/>
    <p:sldId id="309" r:id="rId19"/>
    <p:sldId id="30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56" d="100"/>
          <a:sy n="56" d="100"/>
        </p:scale>
        <p:origin x="1068"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9/18/2023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6.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4" y="992516"/>
            <a:ext cx="5257793" cy="2057441"/>
          </a:xfrm>
        </p:spPr>
        <p:txBody>
          <a:bodyPr/>
          <a:lstStyle/>
          <a:p>
            <a:r>
              <a:rPr lang="en-US" dirty="0"/>
              <a:t>WAVCON TELECOM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343400"/>
            <a:ext cx="2273404" cy="588972"/>
          </a:xfrm>
        </p:spPr>
        <p:txBody>
          <a:bodyPr/>
          <a:lstStyle/>
          <a:p>
            <a:r>
              <a:rPr lang="en-US" dirty="0"/>
              <a:t>AVINASH GADPAYLE</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srcRect l="22654" r="22654"/>
          <a:stretch/>
        </p:blipFill>
        <p:spPr>
          <a:xfrm>
            <a:off x="6617297" y="838985"/>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798318" y="411960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5" name="TextBox 4">
            <a:extLst>
              <a:ext uri="{FF2B5EF4-FFF2-40B4-BE49-F238E27FC236}">
                <a16:creationId xmlns:a16="http://schemas.microsoft.com/office/drawing/2014/main" id="{AA3467FC-B90E-C733-5730-DA6FA59B9466}"/>
              </a:ext>
            </a:extLst>
          </p:cNvPr>
          <p:cNvSpPr txBox="1"/>
          <p:nvPr/>
        </p:nvSpPr>
        <p:spPr>
          <a:xfrm flipH="1">
            <a:off x="1530484" y="2617470"/>
            <a:ext cx="3338696" cy="646331"/>
          </a:xfrm>
          <a:prstGeom prst="rect">
            <a:avLst/>
          </a:prstGeom>
        </p:spPr>
        <p:txBody>
          <a:bodyPr wrap="square" rtlCol="0">
            <a:spAutoFit/>
          </a:bodyPr>
          <a:lstStyle/>
          <a:p>
            <a:pPr marL="0" indent="0">
              <a:lnSpc>
                <a:spcPct val="100000"/>
              </a:lnSpc>
              <a:spcBef>
                <a:spcPts val="0"/>
              </a:spcBef>
              <a:buFontTx/>
              <a:buNone/>
            </a:pPr>
            <a:r>
              <a:rPr lang="en-US" b="0" i="0" dirty="0">
                <a:solidFill>
                  <a:srgbClr val="374151"/>
                </a:solidFill>
                <a:effectLst/>
                <a:latin typeface="Abadi" panose="020B0604020104020204" pitchFamily="34" charset="0"/>
              </a:rPr>
              <a:t>Revealing Insights Before and After the 5G Era</a:t>
            </a:r>
            <a:endParaRPr lang="en-IN" sz="1800" dirty="0">
              <a:solidFill>
                <a:prstClr val="white"/>
              </a:solidFill>
              <a:latin typeface="Abadi" panose="020B0604020104020204"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10</a:t>
            </a:fld>
            <a:endParaRPr lang="en-US" altLang="zh-CN" noProof="0" dirty="0"/>
          </a:p>
        </p:txBody>
      </p:sp>
      <p:pic>
        <p:nvPicPr>
          <p:cNvPr id="11" name="Picture 10">
            <a:extLst>
              <a:ext uri="{FF2B5EF4-FFF2-40B4-BE49-F238E27FC236}">
                <a16:creationId xmlns:a16="http://schemas.microsoft.com/office/drawing/2014/main" id="{E2DDDAB8-D5A2-BF94-C7DF-473324E876EC}"/>
              </a:ext>
            </a:extLst>
          </p:cNvPr>
          <p:cNvPicPr>
            <a:picLocks noChangeAspect="1"/>
          </p:cNvPicPr>
          <p:nvPr/>
        </p:nvPicPr>
        <p:blipFill>
          <a:blip r:embed="rId2"/>
          <a:stretch>
            <a:fillRect/>
          </a:stretch>
        </p:blipFill>
        <p:spPr>
          <a:xfrm>
            <a:off x="484632" y="1208580"/>
            <a:ext cx="9721002" cy="2555293"/>
          </a:xfrm>
          <a:prstGeom prst="rect">
            <a:avLst/>
          </a:prstGeom>
        </p:spPr>
      </p:pic>
      <p:sp>
        <p:nvSpPr>
          <p:cNvPr id="3" name="TextBox 2">
            <a:extLst>
              <a:ext uri="{FF2B5EF4-FFF2-40B4-BE49-F238E27FC236}">
                <a16:creationId xmlns:a16="http://schemas.microsoft.com/office/drawing/2014/main" id="{3922EB89-E8F7-4C4C-A3EB-0CE689CFE73F}"/>
              </a:ext>
            </a:extLst>
          </p:cNvPr>
          <p:cNvSpPr txBox="1"/>
          <p:nvPr/>
        </p:nvSpPr>
        <p:spPr>
          <a:xfrm>
            <a:off x="2287937" y="322904"/>
            <a:ext cx="6112146" cy="769441"/>
          </a:xfrm>
          <a:prstGeom prst="rect">
            <a:avLst/>
          </a:prstGeom>
          <a:noFill/>
        </p:spPr>
        <p:txBody>
          <a:bodyPr wrap="square">
            <a:spAutoFit/>
          </a:bodyPr>
          <a:lstStyle/>
          <a:p>
            <a:pPr algn="ctr"/>
            <a:r>
              <a:rPr lang="en-IN" sz="4400" dirty="0"/>
              <a:t>Impacts</a:t>
            </a:r>
          </a:p>
        </p:txBody>
      </p:sp>
      <p:sp>
        <p:nvSpPr>
          <p:cNvPr id="6" name="TextBox 5">
            <a:extLst>
              <a:ext uri="{FF2B5EF4-FFF2-40B4-BE49-F238E27FC236}">
                <a16:creationId xmlns:a16="http://schemas.microsoft.com/office/drawing/2014/main" id="{BFC5A3A1-230E-DC80-91CE-3F9E02189475}"/>
              </a:ext>
            </a:extLst>
          </p:cNvPr>
          <p:cNvSpPr txBox="1"/>
          <p:nvPr/>
        </p:nvSpPr>
        <p:spPr>
          <a:xfrm>
            <a:off x="595140" y="4115582"/>
            <a:ext cx="8913069" cy="2031325"/>
          </a:xfrm>
          <a:prstGeom prst="rect">
            <a:avLst/>
          </a:prstGeom>
        </p:spPr>
        <p:txBody>
          <a:bodyPr wrap="square" rtlCol="0">
            <a:spAutoFit/>
          </a:bodyPr>
          <a:lstStyle/>
          <a:p>
            <a:pPr algn="l">
              <a:buFont typeface="+mj-lt"/>
              <a:buAutoNum type="arabicPeriod"/>
            </a:pPr>
            <a:r>
              <a:rPr lang="en-US" b="1" i="0" dirty="0">
                <a:solidFill>
                  <a:srgbClr val="374151"/>
                </a:solidFill>
                <a:effectLst/>
                <a:latin typeface="Söhne"/>
              </a:rPr>
              <a:t>Cities with Strong Revenue</a:t>
            </a:r>
            <a:r>
              <a:rPr lang="en-US" b="0" i="0" dirty="0">
                <a:solidFill>
                  <a:srgbClr val="374151"/>
                </a:solidFill>
                <a:effectLst/>
                <a:latin typeface="Söhne"/>
              </a:rPr>
              <a:t>: Lucknow, Gurgaon, and Patna have shown promising revenue performance, indicating that our business is thriving in these areas.</a:t>
            </a:r>
          </a:p>
          <a:p>
            <a:pPr algn="l">
              <a:buFont typeface="+mj-lt"/>
              <a:buAutoNum type="arabicPeriod"/>
            </a:pPr>
            <a:r>
              <a:rPr lang="en-US" b="1" i="0" dirty="0">
                <a:solidFill>
                  <a:srgbClr val="374151"/>
                </a:solidFill>
                <a:effectLst/>
                <a:latin typeface="Söhne"/>
              </a:rPr>
              <a:t>Active Users Decline</a:t>
            </a:r>
            <a:r>
              <a:rPr lang="en-US" b="0" i="0" dirty="0">
                <a:solidFill>
                  <a:srgbClr val="374151"/>
                </a:solidFill>
                <a:effectLst/>
                <a:latin typeface="Söhne"/>
              </a:rPr>
              <a:t>: However, it's concerning to note that the total number of active users has been decreasing in all three cities, except for Lucknow.</a:t>
            </a:r>
          </a:p>
          <a:p>
            <a:pPr algn="l">
              <a:buFont typeface="+mj-lt"/>
              <a:buAutoNum type="arabicPeriod"/>
            </a:pPr>
            <a:r>
              <a:rPr lang="en-US" b="1" i="0" dirty="0">
                <a:solidFill>
                  <a:srgbClr val="374151"/>
                </a:solidFill>
                <a:effectLst/>
                <a:latin typeface="Söhne"/>
              </a:rPr>
              <a:t>Financial Challenges</a:t>
            </a:r>
            <a:r>
              <a:rPr lang="en-US" b="0" i="0" dirty="0">
                <a:solidFill>
                  <a:srgbClr val="374151"/>
                </a:solidFill>
                <a:effectLst/>
                <a:latin typeface="Söhne"/>
              </a:rPr>
              <a:t>: In each of these cities, we are facing significant financial challenges that are impacting our profitability, leading to losses in various ways.</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64781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Takeaways</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6" name="TextBox 5">
            <a:extLst>
              <a:ext uri="{FF2B5EF4-FFF2-40B4-BE49-F238E27FC236}">
                <a16:creationId xmlns:a16="http://schemas.microsoft.com/office/drawing/2014/main" id="{FB8960A9-5238-C3E5-5E2F-023144B322AC}"/>
              </a:ext>
            </a:extLst>
          </p:cNvPr>
          <p:cNvSpPr txBox="1"/>
          <p:nvPr/>
        </p:nvSpPr>
        <p:spPr>
          <a:xfrm>
            <a:off x="581710" y="1636621"/>
            <a:ext cx="7236410" cy="1754326"/>
          </a:xfrm>
          <a:prstGeom prst="rect">
            <a:avLst/>
          </a:prstGeom>
        </p:spPr>
        <p:txBody>
          <a:bodyPr wrap="square" rtlCol="0">
            <a:spAutoFit/>
          </a:bodyPr>
          <a:lstStyle/>
          <a:p>
            <a:pPr algn="l"/>
            <a:r>
              <a:rPr lang="en-US" b="1" i="0" dirty="0">
                <a:solidFill>
                  <a:srgbClr val="374151"/>
                </a:solidFill>
                <a:effectLst/>
                <a:latin typeface="Söhne"/>
              </a:rPr>
              <a:t>Positive Trends:</a:t>
            </a:r>
          </a:p>
          <a:p>
            <a:pPr marL="285750" indent="-285750" algn="l">
              <a:buFont typeface="Arial" panose="020B0604020202020204" pitchFamily="34" charset="0"/>
              <a:buChar char="•"/>
            </a:pPr>
            <a:r>
              <a:rPr lang="en-US" b="1" i="0" dirty="0">
                <a:solidFill>
                  <a:srgbClr val="374151"/>
                </a:solidFill>
                <a:effectLst/>
                <a:latin typeface="Söhne"/>
              </a:rPr>
              <a:t>Significant Increase in Average Revenue Per User (ARPU)</a:t>
            </a:r>
          </a:p>
          <a:p>
            <a:pPr algn="l"/>
            <a:r>
              <a:rPr lang="en-US" b="1" i="0" dirty="0">
                <a:solidFill>
                  <a:srgbClr val="374151"/>
                </a:solidFill>
                <a:effectLst/>
                <a:latin typeface="Söhne"/>
              </a:rPr>
              <a:t>Challenging Trends:</a:t>
            </a:r>
          </a:p>
          <a:p>
            <a:pPr marL="285750" indent="-285750" algn="l">
              <a:buFont typeface="Arial" panose="020B0604020202020204" pitchFamily="34" charset="0"/>
              <a:buChar char="•"/>
            </a:pPr>
            <a:r>
              <a:rPr lang="en-US" b="1" i="0" dirty="0">
                <a:solidFill>
                  <a:srgbClr val="374151"/>
                </a:solidFill>
                <a:effectLst/>
                <a:latin typeface="Söhne"/>
              </a:rPr>
              <a:t>Declining Overall Revenue</a:t>
            </a:r>
          </a:p>
          <a:p>
            <a:pPr marL="285750" indent="-285750" algn="l">
              <a:buFont typeface="Arial" panose="020B0604020202020204" pitchFamily="34" charset="0"/>
              <a:buChar char="•"/>
            </a:pPr>
            <a:r>
              <a:rPr lang="en-US" b="1" i="0" dirty="0">
                <a:solidFill>
                  <a:srgbClr val="374151"/>
                </a:solidFill>
                <a:effectLst/>
                <a:latin typeface="Söhne"/>
              </a:rPr>
              <a:t>Decreasing Monthly Active Customers</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9" name="TextBox 8">
            <a:extLst>
              <a:ext uri="{FF2B5EF4-FFF2-40B4-BE49-F238E27FC236}">
                <a16:creationId xmlns:a16="http://schemas.microsoft.com/office/drawing/2014/main" id="{A4CB2E2E-8A13-152B-7F78-C142C95E9788}"/>
              </a:ext>
            </a:extLst>
          </p:cNvPr>
          <p:cNvSpPr txBox="1"/>
          <p:nvPr/>
        </p:nvSpPr>
        <p:spPr>
          <a:xfrm flipH="1">
            <a:off x="651509" y="3293734"/>
            <a:ext cx="5074923" cy="2339102"/>
          </a:xfrm>
          <a:prstGeom prst="rect">
            <a:avLst/>
          </a:prstGeom>
        </p:spPr>
        <p:txBody>
          <a:bodyPr wrap="square" rtlCol="0">
            <a:spAutoFit/>
          </a:bodyPr>
          <a:lstStyle/>
          <a:p>
            <a:pPr algn="l"/>
            <a:r>
              <a:rPr lang="en-US" sz="2000" b="1" i="0" dirty="0">
                <a:solidFill>
                  <a:srgbClr val="374151"/>
                </a:solidFill>
                <a:effectLst/>
                <a:latin typeface="Söhne"/>
              </a:rPr>
              <a:t>Insights:</a:t>
            </a:r>
          </a:p>
          <a:p>
            <a:pPr marL="285750" indent="-285750" algn="l">
              <a:buFont typeface="Arial" panose="020B0604020202020204" pitchFamily="34" charset="0"/>
              <a:buChar char="•"/>
            </a:pPr>
            <a:r>
              <a:rPr lang="en-US" b="1" i="0" dirty="0">
                <a:solidFill>
                  <a:srgbClr val="374151"/>
                </a:solidFill>
                <a:effectLst/>
                <a:latin typeface="Söhne"/>
              </a:rPr>
              <a:t>Some users are opting for more expensive plans, boosting ARPU.</a:t>
            </a:r>
          </a:p>
          <a:p>
            <a:pPr marL="285750" indent="-285750" algn="l">
              <a:buFont typeface="Arial" panose="020B0604020202020204" pitchFamily="34" charset="0"/>
              <a:buChar char="•"/>
            </a:pPr>
            <a:r>
              <a:rPr lang="en-US" b="1" i="0" dirty="0">
                <a:solidFill>
                  <a:srgbClr val="374151"/>
                </a:solidFill>
                <a:effectLst/>
                <a:latin typeface="Söhne"/>
              </a:rPr>
              <a:t>A significant portion of our customer base is dissatisfied, leading to:</a:t>
            </a:r>
          </a:p>
          <a:p>
            <a:pPr algn="l"/>
            <a:r>
              <a:rPr lang="en-US" b="1" dirty="0">
                <a:solidFill>
                  <a:srgbClr val="374151"/>
                </a:solidFill>
                <a:latin typeface="Söhne"/>
              </a:rPr>
              <a:t>             1.</a:t>
            </a:r>
            <a:r>
              <a:rPr lang="en-US" b="1" i="0" dirty="0">
                <a:solidFill>
                  <a:srgbClr val="374151"/>
                </a:solidFill>
                <a:effectLst/>
                <a:latin typeface="Söhne"/>
              </a:rPr>
              <a:t>  Increased Churn</a:t>
            </a:r>
          </a:p>
          <a:p>
            <a:pPr algn="l"/>
            <a:r>
              <a:rPr lang="en-US" b="1" dirty="0">
                <a:solidFill>
                  <a:srgbClr val="374151"/>
                </a:solidFill>
                <a:latin typeface="Söhne"/>
              </a:rPr>
              <a:t>             2. </a:t>
            </a:r>
            <a:r>
              <a:rPr lang="en-US" b="1" i="0" dirty="0">
                <a:solidFill>
                  <a:srgbClr val="374151"/>
                </a:solidFill>
                <a:effectLst/>
                <a:latin typeface="Söhne"/>
              </a:rPr>
              <a:t>Reduced Active Customers</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24602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12</a:t>
            </a:fld>
            <a:endParaRPr lang="en-US" altLang="zh-CN" noProof="0" dirty="0"/>
          </a:p>
        </p:txBody>
      </p:sp>
      <p:pic>
        <p:nvPicPr>
          <p:cNvPr id="3" name="Picture 2">
            <a:extLst>
              <a:ext uri="{FF2B5EF4-FFF2-40B4-BE49-F238E27FC236}">
                <a16:creationId xmlns:a16="http://schemas.microsoft.com/office/drawing/2014/main" id="{A026474D-C346-3A21-F713-B893A955BAFF}"/>
              </a:ext>
            </a:extLst>
          </p:cNvPr>
          <p:cNvPicPr>
            <a:picLocks noChangeAspect="1"/>
          </p:cNvPicPr>
          <p:nvPr/>
        </p:nvPicPr>
        <p:blipFill>
          <a:blip r:embed="rId2"/>
          <a:stretch>
            <a:fillRect/>
          </a:stretch>
        </p:blipFill>
        <p:spPr>
          <a:xfrm>
            <a:off x="4110454" y="1154792"/>
            <a:ext cx="7454536" cy="4323625"/>
          </a:xfrm>
          <a:prstGeom prst="rect">
            <a:avLst/>
          </a:prstGeom>
        </p:spPr>
      </p:pic>
      <p:sp>
        <p:nvSpPr>
          <p:cNvPr id="2" name="TextBox 1">
            <a:extLst>
              <a:ext uri="{FF2B5EF4-FFF2-40B4-BE49-F238E27FC236}">
                <a16:creationId xmlns:a16="http://schemas.microsoft.com/office/drawing/2014/main" id="{64D0ACE1-4322-CD39-5DD7-C7C6372B9E34}"/>
              </a:ext>
            </a:extLst>
          </p:cNvPr>
          <p:cNvSpPr txBox="1"/>
          <p:nvPr/>
        </p:nvSpPr>
        <p:spPr>
          <a:xfrm>
            <a:off x="627010" y="1245309"/>
            <a:ext cx="3204761" cy="3693319"/>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800" dirty="0" err="1">
                <a:latin typeface="Posterama" panose="020B0504020200020000" pitchFamily="34" charset="0"/>
                <a:ea typeface="微软雅黑"/>
                <a:cs typeface="Posterama" panose="020B0504020200020000" pitchFamily="34" charset="0"/>
              </a:rPr>
              <a:t>WaveCon‘s</a:t>
            </a:r>
            <a:r>
              <a:rPr lang="en-US" sz="1800" dirty="0">
                <a:latin typeface="Posterama" panose="020B0504020200020000" pitchFamily="34" charset="0"/>
                <a:ea typeface="微软雅黑"/>
                <a:cs typeface="Posterama" panose="020B0504020200020000" pitchFamily="34" charset="0"/>
              </a:rPr>
              <a:t> market share has fallen the most, with a loss of nearly 2 percent of our market share.</a:t>
            </a:r>
          </a:p>
          <a:p>
            <a:pPr marL="285750" indent="-285750">
              <a:lnSpc>
                <a:spcPct val="100000"/>
              </a:lnSpc>
              <a:spcBef>
                <a:spcPts val="0"/>
              </a:spcBef>
              <a:buFont typeface="Arial" panose="020B0604020202020204" pitchFamily="34" charset="0"/>
              <a:buChar char="•"/>
            </a:pPr>
            <a:endParaRPr lang="en-US"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i="0" dirty="0">
                <a:effectLst/>
                <a:latin typeface="Posterama" panose="020B0504020200020000" pitchFamily="34" charset="0"/>
                <a:cs typeface="Posterama" panose="020B0504020200020000" pitchFamily="34" charset="0"/>
              </a:rPr>
              <a:t>To stay competitive </a:t>
            </a:r>
            <a:r>
              <a:rPr lang="en-US" b="0" i="0" dirty="0">
                <a:solidFill>
                  <a:srgbClr val="343541"/>
                </a:solidFill>
                <a:effectLst/>
                <a:latin typeface="Posterama" panose="020B0504020200020000" pitchFamily="34" charset="0"/>
                <a:cs typeface="Posterama" panose="020B0504020200020000" pitchFamily="34" charset="0"/>
              </a:rPr>
              <a:t>We must conduct a thorough analysis</a:t>
            </a:r>
          </a:p>
          <a:p>
            <a:pPr>
              <a:lnSpc>
                <a:spcPct val="100000"/>
              </a:lnSpc>
              <a:spcBef>
                <a:spcPts val="0"/>
              </a:spcBef>
            </a:pPr>
            <a:r>
              <a:rPr lang="en-US" dirty="0">
                <a:solidFill>
                  <a:srgbClr val="343541"/>
                </a:solidFill>
                <a:latin typeface="Posterama" panose="020B0504020200020000" pitchFamily="34" charset="0"/>
                <a:ea typeface="微软雅黑"/>
                <a:cs typeface="Posterama" panose="020B0504020200020000" pitchFamily="34" charset="0"/>
              </a:rPr>
              <a:t>  1. </a:t>
            </a:r>
            <a:r>
              <a:rPr lang="en-IN" i="0" dirty="0">
                <a:effectLst/>
                <a:latin typeface="+mj-lt"/>
                <a:cs typeface="Posterama" panose="020B0504020200020000" pitchFamily="34" charset="0"/>
              </a:rPr>
              <a:t>Competitor Analysis</a:t>
            </a:r>
            <a:endParaRPr lang="en-US" i="0" dirty="0">
              <a:solidFill>
                <a:srgbClr val="343541"/>
              </a:solidFill>
              <a:effectLst/>
              <a:latin typeface="+mj-lt"/>
              <a:ea typeface="微软雅黑"/>
              <a:cs typeface="Posterama" panose="020B0504020200020000" pitchFamily="34" charset="0"/>
            </a:endParaRPr>
          </a:p>
          <a:p>
            <a:pPr>
              <a:lnSpc>
                <a:spcPct val="100000"/>
              </a:lnSpc>
              <a:spcBef>
                <a:spcPts val="0"/>
              </a:spcBef>
            </a:pPr>
            <a:r>
              <a:rPr lang="en-US" sz="1800" dirty="0">
                <a:solidFill>
                  <a:srgbClr val="343541"/>
                </a:solidFill>
                <a:latin typeface="+mj-lt"/>
                <a:ea typeface="微软雅黑"/>
                <a:cs typeface="Posterama" panose="020B0504020200020000" pitchFamily="34" charset="0"/>
              </a:rPr>
              <a:t>  2.</a:t>
            </a:r>
            <a:r>
              <a:rPr lang="en-IN" b="1" i="0" dirty="0">
                <a:effectLst/>
                <a:latin typeface="+mj-lt"/>
              </a:rPr>
              <a:t> </a:t>
            </a:r>
            <a:r>
              <a:rPr lang="en-IN" i="0" dirty="0">
                <a:effectLst/>
                <a:latin typeface="+mj-lt"/>
                <a:cs typeface="Posterama" panose="020B0504020200020000" pitchFamily="34" charset="0"/>
              </a:rPr>
              <a:t>Service Quality Assessment</a:t>
            </a:r>
          </a:p>
          <a:p>
            <a:pPr>
              <a:lnSpc>
                <a:spcPct val="100000"/>
              </a:lnSpc>
              <a:spcBef>
                <a:spcPts val="0"/>
              </a:spcBef>
            </a:pPr>
            <a:r>
              <a:rPr lang="en-IN" sz="1800" dirty="0">
                <a:latin typeface="+mj-lt"/>
                <a:ea typeface="微软雅黑"/>
                <a:cs typeface="Posterama" panose="020B0504020200020000" pitchFamily="34" charset="0"/>
              </a:rPr>
              <a:t>  3.</a:t>
            </a:r>
            <a:r>
              <a:rPr lang="en-IN" b="1" i="0" dirty="0">
                <a:effectLst/>
                <a:latin typeface="+mj-lt"/>
              </a:rPr>
              <a:t> </a:t>
            </a:r>
            <a:r>
              <a:rPr lang="en-IN" i="0" dirty="0">
                <a:effectLst/>
                <a:latin typeface="+mj-lt"/>
                <a:cs typeface="Posterama" panose="020B0504020200020000" pitchFamily="34" charset="0"/>
              </a:rPr>
              <a:t>Pricing Strategy Alignment</a:t>
            </a:r>
          </a:p>
          <a:p>
            <a:pPr>
              <a:lnSpc>
                <a:spcPct val="100000"/>
              </a:lnSpc>
              <a:spcBef>
                <a:spcPts val="0"/>
              </a:spcBef>
            </a:pPr>
            <a:r>
              <a:rPr lang="en-IN" sz="1800" dirty="0">
                <a:latin typeface="+mj-lt"/>
                <a:ea typeface="微软雅黑"/>
                <a:cs typeface="Posterama" panose="020B0504020200020000" pitchFamily="34" charset="0"/>
              </a:rPr>
              <a:t>  4.</a:t>
            </a:r>
            <a:r>
              <a:rPr lang="en-IN" b="1" i="0" dirty="0">
                <a:effectLst/>
                <a:latin typeface="Söhne"/>
              </a:rPr>
              <a:t> </a:t>
            </a:r>
            <a:r>
              <a:rPr lang="en-IN" i="0" dirty="0">
                <a:effectLst/>
                <a:latin typeface="Söhne"/>
              </a:rPr>
              <a:t>Feedback and Continuous  </a:t>
            </a:r>
          </a:p>
          <a:p>
            <a:pPr>
              <a:lnSpc>
                <a:spcPct val="100000"/>
              </a:lnSpc>
              <a:spcBef>
                <a:spcPts val="0"/>
              </a:spcBef>
            </a:pPr>
            <a:r>
              <a:rPr lang="en-IN" i="0" dirty="0">
                <a:effectLst/>
                <a:latin typeface="Söhne"/>
              </a:rPr>
              <a:t>      Improvement</a:t>
            </a:r>
            <a:endParaRPr lang="en-IN" sz="1800" dirty="0">
              <a:latin typeface="+mj-lt"/>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EFE0F374-8AE2-C9C9-9AF9-0FE9754B9D8B}"/>
              </a:ext>
            </a:extLst>
          </p:cNvPr>
          <p:cNvSpPr txBox="1"/>
          <p:nvPr/>
        </p:nvSpPr>
        <p:spPr>
          <a:xfrm>
            <a:off x="2203269" y="287371"/>
            <a:ext cx="7733211" cy="769441"/>
          </a:xfrm>
          <a:prstGeom prst="rect">
            <a:avLst/>
          </a:prstGeom>
        </p:spPr>
        <p:txBody>
          <a:bodyPr wrap="square" rtlCol="0">
            <a:spAutoFit/>
          </a:bodyPr>
          <a:lstStyle/>
          <a:p>
            <a:pPr marL="0" indent="0" algn="ctr">
              <a:lnSpc>
                <a:spcPct val="100000"/>
              </a:lnSpc>
              <a:spcBef>
                <a:spcPts val="0"/>
              </a:spcBef>
              <a:buFontTx/>
              <a:buNone/>
            </a:pPr>
            <a:r>
              <a:rPr lang="en-IN" sz="4400" b="1" dirty="0">
                <a:latin typeface="+mj-lt"/>
                <a:ea typeface="微软雅黑"/>
                <a:cs typeface="Posterama" panose="020B0504020200020000" pitchFamily="34" charset="0"/>
              </a:rPr>
              <a:t>Market Share</a:t>
            </a:r>
          </a:p>
        </p:txBody>
      </p:sp>
    </p:spTree>
    <p:extLst>
      <p:ext uri="{BB962C8B-B14F-4D97-AF65-F5344CB8AC3E}">
        <p14:creationId xmlns:p14="http://schemas.microsoft.com/office/powerpoint/2010/main" val="340598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13</a:t>
            </a:fld>
            <a:endParaRPr lang="en-US" altLang="zh-CN" noProof="0" dirty="0"/>
          </a:p>
        </p:txBody>
      </p:sp>
      <p:pic>
        <p:nvPicPr>
          <p:cNvPr id="3" name="Picture 2">
            <a:extLst>
              <a:ext uri="{FF2B5EF4-FFF2-40B4-BE49-F238E27FC236}">
                <a16:creationId xmlns:a16="http://schemas.microsoft.com/office/drawing/2014/main" id="{2A327604-E154-F3C7-331F-3A7CAD1A23F2}"/>
              </a:ext>
            </a:extLst>
          </p:cNvPr>
          <p:cNvPicPr>
            <a:picLocks noChangeAspect="1"/>
          </p:cNvPicPr>
          <p:nvPr/>
        </p:nvPicPr>
        <p:blipFill>
          <a:blip r:embed="rId2"/>
          <a:stretch>
            <a:fillRect/>
          </a:stretch>
        </p:blipFill>
        <p:spPr>
          <a:xfrm>
            <a:off x="299284" y="1168340"/>
            <a:ext cx="11353477" cy="4672390"/>
          </a:xfrm>
          <a:prstGeom prst="rect">
            <a:avLst/>
          </a:prstGeom>
        </p:spPr>
      </p:pic>
      <p:sp>
        <p:nvSpPr>
          <p:cNvPr id="2" name="TextBox 1">
            <a:extLst>
              <a:ext uri="{FF2B5EF4-FFF2-40B4-BE49-F238E27FC236}">
                <a16:creationId xmlns:a16="http://schemas.microsoft.com/office/drawing/2014/main" id="{F869BCC4-D611-5989-94F1-2C0A273B3575}"/>
              </a:ext>
            </a:extLst>
          </p:cNvPr>
          <p:cNvSpPr txBox="1"/>
          <p:nvPr/>
        </p:nvSpPr>
        <p:spPr>
          <a:xfrm>
            <a:off x="2686050" y="398900"/>
            <a:ext cx="6229350" cy="769441"/>
          </a:xfrm>
          <a:prstGeom prst="rect">
            <a:avLst/>
          </a:prstGeom>
        </p:spPr>
        <p:txBody>
          <a:bodyPr wrap="square" rtlCol="0">
            <a:spAutoFit/>
          </a:bodyPr>
          <a:lstStyle/>
          <a:p>
            <a:pPr marL="0" indent="0" algn="ctr">
              <a:lnSpc>
                <a:spcPct val="100000"/>
              </a:lnSpc>
              <a:spcBef>
                <a:spcPts val="0"/>
              </a:spcBef>
              <a:buFontTx/>
              <a:buNone/>
            </a:pPr>
            <a:r>
              <a:rPr lang="en-IN" sz="4400" dirty="0">
                <a:latin typeface="Posterama" panose="020B0504020200020000" pitchFamily="34" charset="0"/>
                <a:ea typeface="微软雅黑"/>
                <a:cs typeface="Posterama" panose="020B0504020200020000" pitchFamily="34" charset="0"/>
              </a:rPr>
              <a:t>Plans</a:t>
            </a:r>
          </a:p>
        </p:txBody>
      </p:sp>
    </p:spTree>
    <p:extLst>
      <p:ext uri="{BB962C8B-B14F-4D97-AF65-F5344CB8AC3E}">
        <p14:creationId xmlns:p14="http://schemas.microsoft.com/office/powerpoint/2010/main" val="226936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14</a:t>
            </a:fld>
            <a:endParaRPr lang="en-US" altLang="zh-CN" noProof="0" dirty="0"/>
          </a:p>
        </p:txBody>
      </p:sp>
      <p:pic>
        <p:nvPicPr>
          <p:cNvPr id="6" name="Picture 5">
            <a:extLst>
              <a:ext uri="{FF2B5EF4-FFF2-40B4-BE49-F238E27FC236}">
                <a16:creationId xmlns:a16="http://schemas.microsoft.com/office/drawing/2014/main" id="{703A36C2-232B-0103-E32C-FCDA036F30CC}"/>
              </a:ext>
            </a:extLst>
          </p:cNvPr>
          <p:cNvPicPr>
            <a:picLocks noChangeAspect="1"/>
          </p:cNvPicPr>
          <p:nvPr/>
        </p:nvPicPr>
        <p:blipFill>
          <a:blip r:embed="rId2"/>
          <a:stretch>
            <a:fillRect/>
          </a:stretch>
        </p:blipFill>
        <p:spPr>
          <a:xfrm>
            <a:off x="5029200" y="921924"/>
            <a:ext cx="6423660" cy="4793076"/>
          </a:xfrm>
          <a:prstGeom prst="rect">
            <a:avLst/>
          </a:prstGeom>
        </p:spPr>
      </p:pic>
      <p:pic>
        <p:nvPicPr>
          <p:cNvPr id="8" name="Picture 7">
            <a:extLst>
              <a:ext uri="{FF2B5EF4-FFF2-40B4-BE49-F238E27FC236}">
                <a16:creationId xmlns:a16="http://schemas.microsoft.com/office/drawing/2014/main" id="{BF74CB4C-1EB0-EA26-8C65-BAF8D0EB0844}"/>
              </a:ext>
            </a:extLst>
          </p:cNvPr>
          <p:cNvPicPr>
            <a:picLocks noChangeAspect="1"/>
          </p:cNvPicPr>
          <p:nvPr/>
        </p:nvPicPr>
        <p:blipFill>
          <a:blip r:embed="rId3"/>
          <a:stretch>
            <a:fillRect/>
          </a:stretch>
        </p:blipFill>
        <p:spPr>
          <a:xfrm>
            <a:off x="5029200" y="3257550"/>
            <a:ext cx="6423660" cy="2308860"/>
          </a:xfrm>
          <a:prstGeom prst="rect">
            <a:avLst/>
          </a:prstGeom>
        </p:spPr>
      </p:pic>
      <p:sp>
        <p:nvSpPr>
          <p:cNvPr id="10" name="TextBox 9">
            <a:extLst>
              <a:ext uri="{FF2B5EF4-FFF2-40B4-BE49-F238E27FC236}">
                <a16:creationId xmlns:a16="http://schemas.microsoft.com/office/drawing/2014/main" id="{9E9FF596-3D27-960D-7606-7C8CB2782DB6}"/>
              </a:ext>
            </a:extLst>
          </p:cNvPr>
          <p:cNvSpPr txBox="1"/>
          <p:nvPr/>
        </p:nvSpPr>
        <p:spPr>
          <a:xfrm>
            <a:off x="484632" y="925831"/>
            <a:ext cx="4395978" cy="5570756"/>
          </a:xfrm>
          <a:prstGeom prst="rect">
            <a:avLst/>
          </a:prstGeom>
        </p:spPr>
        <p:txBody>
          <a:bodyPr wrap="square" rtlCol="0">
            <a:spAutoFit/>
          </a:bodyPr>
          <a:lstStyle/>
          <a:p>
            <a:pPr marL="342900" indent="-342900" algn="l">
              <a:buFont typeface="Arial" panose="020B0604020202020204" pitchFamily="34" charset="0"/>
              <a:buChar char="•"/>
            </a:pPr>
            <a:r>
              <a:rPr lang="en-US" sz="2000" b="0" i="0" dirty="0">
                <a:solidFill>
                  <a:srgbClr val="374151"/>
                </a:solidFill>
                <a:effectLst/>
                <a:latin typeface="Söhne"/>
              </a:rPr>
              <a:t>Daily renewal plans, such as P1 with its 2GB data per day, have been consistently outperforming fixed data and talk time plans.</a:t>
            </a:r>
          </a:p>
          <a:p>
            <a:pPr marL="342900" indent="-342900" algn="l">
              <a:buFont typeface="Arial" panose="020B0604020202020204" pitchFamily="34" charset="0"/>
              <a:buChar char="•"/>
            </a:pPr>
            <a:endParaRPr lang="en-US" sz="2000" b="0" i="0" dirty="0">
              <a:solidFill>
                <a:srgbClr val="374151"/>
              </a:solidFill>
              <a:effectLst/>
              <a:latin typeface="Söhne"/>
            </a:endParaRPr>
          </a:p>
          <a:p>
            <a:pPr marL="342900" indent="-342900" algn="l">
              <a:buFont typeface="Arial" panose="020B0604020202020204" pitchFamily="34" charset="0"/>
              <a:buChar char="•"/>
            </a:pPr>
            <a:r>
              <a:rPr lang="en-US" sz="2000" b="0" i="0" dirty="0">
                <a:solidFill>
                  <a:srgbClr val="374151"/>
                </a:solidFill>
                <a:effectLst/>
                <a:latin typeface="Söhne"/>
              </a:rPr>
              <a:t>Continuing plans like P5 and P6, which offer flexibility and substantial data allowances, make sense in today's competitive market.</a:t>
            </a:r>
          </a:p>
          <a:p>
            <a:pPr algn="l"/>
            <a:endParaRPr lang="en-US" sz="2000" b="0" i="0" dirty="0">
              <a:solidFill>
                <a:srgbClr val="374151"/>
              </a:solidFill>
              <a:effectLst/>
              <a:latin typeface="Söhne"/>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discontinuing fixed plans like P7, which provide limited validity and data/talk time benefits, is a strategic move to cater to the evolving needs of our customers.</a:t>
            </a:r>
          </a:p>
          <a:p>
            <a:pPr algn="l"/>
            <a:r>
              <a:rPr lang="en-US" b="0" i="0" dirty="0">
                <a:solidFill>
                  <a:srgbClr val="374151"/>
                </a:solidFill>
                <a:effectLst/>
                <a:latin typeface="Söhne"/>
              </a:rPr>
              <a:t>.</a:t>
            </a:r>
          </a:p>
          <a:p>
            <a:pPr marL="285750" indent="-285750">
              <a:lnSpc>
                <a:spcPct val="100000"/>
              </a:lnSpc>
              <a:spcBef>
                <a:spcPts val="0"/>
              </a:spcBef>
              <a:buFont typeface="Arial" panose="020B0604020202020204" pitchFamily="34" charset="0"/>
              <a:buChar char="•"/>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914941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15</a:t>
            </a:fld>
            <a:endParaRPr lang="en-US" altLang="zh-CN" noProof="0" dirty="0"/>
          </a:p>
        </p:txBody>
      </p:sp>
      <p:sp>
        <p:nvSpPr>
          <p:cNvPr id="2" name="TextBox 1">
            <a:extLst>
              <a:ext uri="{FF2B5EF4-FFF2-40B4-BE49-F238E27FC236}">
                <a16:creationId xmlns:a16="http://schemas.microsoft.com/office/drawing/2014/main" id="{298744A5-A381-CDC7-06A7-93EAF3C202D3}"/>
              </a:ext>
            </a:extLst>
          </p:cNvPr>
          <p:cNvSpPr txBox="1"/>
          <p:nvPr/>
        </p:nvSpPr>
        <p:spPr>
          <a:xfrm>
            <a:off x="2023110" y="400050"/>
            <a:ext cx="8172450" cy="769441"/>
          </a:xfrm>
          <a:prstGeom prst="rect">
            <a:avLst/>
          </a:prstGeom>
        </p:spPr>
        <p:txBody>
          <a:bodyPr wrap="square" rtlCol="0">
            <a:spAutoFit/>
          </a:bodyPr>
          <a:lstStyle/>
          <a:p>
            <a:pPr algn="ctr"/>
            <a:r>
              <a:rPr lang="en-IN" sz="4400" dirty="0">
                <a:latin typeface="Posterama" panose="020B0504020200020000" pitchFamily="34" charset="0"/>
                <a:ea typeface="微软雅黑"/>
                <a:cs typeface="Posterama" panose="020B0504020200020000" pitchFamily="34" charset="0"/>
              </a:rPr>
              <a:t>Final </a:t>
            </a:r>
            <a:r>
              <a:rPr lang="en-IN" sz="4400" dirty="0">
                <a:solidFill>
                  <a:schemeClr val="tx1"/>
                </a:solidFill>
              </a:rPr>
              <a:t>Recommendation</a:t>
            </a:r>
          </a:p>
        </p:txBody>
      </p:sp>
      <p:sp>
        <p:nvSpPr>
          <p:cNvPr id="3" name="TextBox 2">
            <a:extLst>
              <a:ext uri="{FF2B5EF4-FFF2-40B4-BE49-F238E27FC236}">
                <a16:creationId xmlns:a16="http://schemas.microsoft.com/office/drawing/2014/main" id="{40F4189F-551A-B0C7-5250-32C0DAD724C9}"/>
              </a:ext>
            </a:extLst>
          </p:cNvPr>
          <p:cNvSpPr txBox="1"/>
          <p:nvPr/>
        </p:nvSpPr>
        <p:spPr>
          <a:xfrm>
            <a:off x="754380" y="1314450"/>
            <a:ext cx="10439789" cy="4985980"/>
          </a:xfrm>
          <a:prstGeom prst="rect">
            <a:avLst/>
          </a:prstGeom>
        </p:spPr>
        <p:txBody>
          <a:bodyPr wrap="square" rtlCol="0">
            <a:spAutoFit/>
          </a:bodyPr>
          <a:lstStyle/>
          <a:p>
            <a:pPr algn="l">
              <a:buFont typeface="+mj-lt"/>
              <a:buAutoNum type="arabicPeriod"/>
            </a:pPr>
            <a:r>
              <a:rPr lang="en-US" sz="2000" b="1" i="0" dirty="0">
                <a:solidFill>
                  <a:srgbClr val="374151"/>
                </a:solidFill>
                <a:effectLst/>
                <a:latin typeface="Söhne"/>
              </a:rPr>
              <a:t> Smart Pricing Strategy:</a:t>
            </a:r>
            <a:r>
              <a:rPr lang="en-US" sz="2000" b="0" i="0" dirty="0">
                <a:solidFill>
                  <a:srgbClr val="374151"/>
                </a:solidFill>
                <a:effectLst/>
                <a:latin typeface="Söhne"/>
              </a:rPr>
              <a:t> We'll delve into competitive analysis to fine-tune our pricing, ensuring that our plans remain attractive while still ensuring profitability.</a:t>
            </a:r>
          </a:p>
          <a:p>
            <a:pPr algn="l"/>
            <a:endParaRPr lang="en-US" sz="2000" b="0" i="0" dirty="0">
              <a:solidFill>
                <a:srgbClr val="374151"/>
              </a:solidFill>
              <a:effectLst/>
              <a:latin typeface="Söhne"/>
            </a:endParaRPr>
          </a:p>
          <a:p>
            <a:pPr algn="l"/>
            <a:r>
              <a:rPr lang="en-US" sz="2000" b="1" i="0" dirty="0">
                <a:solidFill>
                  <a:srgbClr val="374151"/>
                </a:solidFill>
                <a:effectLst/>
                <a:latin typeface="Söhne"/>
              </a:rPr>
              <a:t>2. Data-Driven Promotions:</a:t>
            </a:r>
            <a:r>
              <a:rPr lang="en-US" sz="2000" b="0" i="0" dirty="0">
                <a:solidFill>
                  <a:srgbClr val="374151"/>
                </a:solidFill>
                <a:effectLst/>
                <a:latin typeface="Söhne"/>
              </a:rPr>
              <a:t> Let's ramp up marketing efforts for plans like P1 and P11, featuring extended data allowances and enhanced validity to entice customers.</a:t>
            </a:r>
          </a:p>
          <a:p>
            <a:pPr algn="l"/>
            <a:endParaRPr lang="en-US" sz="2000" b="0" i="0" dirty="0">
              <a:solidFill>
                <a:srgbClr val="374151"/>
              </a:solidFill>
              <a:effectLst/>
              <a:latin typeface="Söhne"/>
            </a:endParaRPr>
          </a:p>
          <a:p>
            <a:pPr algn="l"/>
            <a:r>
              <a:rPr lang="en-US" sz="2000" b="1" dirty="0">
                <a:solidFill>
                  <a:srgbClr val="374151"/>
                </a:solidFill>
                <a:latin typeface="Söhne"/>
              </a:rPr>
              <a:t>3. </a:t>
            </a:r>
            <a:r>
              <a:rPr lang="en-US" sz="2000" b="1" i="0" dirty="0">
                <a:solidFill>
                  <a:srgbClr val="374151"/>
                </a:solidFill>
                <a:effectLst/>
                <a:latin typeface="Söhne"/>
              </a:rPr>
              <a:t>Personalized Customer Engagement:</a:t>
            </a:r>
            <a:r>
              <a:rPr lang="en-US" sz="2000" b="0" i="0" dirty="0">
                <a:solidFill>
                  <a:srgbClr val="374151"/>
                </a:solidFill>
                <a:effectLst/>
                <a:latin typeface="Söhne"/>
              </a:rPr>
              <a:t> We'll employ tailored messaging, taking into account each customer's unique preferences and habits for a more engaging experience.</a:t>
            </a:r>
          </a:p>
          <a:p>
            <a:pPr algn="l"/>
            <a:endParaRPr lang="en-US" sz="2000" b="0" i="0" dirty="0">
              <a:solidFill>
                <a:srgbClr val="374151"/>
              </a:solidFill>
              <a:effectLst/>
              <a:latin typeface="Söhne"/>
            </a:endParaRPr>
          </a:p>
          <a:p>
            <a:pPr algn="l"/>
            <a:r>
              <a:rPr lang="en-US" sz="2000" b="1" i="0" dirty="0">
                <a:solidFill>
                  <a:srgbClr val="374151"/>
                </a:solidFill>
                <a:effectLst/>
                <a:latin typeface="Söhne"/>
              </a:rPr>
              <a:t>4. Comprehensive Bundled Offers:</a:t>
            </a:r>
            <a:r>
              <a:rPr lang="en-US" sz="2000" b="0" i="0" dirty="0">
                <a:solidFill>
                  <a:srgbClr val="374151"/>
                </a:solidFill>
                <a:effectLst/>
                <a:latin typeface="Söhne"/>
              </a:rPr>
              <a:t> To sweeten the deal, we can create enticing bundles by coupling daily renewal plans with cost-effective data boosters, providing additional value to ongoing subscriptions.</a:t>
            </a:r>
          </a:p>
          <a:p>
            <a:pPr algn="l"/>
            <a:endParaRPr lang="en-US" sz="2000" b="0" i="0" dirty="0">
              <a:solidFill>
                <a:srgbClr val="374151"/>
              </a:solidFill>
              <a:effectLst/>
              <a:latin typeface="Söhne"/>
            </a:endParaRPr>
          </a:p>
          <a:p>
            <a:pPr algn="l"/>
            <a:r>
              <a:rPr lang="en-US" sz="2000" b="1" i="0" dirty="0">
                <a:solidFill>
                  <a:srgbClr val="374151"/>
                </a:solidFill>
                <a:effectLst/>
                <a:latin typeface="Söhne"/>
              </a:rPr>
              <a:t>5. Customer Appreciation Programs:</a:t>
            </a:r>
            <a:r>
              <a:rPr lang="en-US" sz="2000" b="0" i="0" dirty="0">
                <a:solidFill>
                  <a:srgbClr val="374151"/>
                </a:solidFill>
                <a:effectLst/>
                <a:latin typeface="Söhne"/>
              </a:rPr>
              <a:t> Initiating loyalty programs to reward our dedicated clientele with exclusive discounts will foster stronger, long-lasting relationships.</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40593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EA03B2E-384C-E803-65F4-76D3A9105E74}"/>
              </a:ext>
            </a:extLst>
          </p:cNvPr>
          <p:cNvSpPr>
            <a:spLocks noGrp="1"/>
          </p:cNvSpPr>
          <p:nvPr>
            <p:ph type="body" sz="quarter" idx="27"/>
          </p:nvPr>
        </p:nvSpPr>
        <p:spPr/>
        <p:txBody>
          <a:bodyPr/>
          <a:lstStyle/>
          <a:p>
            <a:r>
              <a:rPr lang="en-US" dirty="0"/>
              <a:t>Avinash Gadpayle</a:t>
            </a:r>
          </a:p>
          <a:p>
            <a:pPr lvl="0"/>
            <a:r>
              <a:rPr lang="en-US" dirty="0"/>
              <a:t>agadpayle26@gmail.com</a:t>
            </a:r>
          </a:p>
          <a:p>
            <a:endParaRPr lang="en-IN" dirty="0"/>
          </a:p>
        </p:txBody>
      </p:sp>
      <p:sp>
        <p:nvSpPr>
          <p:cNvPr id="7" name="Title 6">
            <a:extLst>
              <a:ext uri="{FF2B5EF4-FFF2-40B4-BE49-F238E27FC236}">
                <a16:creationId xmlns:a16="http://schemas.microsoft.com/office/drawing/2014/main" id="{77F777B9-834B-8879-4170-B6DBEE244398}"/>
              </a:ext>
            </a:extLst>
          </p:cNvPr>
          <p:cNvSpPr>
            <a:spLocks noGrp="1"/>
          </p:cNvSpPr>
          <p:nvPr>
            <p:ph type="title"/>
          </p:nvPr>
        </p:nvSpPr>
        <p:spPr/>
        <p:txBody>
          <a:bodyPr/>
          <a:lstStyle/>
          <a:p>
            <a:r>
              <a:rPr lang="en-US" dirty="0"/>
              <a:t>Thank you</a:t>
            </a:r>
            <a:endParaRPr lang="en-IN" dirty="0"/>
          </a:p>
        </p:txBody>
      </p:sp>
      <p:pic>
        <p:nvPicPr>
          <p:cNvPr id="8" name="Picture Placeholder 27" descr="Businesswoman reviewing sticky notes on a wall">
            <a:extLst>
              <a:ext uri="{FF2B5EF4-FFF2-40B4-BE49-F238E27FC236}">
                <a16:creationId xmlns:a16="http://schemas.microsoft.com/office/drawing/2014/main" id="{A502C887-1DC6-14EE-E78B-3791094BF1C2}"/>
              </a:ext>
            </a:extLst>
          </p:cNvPr>
          <p:cNvPicPr>
            <a:picLocks noChangeAspect="1"/>
          </p:cNvPicPr>
          <p:nvPr/>
        </p:nvPicPr>
        <p:blipFill>
          <a:blip r:embed="rId2" cstate="print">
            <a:extLst>
              <a:ext uri="{28A0092B-C50C-407E-A947-70E740481C1C}">
                <a14:useLocalDpi xmlns:a14="http://schemas.microsoft.com/office/drawing/2010/main"/>
              </a:ext>
            </a:extLst>
          </a:blip>
          <a:srcRect l="88" r="88"/>
          <a:stretch/>
        </p:blipFill>
        <p:spPr>
          <a:xfrm>
            <a:off x="5144192" y="5272970"/>
            <a:ext cx="1465840" cy="1289394"/>
          </a:xfrm>
          <a:prstGeom prst="hexagon">
            <a:avLst>
              <a:gd name="adj" fmla="val 28349"/>
              <a:gd name="vf" fmla="val 115470"/>
            </a:avLst>
          </a:prstGeom>
          <a:ln w="12700">
            <a:noFill/>
          </a:ln>
        </p:spPr>
      </p:pic>
      <p:pic>
        <p:nvPicPr>
          <p:cNvPr id="9" name="图片占位符 17" descr="Layout of website design sketches on white paper">
            <a:extLst>
              <a:ext uri="{FF2B5EF4-FFF2-40B4-BE49-F238E27FC236}">
                <a16:creationId xmlns:a16="http://schemas.microsoft.com/office/drawing/2014/main" id="{5176E364-0F38-B852-7FDA-50719BC03F5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34" r="34"/>
          <a:stretch/>
        </p:blipFill>
        <p:spPr>
          <a:xfrm>
            <a:off x="3948599" y="3194928"/>
            <a:ext cx="1465840" cy="1289394"/>
          </a:xfrm>
          <a:prstGeom prst="hexagon">
            <a:avLst>
              <a:gd name="adj" fmla="val 28349"/>
              <a:gd name="vf" fmla="val 115470"/>
            </a:avLst>
          </a:prstGeom>
          <a:ln w="12700">
            <a:noFill/>
          </a:ln>
        </p:spPr>
      </p:pic>
      <p:pic>
        <p:nvPicPr>
          <p:cNvPr id="10" name="图片占位符 15" descr="People in an office discussing work over a laptop&#10;">
            <a:extLst>
              <a:ext uri="{FF2B5EF4-FFF2-40B4-BE49-F238E27FC236}">
                <a16:creationId xmlns:a16="http://schemas.microsoft.com/office/drawing/2014/main" id="{5CAA6111-8900-0B66-256F-3E288A0968D0}"/>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l="34" r="34"/>
          <a:stretch/>
        </p:blipFill>
        <p:spPr>
          <a:xfrm>
            <a:off x="2754948" y="2493385"/>
            <a:ext cx="1465840" cy="1289394"/>
          </a:xfrm>
        </p:spPr>
      </p:pic>
      <p:pic>
        <p:nvPicPr>
          <p:cNvPr id="11" name="图片占位符 13" descr="People working in office">
            <a:extLst>
              <a:ext uri="{FF2B5EF4-FFF2-40B4-BE49-F238E27FC236}">
                <a16:creationId xmlns:a16="http://schemas.microsoft.com/office/drawing/2014/main" id="{B9D3F8A3-90C1-1BD4-8186-18C25123D8D5}"/>
              </a:ext>
            </a:extLst>
          </p:cNvPr>
          <p:cNvPicPr>
            <a:picLocks noGrp="1" noChangeAspect="1"/>
          </p:cNvPicPr>
          <p:nvPr>
            <p:ph type="pic" sz="quarter" idx="49"/>
          </p:nvPr>
        </p:nvPicPr>
        <p:blipFill rotWithShape="1">
          <a:blip r:embed="rId5" cstate="print">
            <a:extLst>
              <a:ext uri="{28A0092B-C50C-407E-A947-70E740481C1C}">
                <a14:useLocalDpi xmlns:a14="http://schemas.microsoft.com/office/drawing/2010/main"/>
              </a:ext>
            </a:extLst>
          </a:blip>
          <a:srcRect l="34" r="34"/>
          <a:stretch/>
        </p:blipFill>
        <p:spPr>
          <a:xfrm>
            <a:off x="391110" y="2493385"/>
            <a:ext cx="1465840" cy="1289394"/>
          </a:xfrm>
        </p:spPr>
      </p:pic>
    </p:spTree>
    <p:extLst>
      <p:ext uri="{BB962C8B-B14F-4D97-AF65-F5344CB8AC3E}">
        <p14:creationId xmlns:p14="http://schemas.microsoft.com/office/powerpoint/2010/main" val="306911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EBDB-A424-62B2-D21F-D73551B6076B}"/>
              </a:ext>
            </a:extLst>
          </p:cNvPr>
          <p:cNvSpPr>
            <a:spLocks noGrp="1"/>
          </p:cNvSpPr>
          <p:nvPr>
            <p:ph type="title"/>
          </p:nvPr>
        </p:nvSpPr>
        <p:spPr>
          <a:xfrm>
            <a:off x="512572" y="2189675"/>
            <a:ext cx="4253399" cy="1740114"/>
          </a:xfrm>
        </p:spPr>
        <p:txBody>
          <a:bodyPr/>
          <a:lstStyle/>
          <a:p>
            <a:r>
              <a:rPr lang="en-US" altLang="zh-CN" dirty="0"/>
              <a:t>Agenda</a:t>
            </a:r>
            <a:endParaRPr lang="en-IN" dirty="0"/>
          </a:p>
        </p:txBody>
      </p:sp>
      <p:sp>
        <p:nvSpPr>
          <p:cNvPr id="3" name="Text Placeholder 2">
            <a:extLst>
              <a:ext uri="{FF2B5EF4-FFF2-40B4-BE49-F238E27FC236}">
                <a16:creationId xmlns:a16="http://schemas.microsoft.com/office/drawing/2014/main" id="{48BB825A-30BC-8894-F88C-CBFAE33E6161}"/>
              </a:ext>
            </a:extLst>
          </p:cNvPr>
          <p:cNvSpPr>
            <a:spLocks noGrp="1"/>
          </p:cNvSpPr>
          <p:nvPr>
            <p:ph type="body" sz="quarter" idx="28"/>
          </p:nvPr>
        </p:nvSpPr>
        <p:spPr>
          <a:xfrm>
            <a:off x="6274027" y="1238970"/>
            <a:ext cx="1913128" cy="1054727"/>
          </a:xfrm>
        </p:spPr>
        <p:txBody>
          <a:bodyPr/>
          <a:lstStyle/>
          <a:p>
            <a:r>
              <a:rPr lang="en-IN" dirty="0"/>
              <a:t>Introduction</a:t>
            </a:r>
            <a:endParaRPr lang="en-US" dirty="0"/>
          </a:p>
          <a:p>
            <a:endParaRPr lang="en-IN" dirty="0"/>
          </a:p>
        </p:txBody>
      </p:sp>
      <p:sp>
        <p:nvSpPr>
          <p:cNvPr id="4" name="Text Placeholder 3">
            <a:extLst>
              <a:ext uri="{FF2B5EF4-FFF2-40B4-BE49-F238E27FC236}">
                <a16:creationId xmlns:a16="http://schemas.microsoft.com/office/drawing/2014/main" id="{64DC24E9-C9C4-29D3-1D0A-BC3AAC8D9740}"/>
              </a:ext>
            </a:extLst>
          </p:cNvPr>
          <p:cNvSpPr>
            <a:spLocks noGrp="1"/>
          </p:cNvSpPr>
          <p:nvPr>
            <p:ph type="body" sz="quarter" idx="29"/>
          </p:nvPr>
        </p:nvSpPr>
        <p:spPr>
          <a:xfrm>
            <a:off x="8375472" y="1215723"/>
            <a:ext cx="1904890" cy="1054728"/>
          </a:xfrm>
        </p:spPr>
        <p:txBody>
          <a:bodyPr/>
          <a:lstStyle/>
          <a:p>
            <a:r>
              <a:rPr lang="en-IN" dirty="0"/>
              <a:t>Impact</a:t>
            </a:r>
            <a:endParaRPr lang="en-US" dirty="0"/>
          </a:p>
          <a:p>
            <a:endParaRPr lang="en-IN" dirty="0"/>
          </a:p>
        </p:txBody>
      </p:sp>
      <p:sp>
        <p:nvSpPr>
          <p:cNvPr id="5" name="Text Placeholder 4">
            <a:extLst>
              <a:ext uri="{FF2B5EF4-FFF2-40B4-BE49-F238E27FC236}">
                <a16:creationId xmlns:a16="http://schemas.microsoft.com/office/drawing/2014/main" id="{88664DCC-41EA-4C17-8CFF-231CC9036274}"/>
              </a:ext>
            </a:extLst>
          </p:cNvPr>
          <p:cNvSpPr>
            <a:spLocks noGrp="1"/>
          </p:cNvSpPr>
          <p:nvPr>
            <p:ph type="body" sz="quarter" idx="30"/>
          </p:nvPr>
        </p:nvSpPr>
        <p:spPr>
          <a:xfrm>
            <a:off x="7321949" y="3046199"/>
            <a:ext cx="1914694" cy="1089194"/>
          </a:xfrm>
        </p:spPr>
        <p:txBody>
          <a:bodyPr/>
          <a:lstStyle/>
          <a:p>
            <a:pPr>
              <a:lnSpc>
                <a:spcPct val="100000"/>
              </a:lnSpc>
            </a:pPr>
            <a:r>
              <a:rPr lang="en-IN" dirty="0"/>
              <a:t>Market Share Impact</a:t>
            </a:r>
            <a:endParaRPr lang="en-US" dirty="0"/>
          </a:p>
          <a:p>
            <a:endParaRPr lang="en-IN" dirty="0"/>
          </a:p>
        </p:txBody>
      </p:sp>
      <p:sp>
        <p:nvSpPr>
          <p:cNvPr id="6" name="Text Placeholder 5">
            <a:extLst>
              <a:ext uri="{FF2B5EF4-FFF2-40B4-BE49-F238E27FC236}">
                <a16:creationId xmlns:a16="http://schemas.microsoft.com/office/drawing/2014/main" id="{81C8DFDA-36D5-B9FD-0BC0-079F7F5F05F9}"/>
              </a:ext>
            </a:extLst>
          </p:cNvPr>
          <p:cNvSpPr>
            <a:spLocks noGrp="1"/>
          </p:cNvSpPr>
          <p:nvPr>
            <p:ph type="body" sz="quarter" idx="31"/>
          </p:nvPr>
        </p:nvSpPr>
        <p:spPr>
          <a:xfrm>
            <a:off x="9409651" y="2927532"/>
            <a:ext cx="1913128" cy="1107124"/>
          </a:xfrm>
        </p:spPr>
        <p:txBody>
          <a:bodyPr/>
          <a:lstStyle/>
          <a:p>
            <a:r>
              <a:rPr lang="en-US" dirty="0"/>
              <a:t>Plans</a:t>
            </a:r>
          </a:p>
          <a:p>
            <a:endParaRPr lang="en-IN" dirty="0"/>
          </a:p>
        </p:txBody>
      </p:sp>
      <p:sp>
        <p:nvSpPr>
          <p:cNvPr id="7" name="Text Placeholder 6">
            <a:extLst>
              <a:ext uri="{FF2B5EF4-FFF2-40B4-BE49-F238E27FC236}">
                <a16:creationId xmlns:a16="http://schemas.microsoft.com/office/drawing/2014/main" id="{70A81A10-CA16-2C6C-4197-158A5F051B6C}"/>
              </a:ext>
            </a:extLst>
          </p:cNvPr>
          <p:cNvSpPr>
            <a:spLocks noGrp="1"/>
          </p:cNvSpPr>
          <p:nvPr>
            <p:ph type="body" sz="quarter" idx="32"/>
          </p:nvPr>
        </p:nvSpPr>
        <p:spPr>
          <a:xfrm>
            <a:off x="8367234" y="4587550"/>
            <a:ext cx="1913128" cy="1075689"/>
          </a:xfrm>
        </p:spPr>
        <p:txBody>
          <a:bodyPr/>
          <a:lstStyle/>
          <a:p>
            <a:pPr>
              <a:lnSpc>
                <a:spcPct val="100000"/>
              </a:lnSpc>
            </a:pPr>
            <a:r>
              <a:rPr lang="en-IN" dirty="0">
                <a:solidFill>
                  <a:schemeClr val="tx1"/>
                </a:solidFill>
              </a:rPr>
              <a:t>Final </a:t>
            </a:r>
          </a:p>
          <a:p>
            <a:pPr>
              <a:lnSpc>
                <a:spcPct val="100000"/>
              </a:lnSpc>
            </a:pPr>
            <a:r>
              <a:rPr lang="en-IN" dirty="0">
                <a:solidFill>
                  <a:schemeClr val="tx1"/>
                </a:solidFill>
              </a:rPr>
              <a:t>Recommendation</a:t>
            </a:r>
          </a:p>
          <a:p>
            <a:endParaRPr lang="en-IN" dirty="0"/>
          </a:p>
        </p:txBody>
      </p:sp>
      <p:sp>
        <p:nvSpPr>
          <p:cNvPr id="8" name="Footer Placeholder 7">
            <a:extLst>
              <a:ext uri="{FF2B5EF4-FFF2-40B4-BE49-F238E27FC236}">
                <a16:creationId xmlns:a16="http://schemas.microsoft.com/office/drawing/2014/main" id="{19C4826B-A7CA-42D5-69E9-69D638FDFAE5}"/>
              </a:ext>
            </a:extLst>
          </p:cNvPr>
          <p:cNvSpPr>
            <a:spLocks noGrp="1"/>
          </p:cNvSpPr>
          <p:nvPr>
            <p:ph type="ftr" sz="quarter" idx="33"/>
          </p:nvPr>
        </p:nvSpPr>
        <p:spPr/>
        <p:txBody>
          <a:bodyPr/>
          <a:lstStyle/>
          <a:p>
            <a:r>
              <a:rPr lang="en-IN" dirty="0" err="1"/>
              <a:t>WaveCon</a:t>
            </a:r>
            <a:r>
              <a:rPr lang="en-IN" dirty="0"/>
              <a:t> Telecom Analysis</a:t>
            </a:r>
            <a:endParaRPr lang="en-US" dirty="0"/>
          </a:p>
          <a:p>
            <a:endParaRPr lang="en-US" dirty="0"/>
          </a:p>
        </p:txBody>
      </p:sp>
      <p:sp>
        <p:nvSpPr>
          <p:cNvPr id="9" name="Slide Number Placeholder 8">
            <a:extLst>
              <a:ext uri="{FF2B5EF4-FFF2-40B4-BE49-F238E27FC236}">
                <a16:creationId xmlns:a16="http://schemas.microsoft.com/office/drawing/2014/main" id="{532D7D50-1960-94B3-E981-BF821FEB2B63}"/>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10" name="TextBox 9">
            <a:extLst>
              <a:ext uri="{FF2B5EF4-FFF2-40B4-BE49-F238E27FC236}">
                <a16:creationId xmlns:a16="http://schemas.microsoft.com/office/drawing/2014/main" id="{32F2767A-F050-8F18-DA34-0099F853A4BE}"/>
              </a:ext>
            </a:extLst>
          </p:cNvPr>
          <p:cNvSpPr txBox="1"/>
          <p:nvPr/>
        </p:nvSpPr>
        <p:spPr>
          <a:xfrm>
            <a:off x="468630" y="3348990"/>
            <a:ext cx="3867912" cy="646331"/>
          </a:xfrm>
          <a:prstGeom prst="rect">
            <a:avLst/>
          </a:prstGeom>
        </p:spPr>
        <p:txBody>
          <a:bodyPr wrap="square" rtlCol="0">
            <a:spAutoFit/>
          </a:bodyPr>
          <a:lstStyle/>
          <a:p>
            <a:pPr marL="0" indent="0" algn="ctr">
              <a:lnSpc>
                <a:spcPct val="100000"/>
              </a:lnSpc>
              <a:spcBef>
                <a:spcPts val="0"/>
              </a:spcBef>
              <a:buFontTx/>
              <a:buNone/>
            </a:pPr>
            <a:r>
              <a:rPr lang="en-US" sz="1800" b="1" i="0" dirty="0">
                <a:solidFill>
                  <a:srgbClr val="374151"/>
                </a:solidFill>
                <a:effectLst/>
                <a:latin typeface="Söhne"/>
              </a:rPr>
              <a:t>Assessing the Impact of 5G Launch on </a:t>
            </a:r>
            <a:r>
              <a:rPr lang="en-US" sz="1800" b="1" i="0" dirty="0" err="1">
                <a:solidFill>
                  <a:srgbClr val="374151"/>
                </a:solidFill>
                <a:effectLst/>
                <a:latin typeface="Söhne"/>
              </a:rPr>
              <a:t>WaveCon</a:t>
            </a:r>
            <a:r>
              <a:rPr lang="en-US" sz="1800" b="1" i="0" dirty="0">
                <a:solidFill>
                  <a:srgbClr val="374151"/>
                </a:solidFill>
                <a:effectLst/>
                <a:latin typeface="Söhne"/>
              </a:rPr>
              <a:t> Telecom's May Introduction</a:t>
            </a:r>
            <a:endParaRPr lang="en-IN" sz="1800" b="1"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14029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17426" y="2464450"/>
            <a:ext cx="7049234" cy="2667620"/>
          </a:xfrm>
        </p:spPr>
        <p:txBody>
          <a:bodyPr/>
          <a:lstStyle/>
          <a:p>
            <a:pPr marL="285750" indent="-285750">
              <a:buFont typeface="Arial" panose="020B0604020202020204" pitchFamily="34" charset="0"/>
              <a:buChar char="•"/>
            </a:pPr>
            <a:r>
              <a:rPr lang="en-US" sz="2000" b="1" i="0" dirty="0" err="1">
                <a:solidFill>
                  <a:srgbClr val="374151"/>
                </a:solidFill>
                <a:effectLst/>
                <a:latin typeface="Söhne"/>
              </a:rPr>
              <a:t>WaveCon</a:t>
            </a:r>
            <a:r>
              <a:rPr lang="en-US" sz="2000" b="1" i="0" dirty="0">
                <a:solidFill>
                  <a:srgbClr val="374151"/>
                </a:solidFill>
                <a:effectLst/>
                <a:latin typeface="Söhne"/>
              </a:rPr>
              <a:t> Telecom is a leading telecommunication company in India, which provides telecom services to individuals and businesses.</a:t>
            </a:r>
            <a:endParaRPr lang="en-US" sz="2000" b="1" dirty="0"/>
          </a:p>
          <a:p>
            <a:pPr marL="285750" indent="-285750">
              <a:buFont typeface="Arial" panose="020B0604020202020204" pitchFamily="34" charset="0"/>
              <a:buChar char="•"/>
            </a:pPr>
            <a:r>
              <a:rPr lang="en-US" sz="2000" b="1" i="0" dirty="0" err="1">
                <a:solidFill>
                  <a:srgbClr val="374151"/>
                </a:solidFill>
                <a:effectLst/>
                <a:latin typeface="Söhne"/>
              </a:rPr>
              <a:t>WaveCon</a:t>
            </a:r>
            <a:r>
              <a:rPr lang="en-US" sz="2000" b="1" i="0" dirty="0">
                <a:solidFill>
                  <a:srgbClr val="374151"/>
                </a:solidFill>
                <a:effectLst/>
                <a:latin typeface="Söhne"/>
              </a:rPr>
              <a:t> is the 3rd largest telecom service provider in terms of market share.</a:t>
            </a:r>
          </a:p>
          <a:p>
            <a:pPr marL="285750" indent="-285750">
              <a:buFont typeface="Arial" panose="020B0604020202020204" pitchFamily="34" charset="0"/>
              <a:buChar char="•"/>
            </a:pPr>
            <a:r>
              <a:rPr lang="en-US" sz="2000" b="1" i="0" dirty="0" err="1">
                <a:solidFill>
                  <a:srgbClr val="374151"/>
                </a:solidFill>
                <a:effectLst/>
                <a:latin typeface="Söhne"/>
              </a:rPr>
              <a:t>WaveCon</a:t>
            </a:r>
            <a:r>
              <a:rPr lang="en-US" sz="2000" b="1" i="0" dirty="0">
                <a:solidFill>
                  <a:srgbClr val="374151"/>
                </a:solidFill>
                <a:effectLst/>
                <a:latin typeface="Söhne"/>
              </a:rPr>
              <a:t> has recently upgraded its network from 4G to 5G</a:t>
            </a:r>
            <a:endParaRPr lang="en-US" sz="2000" b="1" dirty="0"/>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17427" y="954438"/>
            <a:ext cx="9823998" cy="1325563"/>
          </a:xfrm>
        </p:spPr>
        <p:txBody>
          <a:bodyPr/>
          <a:lstStyle/>
          <a:p>
            <a:r>
              <a:rPr lang="en-US" dirty="0" err="1"/>
              <a:t>WaveCon</a:t>
            </a:r>
            <a:r>
              <a:rPr lang="en-US" dirty="0"/>
              <a:t> Telecom</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49"/>
          </p:nvPr>
        </p:nvSpPr>
        <p:spPr/>
        <p:txBody>
          <a:bodyPr/>
          <a:lstStyle/>
          <a:p>
            <a:r>
              <a:rPr lang="en-IN" sz="1400" b="0" i="0" dirty="0" err="1">
                <a:solidFill>
                  <a:srgbClr val="374151"/>
                </a:solidFill>
                <a:effectLst/>
                <a:latin typeface="Söhne"/>
              </a:rPr>
              <a:t>WaveCon</a:t>
            </a:r>
            <a:r>
              <a:rPr lang="en-IN" sz="1400" b="0" i="0" dirty="0">
                <a:solidFill>
                  <a:srgbClr val="374151"/>
                </a:solidFill>
                <a:effectLst/>
                <a:latin typeface="Söhne"/>
              </a:rPr>
              <a:t> Telecom Analysis</a:t>
            </a:r>
            <a:endParaRPr lang="en-US" sz="1400"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0"/>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8636-78EB-3426-6DE1-0EF9D1F2A18D}"/>
              </a:ext>
            </a:extLst>
          </p:cNvPr>
          <p:cNvSpPr>
            <a:spLocks noGrp="1"/>
          </p:cNvSpPr>
          <p:nvPr>
            <p:ph type="title"/>
          </p:nvPr>
        </p:nvSpPr>
        <p:spPr>
          <a:xfrm>
            <a:off x="1428750" y="1360804"/>
            <a:ext cx="9212580" cy="319405"/>
          </a:xfrm>
        </p:spPr>
        <p:txBody>
          <a:bodyPr/>
          <a:lstStyle/>
          <a:p>
            <a:pPr algn="ctr"/>
            <a:r>
              <a:rPr lang="en-IN" dirty="0"/>
              <a:t>Impacts</a:t>
            </a:r>
            <a:br>
              <a:rPr lang="en-IN" dirty="0"/>
            </a:br>
            <a:br>
              <a:rPr lang="en-US" b="0" i="0" dirty="0">
                <a:solidFill>
                  <a:srgbClr val="131022"/>
                </a:solidFill>
                <a:effectLst/>
                <a:latin typeface="Arial" panose="020B0604020202020204" pitchFamily="34" charset="0"/>
              </a:rPr>
            </a:br>
            <a:endParaRPr lang="en-IN" dirty="0"/>
          </a:p>
        </p:txBody>
      </p:sp>
      <p:sp>
        <p:nvSpPr>
          <p:cNvPr id="4" name="Footer Placeholder 3">
            <a:extLst>
              <a:ext uri="{FF2B5EF4-FFF2-40B4-BE49-F238E27FC236}">
                <a16:creationId xmlns:a16="http://schemas.microsoft.com/office/drawing/2014/main" id="{41BE7278-E407-0664-F4AD-34FD82560773}"/>
              </a:ext>
            </a:extLst>
          </p:cNvPr>
          <p:cNvSpPr>
            <a:spLocks noGrp="1"/>
          </p:cNvSpPr>
          <p:nvPr>
            <p:ph type="ftr" sz="quarter" idx="28"/>
          </p:nvPr>
        </p:nvSpPr>
        <p:spPr>
          <a:xfrm>
            <a:off x="400050" y="6217920"/>
            <a:ext cx="4114800" cy="365125"/>
          </a:xfrm>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dirty="0"/>
          </a:p>
        </p:txBody>
      </p:sp>
      <p:sp>
        <p:nvSpPr>
          <p:cNvPr id="5" name="Slide Number Placeholder 4">
            <a:extLst>
              <a:ext uri="{FF2B5EF4-FFF2-40B4-BE49-F238E27FC236}">
                <a16:creationId xmlns:a16="http://schemas.microsoft.com/office/drawing/2014/main" id="{6217C936-4E53-24A3-F9D8-3AE95A370F7C}"/>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14" name="TextBox 13">
            <a:extLst>
              <a:ext uri="{FF2B5EF4-FFF2-40B4-BE49-F238E27FC236}">
                <a16:creationId xmlns:a16="http://schemas.microsoft.com/office/drawing/2014/main" id="{876D51F6-D550-15C7-BCA6-98D107BCC13B}"/>
              </a:ext>
            </a:extLst>
          </p:cNvPr>
          <p:cNvSpPr txBox="1"/>
          <p:nvPr/>
        </p:nvSpPr>
        <p:spPr>
          <a:xfrm>
            <a:off x="400050" y="1755227"/>
            <a:ext cx="3268980" cy="1877437"/>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2000" b="1" i="0" u="none" strike="noStrike" dirty="0">
                <a:effectLst/>
                <a:latin typeface="Quattrocento Sans" panose="020B0502050000020003" pitchFamily="34" charset="0"/>
              </a:rPr>
              <a:t>After the 5G launch the revenue has decreased by 0.5%.</a:t>
            </a:r>
          </a:p>
          <a:p>
            <a:pPr marL="285750" indent="-285750">
              <a:lnSpc>
                <a:spcPct val="100000"/>
              </a:lnSpc>
              <a:spcBef>
                <a:spcPts val="0"/>
              </a:spcBef>
              <a:buFont typeface="Arial" panose="020B0604020202020204" pitchFamily="34" charset="0"/>
              <a:buChar char="•"/>
            </a:pPr>
            <a:endParaRPr lang="en-US" sz="2000" dirty="0">
              <a:latin typeface="Quattrocento Sans" panose="020B0502050000020003" pitchFamily="34" charset="0"/>
              <a:ea typeface="微软雅黑"/>
              <a:cs typeface="Posterama" panose="020B0504020200020000" pitchFamily="34" charset="0"/>
            </a:endParaRPr>
          </a:p>
          <a:p>
            <a:pPr>
              <a:lnSpc>
                <a:spcPct val="100000"/>
              </a:lnSpc>
              <a:spcBef>
                <a:spcPts val="0"/>
              </a:spcBef>
            </a:pPr>
            <a:endParaRPr lang="en-US" sz="1800" dirty="0">
              <a:latin typeface="Quattrocento Sans" panose="020B0502050000020003"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endParaRPr lang="en-IN" sz="1800" dirty="0">
              <a:latin typeface="Posterama" panose="020B0504020200020000" pitchFamily="34" charset="0"/>
              <a:ea typeface="微软雅黑"/>
              <a:cs typeface="Posterama" panose="020B0504020200020000" pitchFamily="34" charset="0"/>
            </a:endParaRPr>
          </a:p>
        </p:txBody>
      </p:sp>
      <p:pic>
        <p:nvPicPr>
          <p:cNvPr id="8" name="Picture 7">
            <a:extLst>
              <a:ext uri="{FF2B5EF4-FFF2-40B4-BE49-F238E27FC236}">
                <a16:creationId xmlns:a16="http://schemas.microsoft.com/office/drawing/2014/main" id="{EC77DACC-CEC1-29F0-AB17-076C0DE07412}"/>
              </a:ext>
            </a:extLst>
          </p:cNvPr>
          <p:cNvPicPr>
            <a:picLocks noChangeAspect="1"/>
          </p:cNvPicPr>
          <p:nvPr/>
        </p:nvPicPr>
        <p:blipFill>
          <a:blip r:embed="rId2"/>
          <a:stretch>
            <a:fillRect/>
          </a:stretch>
        </p:blipFill>
        <p:spPr>
          <a:xfrm>
            <a:off x="4410514" y="1680209"/>
            <a:ext cx="7242247" cy="4286638"/>
          </a:xfrm>
          <a:prstGeom prst="rect">
            <a:avLst/>
          </a:prstGeom>
        </p:spPr>
      </p:pic>
    </p:spTree>
    <p:extLst>
      <p:ext uri="{BB962C8B-B14F-4D97-AF65-F5344CB8AC3E}">
        <p14:creationId xmlns:p14="http://schemas.microsoft.com/office/powerpoint/2010/main" val="17857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8636-78EB-3426-6DE1-0EF9D1F2A18D}"/>
              </a:ext>
            </a:extLst>
          </p:cNvPr>
          <p:cNvSpPr>
            <a:spLocks noGrp="1"/>
          </p:cNvSpPr>
          <p:nvPr>
            <p:ph type="title"/>
          </p:nvPr>
        </p:nvSpPr>
        <p:spPr>
          <a:xfrm>
            <a:off x="1428750" y="1360804"/>
            <a:ext cx="9212580" cy="319405"/>
          </a:xfrm>
        </p:spPr>
        <p:txBody>
          <a:bodyPr/>
          <a:lstStyle/>
          <a:p>
            <a:pPr algn="ctr"/>
            <a:r>
              <a:rPr lang="en-IN" dirty="0"/>
              <a:t>Impacts</a:t>
            </a:r>
            <a:br>
              <a:rPr lang="en-IN" dirty="0"/>
            </a:br>
            <a:br>
              <a:rPr lang="en-US" b="0" i="0" dirty="0">
                <a:solidFill>
                  <a:srgbClr val="131022"/>
                </a:solidFill>
                <a:effectLst/>
                <a:latin typeface="Arial" panose="020B0604020202020204" pitchFamily="34" charset="0"/>
              </a:rPr>
            </a:br>
            <a:endParaRPr lang="en-IN" dirty="0"/>
          </a:p>
        </p:txBody>
      </p:sp>
      <p:sp>
        <p:nvSpPr>
          <p:cNvPr id="4" name="Footer Placeholder 3">
            <a:extLst>
              <a:ext uri="{FF2B5EF4-FFF2-40B4-BE49-F238E27FC236}">
                <a16:creationId xmlns:a16="http://schemas.microsoft.com/office/drawing/2014/main" id="{41BE7278-E407-0664-F4AD-34FD82560773}"/>
              </a:ext>
            </a:extLst>
          </p:cNvPr>
          <p:cNvSpPr>
            <a:spLocks noGrp="1"/>
          </p:cNvSpPr>
          <p:nvPr>
            <p:ph type="ftr" sz="quarter" idx="28"/>
          </p:nvPr>
        </p:nvSpPr>
        <p:spPr>
          <a:xfrm>
            <a:off x="400050" y="6217920"/>
            <a:ext cx="4114800" cy="365125"/>
          </a:xfrm>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dirty="0"/>
          </a:p>
        </p:txBody>
      </p:sp>
      <p:sp>
        <p:nvSpPr>
          <p:cNvPr id="5" name="Slide Number Placeholder 4">
            <a:extLst>
              <a:ext uri="{FF2B5EF4-FFF2-40B4-BE49-F238E27FC236}">
                <a16:creationId xmlns:a16="http://schemas.microsoft.com/office/drawing/2014/main" id="{6217C936-4E53-24A3-F9D8-3AE95A370F7C}"/>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14" name="TextBox 13">
            <a:extLst>
              <a:ext uri="{FF2B5EF4-FFF2-40B4-BE49-F238E27FC236}">
                <a16:creationId xmlns:a16="http://schemas.microsoft.com/office/drawing/2014/main" id="{876D51F6-D550-15C7-BCA6-98D107BCC13B}"/>
              </a:ext>
            </a:extLst>
          </p:cNvPr>
          <p:cNvSpPr txBox="1"/>
          <p:nvPr/>
        </p:nvSpPr>
        <p:spPr>
          <a:xfrm>
            <a:off x="400050" y="1755227"/>
            <a:ext cx="3268980" cy="1877437"/>
          </a:xfrm>
          <a:prstGeom prst="rect">
            <a:avLst/>
          </a:prstGeom>
        </p:spPr>
        <p:txBody>
          <a:bodyPr wrap="square" rtlCol="0">
            <a:spAutoFit/>
          </a:bodyPr>
          <a:lstStyle/>
          <a:p>
            <a:pPr marL="285750" indent="-285750">
              <a:buFont typeface="Arial" panose="020B0604020202020204" pitchFamily="34" charset="0"/>
              <a:buChar char="•"/>
            </a:pPr>
            <a:r>
              <a:rPr lang="en-US" sz="2000" b="1" i="0" u="none" strike="noStrike" dirty="0">
                <a:effectLst/>
                <a:latin typeface="Quattrocento Sans" panose="020B0502050000020003" pitchFamily="34" charset="0"/>
              </a:rPr>
              <a:t>After the 5G launch, average revenue per user increased by 11.05%</a:t>
            </a:r>
          </a:p>
          <a:p>
            <a:pPr marL="285750" indent="-285750">
              <a:lnSpc>
                <a:spcPct val="100000"/>
              </a:lnSpc>
              <a:spcBef>
                <a:spcPts val="0"/>
              </a:spcBef>
              <a:buFont typeface="Arial" panose="020B0604020202020204" pitchFamily="34" charset="0"/>
              <a:buChar char="•"/>
            </a:pPr>
            <a:endParaRPr lang="en-US" sz="2000" dirty="0">
              <a:latin typeface="Quattrocento Sans" panose="020B0502050000020003" pitchFamily="34" charset="0"/>
              <a:ea typeface="微软雅黑"/>
              <a:cs typeface="Posterama" panose="020B0504020200020000" pitchFamily="34" charset="0"/>
            </a:endParaRPr>
          </a:p>
          <a:p>
            <a:pPr>
              <a:lnSpc>
                <a:spcPct val="100000"/>
              </a:lnSpc>
              <a:spcBef>
                <a:spcPts val="0"/>
              </a:spcBef>
            </a:pPr>
            <a:endParaRPr lang="en-US" sz="1800" dirty="0">
              <a:latin typeface="Quattrocento Sans" panose="020B0502050000020003"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endParaRPr lang="en-IN" sz="1800" dirty="0">
              <a:latin typeface="Posterama" panose="020B0504020200020000" pitchFamily="34" charset="0"/>
              <a:ea typeface="微软雅黑"/>
              <a:cs typeface="Posterama" panose="020B0504020200020000" pitchFamily="34" charset="0"/>
            </a:endParaRPr>
          </a:p>
        </p:txBody>
      </p:sp>
      <p:pic>
        <p:nvPicPr>
          <p:cNvPr id="6" name="Picture 5">
            <a:extLst>
              <a:ext uri="{FF2B5EF4-FFF2-40B4-BE49-F238E27FC236}">
                <a16:creationId xmlns:a16="http://schemas.microsoft.com/office/drawing/2014/main" id="{7A6765B7-451F-963A-1E40-5AF572A363A0}"/>
              </a:ext>
            </a:extLst>
          </p:cNvPr>
          <p:cNvPicPr>
            <a:picLocks noChangeAspect="1"/>
          </p:cNvPicPr>
          <p:nvPr/>
        </p:nvPicPr>
        <p:blipFill>
          <a:blip r:embed="rId2"/>
          <a:stretch>
            <a:fillRect/>
          </a:stretch>
        </p:blipFill>
        <p:spPr>
          <a:xfrm>
            <a:off x="4248614" y="1680209"/>
            <a:ext cx="7543336" cy="4054164"/>
          </a:xfrm>
          <a:prstGeom prst="rect">
            <a:avLst/>
          </a:prstGeom>
        </p:spPr>
      </p:pic>
    </p:spTree>
    <p:extLst>
      <p:ext uri="{BB962C8B-B14F-4D97-AF65-F5344CB8AC3E}">
        <p14:creationId xmlns:p14="http://schemas.microsoft.com/office/powerpoint/2010/main" val="307124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8636-78EB-3426-6DE1-0EF9D1F2A18D}"/>
              </a:ext>
            </a:extLst>
          </p:cNvPr>
          <p:cNvSpPr>
            <a:spLocks noGrp="1"/>
          </p:cNvSpPr>
          <p:nvPr>
            <p:ph type="title"/>
          </p:nvPr>
        </p:nvSpPr>
        <p:spPr>
          <a:xfrm>
            <a:off x="1428750" y="1360804"/>
            <a:ext cx="9212580" cy="319405"/>
          </a:xfrm>
        </p:spPr>
        <p:txBody>
          <a:bodyPr/>
          <a:lstStyle/>
          <a:p>
            <a:pPr algn="ctr"/>
            <a:r>
              <a:rPr lang="en-IN" dirty="0"/>
              <a:t>Impacts</a:t>
            </a:r>
            <a:br>
              <a:rPr lang="en-IN" dirty="0"/>
            </a:br>
            <a:br>
              <a:rPr lang="en-US" b="0" i="0" dirty="0">
                <a:solidFill>
                  <a:srgbClr val="131022"/>
                </a:solidFill>
                <a:effectLst/>
                <a:latin typeface="Arial" panose="020B0604020202020204" pitchFamily="34" charset="0"/>
              </a:rPr>
            </a:br>
            <a:endParaRPr lang="en-IN" dirty="0"/>
          </a:p>
        </p:txBody>
      </p:sp>
      <p:sp>
        <p:nvSpPr>
          <p:cNvPr id="4" name="Footer Placeholder 3">
            <a:extLst>
              <a:ext uri="{FF2B5EF4-FFF2-40B4-BE49-F238E27FC236}">
                <a16:creationId xmlns:a16="http://schemas.microsoft.com/office/drawing/2014/main" id="{41BE7278-E407-0664-F4AD-34FD82560773}"/>
              </a:ext>
            </a:extLst>
          </p:cNvPr>
          <p:cNvSpPr>
            <a:spLocks noGrp="1"/>
          </p:cNvSpPr>
          <p:nvPr>
            <p:ph type="ftr" sz="quarter" idx="28"/>
          </p:nvPr>
        </p:nvSpPr>
        <p:spPr>
          <a:xfrm>
            <a:off x="400050" y="6217920"/>
            <a:ext cx="4114800" cy="365125"/>
          </a:xfrm>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dirty="0"/>
          </a:p>
        </p:txBody>
      </p:sp>
      <p:sp>
        <p:nvSpPr>
          <p:cNvPr id="5" name="Slide Number Placeholder 4">
            <a:extLst>
              <a:ext uri="{FF2B5EF4-FFF2-40B4-BE49-F238E27FC236}">
                <a16:creationId xmlns:a16="http://schemas.microsoft.com/office/drawing/2014/main" id="{6217C936-4E53-24A3-F9D8-3AE95A370F7C}"/>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14" name="TextBox 13">
            <a:extLst>
              <a:ext uri="{FF2B5EF4-FFF2-40B4-BE49-F238E27FC236}">
                <a16:creationId xmlns:a16="http://schemas.microsoft.com/office/drawing/2014/main" id="{876D51F6-D550-15C7-BCA6-98D107BCC13B}"/>
              </a:ext>
            </a:extLst>
          </p:cNvPr>
          <p:cNvSpPr txBox="1"/>
          <p:nvPr/>
        </p:nvSpPr>
        <p:spPr>
          <a:xfrm>
            <a:off x="400050" y="1755227"/>
            <a:ext cx="3268980" cy="954107"/>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endParaRPr lang="en-US" sz="2000" dirty="0">
              <a:latin typeface="Quattrocento Sans" panose="020B0502050000020003" pitchFamily="34" charset="0"/>
              <a:ea typeface="微软雅黑"/>
              <a:cs typeface="Posterama" panose="020B0504020200020000" pitchFamily="34" charset="0"/>
            </a:endParaRPr>
          </a:p>
          <a:p>
            <a:pPr>
              <a:lnSpc>
                <a:spcPct val="100000"/>
              </a:lnSpc>
              <a:spcBef>
                <a:spcPts val="0"/>
              </a:spcBef>
            </a:pPr>
            <a:endParaRPr lang="en-US" sz="1800" dirty="0">
              <a:latin typeface="Quattrocento Sans" panose="020B0502050000020003"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endParaRPr lang="en-IN" sz="1800" dirty="0">
              <a:latin typeface="Posterama" panose="020B0504020200020000" pitchFamily="34" charset="0"/>
              <a:ea typeface="微软雅黑"/>
              <a:cs typeface="Posterama" panose="020B0504020200020000" pitchFamily="34" charset="0"/>
            </a:endParaRPr>
          </a:p>
        </p:txBody>
      </p:sp>
      <p:pic>
        <p:nvPicPr>
          <p:cNvPr id="7" name="Picture 6">
            <a:extLst>
              <a:ext uri="{FF2B5EF4-FFF2-40B4-BE49-F238E27FC236}">
                <a16:creationId xmlns:a16="http://schemas.microsoft.com/office/drawing/2014/main" id="{9F1F691A-063E-E777-9024-A5D00330E2C5}"/>
              </a:ext>
            </a:extLst>
          </p:cNvPr>
          <p:cNvPicPr>
            <a:picLocks noChangeAspect="1"/>
          </p:cNvPicPr>
          <p:nvPr/>
        </p:nvPicPr>
        <p:blipFill>
          <a:blip r:embed="rId2"/>
          <a:stretch>
            <a:fillRect/>
          </a:stretch>
        </p:blipFill>
        <p:spPr>
          <a:xfrm>
            <a:off x="4810444" y="1485635"/>
            <a:ext cx="6842317" cy="4577721"/>
          </a:xfrm>
          <a:prstGeom prst="rect">
            <a:avLst/>
          </a:prstGeom>
        </p:spPr>
      </p:pic>
      <p:sp>
        <p:nvSpPr>
          <p:cNvPr id="8" name="TextBox 7">
            <a:extLst>
              <a:ext uri="{FF2B5EF4-FFF2-40B4-BE49-F238E27FC236}">
                <a16:creationId xmlns:a16="http://schemas.microsoft.com/office/drawing/2014/main" id="{1C31472A-F326-AEAF-35EA-49F04B50FFD4}"/>
              </a:ext>
            </a:extLst>
          </p:cNvPr>
          <p:cNvSpPr txBox="1"/>
          <p:nvPr/>
        </p:nvSpPr>
        <p:spPr>
          <a:xfrm>
            <a:off x="627681" y="2146515"/>
            <a:ext cx="3887169" cy="923330"/>
          </a:xfrm>
          <a:prstGeom prst="rect">
            <a:avLst/>
          </a:prstGeom>
        </p:spPr>
        <p:txBody>
          <a:bodyPr wrap="square" rtlCol="0">
            <a:spAutoFit/>
          </a:bodyPr>
          <a:lstStyle/>
          <a:p>
            <a:pPr marL="285750" indent="-285750">
              <a:buFont typeface="Arial" panose="020B0604020202020204" pitchFamily="34" charset="0"/>
              <a:buChar char="•"/>
            </a:pPr>
            <a:r>
              <a:rPr lang="en-US" sz="1800" b="1" i="0" u="none" strike="noStrike" dirty="0">
                <a:effectLst/>
                <a:latin typeface="Quattrocento Sans" panose="020B0502050000020003" pitchFamily="34" charset="0"/>
              </a:rPr>
              <a:t>After the 5G launch, Total active users decreased by 8.02%.</a:t>
            </a:r>
            <a:endParaRPr lang="en-US" sz="1800" b="1" dirty="0">
              <a:latin typeface="Quattrocento Sans" panose="020B0502050000020003" pitchFamily="34" charset="0"/>
              <a:ea typeface="微软雅黑"/>
              <a:cs typeface="Posterama" panose="020B0504020200020000"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43678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8636-78EB-3426-6DE1-0EF9D1F2A18D}"/>
              </a:ext>
            </a:extLst>
          </p:cNvPr>
          <p:cNvSpPr>
            <a:spLocks noGrp="1"/>
          </p:cNvSpPr>
          <p:nvPr>
            <p:ph type="title"/>
          </p:nvPr>
        </p:nvSpPr>
        <p:spPr>
          <a:xfrm>
            <a:off x="1428750" y="1360804"/>
            <a:ext cx="9212580" cy="319405"/>
          </a:xfrm>
        </p:spPr>
        <p:txBody>
          <a:bodyPr/>
          <a:lstStyle/>
          <a:p>
            <a:pPr algn="ctr"/>
            <a:r>
              <a:rPr lang="en-IN" dirty="0"/>
              <a:t>Impacts</a:t>
            </a:r>
            <a:br>
              <a:rPr lang="en-IN" dirty="0"/>
            </a:br>
            <a:br>
              <a:rPr lang="en-US" b="0" i="0" dirty="0">
                <a:solidFill>
                  <a:srgbClr val="131022"/>
                </a:solidFill>
                <a:effectLst/>
                <a:latin typeface="Arial" panose="020B0604020202020204" pitchFamily="34" charset="0"/>
              </a:rPr>
            </a:br>
            <a:endParaRPr lang="en-IN" dirty="0"/>
          </a:p>
        </p:txBody>
      </p:sp>
      <p:sp>
        <p:nvSpPr>
          <p:cNvPr id="4" name="Footer Placeholder 3">
            <a:extLst>
              <a:ext uri="{FF2B5EF4-FFF2-40B4-BE49-F238E27FC236}">
                <a16:creationId xmlns:a16="http://schemas.microsoft.com/office/drawing/2014/main" id="{41BE7278-E407-0664-F4AD-34FD82560773}"/>
              </a:ext>
            </a:extLst>
          </p:cNvPr>
          <p:cNvSpPr>
            <a:spLocks noGrp="1"/>
          </p:cNvSpPr>
          <p:nvPr>
            <p:ph type="ftr" sz="quarter" idx="28"/>
          </p:nvPr>
        </p:nvSpPr>
        <p:spPr>
          <a:xfrm>
            <a:off x="400050" y="6217920"/>
            <a:ext cx="4114800" cy="365125"/>
          </a:xfrm>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dirty="0"/>
          </a:p>
        </p:txBody>
      </p:sp>
      <p:sp>
        <p:nvSpPr>
          <p:cNvPr id="5" name="Slide Number Placeholder 4">
            <a:extLst>
              <a:ext uri="{FF2B5EF4-FFF2-40B4-BE49-F238E27FC236}">
                <a16:creationId xmlns:a16="http://schemas.microsoft.com/office/drawing/2014/main" id="{6217C936-4E53-24A3-F9D8-3AE95A370F7C}"/>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14" name="TextBox 13">
            <a:extLst>
              <a:ext uri="{FF2B5EF4-FFF2-40B4-BE49-F238E27FC236}">
                <a16:creationId xmlns:a16="http://schemas.microsoft.com/office/drawing/2014/main" id="{876D51F6-D550-15C7-BCA6-98D107BCC13B}"/>
              </a:ext>
            </a:extLst>
          </p:cNvPr>
          <p:cNvSpPr txBox="1"/>
          <p:nvPr/>
        </p:nvSpPr>
        <p:spPr>
          <a:xfrm>
            <a:off x="400050" y="1755227"/>
            <a:ext cx="3268980" cy="954107"/>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endParaRPr lang="en-US" sz="2000" dirty="0">
              <a:latin typeface="Quattrocento Sans" panose="020B0502050000020003" pitchFamily="34" charset="0"/>
              <a:ea typeface="微软雅黑"/>
              <a:cs typeface="Posterama" panose="020B0504020200020000" pitchFamily="34" charset="0"/>
            </a:endParaRPr>
          </a:p>
          <a:p>
            <a:pPr>
              <a:lnSpc>
                <a:spcPct val="100000"/>
              </a:lnSpc>
              <a:spcBef>
                <a:spcPts val="0"/>
              </a:spcBef>
            </a:pPr>
            <a:endParaRPr lang="en-US" sz="1800" dirty="0">
              <a:latin typeface="Quattrocento Sans" panose="020B0502050000020003"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endParaRPr lang="en-IN" sz="1800" dirty="0">
              <a:latin typeface="Posterama" panose="020B0504020200020000" pitchFamily="34" charset="0"/>
              <a:ea typeface="微软雅黑"/>
              <a:cs typeface="Posterama" panose="020B0504020200020000" pitchFamily="34" charset="0"/>
            </a:endParaRPr>
          </a:p>
        </p:txBody>
      </p:sp>
      <p:sp>
        <p:nvSpPr>
          <p:cNvPr id="8" name="TextBox 7">
            <a:extLst>
              <a:ext uri="{FF2B5EF4-FFF2-40B4-BE49-F238E27FC236}">
                <a16:creationId xmlns:a16="http://schemas.microsoft.com/office/drawing/2014/main" id="{1C31472A-F326-AEAF-35EA-49F04B50FFD4}"/>
              </a:ext>
            </a:extLst>
          </p:cNvPr>
          <p:cNvSpPr txBox="1"/>
          <p:nvPr/>
        </p:nvSpPr>
        <p:spPr>
          <a:xfrm>
            <a:off x="627681" y="2146515"/>
            <a:ext cx="3887169" cy="923330"/>
          </a:xfrm>
          <a:prstGeom prst="rect">
            <a:avLst/>
          </a:prstGeom>
        </p:spPr>
        <p:txBody>
          <a:bodyPr wrap="square" rtlCol="0">
            <a:spAutoFit/>
          </a:bodyPr>
          <a:lstStyle/>
          <a:p>
            <a:pPr marL="285750" indent="-285750">
              <a:buFont typeface="Arial" panose="020B0604020202020204" pitchFamily="34" charset="0"/>
              <a:buChar char="•"/>
            </a:pPr>
            <a:r>
              <a:rPr lang="en-US" sz="1800" b="1" i="0" u="none" strike="noStrike" dirty="0">
                <a:effectLst/>
                <a:latin typeface="Quattrocento Sans" panose="020B0502050000020003" pitchFamily="34" charset="0"/>
              </a:rPr>
              <a:t>After the 5G launch, 23.50% more users unsubscribed </a:t>
            </a:r>
            <a:r>
              <a:rPr lang="en-US" sz="1800" b="1" i="0" u="none" strike="noStrike" dirty="0" err="1">
                <a:effectLst/>
                <a:latin typeface="Quattrocento Sans" panose="020B0502050000020003" pitchFamily="34" charset="0"/>
              </a:rPr>
              <a:t>WaveCon</a:t>
            </a:r>
            <a:r>
              <a:rPr lang="en-US" sz="1800" b="1" i="0" u="none" strike="noStrike" dirty="0">
                <a:effectLst/>
                <a:latin typeface="Quattrocento Sans" panose="020B0502050000020003" pitchFamily="34" charset="0"/>
              </a:rPr>
              <a:t>.</a:t>
            </a:r>
            <a:endParaRPr lang="en-US" sz="1800" b="1" dirty="0">
              <a:latin typeface="Quattrocento Sans" panose="020B0502050000020003" pitchFamily="34" charset="0"/>
              <a:ea typeface="微软雅黑"/>
              <a:cs typeface="Posterama" panose="020B0504020200020000"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6" name="Picture 5">
            <a:extLst>
              <a:ext uri="{FF2B5EF4-FFF2-40B4-BE49-F238E27FC236}">
                <a16:creationId xmlns:a16="http://schemas.microsoft.com/office/drawing/2014/main" id="{EE027ECF-FE73-66E2-03B0-D92C0AA36CC1}"/>
              </a:ext>
            </a:extLst>
          </p:cNvPr>
          <p:cNvPicPr>
            <a:picLocks noChangeAspect="1"/>
          </p:cNvPicPr>
          <p:nvPr/>
        </p:nvPicPr>
        <p:blipFill>
          <a:blip r:embed="rId2"/>
          <a:stretch>
            <a:fillRect/>
          </a:stretch>
        </p:blipFill>
        <p:spPr>
          <a:xfrm>
            <a:off x="4742481" y="1478730"/>
            <a:ext cx="6821838" cy="4434831"/>
          </a:xfrm>
          <a:prstGeom prst="rect">
            <a:avLst/>
          </a:prstGeom>
        </p:spPr>
      </p:pic>
    </p:spTree>
    <p:extLst>
      <p:ext uri="{BB962C8B-B14F-4D97-AF65-F5344CB8AC3E}">
        <p14:creationId xmlns:p14="http://schemas.microsoft.com/office/powerpoint/2010/main" val="30702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C94D125-7A6F-FF18-880B-19AF11908D3A}"/>
              </a:ext>
            </a:extLst>
          </p:cNvPr>
          <p:cNvSpPr>
            <a:spLocks noGrp="1"/>
          </p:cNvSpPr>
          <p:nvPr>
            <p:ph type="title"/>
          </p:nvPr>
        </p:nvSpPr>
        <p:spPr>
          <a:xfrm>
            <a:off x="587829" y="507076"/>
            <a:ext cx="10515600" cy="1011758"/>
          </a:xfrm>
        </p:spPr>
        <p:txBody>
          <a:bodyPr/>
          <a:lstStyle/>
          <a:p>
            <a:pPr algn="ctr"/>
            <a:r>
              <a:rPr lang="en-IN" sz="4400" dirty="0" err="1">
                <a:solidFill>
                  <a:schemeClr val="tx1"/>
                </a:solidFill>
                <a:latin typeface="Quattrocento Sans" panose="020B0502050000020003" pitchFamily="34" charset="0"/>
              </a:rPr>
              <a:t>WaveC</a:t>
            </a:r>
            <a:r>
              <a:rPr lang="en-IN" dirty="0" err="1">
                <a:solidFill>
                  <a:schemeClr val="tx1"/>
                </a:solidFill>
                <a:latin typeface="Quattrocento Sans" panose="020B0502050000020003" pitchFamily="34" charset="0"/>
              </a:rPr>
              <a:t>on</a:t>
            </a:r>
            <a:r>
              <a:rPr lang="en-IN" dirty="0">
                <a:solidFill>
                  <a:schemeClr val="tx1"/>
                </a:solidFill>
                <a:latin typeface="Quattrocento Sans" panose="020B0502050000020003" pitchFamily="34" charset="0"/>
              </a:rPr>
              <a:t> Cities impact</a:t>
            </a:r>
            <a:br>
              <a:rPr lang="en-US" sz="4400" dirty="0">
                <a:solidFill>
                  <a:schemeClr val="tx1"/>
                </a:solidFill>
              </a:rPr>
            </a:br>
            <a:endParaRPr lang="en-IN" dirty="0"/>
          </a:p>
        </p:txBody>
      </p:sp>
      <p:sp>
        <p:nvSpPr>
          <p:cNvPr id="18" name="Footer Placeholder 17">
            <a:extLst>
              <a:ext uri="{FF2B5EF4-FFF2-40B4-BE49-F238E27FC236}">
                <a16:creationId xmlns:a16="http://schemas.microsoft.com/office/drawing/2014/main" id="{EDAC1C27-6F53-1F5D-8F0F-026F25D12620}"/>
              </a:ext>
            </a:extLst>
          </p:cNvPr>
          <p:cNvSpPr>
            <a:spLocks noGrp="1"/>
          </p:cNvSpPr>
          <p:nvPr>
            <p:ph type="ftr" sz="quarter" idx="28"/>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dirty="0"/>
          </a:p>
        </p:txBody>
      </p:sp>
      <p:sp>
        <p:nvSpPr>
          <p:cNvPr id="19" name="Slide Number Placeholder 18">
            <a:extLst>
              <a:ext uri="{FF2B5EF4-FFF2-40B4-BE49-F238E27FC236}">
                <a16:creationId xmlns:a16="http://schemas.microsoft.com/office/drawing/2014/main" id="{C8EF5B08-9B3F-5AD1-6204-C2DF58E250EE}"/>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23" name="Picture 22">
            <a:extLst>
              <a:ext uri="{FF2B5EF4-FFF2-40B4-BE49-F238E27FC236}">
                <a16:creationId xmlns:a16="http://schemas.microsoft.com/office/drawing/2014/main" id="{C1894E06-C384-4213-1372-3C9BD7A2DAA4}"/>
              </a:ext>
            </a:extLst>
          </p:cNvPr>
          <p:cNvPicPr>
            <a:picLocks noChangeAspect="1"/>
          </p:cNvPicPr>
          <p:nvPr/>
        </p:nvPicPr>
        <p:blipFill rotWithShape="1">
          <a:blip r:embed="rId2"/>
          <a:srcRect l="333" t="2421" r="1751" b="1900"/>
          <a:stretch/>
        </p:blipFill>
        <p:spPr>
          <a:xfrm>
            <a:off x="1476000" y="1188000"/>
            <a:ext cx="9108000" cy="4932000"/>
          </a:xfrm>
          <a:prstGeom prst="rect">
            <a:avLst/>
          </a:prstGeom>
        </p:spPr>
      </p:pic>
    </p:spTree>
    <p:extLst>
      <p:ext uri="{BB962C8B-B14F-4D97-AF65-F5344CB8AC3E}">
        <p14:creationId xmlns:p14="http://schemas.microsoft.com/office/powerpoint/2010/main" val="337107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IN" sz="1400" i="0" dirty="0" err="1">
                <a:solidFill>
                  <a:srgbClr val="374151"/>
                </a:solidFill>
                <a:effectLst/>
                <a:latin typeface="Söhne"/>
              </a:rPr>
              <a:t>WaveCon</a:t>
            </a:r>
            <a:r>
              <a:rPr lang="en-IN" sz="1400" i="0" dirty="0">
                <a:solidFill>
                  <a:srgbClr val="374151"/>
                </a:solidFill>
                <a:effectLst/>
                <a:latin typeface="Söhne"/>
              </a:rPr>
              <a:t> Telecom Analysis</a:t>
            </a:r>
            <a:endParaRPr lang="en-US" sz="1400" dirty="0"/>
          </a:p>
          <a:p>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9</a:t>
            </a:fld>
            <a:endParaRPr lang="en-US" altLang="zh-CN" noProof="0" dirty="0"/>
          </a:p>
        </p:txBody>
      </p:sp>
      <p:pic>
        <p:nvPicPr>
          <p:cNvPr id="28" name="Picture 27">
            <a:extLst>
              <a:ext uri="{FF2B5EF4-FFF2-40B4-BE49-F238E27FC236}">
                <a16:creationId xmlns:a16="http://schemas.microsoft.com/office/drawing/2014/main" id="{9A7A34CF-B146-DE52-0A6B-D1C11C872010}"/>
              </a:ext>
            </a:extLst>
          </p:cNvPr>
          <p:cNvPicPr>
            <a:picLocks noChangeAspect="1"/>
          </p:cNvPicPr>
          <p:nvPr/>
        </p:nvPicPr>
        <p:blipFill>
          <a:blip r:embed="rId2"/>
          <a:stretch>
            <a:fillRect/>
          </a:stretch>
        </p:blipFill>
        <p:spPr>
          <a:xfrm>
            <a:off x="539239" y="1210990"/>
            <a:ext cx="10968254" cy="2585323"/>
          </a:xfrm>
          <a:prstGeom prst="rect">
            <a:avLst/>
          </a:prstGeom>
        </p:spPr>
      </p:pic>
      <p:sp>
        <p:nvSpPr>
          <p:cNvPr id="2" name="TextBox 1">
            <a:extLst>
              <a:ext uri="{FF2B5EF4-FFF2-40B4-BE49-F238E27FC236}">
                <a16:creationId xmlns:a16="http://schemas.microsoft.com/office/drawing/2014/main" id="{8525DBC7-9383-0890-ACA5-1AEA043415FC}"/>
              </a:ext>
            </a:extLst>
          </p:cNvPr>
          <p:cNvSpPr txBox="1"/>
          <p:nvPr/>
        </p:nvSpPr>
        <p:spPr>
          <a:xfrm>
            <a:off x="539239" y="4006321"/>
            <a:ext cx="9821378" cy="2585323"/>
          </a:xfrm>
          <a:prstGeom prst="rect">
            <a:avLst/>
          </a:prstGeom>
        </p:spPr>
        <p:txBody>
          <a:bodyPr wrap="square" rtlCol="0">
            <a:spAutoFit/>
          </a:bodyPr>
          <a:lstStyle/>
          <a:p>
            <a:pPr algn="l">
              <a:buFont typeface="+mj-lt"/>
              <a:buAutoNum type="arabicPeriod"/>
            </a:pPr>
            <a:r>
              <a:rPr lang="en-US" b="1" i="0" dirty="0">
                <a:solidFill>
                  <a:srgbClr val="374151"/>
                </a:solidFill>
                <a:effectLst/>
                <a:latin typeface="Söhne"/>
              </a:rPr>
              <a:t>Revenue Decline in Key Cities</a:t>
            </a:r>
            <a:r>
              <a:rPr lang="en-US" b="0" i="0" dirty="0">
                <a:solidFill>
                  <a:srgbClr val="374151"/>
                </a:solidFill>
                <a:effectLst/>
                <a:latin typeface="Söhne"/>
              </a:rPr>
              <a:t>: We've observed a concerning trend in our top cities, specifically Delhi and Chennai, where revenue has significantly declined.</a:t>
            </a:r>
          </a:p>
          <a:p>
            <a:pPr algn="l">
              <a:buFont typeface="+mj-lt"/>
              <a:buAutoNum type="arabicPeriod"/>
            </a:pPr>
            <a:r>
              <a:rPr lang="en-US" b="1" i="0" dirty="0">
                <a:solidFill>
                  <a:srgbClr val="374151"/>
                </a:solidFill>
                <a:effectLst/>
                <a:latin typeface="Söhne"/>
              </a:rPr>
              <a:t>Delhi's Revenue Ranking</a:t>
            </a:r>
            <a:r>
              <a:rPr lang="en-US" b="0" i="0" dirty="0">
                <a:solidFill>
                  <a:srgbClr val="374151"/>
                </a:solidFill>
                <a:effectLst/>
                <a:latin typeface="Söhne"/>
              </a:rPr>
              <a:t>: Delhi, which was previously our second-highest revenue generator, has experienced a substantial drop in revenue.</a:t>
            </a:r>
          </a:p>
          <a:p>
            <a:pPr algn="l">
              <a:buFont typeface="+mj-lt"/>
              <a:buAutoNum type="arabicPeriod"/>
            </a:pPr>
            <a:r>
              <a:rPr lang="en-US" b="1" i="0" dirty="0">
                <a:solidFill>
                  <a:srgbClr val="374151"/>
                </a:solidFill>
                <a:effectLst/>
                <a:latin typeface="Söhne"/>
              </a:rPr>
              <a:t>ARPU in Delhi</a:t>
            </a:r>
            <a:r>
              <a:rPr lang="en-US" b="0" i="0" dirty="0">
                <a:solidFill>
                  <a:srgbClr val="374151"/>
                </a:solidFill>
                <a:effectLst/>
                <a:latin typeface="Söhne"/>
              </a:rPr>
              <a:t>: Interestingly, even though Delhi held a high revenue rank before the introduction of 5G, the Average Revenue Per User (ARPU) in Delhi now ranks among the bottom three when compared to the 15 cities we operate in.</a:t>
            </a:r>
          </a:p>
          <a:p>
            <a:br>
              <a:rPr lang="en-US" dirty="0"/>
            </a:b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69E1E031-C6FC-7745-6B8D-4DFDBE7D186A}"/>
              </a:ext>
            </a:extLst>
          </p:cNvPr>
          <p:cNvSpPr txBox="1"/>
          <p:nvPr/>
        </p:nvSpPr>
        <p:spPr>
          <a:xfrm>
            <a:off x="2994660" y="349101"/>
            <a:ext cx="5692140" cy="769441"/>
          </a:xfrm>
          <a:prstGeom prst="rect">
            <a:avLst/>
          </a:prstGeom>
        </p:spPr>
        <p:txBody>
          <a:bodyPr wrap="square" rtlCol="0">
            <a:spAutoFit/>
          </a:bodyPr>
          <a:lstStyle/>
          <a:p>
            <a:pPr marL="0" indent="0" algn="ctr">
              <a:lnSpc>
                <a:spcPct val="100000"/>
              </a:lnSpc>
              <a:spcBef>
                <a:spcPts val="0"/>
              </a:spcBef>
              <a:buFontTx/>
              <a:buNone/>
            </a:pPr>
            <a:r>
              <a:rPr lang="en-IN" sz="4400" dirty="0"/>
              <a:t>Impacts</a:t>
            </a:r>
            <a:endParaRPr lang="en-IN" sz="44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624021206"/>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781</TotalTime>
  <Words>734</Words>
  <Application>Microsoft Office PowerPoint</Application>
  <PresentationFormat>Widescreen</PresentationFormat>
  <Paragraphs>106</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等线</vt:lpstr>
      <vt:lpstr>Abadi</vt:lpstr>
      <vt:lpstr>Arial</vt:lpstr>
      <vt:lpstr>Calibri</vt:lpstr>
      <vt:lpstr>Posterama</vt:lpstr>
      <vt:lpstr>Posterama Text Black</vt:lpstr>
      <vt:lpstr>Posterama Text SemiBold</vt:lpstr>
      <vt:lpstr>Quattrocento Sans</vt:lpstr>
      <vt:lpstr>Söhne</vt:lpstr>
      <vt:lpstr>Office 主题​​</vt:lpstr>
      <vt:lpstr>WAVCON TELECOM ANALYSIS</vt:lpstr>
      <vt:lpstr>Agenda</vt:lpstr>
      <vt:lpstr>WaveCon Telecom</vt:lpstr>
      <vt:lpstr>Impacts  </vt:lpstr>
      <vt:lpstr>Impacts  </vt:lpstr>
      <vt:lpstr>Impacts  </vt:lpstr>
      <vt:lpstr>Impacts  </vt:lpstr>
      <vt:lpstr>WaveCon Cities impact </vt:lpstr>
      <vt:lpstr>PowerPoint Presentation</vt:lpstr>
      <vt:lpstr>PowerPoint Presentation</vt:lpstr>
      <vt:lpstr>Takeaways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WAVCON TELECOM ANALYSIS</dc:title>
  <dc:creator>Avinash Gadpayle</dc:creator>
  <cp:lastModifiedBy>Avinash Gadpayle</cp:lastModifiedBy>
  <cp:revision>6</cp:revision>
  <dcterms:created xsi:type="dcterms:W3CDTF">2023-09-16T11:45:20Z</dcterms:created>
  <dcterms:modified xsi:type="dcterms:W3CDTF">2023-09-18T11:37:04Z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