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65" r:id="rId3"/>
    <p:sldId id="266" r:id="rId4"/>
    <p:sldId id="267" r:id="rId5"/>
    <p:sldId id="276" r:id="rId6"/>
    <p:sldId id="277" r:id="rId7"/>
    <p:sldId id="270" r:id="rId8"/>
    <p:sldId id="278" r:id="rId9"/>
    <p:sldId id="279" r:id="rId10"/>
    <p:sldId id="280" r:id="rId11"/>
    <p:sldId id="281" r:id="rId12"/>
    <p:sldId id="282"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56" d="100"/>
          <a:sy n="56" d="100"/>
        </p:scale>
        <p:origin x="1068" y="5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10/28/2023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10/28/2023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10/28/2023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10/28/2023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10/28/2023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10/28/2023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10/28/2023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10/28/2023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10/28/2023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10/28/2023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10/28/2023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10/28/2023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0" i="0" dirty="0">
                <a:solidFill>
                  <a:srgbClr val="7030A0"/>
                </a:solidFill>
                <a:effectLst/>
                <a:latin typeface="Söhne"/>
              </a:rPr>
              <a:t>Customer Lead Prediction Project</a:t>
            </a:r>
            <a:endParaRPr dirty="0">
              <a:solidFill>
                <a:srgbClr val="7030A0"/>
              </a:solidFill>
            </a:endParaRPr>
          </a:p>
        </p:txBody>
      </p:sp>
      <p:sp>
        <p:nvSpPr>
          <p:cNvPr id="4" name="TextBox 3">
            <a:extLst>
              <a:ext uri="{FF2B5EF4-FFF2-40B4-BE49-F238E27FC236}">
                <a16:creationId xmlns:a16="http://schemas.microsoft.com/office/drawing/2014/main" id="{9C8AB665-01C2-A2F1-85FB-0BB5F457C444}"/>
              </a:ext>
            </a:extLst>
          </p:cNvPr>
          <p:cNvSpPr txBox="1"/>
          <p:nvPr/>
        </p:nvSpPr>
        <p:spPr>
          <a:xfrm>
            <a:off x="1127448" y="5301208"/>
            <a:ext cx="3024336" cy="369332"/>
          </a:xfrm>
          <a:prstGeom prst="rect">
            <a:avLst/>
          </a:prstGeom>
          <a:noFill/>
        </p:spPr>
        <p:txBody>
          <a:bodyPr wrap="square" rtlCol="0">
            <a:spAutoFit/>
          </a:bodyPr>
          <a:lstStyle/>
          <a:p>
            <a:r>
              <a:rPr lang="en-IN" dirty="0"/>
              <a:t>Avinash Gadpayle</a:t>
            </a:r>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35AB87-18E7-EA54-067F-D700A7E44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568" y="1347371"/>
            <a:ext cx="7344816" cy="4961949"/>
          </a:xfrm>
          <a:prstGeom prst="rect">
            <a:avLst/>
          </a:prstGeom>
        </p:spPr>
      </p:pic>
      <p:sp>
        <p:nvSpPr>
          <p:cNvPr id="4" name="Title 1">
            <a:extLst>
              <a:ext uri="{FF2B5EF4-FFF2-40B4-BE49-F238E27FC236}">
                <a16:creationId xmlns:a16="http://schemas.microsoft.com/office/drawing/2014/main" id="{81610804-CF68-3384-FA53-3AF6958C6BB4}"/>
              </a:ext>
            </a:extLst>
          </p:cNvPr>
          <p:cNvSpPr>
            <a:spLocks noGrp="1"/>
          </p:cNvSpPr>
          <p:nvPr>
            <p:ph type="title"/>
          </p:nvPr>
        </p:nvSpPr>
        <p:spPr>
          <a:xfrm>
            <a:off x="623392" y="188640"/>
            <a:ext cx="10873208" cy="1143000"/>
          </a:xfrm>
        </p:spPr>
        <p:txBody>
          <a:bodyPr>
            <a:normAutofit/>
          </a:bodyPr>
          <a:lstStyle/>
          <a:p>
            <a:pPr algn="ctr"/>
            <a:r>
              <a:rPr lang="en-IN" sz="6000" b="1" i="0" dirty="0">
                <a:solidFill>
                  <a:srgbClr val="7030A0"/>
                </a:solidFill>
                <a:effectLst/>
                <a:latin typeface="Söhne"/>
              </a:rPr>
              <a:t>Correlation Matrix</a:t>
            </a:r>
            <a:endParaRPr sz="6000" dirty="0">
              <a:solidFill>
                <a:srgbClr val="7030A0"/>
              </a:solidFill>
            </a:endParaRPr>
          </a:p>
        </p:txBody>
      </p:sp>
    </p:spTree>
    <p:extLst>
      <p:ext uri="{BB962C8B-B14F-4D97-AF65-F5344CB8AC3E}">
        <p14:creationId xmlns:p14="http://schemas.microsoft.com/office/powerpoint/2010/main" val="971053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457200"/>
            <a:ext cx="10873208" cy="1143000"/>
          </a:xfrm>
        </p:spPr>
        <p:txBody>
          <a:bodyPr>
            <a:normAutofit/>
          </a:bodyPr>
          <a:lstStyle/>
          <a:p>
            <a:pPr algn="ctr"/>
            <a:r>
              <a:rPr lang="en-IN" sz="5400" b="1" i="0" dirty="0">
                <a:solidFill>
                  <a:srgbClr val="7030A0"/>
                </a:solidFill>
                <a:effectLst/>
                <a:latin typeface="Söhne"/>
              </a:rPr>
              <a:t>Key Conclusions</a:t>
            </a:r>
            <a:endParaRPr sz="5400" dirty="0">
              <a:solidFill>
                <a:srgbClr val="7030A0"/>
              </a:solidFill>
            </a:endParaRPr>
          </a:p>
        </p:txBody>
      </p:sp>
      <p:sp>
        <p:nvSpPr>
          <p:cNvPr id="3" name="Content Placeholder 2"/>
          <p:cNvSpPr>
            <a:spLocks noGrp="1"/>
          </p:cNvSpPr>
          <p:nvPr>
            <p:ph sz="half" idx="1"/>
          </p:nvPr>
        </p:nvSpPr>
        <p:spPr>
          <a:xfrm>
            <a:off x="1524000" y="1825625"/>
            <a:ext cx="8892480" cy="4270375"/>
          </a:xfrm>
        </p:spPr>
        <p:txBody>
          <a:bodyPr>
            <a:normAutofit/>
          </a:bodyPr>
          <a:lstStyle/>
          <a:p>
            <a:r>
              <a:rPr lang="en-US" b="1" i="0" dirty="0">
                <a:solidFill>
                  <a:schemeClr val="tx1"/>
                </a:solidFill>
                <a:effectLst/>
                <a:latin typeface="Söhne"/>
              </a:rPr>
              <a:t>Lead Source Impact</a:t>
            </a:r>
            <a:r>
              <a:rPr lang="en-US" b="0" i="0" dirty="0">
                <a:solidFill>
                  <a:schemeClr val="tx1"/>
                </a:solidFill>
                <a:effectLst/>
                <a:latin typeface="Söhne"/>
              </a:rPr>
              <a:t>: Recognize that the choice of lead source significantly influences conversion. Prioritize high-conversion channels like "Direct Traffic" and "Google."</a:t>
            </a:r>
          </a:p>
          <a:p>
            <a:r>
              <a:rPr lang="en-US" b="1" i="0" dirty="0">
                <a:solidFill>
                  <a:schemeClr val="tx1"/>
                </a:solidFill>
                <a:effectLst/>
                <a:latin typeface="Söhne"/>
              </a:rPr>
              <a:t>Engagement Matters</a:t>
            </a:r>
            <a:r>
              <a:rPr lang="en-US" b="0" i="0" dirty="0">
                <a:solidFill>
                  <a:schemeClr val="tx1"/>
                </a:solidFill>
                <a:effectLst/>
                <a:latin typeface="Söhne"/>
              </a:rPr>
              <a:t>: Personalized email and SMS interactions have a substantial impact on conversion rates. Implement targeted engagement strategies.</a:t>
            </a:r>
          </a:p>
          <a:p>
            <a:r>
              <a:rPr lang="en-US" b="1" i="0" dirty="0">
                <a:solidFill>
                  <a:schemeClr val="tx1"/>
                </a:solidFill>
                <a:effectLst/>
                <a:latin typeface="Söhne"/>
              </a:rPr>
              <a:t>Specialization Focus</a:t>
            </a:r>
            <a:r>
              <a:rPr lang="en-US" b="0" i="0" dirty="0">
                <a:solidFill>
                  <a:schemeClr val="tx1"/>
                </a:solidFill>
                <a:effectLst/>
                <a:latin typeface="Söhne"/>
              </a:rPr>
              <a:t>: The choice of specialization plays a role in lead conversion. Develop content tailored to the most popular specializations.</a:t>
            </a:r>
          </a:p>
          <a:p>
            <a:r>
              <a:rPr lang="en-US" b="1" i="0" dirty="0">
                <a:solidFill>
                  <a:schemeClr val="tx1"/>
                </a:solidFill>
                <a:effectLst/>
                <a:latin typeface="Söhne"/>
              </a:rPr>
              <a:t>Localization Counts</a:t>
            </a:r>
            <a:r>
              <a:rPr lang="en-US" b="0" i="0" dirty="0">
                <a:solidFill>
                  <a:schemeClr val="tx1"/>
                </a:solidFill>
                <a:effectLst/>
                <a:latin typeface="Söhne"/>
              </a:rPr>
              <a:t>: Geographical factors are relevant. Design localized campaigns to align with local preferences and language.</a:t>
            </a:r>
          </a:p>
        </p:txBody>
      </p:sp>
      <p:sp>
        <p:nvSpPr>
          <p:cNvPr id="7" name="TextBox 6">
            <a:extLst>
              <a:ext uri="{FF2B5EF4-FFF2-40B4-BE49-F238E27FC236}">
                <a16:creationId xmlns:a16="http://schemas.microsoft.com/office/drawing/2014/main" id="{9BA80B1A-062D-404B-BCBD-BA99C2B84918}"/>
              </a:ext>
            </a:extLst>
          </p:cNvPr>
          <p:cNvSpPr txBox="1"/>
          <p:nvPr/>
        </p:nvSpPr>
        <p:spPr>
          <a:xfrm>
            <a:off x="623392" y="6228020"/>
            <a:ext cx="3024336" cy="369332"/>
          </a:xfrm>
          <a:prstGeom prst="rect">
            <a:avLst/>
          </a:prstGeom>
          <a:noFill/>
        </p:spPr>
        <p:txBody>
          <a:bodyPr wrap="square" rtlCol="0">
            <a:spAutoFit/>
          </a:bodyPr>
          <a:lstStyle/>
          <a:p>
            <a:r>
              <a:rPr lang="en-IN" dirty="0"/>
              <a:t>Avinash Gadpayle</a:t>
            </a:r>
          </a:p>
        </p:txBody>
      </p:sp>
    </p:spTree>
    <p:extLst>
      <p:ext uri="{BB962C8B-B14F-4D97-AF65-F5344CB8AC3E}">
        <p14:creationId xmlns:p14="http://schemas.microsoft.com/office/powerpoint/2010/main" val="1294626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457200"/>
            <a:ext cx="10873208" cy="1143000"/>
          </a:xfrm>
        </p:spPr>
        <p:txBody>
          <a:bodyPr>
            <a:normAutofit/>
          </a:bodyPr>
          <a:lstStyle/>
          <a:p>
            <a:pPr algn="ctr"/>
            <a:r>
              <a:rPr lang="en-IN" sz="5400" b="1" i="0" dirty="0">
                <a:solidFill>
                  <a:srgbClr val="7030A0"/>
                </a:solidFill>
                <a:effectLst/>
                <a:latin typeface="Söhne"/>
              </a:rPr>
              <a:t>Top Suggestions</a:t>
            </a:r>
            <a:endParaRPr sz="5400" dirty="0">
              <a:solidFill>
                <a:srgbClr val="7030A0"/>
              </a:solidFill>
            </a:endParaRPr>
          </a:p>
        </p:txBody>
      </p:sp>
      <p:sp>
        <p:nvSpPr>
          <p:cNvPr id="3" name="Content Placeholder 2"/>
          <p:cNvSpPr>
            <a:spLocks noGrp="1"/>
          </p:cNvSpPr>
          <p:nvPr>
            <p:ph sz="half" idx="1"/>
          </p:nvPr>
        </p:nvSpPr>
        <p:spPr>
          <a:xfrm>
            <a:off x="1524000" y="1825625"/>
            <a:ext cx="8892480" cy="4270375"/>
          </a:xfrm>
        </p:spPr>
        <p:txBody>
          <a:bodyPr>
            <a:normAutofit/>
          </a:bodyPr>
          <a:lstStyle/>
          <a:p>
            <a:r>
              <a:rPr lang="en-US" b="1" i="0" dirty="0">
                <a:solidFill>
                  <a:schemeClr val="tx1"/>
                </a:solidFill>
                <a:effectLst/>
                <a:latin typeface="Söhne"/>
              </a:rPr>
              <a:t>Prioritize High-Conversion Sources</a:t>
            </a:r>
            <a:r>
              <a:rPr lang="en-US" b="0" i="0" dirty="0">
                <a:solidFill>
                  <a:schemeClr val="tx1"/>
                </a:solidFill>
                <a:effectLst/>
                <a:latin typeface="Söhne"/>
              </a:rPr>
              <a:t>: Allocate more resources to leads from sources known to have a high conversion rate.</a:t>
            </a:r>
          </a:p>
          <a:p>
            <a:r>
              <a:rPr lang="en-US" b="1" i="0" dirty="0">
                <a:solidFill>
                  <a:schemeClr val="tx1"/>
                </a:solidFill>
                <a:effectLst/>
                <a:latin typeface="Söhne"/>
              </a:rPr>
              <a:t>Personalized Engagement</a:t>
            </a:r>
            <a:r>
              <a:rPr lang="en-US" b="0" i="0" dirty="0">
                <a:solidFill>
                  <a:schemeClr val="tx1"/>
                </a:solidFill>
                <a:effectLst/>
                <a:latin typeface="Söhne"/>
              </a:rPr>
              <a:t>: Implement personalized email and SMS campaigns to boost lead engagement.</a:t>
            </a:r>
          </a:p>
          <a:p>
            <a:r>
              <a:rPr lang="en-US" b="1" i="0" dirty="0">
                <a:solidFill>
                  <a:schemeClr val="tx1"/>
                </a:solidFill>
                <a:effectLst/>
                <a:latin typeface="Söhne"/>
              </a:rPr>
              <a:t>Specialization-Centric Approach</a:t>
            </a:r>
            <a:r>
              <a:rPr lang="en-US" b="0" i="0" dirty="0">
                <a:solidFill>
                  <a:schemeClr val="tx1"/>
                </a:solidFill>
                <a:effectLst/>
                <a:latin typeface="Söhne"/>
              </a:rPr>
              <a:t>: Tailor content and offerings to match the preferred specializations of leads.</a:t>
            </a:r>
          </a:p>
          <a:p>
            <a:r>
              <a:rPr lang="en-US" b="1" i="0" dirty="0">
                <a:solidFill>
                  <a:schemeClr val="tx1"/>
                </a:solidFill>
                <a:effectLst/>
                <a:latin typeface="Söhne"/>
              </a:rPr>
              <a:t>Localized Campaigns</a:t>
            </a:r>
            <a:r>
              <a:rPr lang="en-US" b="0" i="0" dirty="0">
                <a:solidFill>
                  <a:schemeClr val="tx1"/>
                </a:solidFill>
                <a:effectLst/>
                <a:latin typeface="Söhne"/>
              </a:rPr>
              <a:t>: Create campaigns targeting the geographical location of leads for better resonance.</a:t>
            </a:r>
          </a:p>
        </p:txBody>
      </p:sp>
      <p:sp>
        <p:nvSpPr>
          <p:cNvPr id="7" name="TextBox 6">
            <a:extLst>
              <a:ext uri="{FF2B5EF4-FFF2-40B4-BE49-F238E27FC236}">
                <a16:creationId xmlns:a16="http://schemas.microsoft.com/office/drawing/2014/main" id="{9BA80B1A-062D-404B-BCBD-BA99C2B84918}"/>
              </a:ext>
            </a:extLst>
          </p:cNvPr>
          <p:cNvSpPr txBox="1"/>
          <p:nvPr/>
        </p:nvSpPr>
        <p:spPr>
          <a:xfrm>
            <a:off x="623392" y="6228020"/>
            <a:ext cx="3024336" cy="369332"/>
          </a:xfrm>
          <a:prstGeom prst="rect">
            <a:avLst/>
          </a:prstGeom>
          <a:noFill/>
        </p:spPr>
        <p:txBody>
          <a:bodyPr wrap="square" rtlCol="0">
            <a:spAutoFit/>
          </a:bodyPr>
          <a:lstStyle/>
          <a:p>
            <a:r>
              <a:rPr lang="en-IN" dirty="0"/>
              <a:t>Avinash Gadpayle</a:t>
            </a:r>
          </a:p>
        </p:txBody>
      </p:sp>
    </p:spTree>
    <p:extLst>
      <p:ext uri="{BB962C8B-B14F-4D97-AF65-F5344CB8AC3E}">
        <p14:creationId xmlns:p14="http://schemas.microsoft.com/office/powerpoint/2010/main" val="2741809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1600200"/>
            <a:ext cx="4896544" cy="2836912"/>
          </a:xfrm>
        </p:spPr>
        <p:txBody>
          <a:bodyPr>
            <a:normAutofit/>
          </a:bodyPr>
          <a:lstStyle/>
          <a:p>
            <a:r>
              <a:rPr lang="en-IN" sz="5400" b="1" dirty="0">
                <a:solidFill>
                  <a:srgbClr val="7030A0"/>
                </a:solidFill>
              </a:rPr>
              <a:t>Thank You</a:t>
            </a:r>
            <a:br>
              <a:rPr lang="en-IN" sz="4400" b="1" dirty="0">
                <a:solidFill>
                  <a:srgbClr val="7030A0"/>
                </a:solidFill>
              </a:rPr>
            </a:br>
            <a:br>
              <a:rPr lang="en-IN" sz="4400" b="1" dirty="0">
                <a:solidFill>
                  <a:srgbClr val="7030A0"/>
                </a:solidFill>
              </a:rPr>
            </a:br>
            <a:r>
              <a:rPr lang="en-IN" sz="2000" b="1" dirty="0">
                <a:solidFill>
                  <a:schemeClr val="tx1"/>
                </a:solidFill>
              </a:rPr>
              <a:t>Avinash Gadpayle</a:t>
            </a:r>
            <a:endParaRPr sz="2000" b="1" dirty="0">
              <a:solidFill>
                <a:schemeClr val="tx1"/>
              </a:solidFill>
            </a:endParaRPr>
          </a:p>
        </p:txBody>
      </p:sp>
    </p:spTree>
    <p:extLst>
      <p:ext uri="{BB962C8B-B14F-4D97-AF65-F5344CB8AC3E}">
        <p14:creationId xmlns:p14="http://schemas.microsoft.com/office/powerpoint/2010/main" val="323256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4000" y="377190"/>
            <a:ext cx="9144000" cy="1143000"/>
          </a:xfrm>
        </p:spPr>
        <p:txBody>
          <a:bodyPr/>
          <a:lstStyle/>
          <a:p>
            <a:pPr algn="ctr"/>
            <a:r>
              <a:rPr dirty="0">
                <a:solidFill>
                  <a:srgbClr val="7030A0"/>
                </a:solidFill>
              </a:rPr>
              <a:t>Title and Content Layout with List</a:t>
            </a:r>
          </a:p>
        </p:txBody>
      </p:sp>
      <p:sp>
        <p:nvSpPr>
          <p:cNvPr id="14" name="Content Placeholder 13"/>
          <p:cNvSpPr>
            <a:spLocks noGrp="1"/>
          </p:cNvSpPr>
          <p:nvPr>
            <p:ph idx="1"/>
          </p:nvPr>
        </p:nvSpPr>
        <p:spPr/>
        <p:txBody>
          <a:bodyPr>
            <a:normAutofit/>
          </a:bodyPr>
          <a:lstStyle/>
          <a:p>
            <a:r>
              <a:rPr lang="en-US" sz="2400" b="0" i="0" dirty="0">
                <a:solidFill>
                  <a:schemeClr val="tx1">
                    <a:lumMod val="95000"/>
                  </a:schemeClr>
                </a:solidFill>
                <a:effectLst/>
                <a:latin typeface="Söhne"/>
              </a:rPr>
              <a:t>Problem Statement </a:t>
            </a:r>
          </a:p>
          <a:p>
            <a:r>
              <a:rPr lang="en-US" sz="2400" b="0" i="0" dirty="0">
                <a:solidFill>
                  <a:schemeClr val="tx1">
                    <a:lumMod val="95000"/>
                  </a:schemeClr>
                </a:solidFill>
                <a:effectLst/>
                <a:latin typeface="Söhne"/>
              </a:rPr>
              <a:t>Tools Used </a:t>
            </a:r>
          </a:p>
          <a:p>
            <a:r>
              <a:rPr lang="en-US" sz="2400" b="0" i="0" dirty="0">
                <a:solidFill>
                  <a:schemeClr val="tx1">
                    <a:lumMod val="95000"/>
                  </a:schemeClr>
                </a:solidFill>
                <a:effectLst/>
                <a:latin typeface="Söhne"/>
              </a:rPr>
              <a:t>Approaches </a:t>
            </a:r>
          </a:p>
          <a:p>
            <a:r>
              <a:rPr lang="en-US" sz="2400" b="0" i="0" dirty="0">
                <a:solidFill>
                  <a:schemeClr val="tx1">
                    <a:lumMod val="95000"/>
                  </a:schemeClr>
                </a:solidFill>
                <a:effectLst/>
                <a:latin typeface="Söhne"/>
              </a:rPr>
              <a:t>EDA Insights </a:t>
            </a:r>
          </a:p>
          <a:p>
            <a:r>
              <a:rPr lang="en-US" sz="2400" b="0" i="0" dirty="0">
                <a:solidFill>
                  <a:schemeClr val="tx1">
                    <a:lumMod val="95000"/>
                  </a:schemeClr>
                </a:solidFill>
                <a:effectLst/>
                <a:latin typeface="Söhne"/>
              </a:rPr>
              <a:t>Conclusion/Suggestion</a:t>
            </a:r>
            <a:endParaRPr sz="2400" dirty="0">
              <a:solidFill>
                <a:schemeClr val="tx1">
                  <a:lumMod val="95000"/>
                </a:schemeClr>
              </a:solidFill>
            </a:endParaRPr>
          </a:p>
        </p:txBody>
      </p:sp>
      <p:sp>
        <p:nvSpPr>
          <p:cNvPr id="2" name="TextBox 1">
            <a:extLst>
              <a:ext uri="{FF2B5EF4-FFF2-40B4-BE49-F238E27FC236}">
                <a16:creationId xmlns:a16="http://schemas.microsoft.com/office/drawing/2014/main" id="{87A91BCB-D07A-0BFD-9988-9B21C0011726}"/>
              </a:ext>
            </a:extLst>
          </p:cNvPr>
          <p:cNvSpPr txBox="1"/>
          <p:nvPr/>
        </p:nvSpPr>
        <p:spPr>
          <a:xfrm>
            <a:off x="623392" y="6228020"/>
            <a:ext cx="3024336" cy="369332"/>
          </a:xfrm>
          <a:prstGeom prst="rect">
            <a:avLst/>
          </a:prstGeom>
          <a:noFill/>
        </p:spPr>
        <p:txBody>
          <a:bodyPr wrap="square" rtlCol="0">
            <a:spAutoFit/>
          </a:bodyPr>
          <a:lstStyle/>
          <a:p>
            <a:r>
              <a:rPr lang="en-IN" dirty="0"/>
              <a:t>Avinash Gadpayle</a:t>
            </a:r>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961F469-E00F-3660-51A7-0E3FDDB8E42A}"/>
              </a:ext>
            </a:extLst>
          </p:cNvPr>
          <p:cNvSpPr>
            <a:spLocks noGrp="1"/>
          </p:cNvSpPr>
          <p:nvPr>
            <p:ph type="title"/>
          </p:nvPr>
        </p:nvSpPr>
        <p:spPr/>
        <p:txBody>
          <a:bodyPr>
            <a:normAutofit/>
          </a:bodyPr>
          <a:lstStyle/>
          <a:p>
            <a:pPr algn="ctr"/>
            <a:r>
              <a:rPr lang="en-IN" sz="5400" dirty="0">
                <a:solidFill>
                  <a:srgbClr val="7030A0"/>
                </a:solidFill>
              </a:rPr>
              <a:t>Problem Statement</a:t>
            </a:r>
          </a:p>
        </p:txBody>
      </p:sp>
      <p:sp>
        <p:nvSpPr>
          <p:cNvPr id="8" name="TextBox 7">
            <a:extLst>
              <a:ext uri="{FF2B5EF4-FFF2-40B4-BE49-F238E27FC236}">
                <a16:creationId xmlns:a16="http://schemas.microsoft.com/office/drawing/2014/main" id="{322F98C2-A7D9-AA38-2D24-3A211C6E654D}"/>
              </a:ext>
            </a:extLst>
          </p:cNvPr>
          <p:cNvSpPr txBox="1"/>
          <p:nvPr/>
        </p:nvSpPr>
        <p:spPr>
          <a:xfrm>
            <a:off x="911424" y="1988840"/>
            <a:ext cx="9144000" cy="3416320"/>
          </a:xfrm>
          <a:prstGeom prst="rect">
            <a:avLst/>
          </a:prstGeom>
          <a:noFill/>
        </p:spPr>
        <p:txBody>
          <a:bodyPr wrap="square">
            <a:spAutoFit/>
          </a:bodyPr>
          <a:lstStyle/>
          <a:p>
            <a:r>
              <a:rPr lang="en-US" sz="2400" b="0" i="0" dirty="0">
                <a:effectLst/>
                <a:latin typeface="Arial" panose="020B0604020202020204" pitchFamily="34" charset="0"/>
                <a:cs typeface="Arial" panose="020B0604020202020204" pitchFamily="34" charset="0"/>
              </a:rPr>
              <a:t>The primary objective of this project is to develop a data-driven solution that predicts the likelihood of a lead successfully converting into a paying customer for a business. The conversion of leads into customers is a fundamental aspect of business growth and revenue generation. By harnessing data and machine learning techniques, this project aims to optimize lead conversion rates and lead management efficiency, while also enabling personalized marketing and sales strategies for different lead segments.</a:t>
            </a:r>
            <a:endParaRPr lang="en-IN" sz="2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F4EF6CF-DA4B-25B3-C0C7-48AD7BACE800}"/>
              </a:ext>
            </a:extLst>
          </p:cNvPr>
          <p:cNvSpPr txBox="1"/>
          <p:nvPr/>
        </p:nvSpPr>
        <p:spPr>
          <a:xfrm>
            <a:off x="623392" y="6228020"/>
            <a:ext cx="3024336" cy="369332"/>
          </a:xfrm>
          <a:prstGeom prst="rect">
            <a:avLst/>
          </a:prstGeom>
          <a:noFill/>
        </p:spPr>
        <p:txBody>
          <a:bodyPr wrap="square" rtlCol="0">
            <a:spAutoFit/>
          </a:bodyPr>
          <a:lstStyle/>
          <a:p>
            <a:r>
              <a:rPr lang="en-IN" dirty="0"/>
              <a:t>Avinash Gadpayle</a:t>
            </a:r>
          </a:p>
        </p:txBody>
      </p:sp>
    </p:spTree>
    <p:extLst>
      <p:ext uri="{BB962C8B-B14F-4D97-AF65-F5344CB8AC3E}">
        <p14:creationId xmlns:p14="http://schemas.microsoft.com/office/powerpoint/2010/main" val="211619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dirty="0">
                <a:solidFill>
                  <a:srgbClr val="7030A0"/>
                </a:solidFill>
              </a:rPr>
              <a:t>Tools Used</a:t>
            </a:r>
            <a:endParaRPr sz="5400" dirty="0">
              <a:solidFill>
                <a:srgbClr val="7030A0"/>
              </a:solidFill>
            </a:endParaRPr>
          </a:p>
        </p:txBody>
      </p:sp>
      <p:sp>
        <p:nvSpPr>
          <p:cNvPr id="3" name="Content Placeholder 2"/>
          <p:cNvSpPr>
            <a:spLocks noGrp="1"/>
          </p:cNvSpPr>
          <p:nvPr>
            <p:ph sz="half" idx="1"/>
          </p:nvPr>
        </p:nvSpPr>
        <p:spPr>
          <a:xfrm>
            <a:off x="1524000" y="1825625"/>
            <a:ext cx="8892480" cy="4270375"/>
          </a:xfrm>
        </p:spPr>
        <p:txBody>
          <a:bodyPr>
            <a:normAutofit lnSpcReduction="10000"/>
          </a:bodyPr>
          <a:lstStyle/>
          <a:p>
            <a:r>
              <a:rPr lang="en-US" b="1" i="0" dirty="0">
                <a:solidFill>
                  <a:schemeClr val="tx1"/>
                </a:solidFill>
                <a:effectLst/>
                <a:latin typeface="Arial" panose="020B0604020202020204" pitchFamily="34" charset="0"/>
                <a:cs typeface="Arial" panose="020B0604020202020204" pitchFamily="34" charset="0"/>
              </a:rPr>
              <a:t>Data Cleansing:</a:t>
            </a:r>
            <a:r>
              <a:rPr lang="en-US" b="0" i="0" dirty="0">
                <a:solidFill>
                  <a:schemeClr val="tx1"/>
                </a:solidFill>
                <a:effectLst/>
                <a:latin typeface="Arial" panose="020B0604020202020204" pitchFamily="34" charset="0"/>
                <a:cs typeface="Arial" panose="020B0604020202020204" pitchFamily="34" charset="0"/>
              </a:rPr>
              <a:t> We used pandas and Python to clean and preprocess the dataset. This included handling missing values, removing duplicates, and standardizing data types.</a:t>
            </a:r>
          </a:p>
          <a:p>
            <a:r>
              <a:rPr lang="en-US" b="1" i="0" dirty="0">
                <a:solidFill>
                  <a:schemeClr val="tx1"/>
                </a:solidFill>
                <a:effectLst/>
                <a:latin typeface="Arial" panose="020B0604020202020204" pitchFamily="34" charset="0"/>
                <a:cs typeface="Arial" panose="020B0604020202020204" pitchFamily="34" charset="0"/>
              </a:rPr>
              <a:t>Exploratory Data Analysis (EDA):</a:t>
            </a:r>
            <a:r>
              <a:rPr lang="en-US" b="0" i="0" dirty="0">
                <a:solidFill>
                  <a:schemeClr val="tx1"/>
                </a:solidFill>
                <a:effectLst/>
                <a:latin typeface="Arial" panose="020B0604020202020204" pitchFamily="34" charset="0"/>
                <a:cs typeface="Arial" panose="020B0604020202020204" pitchFamily="34" charset="0"/>
              </a:rPr>
              <a:t> We employed libraries like pandas, matplotlib, and seaborn to perform in-depth data exploration. This allowed us to gain a deep understanding of the data, identify trends, and analyze correlations.</a:t>
            </a:r>
          </a:p>
          <a:p>
            <a:r>
              <a:rPr lang="en-US" b="1" i="0" dirty="0">
                <a:solidFill>
                  <a:schemeClr val="tx1"/>
                </a:solidFill>
                <a:effectLst/>
                <a:latin typeface="Arial" panose="020B0604020202020204" pitchFamily="34" charset="0"/>
                <a:cs typeface="Arial" panose="020B0604020202020204" pitchFamily="34" charset="0"/>
              </a:rPr>
              <a:t>Visualization:</a:t>
            </a:r>
            <a:r>
              <a:rPr lang="en-US" b="0" i="0" dirty="0">
                <a:solidFill>
                  <a:schemeClr val="tx1"/>
                </a:solidFill>
                <a:effectLst/>
                <a:latin typeface="Arial" panose="020B0604020202020204" pitchFamily="34" charset="0"/>
                <a:cs typeface="Arial" panose="020B0604020202020204" pitchFamily="34" charset="0"/>
              </a:rPr>
              <a:t> To visualize our findings during EDA and to represent our insights effectively, we made extensive use of visualization libraries like Matplotlib and Seaborn.</a:t>
            </a:r>
          </a:p>
          <a:p>
            <a:r>
              <a:rPr lang="en-US" b="1" i="0" dirty="0">
                <a:solidFill>
                  <a:schemeClr val="tx1"/>
                </a:solidFill>
                <a:effectLst/>
                <a:latin typeface="Arial" panose="020B0604020202020204" pitchFamily="34" charset="0"/>
                <a:cs typeface="Arial" panose="020B0604020202020204" pitchFamily="34" charset="0"/>
              </a:rPr>
              <a:t>Machine Learning:</a:t>
            </a:r>
            <a:r>
              <a:rPr lang="en-US" b="0" i="0" dirty="0">
                <a:solidFill>
                  <a:schemeClr val="tx1"/>
                </a:solidFill>
                <a:effectLst/>
                <a:latin typeface="Arial" panose="020B0604020202020204" pitchFamily="34" charset="0"/>
                <a:cs typeface="Arial" panose="020B0604020202020204" pitchFamily="34" charset="0"/>
              </a:rPr>
              <a:t> For the heart of our project, building predictive models, we utilized scikit-learn, a popular machine learning library in Python. We specifically employed the </a:t>
            </a:r>
            <a:r>
              <a:rPr lang="en-US" b="0" i="0" dirty="0" err="1">
                <a:solidFill>
                  <a:schemeClr val="tx1"/>
                </a:solidFill>
                <a:effectLst/>
                <a:latin typeface="Arial" panose="020B0604020202020204" pitchFamily="34" charset="0"/>
                <a:cs typeface="Arial" panose="020B0604020202020204" pitchFamily="34" charset="0"/>
              </a:rPr>
              <a:t>RandomForestClassifier</a:t>
            </a:r>
            <a:r>
              <a:rPr lang="en-US" b="0" i="0" dirty="0">
                <a:solidFill>
                  <a:schemeClr val="tx1"/>
                </a:solidFill>
                <a:effectLst/>
                <a:latin typeface="Arial" panose="020B0604020202020204" pitchFamily="34" charset="0"/>
                <a:cs typeface="Arial" panose="020B0604020202020204" pitchFamily="34" charset="0"/>
              </a:rPr>
              <a:t> as our predictive model.</a:t>
            </a:r>
          </a:p>
          <a:p>
            <a:endParaRPr dirty="0"/>
          </a:p>
        </p:txBody>
      </p:sp>
      <p:sp>
        <p:nvSpPr>
          <p:cNvPr id="7" name="TextBox 6">
            <a:extLst>
              <a:ext uri="{FF2B5EF4-FFF2-40B4-BE49-F238E27FC236}">
                <a16:creationId xmlns:a16="http://schemas.microsoft.com/office/drawing/2014/main" id="{9BA80B1A-062D-404B-BCBD-BA99C2B84918}"/>
              </a:ext>
            </a:extLst>
          </p:cNvPr>
          <p:cNvSpPr txBox="1"/>
          <p:nvPr/>
        </p:nvSpPr>
        <p:spPr>
          <a:xfrm>
            <a:off x="623392" y="6228020"/>
            <a:ext cx="3024336" cy="369332"/>
          </a:xfrm>
          <a:prstGeom prst="rect">
            <a:avLst/>
          </a:prstGeom>
          <a:noFill/>
        </p:spPr>
        <p:txBody>
          <a:bodyPr wrap="square" rtlCol="0">
            <a:spAutoFit/>
          </a:bodyPr>
          <a:lstStyle/>
          <a:p>
            <a:r>
              <a:rPr lang="en-IN" dirty="0"/>
              <a:t>Avinash Gadpayle</a:t>
            </a:r>
          </a:p>
        </p:txBody>
      </p:sp>
    </p:spTree>
    <p:extLst>
      <p:ext uri="{BB962C8B-B14F-4D97-AF65-F5344CB8AC3E}">
        <p14:creationId xmlns:p14="http://schemas.microsoft.com/office/powerpoint/2010/main" val="414526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i="0" dirty="0">
                <a:solidFill>
                  <a:srgbClr val="7030A0"/>
                </a:solidFill>
                <a:effectLst/>
              </a:rPr>
              <a:t>Approaches</a:t>
            </a:r>
            <a:endParaRPr sz="5400" dirty="0">
              <a:solidFill>
                <a:srgbClr val="7030A0"/>
              </a:solidFill>
            </a:endParaRPr>
          </a:p>
        </p:txBody>
      </p:sp>
      <p:sp>
        <p:nvSpPr>
          <p:cNvPr id="3" name="Content Placeholder 2"/>
          <p:cNvSpPr>
            <a:spLocks noGrp="1"/>
          </p:cNvSpPr>
          <p:nvPr>
            <p:ph sz="half" idx="1"/>
          </p:nvPr>
        </p:nvSpPr>
        <p:spPr>
          <a:xfrm>
            <a:off x="839416" y="1786924"/>
            <a:ext cx="4932040" cy="4270375"/>
          </a:xfrm>
        </p:spPr>
        <p:txBody>
          <a:bodyPr>
            <a:normAutofit/>
          </a:bodyPr>
          <a:lstStyle/>
          <a:p>
            <a:pPr algn="l">
              <a:buFont typeface="Arial" panose="020B0604020202020204" pitchFamily="34" charset="0"/>
              <a:buChar char="•"/>
            </a:pPr>
            <a:r>
              <a:rPr lang="en-US" b="0" i="0" dirty="0">
                <a:solidFill>
                  <a:schemeClr val="tx1"/>
                </a:solidFill>
                <a:effectLst/>
                <a:latin typeface="Söhne"/>
              </a:rPr>
              <a:t>Data Cleaning:</a:t>
            </a:r>
          </a:p>
          <a:p>
            <a:pPr marL="742950" lvl="1" indent="-285750" algn="l">
              <a:buFont typeface="Arial" panose="020B0604020202020204" pitchFamily="34" charset="0"/>
              <a:buChar char="•"/>
            </a:pPr>
            <a:r>
              <a:rPr lang="en-US" b="0" i="0" dirty="0">
                <a:solidFill>
                  <a:schemeClr val="tx1"/>
                </a:solidFill>
                <a:effectLst/>
                <a:latin typeface="Söhne"/>
              </a:rPr>
              <a:t>Handle missing values.</a:t>
            </a:r>
          </a:p>
          <a:p>
            <a:pPr marL="742950" lvl="1" indent="-285750" algn="l">
              <a:buFont typeface="Arial" panose="020B0604020202020204" pitchFamily="34" charset="0"/>
              <a:buChar char="•"/>
            </a:pPr>
            <a:r>
              <a:rPr lang="en-US" b="0" i="0" dirty="0">
                <a:solidFill>
                  <a:schemeClr val="tx1"/>
                </a:solidFill>
                <a:effectLst/>
                <a:latin typeface="Söhne"/>
              </a:rPr>
              <a:t>Remove duplicates.</a:t>
            </a:r>
          </a:p>
          <a:p>
            <a:pPr marL="742950" lvl="1" indent="-285750" algn="l">
              <a:buFont typeface="Arial" panose="020B0604020202020204" pitchFamily="34" charset="0"/>
              <a:buChar char="•"/>
            </a:pPr>
            <a:r>
              <a:rPr lang="en-US" b="0" i="0" dirty="0">
                <a:solidFill>
                  <a:schemeClr val="tx1"/>
                </a:solidFill>
                <a:effectLst/>
                <a:latin typeface="Söhne"/>
              </a:rPr>
              <a:t>Standardize data types.</a:t>
            </a:r>
          </a:p>
          <a:p>
            <a:pPr marL="457200" lvl="1" indent="0" algn="l">
              <a:buNone/>
            </a:pPr>
            <a:endParaRPr lang="en-US" b="0" i="0" dirty="0">
              <a:solidFill>
                <a:schemeClr val="tx1"/>
              </a:solidFill>
              <a:effectLst/>
              <a:latin typeface="Söhne"/>
            </a:endParaRPr>
          </a:p>
          <a:p>
            <a:pPr algn="l">
              <a:buFont typeface="Arial" panose="020B0604020202020204" pitchFamily="34" charset="0"/>
              <a:buChar char="•"/>
            </a:pPr>
            <a:r>
              <a:rPr lang="en-US" b="0" i="0" dirty="0">
                <a:solidFill>
                  <a:schemeClr val="tx1"/>
                </a:solidFill>
                <a:effectLst/>
                <a:latin typeface="Söhne"/>
              </a:rPr>
              <a:t>EDA:</a:t>
            </a:r>
          </a:p>
          <a:p>
            <a:pPr marL="742950" lvl="1" indent="-285750" algn="l">
              <a:buFont typeface="Arial" panose="020B0604020202020204" pitchFamily="34" charset="0"/>
              <a:buChar char="•"/>
            </a:pPr>
            <a:r>
              <a:rPr lang="en-US" b="0" i="0" dirty="0">
                <a:solidFill>
                  <a:schemeClr val="tx1"/>
                </a:solidFill>
                <a:effectLst/>
                <a:latin typeface="Söhne"/>
              </a:rPr>
              <a:t>Analyze lead demographics.</a:t>
            </a:r>
          </a:p>
          <a:p>
            <a:pPr marL="742950" lvl="1" indent="-285750" algn="l">
              <a:buFont typeface="Arial" panose="020B0604020202020204" pitchFamily="34" charset="0"/>
              <a:buChar char="•"/>
            </a:pPr>
            <a:r>
              <a:rPr lang="en-US" b="0" i="0" dirty="0">
                <a:solidFill>
                  <a:schemeClr val="tx1"/>
                </a:solidFill>
                <a:effectLst/>
                <a:latin typeface="Söhne"/>
              </a:rPr>
              <a:t>Explore lead sources and channels.</a:t>
            </a:r>
          </a:p>
          <a:p>
            <a:pPr marL="742950" lvl="1" indent="-285750" algn="l">
              <a:buFont typeface="Arial" panose="020B0604020202020204" pitchFamily="34" charset="0"/>
              <a:buChar char="•"/>
            </a:pPr>
            <a:r>
              <a:rPr lang="en-US" b="0" i="0" dirty="0">
                <a:solidFill>
                  <a:schemeClr val="tx1"/>
                </a:solidFill>
                <a:effectLst/>
                <a:latin typeface="Söhne"/>
              </a:rPr>
              <a:t>Investigate lead activity and preferences.</a:t>
            </a:r>
          </a:p>
          <a:p>
            <a:pPr marL="0" indent="0">
              <a:buNone/>
            </a:pPr>
            <a:endParaRPr dirty="0"/>
          </a:p>
        </p:txBody>
      </p:sp>
      <p:sp>
        <p:nvSpPr>
          <p:cNvPr id="7" name="TextBox 6">
            <a:extLst>
              <a:ext uri="{FF2B5EF4-FFF2-40B4-BE49-F238E27FC236}">
                <a16:creationId xmlns:a16="http://schemas.microsoft.com/office/drawing/2014/main" id="{9BA80B1A-062D-404B-BCBD-BA99C2B84918}"/>
              </a:ext>
            </a:extLst>
          </p:cNvPr>
          <p:cNvSpPr txBox="1"/>
          <p:nvPr/>
        </p:nvSpPr>
        <p:spPr>
          <a:xfrm>
            <a:off x="623392" y="6228020"/>
            <a:ext cx="3024336" cy="369332"/>
          </a:xfrm>
          <a:prstGeom prst="rect">
            <a:avLst/>
          </a:prstGeom>
          <a:noFill/>
        </p:spPr>
        <p:txBody>
          <a:bodyPr wrap="square" rtlCol="0">
            <a:spAutoFit/>
          </a:bodyPr>
          <a:lstStyle/>
          <a:p>
            <a:r>
              <a:rPr lang="en-IN" dirty="0"/>
              <a:t>Avinash Gadpayle</a:t>
            </a:r>
          </a:p>
        </p:txBody>
      </p:sp>
      <p:sp>
        <p:nvSpPr>
          <p:cNvPr id="6" name="TextBox 5">
            <a:extLst>
              <a:ext uri="{FF2B5EF4-FFF2-40B4-BE49-F238E27FC236}">
                <a16:creationId xmlns:a16="http://schemas.microsoft.com/office/drawing/2014/main" id="{8AEA5920-442B-C462-A8D2-25270B5E9685}"/>
              </a:ext>
            </a:extLst>
          </p:cNvPr>
          <p:cNvSpPr txBox="1"/>
          <p:nvPr/>
        </p:nvSpPr>
        <p:spPr>
          <a:xfrm>
            <a:off x="5776219" y="1786924"/>
            <a:ext cx="5504357" cy="3970318"/>
          </a:xfrm>
          <a:prstGeom prst="rect">
            <a:avLst/>
          </a:prstGeom>
          <a:noFill/>
        </p:spPr>
        <p:txBody>
          <a:bodyPr wrap="square">
            <a:spAutoFit/>
          </a:bodyPr>
          <a:lstStyle/>
          <a:p>
            <a:pPr algn="l">
              <a:buFont typeface="Arial" panose="020B0604020202020204" pitchFamily="34" charset="0"/>
              <a:buChar char="•"/>
            </a:pPr>
            <a:r>
              <a:rPr lang="en-IN" b="0" i="0" dirty="0">
                <a:effectLst/>
                <a:latin typeface="Söhne"/>
              </a:rPr>
              <a:t>Visualization:</a:t>
            </a:r>
          </a:p>
          <a:p>
            <a:pPr marL="742950" lvl="1" indent="-285750" algn="l">
              <a:buFont typeface="Arial" panose="020B0604020202020204" pitchFamily="34" charset="0"/>
              <a:buChar char="•"/>
            </a:pPr>
            <a:r>
              <a:rPr lang="en-IN" b="0" i="0" dirty="0">
                <a:effectLst/>
                <a:latin typeface="Söhne"/>
              </a:rPr>
              <a:t>Create visualizations to represent findings from EDA.</a:t>
            </a:r>
          </a:p>
          <a:p>
            <a:pPr marL="742950" lvl="1" indent="-285750" algn="l">
              <a:buFont typeface="Arial" panose="020B0604020202020204" pitchFamily="34" charset="0"/>
              <a:buChar char="•"/>
            </a:pPr>
            <a:r>
              <a:rPr lang="en-IN" b="0" i="0" dirty="0">
                <a:effectLst/>
                <a:latin typeface="Söhne"/>
              </a:rPr>
              <a:t>Use tools like Matplotlib&amp; Seaborn for visualizations.</a:t>
            </a:r>
          </a:p>
          <a:p>
            <a:pPr lvl="1" algn="l"/>
            <a:endParaRPr lang="en-IN" b="0" i="0" dirty="0">
              <a:effectLst/>
              <a:latin typeface="Söhne"/>
            </a:endParaRPr>
          </a:p>
          <a:p>
            <a:pPr algn="l">
              <a:buFont typeface="Arial" panose="020B0604020202020204" pitchFamily="34" charset="0"/>
              <a:buChar char="•"/>
            </a:pPr>
            <a:r>
              <a:rPr lang="en-IN" b="0" i="0" dirty="0">
                <a:effectLst/>
                <a:latin typeface="Söhne"/>
              </a:rPr>
              <a:t>Machine Learning:</a:t>
            </a:r>
          </a:p>
          <a:p>
            <a:pPr marL="742950" lvl="1" indent="-285750" algn="l">
              <a:buFont typeface="Arial" panose="020B0604020202020204" pitchFamily="34" charset="0"/>
              <a:buChar char="•"/>
            </a:pPr>
            <a:r>
              <a:rPr lang="en-IN" b="0" i="0" dirty="0">
                <a:effectLst/>
                <a:latin typeface="Söhne"/>
              </a:rPr>
              <a:t>Split the dataset into training and testing sets.</a:t>
            </a:r>
          </a:p>
          <a:p>
            <a:pPr marL="742950" lvl="1" indent="-285750" algn="l">
              <a:buFont typeface="Arial" panose="020B0604020202020204" pitchFamily="34" charset="0"/>
              <a:buChar char="•"/>
            </a:pPr>
            <a:r>
              <a:rPr lang="en-IN" b="0" i="0" dirty="0">
                <a:effectLst/>
                <a:latin typeface="Söhne"/>
              </a:rPr>
              <a:t>Select and implement machine learning algorithms for classification.</a:t>
            </a:r>
          </a:p>
          <a:p>
            <a:pPr marL="742950" lvl="1" indent="-285750" algn="l">
              <a:buFont typeface="Arial" panose="020B0604020202020204" pitchFamily="34" charset="0"/>
              <a:buChar char="•"/>
            </a:pPr>
            <a:r>
              <a:rPr lang="en-IN" b="0" i="0" dirty="0">
                <a:effectLst/>
                <a:latin typeface="Söhne"/>
              </a:rPr>
              <a:t>Tune hyperparameters for optimal model performance.</a:t>
            </a:r>
          </a:p>
          <a:p>
            <a:pPr marL="742950" lvl="1" indent="-285750" algn="l">
              <a:buFont typeface="Arial" panose="020B0604020202020204" pitchFamily="34" charset="0"/>
              <a:buChar char="•"/>
            </a:pPr>
            <a:r>
              <a:rPr lang="en-IN" b="0" i="0" dirty="0">
                <a:effectLst/>
                <a:latin typeface="Söhne"/>
              </a:rPr>
              <a:t>Evaluate models using appropriate metrics (e.g., accuracy, precision, recall, F1-score).</a:t>
            </a:r>
          </a:p>
        </p:txBody>
      </p:sp>
    </p:spTree>
    <p:extLst>
      <p:ext uri="{BB962C8B-B14F-4D97-AF65-F5344CB8AC3E}">
        <p14:creationId xmlns:p14="http://schemas.microsoft.com/office/powerpoint/2010/main" val="2523679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457200"/>
            <a:ext cx="10873208" cy="1143000"/>
          </a:xfrm>
        </p:spPr>
        <p:txBody>
          <a:bodyPr>
            <a:normAutofit fontScale="90000"/>
          </a:bodyPr>
          <a:lstStyle/>
          <a:p>
            <a:pPr algn="ctr"/>
            <a:r>
              <a:rPr lang="en-IN" sz="6000" i="0" dirty="0">
                <a:solidFill>
                  <a:srgbClr val="7030A0"/>
                </a:solidFill>
                <a:effectLst/>
              </a:rPr>
              <a:t>Introduction to EDA Insights</a:t>
            </a:r>
            <a:endParaRPr sz="6000" dirty="0">
              <a:solidFill>
                <a:srgbClr val="7030A0"/>
              </a:solidFill>
            </a:endParaRPr>
          </a:p>
        </p:txBody>
      </p:sp>
      <p:sp>
        <p:nvSpPr>
          <p:cNvPr id="3" name="Content Placeholder 2"/>
          <p:cNvSpPr>
            <a:spLocks noGrp="1"/>
          </p:cNvSpPr>
          <p:nvPr>
            <p:ph sz="half" idx="1"/>
          </p:nvPr>
        </p:nvSpPr>
        <p:spPr>
          <a:xfrm>
            <a:off x="1524000" y="1825625"/>
            <a:ext cx="8892480" cy="4270375"/>
          </a:xfrm>
        </p:spPr>
        <p:txBody>
          <a:bodyPr>
            <a:normAutofit/>
          </a:bodyPr>
          <a:lstStyle/>
          <a:p>
            <a:pPr algn="l">
              <a:buFont typeface="Arial" panose="020B0604020202020204" pitchFamily="34" charset="0"/>
              <a:buChar char="•"/>
            </a:pPr>
            <a:r>
              <a:rPr lang="en-US" b="0" i="0" dirty="0">
                <a:solidFill>
                  <a:schemeClr val="tx1"/>
                </a:solidFill>
                <a:effectLst/>
                <a:latin typeface="Söhne"/>
              </a:rPr>
              <a:t>Exploratory Data Analysis (EDA) plays a pivotal role in unraveling the story within the data.</a:t>
            </a:r>
          </a:p>
          <a:p>
            <a:pPr algn="l">
              <a:buFont typeface="Arial" panose="020B0604020202020204" pitchFamily="34" charset="0"/>
              <a:buChar char="•"/>
            </a:pPr>
            <a:r>
              <a:rPr lang="en-US" b="0" i="0" dirty="0">
                <a:solidFill>
                  <a:schemeClr val="tx1"/>
                </a:solidFill>
                <a:effectLst/>
                <a:latin typeface="Söhne"/>
              </a:rPr>
              <a:t>EDA is the initial step in understanding the dataset's characteristics, patterns, and potential correlations.</a:t>
            </a:r>
          </a:p>
          <a:p>
            <a:r>
              <a:rPr lang="en-IN" b="1" i="0" dirty="0">
                <a:effectLst/>
                <a:latin typeface="Söhne"/>
              </a:rPr>
              <a:t>Demographics Analysis</a:t>
            </a:r>
          </a:p>
          <a:p>
            <a:r>
              <a:rPr lang="en-IN" b="1" i="0" dirty="0">
                <a:effectLst/>
                <a:latin typeface="Söhne"/>
              </a:rPr>
              <a:t>Lead Source</a:t>
            </a:r>
            <a:endParaRPr lang="en-IN" b="1" dirty="0">
              <a:latin typeface="Söhne"/>
            </a:endParaRPr>
          </a:p>
          <a:p>
            <a:r>
              <a:rPr lang="en-IN" b="1" i="0" dirty="0">
                <a:effectLst/>
                <a:latin typeface="Söhne"/>
              </a:rPr>
              <a:t>Lead </a:t>
            </a:r>
            <a:r>
              <a:rPr lang="en-IN" b="1" dirty="0" err="1">
                <a:latin typeface="Söhne"/>
              </a:rPr>
              <a:t>O</a:t>
            </a:r>
            <a:r>
              <a:rPr lang="en-IN" b="1" i="0" dirty="0" err="1">
                <a:effectLst/>
                <a:latin typeface="Söhne"/>
              </a:rPr>
              <a:t>rgin</a:t>
            </a:r>
            <a:endParaRPr lang="en-IN" b="1" i="0" dirty="0">
              <a:effectLst/>
              <a:latin typeface="Söhne"/>
            </a:endParaRPr>
          </a:p>
          <a:p>
            <a:r>
              <a:rPr lang="en-IN" b="1" i="0" dirty="0">
                <a:effectLst/>
                <a:latin typeface="Söhne"/>
              </a:rPr>
              <a:t>Correlation Matrix</a:t>
            </a:r>
          </a:p>
          <a:p>
            <a:endParaRPr dirty="0"/>
          </a:p>
        </p:txBody>
      </p:sp>
      <p:sp>
        <p:nvSpPr>
          <p:cNvPr id="7" name="TextBox 6">
            <a:extLst>
              <a:ext uri="{FF2B5EF4-FFF2-40B4-BE49-F238E27FC236}">
                <a16:creationId xmlns:a16="http://schemas.microsoft.com/office/drawing/2014/main" id="{9BA80B1A-062D-404B-BCBD-BA99C2B84918}"/>
              </a:ext>
            </a:extLst>
          </p:cNvPr>
          <p:cNvSpPr txBox="1"/>
          <p:nvPr/>
        </p:nvSpPr>
        <p:spPr>
          <a:xfrm>
            <a:off x="623392" y="6228020"/>
            <a:ext cx="3024336" cy="369332"/>
          </a:xfrm>
          <a:prstGeom prst="rect">
            <a:avLst/>
          </a:prstGeom>
          <a:noFill/>
        </p:spPr>
        <p:txBody>
          <a:bodyPr wrap="square" rtlCol="0">
            <a:spAutoFit/>
          </a:bodyPr>
          <a:lstStyle/>
          <a:p>
            <a:r>
              <a:rPr lang="en-IN" dirty="0"/>
              <a:t>Avinash Gadpayle</a:t>
            </a:r>
          </a:p>
        </p:txBody>
      </p:sp>
    </p:spTree>
    <p:extLst>
      <p:ext uri="{BB962C8B-B14F-4D97-AF65-F5344CB8AC3E}">
        <p14:creationId xmlns:p14="http://schemas.microsoft.com/office/powerpoint/2010/main" val="2483412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71A5CCC-ABB1-4969-8D12-680565F9D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9496" y="1484784"/>
            <a:ext cx="8208912" cy="5267050"/>
          </a:xfrm>
          <a:prstGeom prst="rect">
            <a:avLst/>
          </a:prstGeom>
        </p:spPr>
      </p:pic>
      <p:sp>
        <p:nvSpPr>
          <p:cNvPr id="8" name="Title 1">
            <a:extLst>
              <a:ext uri="{FF2B5EF4-FFF2-40B4-BE49-F238E27FC236}">
                <a16:creationId xmlns:a16="http://schemas.microsoft.com/office/drawing/2014/main" id="{B4056348-C94B-36BD-2ECF-36358C265D59}"/>
              </a:ext>
            </a:extLst>
          </p:cNvPr>
          <p:cNvSpPr>
            <a:spLocks noGrp="1"/>
          </p:cNvSpPr>
          <p:nvPr>
            <p:ph type="title"/>
          </p:nvPr>
        </p:nvSpPr>
        <p:spPr>
          <a:xfrm>
            <a:off x="623392" y="845840"/>
            <a:ext cx="10873208" cy="1143000"/>
          </a:xfrm>
        </p:spPr>
        <p:txBody>
          <a:bodyPr>
            <a:normAutofit fontScale="90000"/>
          </a:bodyPr>
          <a:lstStyle/>
          <a:p>
            <a:pPr algn="ctr"/>
            <a:br>
              <a:rPr lang="en-IN" sz="6000" b="1" i="0" dirty="0">
                <a:solidFill>
                  <a:srgbClr val="7030A0"/>
                </a:solidFill>
                <a:effectLst/>
                <a:latin typeface="Söhne"/>
              </a:rPr>
            </a:br>
            <a:r>
              <a:rPr lang="en-IN" sz="6000" b="1" i="0" dirty="0">
                <a:solidFill>
                  <a:srgbClr val="7030A0"/>
                </a:solidFill>
                <a:effectLst/>
                <a:latin typeface="Söhne"/>
              </a:rPr>
              <a:t>Demographics Analysis</a:t>
            </a:r>
            <a:br>
              <a:rPr lang="en-IN" sz="2400" b="1" i="0" dirty="0">
                <a:effectLst/>
                <a:latin typeface="Söhne"/>
              </a:rPr>
            </a:br>
            <a:endParaRPr sz="6000" dirty="0">
              <a:solidFill>
                <a:srgbClr val="7030A0"/>
              </a:solidFill>
            </a:endParaRPr>
          </a:p>
        </p:txBody>
      </p:sp>
    </p:spTree>
    <p:extLst>
      <p:ext uri="{BB962C8B-B14F-4D97-AF65-F5344CB8AC3E}">
        <p14:creationId xmlns:p14="http://schemas.microsoft.com/office/powerpoint/2010/main" val="3444435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64518D-F8D6-0B31-2DE9-29F0B4368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92" y="1340769"/>
            <a:ext cx="10729192" cy="5264586"/>
          </a:xfrm>
          <a:prstGeom prst="rect">
            <a:avLst/>
          </a:prstGeom>
        </p:spPr>
      </p:pic>
      <p:sp>
        <p:nvSpPr>
          <p:cNvPr id="4" name="Title 1">
            <a:extLst>
              <a:ext uri="{FF2B5EF4-FFF2-40B4-BE49-F238E27FC236}">
                <a16:creationId xmlns:a16="http://schemas.microsoft.com/office/drawing/2014/main" id="{667686CC-B276-5BA9-67BD-EFE7A219A0BC}"/>
              </a:ext>
            </a:extLst>
          </p:cNvPr>
          <p:cNvSpPr>
            <a:spLocks noGrp="1"/>
          </p:cNvSpPr>
          <p:nvPr>
            <p:ph type="title"/>
          </p:nvPr>
        </p:nvSpPr>
        <p:spPr>
          <a:xfrm>
            <a:off x="623392" y="-27384"/>
            <a:ext cx="10873208" cy="1143000"/>
          </a:xfrm>
        </p:spPr>
        <p:txBody>
          <a:bodyPr>
            <a:normAutofit/>
          </a:bodyPr>
          <a:lstStyle/>
          <a:p>
            <a:pPr algn="ctr"/>
            <a:r>
              <a:rPr lang="en-IN" b="1" i="0" dirty="0">
                <a:solidFill>
                  <a:srgbClr val="7030A0"/>
                </a:solidFill>
                <a:effectLst/>
                <a:latin typeface="Söhne"/>
              </a:rPr>
              <a:t>Lead Source</a:t>
            </a:r>
            <a:endParaRPr dirty="0">
              <a:solidFill>
                <a:srgbClr val="7030A0"/>
              </a:solidFill>
            </a:endParaRPr>
          </a:p>
        </p:txBody>
      </p:sp>
    </p:spTree>
    <p:extLst>
      <p:ext uri="{BB962C8B-B14F-4D97-AF65-F5344CB8AC3E}">
        <p14:creationId xmlns:p14="http://schemas.microsoft.com/office/powerpoint/2010/main" val="295315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CA9FC0-F12E-8861-E508-CAB32AF1B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488" y="1587404"/>
            <a:ext cx="9145016" cy="4916531"/>
          </a:xfrm>
          <a:prstGeom prst="rect">
            <a:avLst/>
          </a:prstGeom>
        </p:spPr>
      </p:pic>
      <p:sp>
        <p:nvSpPr>
          <p:cNvPr id="6" name="Title 1">
            <a:extLst>
              <a:ext uri="{FF2B5EF4-FFF2-40B4-BE49-F238E27FC236}">
                <a16:creationId xmlns:a16="http://schemas.microsoft.com/office/drawing/2014/main" id="{3FEF685C-B3D0-7655-DA4A-5CD80B9B3501}"/>
              </a:ext>
            </a:extLst>
          </p:cNvPr>
          <p:cNvSpPr>
            <a:spLocks noGrp="1"/>
          </p:cNvSpPr>
          <p:nvPr>
            <p:ph type="title"/>
          </p:nvPr>
        </p:nvSpPr>
        <p:spPr>
          <a:xfrm>
            <a:off x="623392" y="457200"/>
            <a:ext cx="10873208" cy="1143000"/>
          </a:xfrm>
        </p:spPr>
        <p:txBody>
          <a:bodyPr>
            <a:normAutofit/>
          </a:bodyPr>
          <a:lstStyle/>
          <a:p>
            <a:pPr algn="ctr"/>
            <a:r>
              <a:rPr lang="en-IN" b="1" i="0" dirty="0">
                <a:solidFill>
                  <a:srgbClr val="7030A0"/>
                </a:solidFill>
                <a:effectLst/>
                <a:latin typeface="Söhne"/>
              </a:rPr>
              <a:t>Lead </a:t>
            </a:r>
            <a:r>
              <a:rPr lang="en-IN" b="1" dirty="0" err="1">
                <a:solidFill>
                  <a:srgbClr val="7030A0"/>
                </a:solidFill>
                <a:latin typeface="Söhne"/>
              </a:rPr>
              <a:t>O</a:t>
            </a:r>
            <a:r>
              <a:rPr lang="en-IN" b="1" i="0" dirty="0" err="1">
                <a:solidFill>
                  <a:srgbClr val="7030A0"/>
                </a:solidFill>
                <a:effectLst/>
                <a:latin typeface="Söhne"/>
              </a:rPr>
              <a:t>rgin</a:t>
            </a:r>
            <a:endParaRPr dirty="0">
              <a:solidFill>
                <a:srgbClr val="7030A0"/>
              </a:solidFill>
            </a:endParaRPr>
          </a:p>
        </p:txBody>
      </p:sp>
    </p:spTree>
    <p:extLst>
      <p:ext uri="{BB962C8B-B14F-4D97-AF65-F5344CB8AC3E}">
        <p14:creationId xmlns:p14="http://schemas.microsoft.com/office/powerpoint/2010/main" val="2149701246"/>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61</TotalTime>
  <Words>571</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Candara</vt:lpstr>
      <vt:lpstr>Consolas</vt:lpstr>
      <vt:lpstr>Söhne</vt:lpstr>
      <vt:lpstr>Tech Computer 16x9</vt:lpstr>
      <vt:lpstr>Customer Lead Prediction Project</vt:lpstr>
      <vt:lpstr>Title and Content Layout with List</vt:lpstr>
      <vt:lpstr>Problem Statement</vt:lpstr>
      <vt:lpstr>Tools Used</vt:lpstr>
      <vt:lpstr>Approaches</vt:lpstr>
      <vt:lpstr>Introduction to EDA Insights</vt:lpstr>
      <vt:lpstr> Demographics Analysis </vt:lpstr>
      <vt:lpstr>Lead Source</vt:lpstr>
      <vt:lpstr>Lead Orgin</vt:lpstr>
      <vt:lpstr>Correlation Matrix</vt:lpstr>
      <vt:lpstr>Key Conclusions</vt:lpstr>
      <vt:lpstr>Top Suggestions</vt:lpstr>
      <vt:lpstr>Thank You  Avinash Gadpayle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Lead Prediction Project</dc:title>
  <dc:creator>Avinash Gadpayle</dc:creator>
  <cp:lastModifiedBy>Avinash Gadpayle</cp:lastModifiedBy>
  <cp:revision>1</cp:revision>
  <dcterms:created xsi:type="dcterms:W3CDTF">2023-10-27T20:10:48Z</dcterms:created>
  <dcterms:modified xsi:type="dcterms:W3CDTF">2023-10-27T21:12:14Z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