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8" r:id="rId4"/>
    <p:sldId id="270" r:id="rId5"/>
    <p:sldId id="266" r:id="rId6"/>
    <p:sldId id="267" r:id="rId7"/>
    <p:sldId id="269" r:id="rId8"/>
    <p:sldId id="271" r:id="rId9"/>
    <p:sldId id="272" r:id="rId10"/>
    <p:sldId id="259" r:id="rId11"/>
    <p:sldId id="260" r:id="rId12"/>
    <p:sldId id="261" r:id="rId13"/>
    <p:sldId id="262" r:id="rId14"/>
    <p:sldId id="263" r:id="rId15"/>
    <p:sldId id="273"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24" autoAdjust="0"/>
  </p:normalViewPr>
  <p:slideViewPr>
    <p:cSldViewPr>
      <p:cViewPr varScale="1">
        <p:scale>
          <a:sx n="70" d="100"/>
          <a:sy n="70" d="100"/>
        </p:scale>
        <p:origin x="-138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C520DC-6028-4EC3-B36A-4A36B3341592}" type="doc">
      <dgm:prSet loTypeId="urn:microsoft.com/office/officeart/2005/8/layout/chevron1" loCatId="process" qsTypeId="urn:microsoft.com/office/officeart/2005/8/quickstyle/3d2" qsCatId="3D" csTypeId="urn:microsoft.com/office/officeart/2005/8/colors/colorful2" csCatId="colorful" phldr="1"/>
      <dgm:spPr/>
      <dgm:t>
        <a:bodyPr/>
        <a:lstStyle/>
        <a:p>
          <a:endParaRPr lang="en-IN"/>
        </a:p>
      </dgm:t>
    </dgm:pt>
    <dgm:pt modelId="{D903CE26-F5E6-444E-9E0E-BC37F7876C63}">
      <dgm:prSet phldrT="[Text]" custT="1"/>
      <dgm:spPr/>
      <dgm:t>
        <a:bodyPr/>
        <a:lstStyle/>
        <a:p>
          <a:r>
            <a:rPr lang="en-IN" sz="1800" dirty="0" smtClean="0">
              <a:latin typeface="Arial" pitchFamily="34" charset="0"/>
              <a:cs typeface="Arial" pitchFamily="34" charset="0"/>
            </a:rPr>
            <a:t>Lexical Analysis</a:t>
          </a:r>
          <a:endParaRPr lang="en-IN" sz="1800" dirty="0">
            <a:latin typeface="Arial" pitchFamily="34" charset="0"/>
            <a:cs typeface="Arial" pitchFamily="34" charset="0"/>
          </a:endParaRPr>
        </a:p>
      </dgm:t>
    </dgm:pt>
    <dgm:pt modelId="{8D17ED09-F374-47D3-944A-21FD8BA387C7}" type="parTrans" cxnId="{C854F986-6AC0-48C5-8EF8-53C0C6F5B3FE}">
      <dgm:prSet/>
      <dgm:spPr/>
      <dgm:t>
        <a:bodyPr/>
        <a:lstStyle/>
        <a:p>
          <a:endParaRPr lang="en-IN"/>
        </a:p>
      </dgm:t>
    </dgm:pt>
    <dgm:pt modelId="{9433C346-7FA3-439C-B9A0-6E20D630BFF9}" type="sibTrans" cxnId="{C854F986-6AC0-48C5-8EF8-53C0C6F5B3FE}">
      <dgm:prSet/>
      <dgm:spPr/>
      <dgm:t>
        <a:bodyPr/>
        <a:lstStyle/>
        <a:p>
          <a:endParaRPr lang="en-IN"/>
        </a:p>
      </dgm:t>
    </dgm:pt>
    <dgm:pt modelId="{087D66F7-5324-4E6D-9E99-522A33EDBDD9}">
      <dgm:prSet phldrT="[Text]" custT="1"/>
      <dgm:spPr/>
      <dgm:t>
        <a:bodyPr/>
        <a:lstStyle/>
        <a:p>
          <a:r>
            <a:rPr lang="en-IN" sz="1800" dirty="0" smtClean="0">
              <a:latin typeface="Arial" pitchFamily="34" charset="0"/>
              <a:cs typeface="Arial" pitchFamily="34" charset="0"/>
            </a:rPr>
            <a:t>Syntax Analysis</a:t>
          </a:r>
          <a:endParaRPr lang="en-IN" sz="1800" dirty="0">
            <a:latin typeface="Arial" pitchFamily="34" charset="0"/>
            <a:cs typeface="Arial" pitchFamily="34" charset="0"/>
          </a:endParaRPr>
        </a:p>
      </dgm:t>
    </dgm:pt>
    <dgm:pt modelId="{F451FCFB-612F-44C1-9D64-C472BF530388}" type="parTrans" cxnId="{129D0C29-68A6-48F2-A73F-D4E489B7A5BB}">
      <dgm:prSet/>
      <dgm:spPr/>
      <dgm:t>
        <a:bodyPr/>
        <a:lstStyle/>
        <a:p>
          <a:endParaRPr lang="en-IN"/>
        </a:p>
      </dgm:t>
    </dgm:pt>
    <dgm:pt modelId="{A1F67D6B-7687-4D95-BF5B-0424B8B00118}" type="sibTrans" cxnId="{129D0C29-68A6-48F2-A73F-D4E489B7A5BB}">
      <dgm:prSet/>
      <dgm:spPr/>
      <dgm:t>
        <a:bodyPr/>
        <a:lstStyle/>
        <a:p>
          <a:endParaRPr lang="en-IN"/>
        </a:p>
      </dgm:t>
    </dgm:pt>
    <dgm:pt modelId="{4488D7C5-1196-44AE-9D97-D01470E7CFC3}">
      <dgm:prSet phldrT="[Text]" custT="1"/>
      <dgm:spPr/>
      <dgm:t>
        <a:bodyPr/>
        <a:lstStyle/>
        <a:p>
          <a:r>
            <a:rPr lang="en-IN" sz="1800" dirty="0" smtClean="0">
              <a:latin typeface="Arial" pitchFamily="34" charset="0"/>
              <a:cs typeface="Arial" pitchFamily="34" charset="0"/>
            </a:rPr>
            <a:t>Semantic Analysis</a:t>
          </a:r>
          <a:endParaRPr lang="en-IN" sz="1800" dirty="0">
            <a:latin typeface="Arial" pitchFamily="34" charset="0"/>
            <a:cs typeface="Arial" pitchFamily="34" charset="0"/>
          </a:endParaRPr>
        </a:p>
      </dgm:t>
    </dgm:pt>
    <dgm:pt modelId="{F95A89BD-9FFB-4134-9526-A3A3F65491FD}" type="parTrans" cxnId="{24CEC27E-7B7A-468E-B91F-3E65E76E10C7}">
      <dgm:prSet/>
      <dgm:spPr/>
      <dgm:t>
        <a:bodyPr/>
        <a:lstStyle/>
        <a:p>
          <a:endParaRPr lang="en-IN"/>
        </a:p>
      </dgm:t>
    </dgm:pt>
    <dgm:pt modelId="{3BFB0FB3-FABF-4887-9675-4F8443C52CBD}" type="sibTrans" cxnId="{24CEC27E-7B7A-468E-B91F-3E65E76E10C7}">
      <dgm:prSet/>
      <dgm:spPr/>
      <dgm:t>
        <a:bodyPr/>
        <a:lstStyle/>
        <a:p>
          <a:endParaRPr lang="en-IN"/>
        </a:p>
      </dgm:t>
    </dgm:pt>
    <dgm:pt modelId="{DC9D2CFA-159A-4482-B9B7-2F0635980DAB}">
      <dgm:prSet custT="1"/>
      <dgm:spPr/>
      <dgm:t>
        <a:bodyPr/>
        <a:lstStyle/>
        <a:p>
          <a:r>
            <a:rPr lang="en-IN" sz="1800" dirty="0" smtClean="0">
              <a:latin typeface="Arial" pitchFamily="34" charset="0"/>
              <a:cs typeface="Arial" pitchFamily="34" charset="0"/>
            </a:rPr>
            <a:t>Discourse</a:t>
          </a:r>
          <a:endParaRPr lang="en-IN" sz="1800" dirty="0">
            <a:latin typeface="Arial" pitchFamily="34" charset="0"/>
            <a:cs typeface="Arial" pitchFamily="34" charset="0"/>
          </a:endParaRPr>
        </a:p>
      </dgm:t>
    </dgm:pt>
    <dgm:pt modelId="{8CFB1742-F9FA-40FD-8E75-B0F31BF23E1B}" type="parTrans" cxnId="{20C91096-A505-482D-9DB5-85BAF87F4369}">
      <dgm:prSet/>
      <dgm:spPr/>
      <dgm:t>
        <a:bodyPr/>
        <a:lstStyle/>
        <a:p>
          <a:endParaRPr lang="en-IN"/>
        </a:p>
      </dgm:t>
    </dgm:pt>
    <dgm:pt modelId="{CB5DE50F-B4E7-438E-9FD5-ADE83C8214DC}" type="sibTrans" cxnId="{20C91096-A505-482D-9DB5-85BAF87F4369}">
      <dgm:prSet/>
      <dgm:spPr/>
      <dgm:t>
        <a:bodyPr/>
        <a:lstStyle/>
        <a:p>
          <a:endParaRPr lang="en-IN"/>
        </a:p>
      </dgm:t>
    </dgm:pt>
    <dgm:pt modelId="{98DE7D4F-4373-4ABD-9B9B-DC2507612B69}">
      <dgm:prSet custT="1"/>
      <dgm:spPr/>
      <dgm:t>
        <a:bodyPr/>
        <a:lstStyle/>
        <a:p>
          <a:r>
            <a:rPr lang="en-IN" sz="1800" dirty="0" err="1" smtClean="0">
              <a:latin typeface="Arial" pitchFamily="34" charset="0"/>
              <a:cs typeface="Arial" pitchFamily="34" charset="0"/>
            </a:rPr>
            <a:t>Progmatics</a:t>
          </a:r>
          <a:endParaRPr lang="en-IN" sz="1800" dirty="0">
            <a:latin typeface="Arial" pitchFamily="34" charset="0"/>
            <a:cs typeface="Arial" pitchFamily="34" charset="0"/>
          </a:endParaRPr>
        </a:p>
      </dgm:t>
    </dgm:pt>
    <dgm:pt modelId="{91CF4625-E2C1-451C-8A14-797CD787D22E}" type="parTrans" cxnId="{9765EBE7-40FA-41DC-B97D-AE077DB1BB31}">
      <dgm:prSet/>
      <dgm:spPr/>
      <dgm:t>
        <a:bodyPr/>
        <a:lstStyle/>
        <a:p>
          <a:endParaRPr lang="en-IN"/>
        </a:p>
      </dgm:t>
    </dgm:pt>
    <dgm:pt modelId="{9687ED89-28FE-4521-801E-E230E7AF6239}" type="sibTrans" cxnId="{9765EBE7-40FA-41DC-B97D-AE077DB1BB31}">
      <dgm:prSet/>
      <dgm:spPr/>
      <dgm:t>
        <a:bodyPr/>
        <a:lstStyle/>
        <a:p>
          <a:endParaRPr lang="en-IN"/>
        </a:p>
      </dgm:t>
    </dgm:pt>
    <dgm:pt modelId="{4C7812AA-1DC5-4218-B1D3-0ACA11470246}" type="pres">
      <dgm:prSet presAssocID="{21C520DC-6028-4EC3-B36A-4A36B3341592}" presName="Name0" presStyleCnt="0">
        <dgm:presLayoutVars>
          <dgm:dir/>
          <dgm:animLvl val="lvl"/>
          <dgm:resizeHandles val="exact"/>
        </dgm:presLayoutVars>
      </dgm:prSet>
      <dgm:spPr/>
      <dgm:t>
        <a:bodyPr/>
        <a:lstStyle/>
        <a:p>
          <a:endParaRPr lang="en-IN"/>
        </a:p>
      </dgm:t>
    </dgm:pt>
    <dgm:pt modelId="{42CD73EF-C378-4C52-AED2-A3F608D75D27}" type="pres">
      <dgm:prSet presAssocID="{D903CE26-F5E6-444E-9E0E-BC37F7876C63}" presName="parTxOnly" presStyleLbl="node1" presStyleIdx="0" presStyleCnt="5">
        <dgm:presLayoutVars>
          <dgm:chMax val="0"/>
          <dgm:chPref val="0"/>
          <dgm:bulletEnabled val="1"/>
        </dgm:presLayoutVars>
      </dgm:prSet>
      <dgm:spPr/>
      <dgm:t>
        <a:bodyPr/>
        <a:lstStyle/>
        <a:p>
          <a:endParaRPr lang="en-IN"/>
        </a:p>
      </dgm:t>
    </dgm:pt>
    <dgm:pt modelId="{35204E92-5B74-43A2-B5FD-3240DB094524}" type="pres">
      <dgm:prSet presAssocID="{9433C346-7FA3-439C-B9A0-6E20D630BFF9}" presName="parTxOnlySpace" presStyleCnt="0"/>
      <dgm:spPr/>
    </dgm:pt>
    <dgm:pt modelId="{AB29ADFC-6826-4E79-97EB-24515A631A4A}" type="pres">
      <dgm:prSet presAssocID="{087D66F7-5324-4E6D-9E99-522A33EDBDD9}" presName="parTxOnly" presStyleLbl="node1" presStyleIdx="1" presStyleCnt="5">
        <dgm:presLayoutVars>
          <dgm:chMax val="0"/>
          <dgm:chPref val="0"/>
          <dgm:bulletEnabled val="1"/>
        </dgm:presLayoutVars>
      </dgm:prSet>
      <dgm:spPr/>
      <dgm:t>
        <a:bodyPr/>
        <a:lstStyle/>
        <a:p>
          <a:endParaRPr lang="en-IN"/>
        </a:p>
      </dgm:t>
    </dgm:pt>
    <dgm:pt modelId="{E10764C4-CD1B-4C37-B4C6-A28795F06302}" type="pres">
      <dgm:prSet presAssocID="{A1F67D6B-7687-4D95-BF5B-0424B8B00118}" presName="parTxOnlySpace" presStyleCnt="0"/>
      <dgm:spPr/>
    </dgm:pt>
    <dgm:pt modelId="{A25E7913-494B-4255-A198-170701330820}" type="pres">
      <dgm:prSet presAssocID="{4488D7C5-1196-44AE-9D97-D01470E7CFC3}" presName="parTxOnly" presStyleLbl="node1" presStyleIdx="2" presStyleCnt="5">
        <dgm:presLayoutVars>
          <dgm:chMax val="0"/>
          <dgm:chPref val="0"/>
          <dgm:bulletEnabled val="1"/>
        </dgm:presLayoutVars>
      </dgm:prSet>
      <dgm:spPr/>
      <dgm:t>
        <a:bodyPr/>
        <a:lstStyle/>
        <a:p>
          <a:endParaRPr lang="en-IN"/>
        </a:p>
      </dgm:t>
    </dgm:pt>
    <dgm:pt modelId="{939BEF91-5CA2-4E78-B536-AD8D2DB94396}" type="pres">
      <dgm:prSet presAssocID="{3BFB0FB3-FABF-4887-9675-4F8443C52CBD}" presName="parTxOnlySpace" presStyleCnt="0"/>
      <dgm:spPr/>
    </dgm:pt>
    <dgm:pt modelId="{2BF1BCA2-F8DA-4385-8490-A9B0B34F91A4}" type="pres">
      <dgm:prSet presAssocID="{DC9D2CFA-159A-4482-B9B7-2F0635980DAB}" presName="parTxOnly" presStyleLbl="node1" presStyleIdx="3" presStyleCnt="5">
        <dgm:presLayoutVars>
          <dgm:chMax val="0"/>
          <dgm:chPref val="0"/>
          <dgm:bulletEnabled val="1"/>
        </dgm:presLayoutVars>
      </dgm:prSet>
      <dgm:spPr/>
      <dgm:t>
        <a:bodyPr/>
        <a:lstStyle/>
        <a:p>
          <a:endParaRPr lang="en-IN"/>
        </a:p>
      </dgm:t>
    </dgm:pt>
    <dgm:pt modelId="{9AF330DD-131F-4132-ACA7-C8E08269D7EF}" type="pres">
      <dgm:prSet presAssocID="{CB5DE50F-B4E7-438E-9FD5-ADE83C8214DC}" presName="parTxOnlySpace" presStyleCnt="0"/>
      <dgm:spPr/>
    </dgm:pt>
    <dgm:pt modelId="{005D1F0C-0DED-463F-97B2-E342AF80D714}" type="pres">
      <dgm:prSet presAssocID="{98DE7D4F-4373-4ABD-9B9B-DC2507612B69}" presName="parTxOnly" presStyleLbl="node1" presStyleIdx="4" presStyleCnt="5">
        <dgm:presLayoutVars>
          <dgm:chMax val="0"/>
          <dgm:chPref val="0"/>
          <dgm:bulletEnabled val="1"/>
        </dgm:presLayoutVars>
      </dgm:prSet>
      <dgm:spPr/>
      <dgm:t>
        <a:bodyPr/>
        <a:lstStyle/>
        <a:p>
          <a:endParaRPr lang="en-IN"/>
        </a:p>
      </dgm:t>
    </dgm:pt>
  </dgm:ptLst>
  <dgm:cxnLst>
    <dgm:cxn modelId="{BC4F1D01-496C-4469-BFEF-DCE3FED6C8A9}" type="presOf" srcId="{4488D7C5-1196-44AE-9D97-D01470E7CFC3}" destId="{A25E7913-494B-4255-A198-170701330820}" srcOrd="0" destOrd="0" presId="urn:microsoft.com/office/officeart/2005/8/layout/chevron1"/>
    <dgm:cxn modelId="{C854F986-6AC0-48C5-8EF8-53C0C6F5B3FE}" srcId="{21C520DC-6028-4EC3-B36A-4A36B3341592}" destId="{D903CE26-F5E6-444E-9E0E-BC37F7876C63}" srcOrd="0" destOrd="0" parTransId="{8D17ED09-F374-47D3-944A-21FD8BA387C7}" sibTransId="{9433C346-7FA3-439C-B9A0-6E20D630BFF9}"/>
    <dgm:cxn modelId="{2D2B57F0-65F5-40A0-B669-BDFDB9421C80}" type="presOf" srcId="{21C520DC-6028-4EC3-B36A-4A36B3341592}" destId="{4C7812AA-1DC5-4218-B1D3-0ACA11470246}" srcOrd="0" destOrd="0" presId="urn:microsoft.com/office/officeart/2005/8/layout/chevron1"/>
    <dgm:cxn modelId="{5F936E0C-69D1-4FD1-A579-2DC76B836C6C}" type="presOf" srcId="{D903CE26-F5E6-444E-9E0E-BC37F7876C63}" destId="{42CD73EF-C378-4C52-AED2-A3F608D75D27}" srcOrd="0" destOrd="0" presId="urn:microsoft.com/office/officeart/2005/8/layout/chevron1"/>
    <dgm:cxn modelId="{AE0A3F47-6024-4092-8233-35487B0048D7}" type="presOf" srcId="{DC9D2CFA-159A-4482-B9B7-2F0635980DAB}" destId="{2BF1BCA2-F8DA-4385-8490-A9B0B34F91A4}" srcOrd="0" destOrd="0" presId="urn:microsoft.com/office/officeart/2005/8/layout/chevron1"/>
    <dgm:cxn modelId="{24CEC27E-7B7A-468E-B91F-3E65E76E10C7}" srcId="{21C520DC-6028-4EC3-B36A-4A36B3341592}" destId="{4488D7C5-1196-44AE-9D97-D01470E7CFC3}" srcOrd="2" destOrd="0" parTransId="{F95A89BD-9FFB-4134-9526-A3A3F65491FD}" sibTransId="{3BFB0FB3-FABF-4887-9675-4F8443C52CBD}"/>
    <dgm:cxn modelId="{CDE0CF8E-EFD8-4008-8565-F1D86DE1DC2F}" type="presOf" srcId="{087D66F7-5324-4E6D-9E99-522A33EDBDD9}" destId="{AB29ADFC-6826-4E79-97EB-24515A631A4A}" srcOrd="0" destOrd="0" presId="urn:microsoft.com/office/officeart/2005/8/layout/chevron1"/>
    <dgm:cxn modelId="{20C91096-A505-482D-9DB5-85BAF87F4369}" srcId="{21C520DC-6028-4EC3-B36A-4A36B3341592}" destId="{DC9D2CFA-159A-4482-B9B7-2F0635980DAB}" srcOrd="3" destOrd="0" parTransId="{8CFB1742-F9FA-40FD-8E75-B0F31BF23E1B}" sibTransId="{CB5DE50F-B4E7-438E-9FD5-ADE83C8214DC}"/>
    <dgm:cxn modelId="{A3D72E59-725A-40F8-B602-01DCB9867F02}" type="presOf" srcId="{98DE7D4F-4373-4ABD-9B9B-DC2507612B69}" destId="{005D1F0C-0DED-463F-97B2-E342AF80D714}" srcOrd="0" destOrd="0" presId="urn:microsoft.com/office/officeart/2005/8/layout/chevron1"/>
    <dgm:cxn modelId="{129D0C29-68A6-48F2-A73F-D4E489B7A5BB}" srcId="{21C520DC-6028-4EC3-B36A-4A36B3341592}" destId="{087D66F7-5324-4E6D-9E99-522A33EDBDD9}" srcOrd="1" destOrd="0" parTransId="{F451FCFB-612F-44C1-9D64-C472BF530388}" sibTransId="{A1F67D6B-7687-4D95-BF5B-0424B8B00118}"/>
    <dgm:cxn modelId="{9765EBE7-40FA-41DC-B97D-AE077DB1BB31}" srcId="{21C520DC-6028-4EC3-B36A-4A36B3341592}" destId="{98DE7D4F-4373-4ABD-9B9B-DC2507612B69}" srcOrd="4" destOrd="0" parTransId="{91CF4625-E2C1-451C-8A14-797CD787D22E}" sibTransId="{9687ED89-28FE-4521-801E-E230E7AF6239}"/>
    <dgm:cxn modelId="{47EAD7B1-3C21-487A-8960-114314C69347}" type="presParOf" srcId="{4C7812AA-1DC5-4218-B1D3-0ACA11470246}" destId="{42CD73EF-C378-4C52-AED2-A3F608D75D27}" srcOrd="0" destOrd="0" presId="urn:microsoft.com/office/officeart/2005/8/layout/chevron1"/>
    <dgm:cxn modelId="{12AEFD40-228D-4C35-B84E-8816FE02B738}" type="presParOf" srcId="{4C7812AA-1DC5-4218-B1D3-0ACA11470246}" destId="{35204E92-5B74-43A2-B5FD-3240DB094524}" srcOrd="1" destOrd="0" presId="urn:microsoft.com/office/officeart/2005/8/layout/chevron1"/>
    <dgm:cxn modelId="{2663717C-DB2C-4683-BE08-0FC22427EA6C}" type="presParOf" srcId="{4C7812AA-1DC5-4218-B1D3-0ACA11470246}" destId="{AB29ADFC-6826-4E79-97EB-24515A631A4A}" srcOrd="2" destOrd="0" presId="urn:microsoft.com/office/officeart/2005/8/layout/chevron1"/>
    <dgm:cxn modelId="{2560EF33-22E6-48EA-BA16-A6C4DF13456B}" type="presParOf" srcId="{4C7812AA-1DC5-4218-B1D3-0ACA11470246}" destId="{E10764C4-CD1B-4C37-B4C6-A28795F06302}" srcOrd="3" destOrd="0" presId="urn:microsoft.com/office/officeart/2005/8/layout/chevron1"/>
    <dgm:cxn modelId="{85F70580-5525-480F-8F88-9F771989A611}" type="presParOf" srcId="{4C7812AA-1DC5-4218-B1D3-0ACA11470246}" destId="{A25E7913-494B-4255-A198-170701330820}" srcOrd="4" destOrd="0" presId="urn:microsoft.com/office/officeart/2005/8/layout/chevron1"/>
    <dgm:cxn modelId="{16F6C2B3-BD0D-45A6-AC9F-C30CBF5759AB}" type="presParOf" srcId="{4C7812AA-1DC5-4218-B1D3-0ACA11470246}" destId="{939BEF91-5CA2-4E78-B536-AD8D2DB94396}" srcOrd="5" destOrd="0" presId="urn:microsoft.com/office/officeart/2005/8/layout/chevron1"/>
    <dgm:cxn modelId="{6A2DB89D-0ABF-4B5A-934A-F60CFA790ED6}" type="presParOf" srcId="{4C7812AA-1DC5-4218-B1D3-0ACA11470246}" destId="{2BF1BCA2-F8DA-4385-8490-A9B0B34F91A4}" srcOrd="6" destOrd="0" presId="urn:microsoft.com/office/officeart/2005/8/layout/chevron1"/>
    <dgm:cxn modelId="{A4B1E690-708B-484F-BD25-23FE5AE72D8E}" type="presParOf" srcId="{4C7812AA-1DC5-4218-B1D3-0ACA11470246}" destId="{9AF330DD-131F-4132-ACA7-C8E08269D7EF}" srcOrd="7" destOrd="0" presId="urn:microsoft.com/office/officeart/2005/8/layout/chevron1"/>
    <dgm:cxn modelId="{190944F6-D44E-414A-87D6-7E8CAA3D35D8}" type="presParOf" srcId="{4C7812AA-1DC5-4218-B1D3-0ACA11470246}" destId="{005D1F0C-0DED-463F-97B2-E342AF80D714}"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sentences.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1328"/>
            <a:ext cx="9144000" cy="5071872"/>
          </a:xfrm>
        </p:spPr>
        <p:txBody>
          <a:bodyPr>
            <a:normAutofit/>
          </a:bodyPr>
          <a:lstStyle/>
          <a:p>
            <a:pPr algn="ctr">
              <a:buNone/>
            </a:pPr>
            <a:r>
              <a:rPr lang="en-US" sz="2800" dirty="0" smtClean="0">
                <a:latin typeface="Times New Roman" pitchFamily="18" charset="0"/>
                <a:cs typeface="Times New Roman" pitchFamily="18" charset="0"/>
              </a:rPr>
              <a:t>Under the esteemed guidance of:</a:t>
            </a:r>
          </a:p>
          <a:p>
            <a:pPr algn="ctr">
              <a:buNone/>
            </a:pPr>
            <a:r>
              <a:rPr lang="en-US" sz="2800" b="1" dirty="0" smtClean="0">
                <a:latin typeface="Times New Roman" pitchFamily="18" charset="0"/>
                <a:cs typeface="Times New Roman" pitchFamily="18" charset="0"/>
              </a:rPr>
              <a:t>MR. </a:t>
            </a:r>
            <a:r>
              <a:rPr lang="en-US" sz="2800" b="1" dirty="0" err="1" smtClean="0">
                <a:latin typeface="Times New Roman" pitchFamily="18" charset="0"/>
                <a:cs typeface="Times New Roman" pitchFamily="18" charset="0"/>
              </a:rPr>
              <a:t>Sai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Satish</a:t>
            </a:r>
            <a:r>
              <a:rPr lang="en-US" sz="2800" b="1" dirty="0" smtClean="0">
                <a:latin typeface="Times New Roman" pitchFamily="18" charset="0"/>
                <a:cs typeface="Times New Roman" pitchFamily="18" charset="0"/>
              </a:rPr>
              <a:t> </a:t>
            </a:r>
          </a:p>
          <a:p>
            <a:pPr algn="ctr">
              <a:buNone/>
            </a:pPr>
            <a:r>
              <a:rPr lang="en-US" sz="1800" dirty="0" smtClean="0">
                <a:latin typeface="Times New Roman" pitchFamily="18" charset="0"/>
                <a:cs typeface="Times New Roman" pitchFamily="18" charset="0"/>
              </a:rPr>
              <a:t>(CEO OF INDIAN SERVERS)</a:t>
            </a:r>
          </a:p>
          <a:p>
            <a:pPr algn="ctr">
              <a:buNone/>
            </a:pPr>
            <a:endParaRPr lang="en-US" sz="1800" dirty="0" smtClean="0">
              <a:latin typeface="Times New Roman" pitchFamily="18" charset="0"/>
              <a:cs typeface="Times New Roman" pitchFamily="18" charset="0"/>
            </a:endParaRPr>
          </a:p>
          <a:p>
            <a:pPr algn="ctr">
              <a:buNone/>
            </a:pPr>
            <a:endParaRPr lang="en-US" sz="1800" dirty="0" smtClean="0">
              <a:latin typeface="Times New Roman" pitchFamily="18" charset="0"/>
              <a:cs typeface="Times New Roman" pitchFamily="18" charset="0"/>
            </a:endParaRPr>
          </a:p>
          <a:p>
            <a:pPr algn="ctr">
              <a:buNone/>
            </a:pPr>
            <a:endParaRPr lang="en-US" sz="1800" dirty="0" smtClean="0">
              <a:latin typeface="Times New Roman" pitchFamily="18" charset="0"/>
              <a:cs typeface="Times New Roman" pitchFamily="18" charset="0"/>
            </a:endParaRPr>
          </a:p>
          <a:p>
            <a:pPr algn="ctr">
              <a:buNone/>
            </a:pPr>
            <a:endParaRPr lang="en-US" sz="1800"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ctr">
              <a:buNone/>
            </a:pPr>
            <a:r>
              <a:rPr lang="en-US" sz="2400" dirty="0" smtClean="0">
                <a:latin typeface="Times New Roman" pitchFamily="18" charset="0"/>
                <a:cs typeface="Times New Roman" pitchFamily="18" charset="0"/>
              </a:rPr>
              <a:t>Presented by:</a:t>
            </a:r>
          </a:p>
          <a:p>
            <a:pPr marL="624078" indent="-514350" algn="ctr">
              <a:buNone/>
            </a:pPr>
            <a:r>
              <a:rPr lang="en-US" sz="2400" b="1" dirty="0" smtClean="0">
                <a:latin typeface="Times New Roman" pitchFamily="18" charset="0"/>
                <a:cs typeface="Times New Roman" pitchFamily="18" charset="0"/>
              </a:rPr>
              <a:t>I. </a:t>
            </a:r>
            <a:r>
              <a:rPr lang="en-US" sz="2400" b="1" dirty="0" err="1" smtClean="0">
                <a:latin typeface="Times New Roman" pitchFamily="18" charset="0"/>
                <a:cs typeface="Times New Roman" pitchFamily="18" charset="0"/>
              </a:rPr>
              <a:t>Avinash</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Team number:169</a:t>
            </a:r>
            <a:r>
              <a:rPr lang="en-US" sz="2400" dirty="0" smtClean="0">
                <a:latin typeface="Times New Roman" pitchFamily="18" charset="0"/>
                <a:cs typeface="Times New Roman" pitchFamily="18" charset="0"/>
              </a:rPr>
              <a:t>)</a:t>
            </a:r>
          </a:p>
          <a:p>
            <a:pPr marL="624078" indent="-514350" algn="ctr">
              <a:buNone/>
            </a:pPr>
            <a:r>
              <a:rPr lang="en-US" sz="2000" dirty="0" smtClean="0">
                <a:latin typeface="Times New Roman" pitchFamily="18" charset="0"/>
                <a:cs typeface="Times New Roman" pitchFamily="18" charset="0"/>
              </a:rPr>
              <a:t>(Department of Information Technology from R.V.R&amp;J.C. Engineering College)</a:t>
            </a:r>
          </a:p>
          <a:p>
            <a:pPr>
              <a:buNone/>
            </a:pPr>
            <a:endParaRPr lang="en-IN" dirty="0"/>
          </a:p>
        </p:txBody>
      </p:sp>
      <p:sp>
        <p:nvSpPr>
          <p:cNvPr id="2" name="Title 1"/>
          <p:cNvSpPr>
            <a:spLocks noGrp="1"/>
          </p:cNvSpPr>
          <p:nvPr>
            <p:ph type="title"/>
          </p:nvPr>
        </p:nvSpPr>
        <p:spPr/>
        <p:txBody>
          <a:bodyPr>
            <a:noAutofit/>
          </a:bodyPr>
          <a:lstStyle/>
          <a:p>
            <a:pPr algn="ctr"/>
            <a:r>
              <a:rPr lang="en-IN" sz="4400" dirty="0" smtClean="0">
                <a:latin typeface="Times New Roman" pitchFamily="18" charset="0"/>
                <a:cs typeface="Times New Roman" pitchFamily="18" charset="0"/>
              </a:rPr>
              <a:t>Language Detection Using Natural Language Processing</a:t>
            </a:r>
            <a:endParaRPr lang="en-IN" sz="4400" dirty="0">
              <a:latin typeface="Times New Roman" pitchFamily="18" charset="0"/>
              <a:cs typeface="Times New Roman" pitchFamily="18" charset="0"/>
            </a:endParaRPr>
          </a:p>
        </p:txBody>
      </p:sp>
      <p:pic>
        <p:nvPicPr>
          <p:cNvPr id="6" name="Picture 5" descr="Indian_servers_logo.jpg"/>
          <p:cNvPicPr>
            <a:picLocks noChangeAspect="1"/>
          </p:cNvPicPr>
          <p:nvPr/>
        </p:nvPicPr>
        <p:blipFill>
          <a:blip r:embed="rId2"/>
          <a:stretch>
            <a:fillRect/>
          </a:stretch>
        </p:blipFill>
        <p:spPr>
          <a:xfrm>
            <a:off x="3352800" y="2895600"/>
            <a:ext cx="2362200" cy="2362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LIBRARIES AND DATA SET USED:</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r>
              <a:rPr lang="en-IN" dirty="0" err="1" smtClean="0"/>
              <a:t>numpy</a:t>
            </a:r>
            <a:endParaRPr lang="en-IN" dirty="0" smtClean="0"/>
          </a:p>
          <a:p>
            <a:r>
              <a:rPr lang="en-IN" dirty="0" smtClean="0"/>
              <a:t>pandas</a:t>
            </a:r>
          </a:p>
          <a:p>
            <a:r>
              <a:rPr lang="en-IN" dirty="0" err="1" smtClean="0"/>
              <a:t>matplotlib.pyplot</a:t>
            </a:r>
            <a:endParaRPr lang="en-IN" dirty="0" smtClean="0"/>
          </a:p>
          <a:p>
            <a:r>
              <a:rPr lang="en-IN" dirty="0" err="1" smtClean="0"/>
              <a:t>seaborn</a:t>
            </a:r>
            <a:endParaRPr lang="en-IN" dirty="0" smtClean="0"/>
          </a:p>
          <a:p>
            <a:r>
              <a:rPr lang="en-IN" dirty="0" smtClean="0"/>
              <a:t>re</a:t>
            </a:r>
          </a:p>
          <a:p>
            <a:r>
              <a:rPr lang="en-IN" dirty="0" err="1" smtClean="0"/>
              <a:t>sklearn</a:t>
            </a:r>
            <a:endParaRPr lang="en-IN" dirty="0" smtClean="0"/>
          </a:p>
          <a:p>
            <a:r>
              <a:rPr lang="en-IN" dirty="0" smtClean="0"/>
              <a:t>Data set are </a:t>
            </a:r>
            <a:r>
              <a:rPr lang="en-IN" dirty="0" smtClean="0">
                <a:hlinkClick r:id="rId2" action="ppaction://hlinkfile"/>
              </a:rPr>
              <a:t>Language_Detection.csv</a:t>
            </a:r>
            <a:endParaRPr lang="en-IN" dirty="0" smtClean="0"/>
          </a:p>
          <a:p>
            <a:r>
              <a:rPr lang="en-IN" dirty="0" smtClean="0"/>
              <a:t>Data set from </a:t>
            </a:r>
            <a:r>
              <a:rPr lang="en-IN" dirty="0" err="1" smtClean="0"/>
              <a:t>kaggle</a:t>
            </a:r>
            <a:endParaRPr lang="en-IN" dirty="0" smtClean="0"/>
          </a:p>
          <a:p>
            <a:pPr lvl="2"/>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Machine learning</a:t>
            </a:r>
          </a:p>
          <a:p>
            <a:r>
              <a:rPr lang="en-IN" dirty="0" smtClean="0"/>
              <a:t>Well, for the smooth running of the project we’ve used few libraries like </a:t>
            </a:r>
            <a:r>
              <a:rPr lang="en-IN" dirty="0" err="1" smtClean="0"/>
              <a:t>Numpy</a:t>
            </a:r>
            <a:r>
              <a:rPr lang="en-IN" dirty="0" smtClean="0"/>
              <a:t>, Pandas, </a:t>
            </a:r>
            <a:r>
              <a:rPr lang="en-IN" dirty="0" err="1" smtClean="0"/>
              <a:t>Scikit</a:t>
            </a:r>
            <a:r>
              <a:rPr lang="en-IN" dirty="0" smtClean="0"/>
              <a:t>-learn, and </a:t>
            </a:r>
            <a:r>
              <a:rPr lang="en-IN" dirty="0" err="1" smtClean="0"/>
              <a:t>Matplotlib.pypot</a:t>
            </a:r>
            <a:endParaRPr lang="en-IN" dirty="0"/>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TECHNOLOGY USED:</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u="sng" dirty="0" smtClean="0"/>
              <a:t>  Software requirements system:</a:t>
            </a:r>
          </a:p>
          <a:p>
            <a:pPr marL="880110" lvl="1" indent="-514350">
              <a:buFont typeface="Wingdings" pitchFamily="2" charset="2"/>
              <a:buChar char="§"/>
            </a:pPr>
            <a:r>
              <a:rPr lang="en-IN" dirty="0" smtClean="0">
                <a:latin typeface="Arial" pitchFamily="34" charset="0"/>
                <a:cs typeface="Arial" pitchFamily="34" charset="0"/>
              </a:rPr>
              <a:t>Windows (Version 7,8,10 or 11)</a:t>
            </a:r>
          </a:p>
          <a:p>
            <a:pPr marL="880110" lvl="1" indent="-514350">
              <a:buFont typeface="Wingdings" pitchFamily="2" charset="2"/>
              <a:buChar char="§"/>
            </a:pPr>
            <a:r>
              <a:rPr lang="en-IN" dirty="0" smtClean="0">
                <a:latin typeface="Arial" pitchFamily="34" charset="0"/>
                <a:cs typeface="Arial" pitchFamily="34" charset="0"/>
              </a:rPr>
              <a:t>Development Environment: Google </a:t>
            </a:r>
            <a:r>
              <a:rPr lang="en-IN" dirty="0" err="1" smtClean="0">
                <a:latin typeface="Arial" pitchFamily="34" charset="0"/>
                <a:cs typeface="Arial" pitchFamily="34" charset="0"/>
              </a:rPr>
              <a:t>Colab</a:t>
            </a:r>
            <a:endParaRPr lang="en-IN" dirty="0" smtClean="0">
              <a:latin typeface="Arial" pitchFamily="34" charset="0"/>
              <a:cs typeface="Arial" pitchFamily="34" charset="0"/>
            </a:endParaRPr>
          </a:p>
          <a:p>
            <a:pPr marL="624078" indent="-514350"/>
            <a:r>
              <a:rPr lang="en-IN" b="1" u="sng" dirty="0" smtClean="0"/>
              <a:t>Hardware requirements:</a:t>
            </a:r>
          </a:p>
          <a:p>
            <a:pPr marL="880110" lvl="1" indent="-514350">
              <a:buFont typeface="Wingdings" pitchFamily="2" charset="2"/>
              <a:buChar char="§"/>
            </a:pPr>
            <a:r>
              <a:rPr lang="en-IN" dirty="0" smtClean="0">
                <a:latin typeface="Arial" pitchFamily="34" charset="0"/>
                <a:cs typeface="Arial" pitchFamily="34" charset="0"/>
              </a:rPr>
              <a:t>System Pentium 4, Intel core i3,i5,i10 and 2GHz</a:t>
            </a:r>
          </a:p>
          <a:p>
            <a:pPr marL="880110" lvl="1" indent="-514350">
              <a:buFont typeface="Wingdings" pitchFamily="2" charset="2"/>
              <a:buChar char="§"/>
            </a:pPr>
            <a:r>
              <a:rPr lang="en-IN" dirty="0" smtClean="0">
                <a:latin typeface="Arial" pitchFamily="34" charset="0"/>
                <a:cs typeface="Arial" pitchFamily="34" charset="0"/>
              </a:rPr>
              <a:t>Minimum RAM:512Mb or above</a:t>
            </a:r>
          </a:p>
          <a:p>
            <a:pPr marL="880110" lvl="1" indent="-514350">
              <a:buFont typeface="Wingdings" pitchFamily="2" charset="2"/>
              <a:buChar char="§"/>
            </a:pPr>
            <a:r>
              <a:rPr lang="en-IN" dirty="0" smtClean="0">
                <a:latin typeface="Arial" pitchFamily="34" charset="0"/>
                <a:cs typeface="Arial" pitchFamily="34" charset="0"/>
              </a:rPr>
              <a:t>Hard Disk:5GB or above</a:t>
            </a:r>
          </a:p>
          <a:p>
            <a:pPr marL="880110" lvl="1" indent="-514350">
              <a:buFont typeface="Wingdings" pitchFamily="2" charset="2"/>
              <a:buChar char="§"/>
            </a:pPr>
            <a:endParaRPr lang="en-IN" dirty="0" smtClean="0"/>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REQUIREMENTS: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u="sng" dirty="0" smtClean="0"/>
              <a:t>PROCESS STAGE:</a:t>
            </a:r>
            <a:endParaRPr lang="en-IN" u="sng" dirty="0"/>
          </a:p>
        </p:txBody>
      </p:sp>
      <p:graphicFrame>
        <p:nvGraphicFramePr>
          <p:cNvPr id="6" name="Content Placeholder 5"/>
          <p:cNvGraphicFramePr>
            <a:graphicFrameLocks noGrp="1"/>
          </p:cNvGraphicFramePr>
          <p:nvPr>
            <p:ph idx="1"/>
          </p:nvPr>
        </p:nvGraphicFramePr>
        <p:xfrm>
          <a:off x="457200" y="1481138"/>
          <a:ext cx="8686800" cy="957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15.png"/>
          <p:cNvPicPr>
            <a:picLocks noChangeAspect="1"/>
          </p:cNvPicPr>
          <p:nvPr/>
        </p:nvPicPr>
        <p:blipFill>
          <a:blip r:embed="rId7"/>
          <a:stretch>
            <a:fillRect/>
          </a:stretch>
        </p:blipFill>
        <p:spPr>
          <a:xfrm>
            <a:off x="304800" y="3505200"/>
            <a:ext cx="8686800" cy="14506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NEURAL NETWORS:</a:t>
            </a:r>
            <a:endParaRPr lang="en-IN" dirty="0"/>
          </a:p>
        </p:txBody>
      </p:sp>
      <p:sp>
        <p:nvSpPr>
          <p:cNvPr id="5" name="Content Placeholder 4"/>
          <p:cNvSpPr>
            <a:spLocks noGrp="1"/>
          </p:cNvSpPr>
          <p:nvPr>
            <p:ph idx="1"/>
          </p:nvPr>
        </p:nvSpPr>
        <p:spPr>
          <a:xfrm>
            <a:off x="457200" y="1481328"/>
            <a:ext cx="8229600" cy="5376672"/>
          </a:xfrm>
        </p:spPr>
        <p:txBody>
          <a:bodyPr>
            <a:normAutofit lnSpcReduction="10000"/>
          </a:bodyPr>
          <a:lstStyle/>
          <a:p>
            <a:pPr>
              <a:buNone/>
            </a:pPr>
            <a:r>
              <a:rPr lang="en-IN" dirty="0" smtClean="0"/>
              <a:t>		</a:t>
            </a:r>
          </a:p>
          <a:p>
            <a:pPr>
              <a:buNone/>
            </a:pPr>
            <a:endParaRPr lang="en-IN" dirty="0" smtClean="0"/>
          </a:p>
          <a:p>
            <a:pPr>
              <a:buNone/>
            </a:pPr>
            <a:endParaRPr lang="en-IN" dirty="0" smtClean="0"/>
          </a:p>
          <a:p>
            <a:pPr>
              <a:buNone/>
            </a:pPr>
            <a:endParaRPr lang="en-IN" dirty="0" smtClean="0"/>
          </a:p>
          <a:p>
            <a:pPr>
              <a:buNone/>
            </a:pPr>
            <a:r>
              <a:rPr lang="en-IN" dirty="0" smtClean="0"/>
              <a:t>		</a:t>
            </a:r>
          </a:p>
          <a:p>
            <a:pPr>
              <a:buNone/>
            </a:pPr>
            <a:endParaRPr lang="en-IN" dirty="0" smtClean="0"/>
          </a:p>
          <a:p>
            <a:pPr>
              <a:buNone/>
            </a:pPr>
            <a:endParaRPr lang="en-IN" dirty="0" smtClean="0"/>
          </a:p>
          <a:p>
            <a:pPr>
              <a:buNone/>
            </a:pPr>
            <a:r>
              <a:rPr lang="en-IN" dirty="0" smtClean="0"/>
              <a:t>		</a:t>
            </a:r>
            <a:r>
              <a:rPr lang="en-IN" sz="2400" dirty="0" smtClean="0"/>
              <a:t>Neural networks, also know as </a:t>
            </a:r>
            <a:r>
              <a:rPr lang="en-IN" sz="2400" dirty="0" err="1" smtClean="0"/>
              <a:t>Artifical</a:t>
            </a:r>
            <a:r>
              <a:rPr lang="en-IN" sz="2400" dirty="0" smtClean="0"/>
              <a:t> Neural Networks(ANNs) or simulated neural networks(SNNs).</a:t>
            </a:r>
          </a:p>
          <a:p>
            <a:pPr>
              <a:buNone/>
            </a:pPr>
            <a:r>
              <a:rPr lang="en-IN" sz="2400" dirty="0" smtClean="0"/>
              <a:t>		</a:t>
            </a:r>
            <a:r>
              <a:rPr lang="en-IN" sz="2400" dirty="0" err="1" smtClean="0"/>
              <a:t>Artifical</a:t>
            </a:r>
            <a:r>
              <a:rPr lang="en-IN" sz="2400" dirty="0" smtClean="0"/>
              <a:t> neural networks are comprised of a node layers, containing an input layer, one or more hidden layers, and an output layer.</a:t>
            </a:r>
            <a:endParaRPr lang="en-IN" sz="2400" dirty="0"/>
          </a:p>
        </p:txBody>
      </p:sp>
      <p:pic>
        <p:nvPicPr>
          <p:cNvPr id="7" name="Picture 6" descr="nn2.png"/>
          <p:cNvPicPr>
            <a:picLocks noChangeAspect="1"/>
          </p:cNvPicPr>
          <p:nvPr/>
        </p:nvPicPr>
        <p:blipFill>
          <a:blip r:embed="rId2"/>
          <a:stretch>
            <a:fillRect/>
          </a:stretch>
        </p:blipFill>
        <p:spPr>
          <a:xfrm>
            <a:off x="1219200" y="1219200"/>
            <a:ext cx="6553200" cy="316738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Name		: I. </a:t>
            </a:r>
            <a:r>
              <a:rPr lang="en-IN" sz="2400" dirty="0" err="1" smtClean="0"/>
              <a:t>Avinash</a:t>
            </a:r>
            <a:endParaRPr lang="en-IN" sz="2400" dirty="0" smtClean="0"/>
          </a:p>
          <a:p>
            <a:r>
              <a:rPr lang="en-IN" sz="2400" dirty="0" err="1" smtClean="0"/>
              <a:t>Phone.no</a:t>
            </a:r>
            <a:r>
              <a:rPr lang="en-IN" sz="2400" dirty="0" smtClean="0"/>
              <a:t>		: 8978773397</a:t>
            </a:r>
          </a:p>
          <a:p>
            <a:r>
              <a:rPr lang="en-IN" sz="2400" dirty="0" smtClean="0"/>
              <a:t>E-mail		:avinashimmadisetty10@gmail.com</a:t>
            </a:r>
          </a:p>
          <a:p>
            <a:r>
              <a:rPr lang="en-IN" sz="2400" smtClean="0"/>
              <a:t>Team Number	:169</a:t>
            </a:r>
          </a:p>
          <a:p>
            <a:endParaRPr lang="en-IN" sz="2400" dirty="0" smtClean="0"/>
          </a:p>
          <a:p>
            <a:pPr>
              <a:buNone/>
            </a:pPr>
            <a:r>
              <a:rPr lang="en-IN" dirty="0" smtClean="0"/>
              <a:t>		</a:t>
            </a:r>
            <a:endParaRPr lang="en-IN" dirty="0"/>
          </a:p>
        </p:txBody>
      </p:sp>
      <p:sp>
        <p:nvSpPr>
          <p:cNvPr id="3" name="Title 2"/>
          <p:cNvSpPr>
            <a:spLocks noGrp="1"/>
          </p:cNvSpPr>
          <p:nvPr>
            <p:ph type="title"/>
          </p:nvPr>
        </p:nvSpPr>
        <p:spPr/>
        <p:txBody>
          <a:bodyPr/>
          <a:lstStyle/>
          <a:p>
            <a:r>
              <a:rPr lang="en-IN" b="0" dirty="0" smtClean="0">
                <a:latin typeface="Times New Roman" pitchFamily="18" charset="0"/>
                <a:cs typeface="Times New Roman" pitchFamily="18" charset="0"/>
              </a:rPr>
              <a:t>About me:</a:t>
            </a:r>
            <a:endParaRPr lang="en-IN"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 you1.png"/>
          <p:cNvPicPr>
            <a:picLocks noChangeAspect="1"/>
          </p:cNvPicPr>
          <p:nvPr/>
        </p:nvPicPr>
        <p:blipFill>
          <a:blip r:embed="rId2"/>
          <a:stretch>
            <a:fillRect/>
          </a:stretch>
        </p:blipFill>
        <p:spPr>
          <a:xfrm>
            <a:off x="653143" y="1371600"/>
            <a:ext cx="7805057" cy="4097656"/>
          </a:xfrm>
          <a:prstGeom prst="rect">
            <a:avLst/>
          </a:prstGeom>
        </p:spPr>
      </p:pic>
      <p:sp>
        <p:nvSpPr>
          <p:cNvPr id="4" name="Rectangle 3"/>
          <p:cNvSpPr/>
          <p:nvPr/>
        </p:nvSpPr>
        <p:spPr>
          <a:xfrm>
            <a:off x="381000" y="1295400"/>
            <a:ext cx="1066800" cy="990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solidFill>
                  <a:srgbClr val="FF0000"/>
                </a:solidFill>
                <a:latin typeface="Times New Roman" pitchFamily="18" charset="0"/>
                <a:cs typeface="Times New Roman" pitchFamily="18" charset="0"/>
              </a:rPr>
              <a:t>SPECIAL THANKS:</a:t>
            </a:r>
            <a:endParaRPr lang="en-IN"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IN" b="1" dirty="0" smtClean="0">
                <a:latin typeface="Times New Roman" pitchFamily="18" charset="0"/>
                <a:cs typeface="Times New Roman" pitchFamily="18" charset="0"/>
              </a:rPr>
              <a:t>MR. </a:t>
            </a:r>
            <a:r>
              <a:rPr lang="en-IN" b="1" dirty="0" err="1" smtClean="0">
                <a:latin typeface="Times New Roman" pitchFamily="18" charset="0"/>
                <a:cs typeface="Times New Roman" pitchFamily="18" charset="0"/>
              </a:rPr>
              <a:t>Sai</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Satish</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sir(</a:t>
            </a:r>
            <a:r>
              <a:rPr lang="en-US" sz="2000" dirty="0" smtClean="0">
                <a:latin typeface="Times New Roman" pitchFamily="18" charset="0"/>
                <a:cs typeface="Times New Roman" pitchFamily="18" charset="0"/>
              </a:rPr>
              <a:t>CEO OF INDIAN SERVERS</a:t>
            </a:r>
            <a:r>
              <a:rPr lang="en-IN" dirty="0" smtClean="0"/>
              <a:t>)</a:t>
            </a:r>
            <a:endParaRPr lang="en-IN" dirty="0"/>
          </a:p>
        </p:txBody>
      </p:sp>
      <p:pic>
        <p:nvPicPr>
          <p:cNvPr id="4" name="Picture 3" descr="Sai-Satish.jpg"/>
          <p:cNvPicPr>
            <a:picLocks noChangeAspect="1"/>
          </p:cNvPicPr>
          <p:nvPr/>
        </p:nvPicPr>
        <p:blipFill>
          <a:blip r:embed="rId2"/>
          <a:stretch>
            <a:fillRect/>
          </a:stretch>
        </p:blipFill>
        <p:spPr>
          <a:xfrm>
            <a:off x="6096000" y="228600"/>
            <a:ext cx="2667000" cy="2667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rgbClr val="000000"/>
                </a:solidFill>
                <a:cs typeface="Arial" pitchFamily="34" charset="0"/>
              </a:rPr>
              <a:t>Language detection is usually used to identify the language of business texts like emails and chats. This technique identifies the language of a text and the parts of that text in which the language changes, all the way down to the word level. It is primarily used because these business texts (chats, emails, etc.)</a:t>
            </a:r>
            <a:endParaRPr lang="en-IN" dirty="0">
              <a:cs typeface="Arial" pitchFamily="34" charset="0"/>
            </a:endParaRPr>
          </a:p>
        </p:txBody>
      </p:sp>
      <p:sp>
        <p:nvSpPr>
          <p:cNvPr id="3" name="Title 2"/>
          <p:cNvSpPr>
            <a:spLocks noGrp="1"/>
          </p:cNvSpPr>
          <p:nvPr>
            <p:ph type="title"/>
          </p:nvPr>
        </p:nvSpPr>
        <p:spPr/>
        <p:txBody>
          <a:bodyPr/>
          <a:lstStyle/>
          <a:p>
            <a:r>
              <a:rPr lang="en-IN" u="sng" dirty="0" smtClean="0">
                <a:latin typeface="Times New Roman" pitchFamily="18" charset="0"/>
                <a:cs typeface="Times New Roman" pitchFamily="18" charset="0"/>
              </a:rPr>
              <a:t>INTRODUCTION:</a:t>
            </a:r>
            <a:endParaRPr lang="en-IN" u="sng" dirty="0">
              <a:latin typeface="Times New Roman" pitchFamily="18" charset="0"/>
              <a:cs typeface="Times New Roman" pitchFamily="18" charset="0"/>
            </a:endParaRPr>
          </a:p>
        </p:txBody>
      </p:sp>
      <p:pic>
        <p:nvPicPr>
          <p:cNvPr id="4" name="Picture 3" descr="3.png"/>
          <p:cNvPicPr>
            <a:picLocks noChangeAspect="1"/>
          </p:cNvPicPr>
          <p:nvPr/>
        </p:nvPicPr>
        <p:blipFill>
          <a:blip r:embed="rId2"/>
          <a:stretch>
            <a:fillRect/>
          </a:stretch>
        </p:blipFill>
        <p:spPr>
          <a:xfrm>
            <a:off x="6858000" y="0"/>
            <a:ext cx="2057400" cy="1218939"/>
          </a:xfrm>
          <a:prstGeom prst="rect">
            <a:avLst/>
          </a:prstGeom>
          <a:effectLst>
            <a:reflection blurRad="6350" stA="50000" endA="300" endPos="55500" dist="50800" dir="5400000" sy="-100000" algn="bl" rotWithShape="0"/>
          </a:effectLst>
        </p:spPr>
      </p:pic>
      <p:pic>
        <p:nvPicPr>
          <p:cNvPr id="5" name="Content Placeholder 3" descr="cnn1.gif"/>
          <p:cNvPicPr>
            <a:picLocks noChangeAspect="1"/>
          </p:cNvPicPr>
          <p:nvPr/>
        </p:nvPicPr>
        <p:blipFill>
          <a:blip r:embed="rId3"/>
          <a:stretch>
            <a:fillRect/>
          </a:stretch>
        </p:blipFill>
        <p:spPr>
          <a:xfrm>
            <a:off x="5257800" y="4748349"/>
            <a:ext cx="3886200" cy="210965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MISSION			VISION</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IN"/>
          </a:p>
        </p:txBody>
      </p:sp>
      <p:sp>
        <p:nvSpPr>
          <p:cNvPr id="4" name="Text Placeholder 3"/>
          <p:cNvSpPr>
            <a:spLocks noGrp="1"/>
          </p:cNvSpPr>
          <p:nvPr>
            <p:ph type="body" sz="half" idx="3"/>
          </p:nvPr>
        </p:nvSpPr>
        <p:spPr/>
        <p:txBody>
          <a:bodyPr/>
          <a:lstStyle/>
          <a:p>
            <a:endParaRPr lang="en-IN"/>
          </a:p>
        </p:txBody>
      </p:sp>
      <p:sp>
        <p:nvSpPr>
          <p:cNvPr id="5" name="Content Placeholder 4"/>
          <p:cNvSpPr>
            <a:spLocks noGrp="1"/>
          </p:cNvSpPr>
          <p:nvPr>
            <p:ph sz="quarter" idx="2"/>
          </p:nvPr>
        </p:nvSpPr>
        <p:spPr/>
        <p:txBody>
          <a:bodyPr/>
          <a:lstStyle/>
          <a:p>
            <a:r>
              <a:rPr lang="en-IN" dirty="0" smtClean="0"/>
              <a:t>Created and provide only the best for the Language Detection</a:t>
            </a:r>
            <a:endParaRPr lang="en-IN" dirty="0"/>
          </a:p>
        </p:txBody>
      </p:sp>
      <p:sp>
        <p:nvSpPr>
          <p:cNvPr id="6" name="Content Placeholder 5"/>
          <p:cNvSpPr>
            <a:spLocks noGrp="1"/>
          </p:cNvSpPr>
          <p:nvPr>
            <p:ph sz="quarter" idx="4"/>
          </p:nvPr>
        </p:nvSpPr>
        <p:spPr/>
        <p:txBody>
          <a:bodyPr/>
          <a:lstStyle/>
          <a:p>
            <a:r>
              <a:rPr lang="en-IN" dirty="0" smtClean="0"/>
              <a:t>The leading and innovative digital Technology to provide the best quality Language detection.</a:t>
            </a:r>
            <a:endParaRPr lang="en-IN" dirty="0"/>
          </a:p>
        </p:txBody>
      </p:sp>
      <p:pic>
        <p:nvPicPr>
          <p:cNvPr id="7" name="Picture 6" descr="cnn.png"/>
          <p:cNvPicPr>
            <a:picLocks noChangeAspect="1"/>
          </p:cNvPicPr>
          <p:nvPr/>
        </p:nvPicPr>
        <p:blipFill>
          <a:blip r:embed="rId2"/>
          <a:stretch>
            <a:fillRect/>
          </a:stretch>
        </p:blipFill>
        <p:spPr>
          <a:xfrm>
            <a:off x="1981200" y="3657600"/>
            <a:ext cx="5010150" cy="270548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pitchFamily="34" charset="0"/>
                <a:ea typeface="Verdana" pitchFamily="34" charset="0"/>
                <a:cs typeface="Arial" pitchFamily="34" charset="0"/>
              </a:rPr>
              <a:t>NLP (Natural Language Processing) is analysis or generation of natural language text using computers.</a:t>
            </a:r>
          </a:p>
          <a:p>
            <a:pPr>
              <a:buNone/>
            </a:pPr>
            <a:r>
              <a:rPr lang="en-IN" b="1" dirty="0" smtClean="0">
                <a:latin typeface="Verdana" pitchFamily="34" charset="0"/>
                <a:ea typeface="Verdana" pitchFamily="34" charset="0"/>
                <a:cs typeface="Verdana" pitchFamily="34" charset="0"/>
              </a:rPr>
              <a:t>For Example:</a:t>
            </a:r>
          </a:p>
          <a:p>
            <a:pPr>
              <a:buFont typeface="Arial" pitchFamily="34" charset="0"/>
              <a:buChar char="•"/>
            </a:pPr>
            <a:r>
              <a:rPr lang="en-IN" dirty="0" smtClean="0">
                <a:latin typeface="Arial" pitchFamily="34" charset="0"/>
                <a:ea typeface="Verdana" pitchFamily="34" charset="0"/>
                <a:cs typeface="Arial" pitchFamily="34" charset="0"/>
              </a:rPr>
              <a:t>Language Detection</a:t>
            </a:r>
          </a:p>
          <a:p>
            <a:pPr>
              <a:buFont typeface="Arial" pitchFamily="34" charset="0"/>
              <a:buChar char="•"/>
            </a:pPr>
            <a:r>
              <a:rPr lang="en-IN" dirty="0" smtClean="0">
                <a:latin typeface="Arial" pitchFamily="34" charset="0"/>
                <a:ea typeface="Verdana" pitchFamily="34" charset="0"/>
                <a:cs typeface="Arial" pitchFamily="34" charset="0"/>
              </a:rPr>
              <a:t>Machine Translation</a:t>
            </a:r>
          </a:p>
          <a:p>
            <a:pPr>
              <a:buFont typeface="Arial" pitchFamily="34" charset="0"/>
              <a:buChar char="•"/>
            </a:pPr>
            <a:r>
              <a:rPr lang="en-IN" dirty="0" smtClean="0">
                <a:latin typeface="Arial" pitchFamily="34" charset="0"/>
                <a:ea typeface="Verdana" pitchFamily="34" charset="0"/>
                <a:cs typeface="Arial" pitchFamily="34" charset="0"/>
              </a:rPr>
              <a:t>Next Word </a:t>
            </a:r>
            <a:r>
              <a:rPr lang="en-IN" dirty="0" err="1" smtClean="0">
                <a:latin typeface="Arial" pitchFamily="34" charset="0"/>
                <a:ea typeface="Verdana" pitchFamily="34" charset="0"/>
                <a:cs typeface="Arial" pitchFamily="34" charset="0"/>
              </a:rPr>
              <a:t>Predection</a:t>
            </a:r>
            <a:endParaRPr lang="en-IN" dirty="0" smtClean="0">
              <a:latin typeface="Arial" pitchFamily="34" charset="0"/>
              <a:ea typeface="Verdana" pitchFamily="34" charset="0"/>
              <a:cs typeface="Arial" pitchFamily="34" charset="0"/>
            </a:endParaRPr>
          </a:p>
          <a:p>
            <a:pPr>
              <a:buFont typeface="Arial" pitchFamily="34" charset="0"/>
              <a:buChar char="•"/>
            </a:pPr>
            <a:r>
              <a:rPr lang="en-IN" dirty="0" smtClean="0">
                <a:latin typeface="Arial" pitchFamily="34" charset="0"/>
                <a:ea typeface="Verdana" pitchFamily="34" charset="0"/>
                <a:cs typeface="Arial" pitchFamily="34" charset="0"/>
              </a:rPr>
              <a:t>Automated Query answering</a:t>
            </a:r>
          </a:p>
          <a:p>
            <a:pPr>
              <a:buFont typeface="Arial" pitchFamily="34" charset="0"/>
              <a:buChar char="•"/>
            </a:pPr>
            <a:r>
              <a:rPr lang="en-IN" dirty="0" smtClean="0">
                <a:latin typeface="Arial" pitchFamily="34" charset="0"/>
                <a:ea typeface="Verdana" pitchFamily="34" charset="0"/>
                <a:cs typeface="Arial" pitchFamily="34" charset="0"/>
              </a:rPr>
              <a:t>Speech Parsing</a:t>
            </a:r>
          </a:p>
        </p:txBody>
      </p:sp>
      <p:sp>
        <p:nvSpPr>
          <p:cNvPr id="3" name="Title 2"/>
          <p:cNvSpPr>
            <a:spLocks noGrp="1"/>
          </p:cNvSpPr>
          <p:nvPr>
            <p:ph type="title"/>
          </p:nvPr>
        </p:nvSpPr>
        <p:spPr>
          <a:xfrm>
            <a:off x="228600" y="274638"/>
            <a:ext cx="8915400" cy="1143000"/>
          </a:xfrm>
        </p:spPr>
        <p:txBody>
          <a:bodyPr>
            <a:noAutofit/>
          </a:bodyPr>
          <a:lstStyle/>
          <a:p>
            <a:r>
              <a:rPr lang="en-IN" sz="4000" dirty="0" smtClean="0">
                <a:latin typeface="Times New Roman" pitchFamily="18" charset="0"/>
                <a:cs typeface="Times New Roman" pitchFamily="18" charset="0"/>
              </a:rPr>
              <a:t>Basics of Natural Language Processing?</a:t>
            </a:r>
            <a:endParaRPr lang="en-IN"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NLP is primarily based on:</a:t>
            </a:r>
          </a:p>
          <a:p>
            <a:pPr>
              <a:buFont typeface="Wingdings" pitchFamily="2" charset="2"/>
              <a:buChar char="q"/>
            </a:pPr>
            <a:r>
              <a:rPr lang="en-IN" dirty="0" smtClean="0"/>
              <a:t>Probability and Statistics</a:t>
            </a:r>
          </a:p>
          <a:p>
            <a:pPr>
              <a:buFont typeface="Wingdings" pitchFamily="2" charset="2"/>
              <a:buChar char="q"/>
            </a:pPr>
            <a:r>
              <a:rPr lang="en-IN" dirty="0" smtClean="0"/>
              <a:t>Machine Learning/Deep Learning</a:t>
            </a:r>
          </a:p>
          <a:p>
            <a:pPr>
              <a:buFont typeface="Wingdings" pitchFamily="2" charset="2"/>
              <a:buChar char="q"/>
            </a:pPr>
            <a:r>
              <a:rPr lang="en-IN" dirty="0" smtClean="0"/>
              <a:t>Linguistics</a:t>
            </a:r>
          </a:p>
          <a:p>
            <a:pPr>
              <a:buFont typeface="Wingdings" pitchFamily="2" charset="2"/>
              <a:buChar char="q"/>
            </a:pPr>
            <a:r>
              <a:rPr lang="en-IN" dirty="0" smtClean="0"/>
              <a:t>Common sense</a:t>
            </a:r>
          </a:p>
          <a:p>
            <a:pPr>
              <a:buNone/>
            </a:pPr>
            <a:endParaRPr lang="en-IN" dirty="0"/>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What is NLP based on?</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pitchFamily="2" charset="2"/>
              <a:buChar char="Ø"/>
            </a:pPr>
            <a:r>
              <a:rPr lang="en-IN" dirty="0" smtClean="0"/>
              <a:t>Language is one of the </a:t>
            </a:r>
            <a:r>
              <a:rPr lang="en-IN" dirty="0" err="1" smtClean="0"/>
              <a:t>definig</a:t>
            </a:r>
            <a:r>
              <a:rPr lang="en-IN" dirty="0" smtClean="0"/>
              <a:t> characteristics of our species.</a:t>
            </a:r>
          </a:p>
          <a:p>
            <a:pPr>
              <a:buFont typeface="Wingdings" pitchFamily="2" charset="2"/>
              <a:buChar char="Ø"/>
            </a:pPr>
            <a:r>
              <a:rPr lang="en-IN" dirty="0" smtClean="0"/>
              <a:t>NLP helps to resolve ambiguity in language and adds useful numeric structure to the data.</a:t>
            </a:r>
          </a:p>
          <a:p>
            <a:pPr>
              <a:buFont typeface="Wingdings" pitchFamily="2" charset="2"/>
              <a:buChar char="Ø"/>
            </a:pPr>
            <a:r>
              <a:rPr lang="en-IN" dirty="0" smtClean="0"/>
              <a:t>A large corpus of knowledge can be organized and easily accessed using NLP</a:t>
            </a:r>
          </a:p>
          <a:p>
            <a:pPr>
              <a:buFont typeface="Wingdings" pitchFamily="2" charset="2"/>
              <a:buChar char="Ø"/>
            </a:pPr>
            <a:r>
              <a:rPr lang="en-IN" dirty="0" smtClean="0"/>
              <a:t>Types of use-cases in NLP:</a:t>
            </a:r>
          </a:p>
          <a:p>
            <a:pPr lvl="1">
              <a:buFont typeface="Arial" pitchFamily="34" charset="0"/>
              <a:buChar char="•"/>
            </a:pPr>
            <a:r>
              <a:rPr lang="en-IN" dirty="0" smtClean="0"/>
              <a:t>Text Classification</a:t>
            </a:r>
          </a:p>
          <a:p>
            <a:pPr lvl="1">
              <a:buFont typeface="Arial" pitchFamily="34" charset="0"/>
              <a:buChar char="•"/>
            </a:pPr>
            <a:r>
              <a:rPr lang="en-IN" dirty="0" smtClean="0"/>
              <a:t>Named Entity Recognition</a:t>
            </a:r>
          </a:p>
          <a:p>
            <a:pPr lvl="1">
              <a:buFont typeface="Arial" pitchFamily="34" charset="0"/>
              <a:buChar char="•"/>
            </a:pPr>
            <a:r>
              <a:rPr lang="en-IN" dirty="0" smtClean="0"/>
              <a:t>Text </a:t>
            </a:r>
            <a:r>
              <a:rPr lang="en-IN" dirty="0" err="1" smtClean="0"/>
              <a:t>Parising</a:t>
            </a:r>
            <a:endParaRPr lang="en-IN" dirty="0" smtClean="0"/>
          </a:p>
          <a:p>
            <a:pPr lvl="1">
              <a:buFont typeface="Arial" pitchFamily="34" charset="0"/>
              <a:buChar char="•"/>
            </a:pPr>
            <a:r>
              <a:rPr lang="en-IN" dirty="0" smtClean="0"/>
              <a:t>Text Synthesis</a:t>
            </a:r>
          </a:p>
          <a:p>
            <a:pPr lvl="1">
              <a:buFont typeface="Arial" pitchFamily="34" charset="0"/>
              <a:buChar char="•"/>
            </a:pPr>
            <a:r>
              <a:rPr lang="en-IN" dirty="0" smtClean="0"/>
              <a:t>Reasoning</a:t>
            </a:r>
            <a:endParaRPr lang="en-IN" dirty="0"/>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Why NLP?</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Stop words removal</a:t>
            </a:r>
          </a:p>
          <a:p>
            <a:r>
              <a:rPr lang="en-IN" dirty="0" smtClean="0"/>
              <a:t>Lower case conversion</a:t>
            </a:r>
          </a:p>
          <a:p>
            <a:r>
              <a:rPr lang="en-IN" dirty="0" smtClean="0"/>
              <a:t>Removing numeric/digits and Punctuations/Special Characters</a:t>
            </a:r>
          </a:p>
          <a:p>
            <a:r>
              <a:rPr lang="en-IN" dirty="0" smtClean="0"/>
              <a:t>Removing characters (for </a:t>
            </a:r>
            <a:r>
              <a:rPr lang="en-IN" dirty="0" err="1" smtClean="0"/>
              <a:t>foregin</a:t>
            </a:r>
            <a:r>
              <a:rPr lang="en-IN" dirty="0" smtClean="0"/>
              <a:t> Languages)</a:t>
            </a:r>
          </a:p>
          <a:p>
            <a:r>
              <a:rPr lang="en-IN" dirty="0" smtClean="0"/>
              <a:t>Normalization</a:t>
            </a:r>
          </a:p>
          <a:p>
            <a:pPr>
              <a:buNone/>
            </a:pPr>
            <a:endParaRPr lang="en-IN" dirty="0"/>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Text Pre-Processing</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a:bodyPr>
          <a:lstStyle/>
          <a:p>
            <a:pPr algn="ctr">
              <a:buNone/>
            </a:pPr>
            <a:r>
              <a:rPr lang="en-IN" sz="4400" b="1" u="sng" dirty="0" err="1" smtClean="0">
                <a:latin typeface="Times New Roman" pitchFamily="18" charset="0"/>
                <a:cs typeface="Times New Roman" pitchFamily="18" charset="0"/>
              </a:rPr>
              <a:t>Vectorization</a:t>
            </a:r>
            <a:endParaRPr lang="en-IN" sz="4400" b="1" u="sng" dirty="0" smtClean="0">
              <a:latin typeface="Times New Roman" pitchFamily="18" charset="0"/>
              <a:cs typeface="Times New Roman" pitchFamily="18" charset="0"/>
            </a:endParaRPr>
          </a:p>
          <a:p>
            <a:r>
              <a:rPr lang="en-IN" sz="2400" b="1" dirty="0" smtClean="0">
                <a:latin typeface="Verdana" pitchFamily="34" charset="0"/>
                <a:ea typeface="Verdana" pitchFamily="34" charset="0"/>
                <a:cs typeface="Verdana" pitchFamily="34" charset="0"/>
              </a:rPr>
              <a:t>Bag-of-Words</a:t>
            </a:r>
            <a:r>
              <a:rPr lang="en-IN" sz="2400" dirty="0" smtClean="0">
                <a:latin typeface="Verdana" pitchFamily="34" charset="0"/>
                <a:ea typeface="Verdana" pitchFamily="34" charset="0"/>
                <a:cs typeface="Verdana" pitchFamily="34" charset="0"/>
              </a:rPr>
              <a:t>(Count </a:t>
            </a:r>
            <a:r>
              <a:rPr lang="en-IN" sz="2400" dirty="0" err="1" smtClean="0">
                <a:latin typeface="Verdana" pitchFamily="34" charset="0"/>
                <a:ea typeface="Verdana" pitchFamily="34" charset="0"/>
                <a:cs typeface="Verdana" pitchFamily="34" charset="0"/>
              </a:rPr>
              <a:t>Vectorizer</a:t>
            </a:r>
            <a:r>
              <a:rPr lang="en-IN" sz="2400" dirty="0" smtClean="0">
                <a:latin typeface="Verdana" pitchFamily="34" charset="0"/>
                <a:ea typeface="Verdana" pitchFamily="34" charset="0"/>
                <a:cs typeface="Verdana" pitchFamily="34" charset="0"/>
              </a:rPr>
              <a:t>): converts text into set of vectors containing the count of word occurrences in the document.</a:t>
            </a:r>
          </a:p>
          <a:p>
            <a:r>
              <a:rPr lang="en-IN" sz="2400" b="1" dirty="0" smtClean="0">
                <a:latin typeface="Verdana" pitchFamily="34" charset="0"/>
                <a:ea typeface="Verdana" pitchFamily="34" charset="0"/>
                <a:cs typeface="Verdana" pitchFamily="34" charset="0"/>
              </a:rPr>
              <a:t>TF-IDF: </a:t>
            </a:r>
            <a:r>
              <a:rPr lang="en-IN" sz="2400" dirty="0" smtClean="0">
                <a:latin typeface="Verdana" pitchFamily="34" charset="0"/>
                <a:ea typeface="Verdana" pitchFamily="34" charset="0"/>
                <a:cs typeface="Verdana" pitchFamily="34" charset="0"/>
              </a:rPr>
              <a:t>It creates vectors from text which contains information on the more important words and the less important ones as well</a:t>
            </a:r>
          </a:p>
          <a:p>
            <a:r>
              <a:rPr lang="en-IN" sz="2400" b="1" dirty="0" smtClean="0">
                <a:latin typeface="Verdana" pitchFamily="34" charset="0"/>
                <a:ea typeface="Verdana" pitchFamily="34" charset="0"/>
                <a:cs typeface="Verdana" pitchFamily="34" charset="0"/>
              </a:rPr>
              <a:t>Word2Vec:</a:t>
            </a:r>
            <a:r>
              <a:rPr lang="en-IN" sz="2400" dirty="0" smtClean="0">
                <a:latin typeface="Verdana" pitchFamily="34" charset="0"/>
                <a:ea typeface="Verdana" pitchFamily="34" charset="0"/>
                <a:cs typeface="Verdana" pitchFamily="34" charset="0"/>
              </a:rPr>
              <a:t>Word2Vec creates vectors that are numerical </a:t>
            </a:r>
            <a:r>
              <a:rPr lang="en-IN" sz="2400" dirty="0" err="1" smtClean="0">
                <a:latin typeface="Verdana" pitchFamily="34" charset="0"/>
                <a:ea typeface="Verdana" pitchFamily="34" charset="0"/>
                <a:cs typeface="Verdana" pitchFamily="34" charset="0"/>
              </a:rPr>
              <a:t>respresentaion</a:t>
            </a:r>
            <a:r>
              <a:rPr lang="en-IN" sz="2400" dirty="0" smtClean="0">
                <a:latin typeface="Verdana" pitchFamily="34" charset="0"/>
                <a:ea typeface="Verdana" pitchFamily="34" charset="0"/>
                <a:cs typeface="Verdana" pitchFamily="34" charset="0"/>
              </a:rPr>
              <a:t> of word features, features such as the context of individual words.</a:t>
            </a:r>
            <a:endParaRPr lang="en-IN" sz="2400" b="1" dirty="0" smtClean="0">
              <a:latin typeface="Verdana" pitchFamily="34" charset="0"/>
              <a:ea typeface="Verdana" pitchFamily="34" charset="0"/>
              <a:cs typeface="Verdana" pitchFamily="34" charset="0"/>
            </a:endParaRPr>
          </a:p>
        </p:txBody>
      </p:sp>
      <p:sp>
        <p:nvSpPr>
          <p:cNvPr id="3" name="Title 2"/>
          <p:cNvSpPr>
            <a:spLocks noGrp="1"/>
          </p:cNvSpPr>
          <p:nvPr>
            <p:ph type="title"/>
          </p:nvPr>
        </p:nvSpPr>
        <p:spPr>
          <a:xfrm flipH="1">
            <a:off x="10668000" y="533400"/>
            <a:ext cx="76200" cy="182562"/>
          </a:xfrm>
        </p:spPr>
        <p:txBody>
          <a:bodyPr>
            <a:normAutofit fontScale="90000"/>
          </a:bodyPr>
          <a:lstStyle/>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449</Words>
  <Application>Microsoft Office PowerPoint</Application>
  <PresentationFormat>On-screen Show (4:3)</PresentationFormat>
  <Paragraphs>100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Language Detection Using Natural Language Processing</vt:lpstr>
      <vt:lpstr>SPECIAL THANKS:</vt:lpstr>
      <vt:lpstr>INTRODUCTION:</vt:lpstr>
      <vt:lpstr>MISSION   VISION</vt:lpstr>
      <vt:lpstr>Basics of Natural Language Processing?</vt:lpstr>
      <vt:lpstr>What is NLP based on?</vt:lpstr>
      <vt:lpstr>Why NLP?</vt:lpstr>
      <vt:lpstr>Text Pre-Processing</vt:lpstr>
      <vt:lpstr>PowerPoint Presentation</vt:lpstr>
      <vt:lpstr>LIBRARIES AND DATA SET USED:</vt:lpstr>
      <vt:lpstr>TECHNOLOGY USED:</vt:lpstr>
      <vt:lpstr>REQUIREMENTS:</vt:lpstr>
      <vt:lpstr>PROCESS STAGE:</vt:lpstr>
      <vt:lpstr>NEURAL NETWORS:</vt:lpstr>
      <vt:lpstr>About 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Detection Using Natural Language Processing</dc:title>
  <dc:creator>DELL-PC</dc:creator>
  <cp:lastModifiedBy>DELL</cp:lastModifiedBy>
  <cp:revision>20</cp:revision>
  <dcterms:created xsi:type="dcterms:W3CDTF">2006-08-16T00:00:00Z</dcterms:created>
  <dcterms:modified xsi:type="dcterms:W3CDTF">2023-01-08T11:14:31Z</dcterms:modified>
</cp:coreProperties>
</file>