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4" r:id="rId1"/>
  </p:sldMasterIdLst>
  <p:notesMasterIdLst>
    <p:notesMasterId r:id="rId26"/>
  </p:notesMasterIdLst>
  <p:sldIdLst>
    <p:sldId id="256" r:id="rId2"/>
    <p:sldId id="257" r:id="rId3"/>
    <p:sldId id="258" r:id="rId4"/>
    <p:sldId id="261" r:id="rId5"/>
    <p:sldId id="259" r:id="rId6"/>
    <p:sldId id="266" r:id="rId7"/>
    <p:sldId id="263" r:id="rId8"/>
    <p:sldId id="264" r:id="rId9"/>
    <p:sldId id="265" r:id="rId10"/>
    <p:sldId id="262" r:id="rId11"/>
    <p:sldId id="267" r:id="rId12"/>
    <p:sldId id="273" r:id="rId13"/>
    <p:sldId id="269" r:id="rId14"/>
    <p:sldId id="270" r:id="rId15"/>
    <p:sldId id="271" r:id="rId16"/>
    <p:sldId id="272" r:id="rId17"/>
    <p:sldId id="283" r:id="rId18"/>
    <p:sldId id="275" r:id="rId19"/>
    <p:sldId id="276" r:id="rId20"/>
    <p:sldId id="277" r:id="rId21"/>
    <p:sldId id="280" r:id="rId22"/>
    <p:sldId id="282" r:id="rId23"/>
    <p:sldId id="285" r:id="rId24"/>
    <p:sldId id="28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8"/>
    <p:restoredTop sz="94674"/>
  </p:normalViewPr>
  <p:slideViewPr>
    <p:cSldViewPr snapToGrid="0" snapToObjects="1">
      <p:cViewPr>
        <p:scale>
          <a:sx n="110" d="100"/>
          <a:sy n="110" d="100"/>
        </p:scale>
        <p:origin x="144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99E88F-E3A8-3A40-BC49-146EB1B71130}" type="datetimeFigureOut">
              <a:rPr lang="en-US" smtClean="0"/>
              <a:t>4/28/18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23F20F-4FDF-EE4E-BFCB-0CFFB805F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FFAD9-9B78-D24C-B218-AE69DECEF8FE}" type="datetimeFigureOut">
              <a:rPr lang="en-US" smtClean="0"/>
              <a:t>4/28/18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5427-B40E-1B43-9569-302652A801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FFAD9-9B78-D24C-B218-AE69DECEF8FE}" type="datetimeFigureOut">
              <a:rPr lang="en-US" smtClean="0"/>
              <a:t>4/28/18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5427-B40E-1B43-9569-302652A801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FFAD9-9B78-D24C-B218-AE69DECEF8FE}" type="datetimeFigureOut">
              <a:rPr lang="en-US" smtClean="0"/>
              <a:t>4/28/18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5427-B40E-1B43-9569-302652A801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FFAD9-9B78-D24C-B218-AE69DECEF8FE}" type="datetimeFigureOut">
              <a:rPr lang="en-US" smtClean="0"/>
              <a:t>4/28/18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5427-B40E-1B43-9569-302652A8013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FFAD9-9B78-D24C-B218-AE69DECEF8FE}" type="datetimeFigureOut">
              <a:rPr lang="en-US" smtClean="0"/>
              <a:t>4/28/18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5427-B40E-1B43-9569-302652A801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FFAD9-9B78-D24C-B218-AE69DECEF8FE}" type="datetimeFigureOut">
              <a:rPr lang="en-US" smtClean="0"/>
              <a:t>4/28/18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5427-B40E-1B43-9569-302652A801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FFAD9-9B78-D24C-B218-AE69DECEF8FE}" type="datetimeFigureOut">
              <a:rPr lang="en-US" smtClean="0"/>
              <a:t>4/28/18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5427-B40E-1B43-9569-302652A801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FFAD9-9B78-D24C-B218-AE69DECEF8FE}" type="datetimeFigureOut">
              <a:rPr lang="en-US" smtClean="0"/>
              <a:t>4/28/18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5427-B40E-1B43-9569-302652A801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FFAD9-9B78-D24C-B218-AE69DECEF8FE}" type="datetimeFigureOut">
              <a:rPr lang="en-US" smtClean="0"/>
              <a:t>4/28/18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5427-B40E-1B43-9569-302652A801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FFAD9-9B78-D24C-B218-AE69DECEF8FE}" type="datetimeFigureOut">
              <a:rPr lang="en-US" smtClean="0"/>
              <a:t>4/28/18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5427-B40E-1B43-9569-302652A801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FFAD9-9B78-D24C-B218-AE69DECEF8FE}" type="datetimeFigureOut">
              <a:rPr lang="en-US" smtClean="0"/>
              <a:t>4/28/18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5427-B40E-1B43-9569-302652A801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FFAD9-9B78-D24C-B218-AE69DECEF8FE}" type="datetimeFigureOut">
              <a:rPr lang="en-US" smtClean="0"/>
              <a:t>4/28/18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5427-B40E-1B43-9569-302652A801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FFAD9-9B78-D24C-B218-AE69DECEF8FE}" type="datetimeFigureOut">
              <a:rPr lang="en-US" smtClean="0"/>
              <a:t>4/28/18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5427-B40E-1B43-9569-302652A801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FFAD9-9B78-D24C-B218-AE69DECEF8FE}" type="datetimeFigureOut">
              <a:rPr lang="en-US" smtClean="0"/>
              <a:t>4/28/18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5427-B40E-1B43-9569-302652A801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FFAD9-9B78-D24C-B218-AE69DECEF8FE}" type="datetimeFigureOut">
              <a:rPr lang="en-US" smtClean="0"/>
              <a:t>4/28/18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5427-B40E-1B43-9569-302652A801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FFAD9-9B78-D24C-B218-AE69DECEF8FE}" type="datetimeFigureOut">
              <a:rPr lang="en-US" smtClean="0"/>
              <a:t>4/28/18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5427-B40E-1B43-9569-302652A801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FFAD9-9B78-D24C-B218-AE69DECEF8FE}" type="datetimeFigureOut">
              <a:rPr lang="en-US" smtClean="0"/>
              <a:t>4/28/18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5427-B40E-1B43-9569-302652A801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9FFFAD9-9B78-D24C-B218-AE69DECEF8FE}" type="datetimeFigureOut">
              <a:rPr lang="en-US" smtClean="0"/>
              <a:t>4/28/18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25427-B40E-1B43-9569-302652A80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2744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4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24.png"/><Relationship Id="rId8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26.png"/><Relationship Id="rId8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xmlns="" id="{F3F4807A-5068-4492-8025-D75F320E908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reeform 36">
            <a:extLst>
              <a:ext uri="{FF2B5EF4-FFF2-40B4-BE49-F238E27FC236}">
                <a16:creationId xmlns:a16="http://schemas.microsoft.com/office/drawing/2014/main" xmlns="" id="{B24996F8-180C-4DCB-8A26-DFA336CDEFB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49646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xmlns="" id="{630182B0-3559-41D5-9EBC-0BD86BEDAD0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76" name="Freeform: Shape 75">
            <a:extLst>
              <a:ext uri="{FF2B5EF4-FFF2-40B4-BE49-F238E27FC236}">
                <a16:creationId xmlns:a16="http://schemas.microsoft.com/office/drawing/2014/main" xmlns="" id="{D8B22DE2-C518-4F77-BE90-E1B6B1909D9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68960" y="-68960"/>
            <a:ext cx="6858001" cy="6995918"/>
          </a:xfrm>
          <a:custGeom>
            <a:avLst/>
            <a:gdLst>
              <a:gd name="connsiteX0" fmla="*/ 6858001 w 6858001"/>
              <a:gd name="connsiteY0" fmla="*/ 1344715 h 6995918"/>
              <a:gd name="connsiteX1" fmla="*/ 6858001 w 6858001"/>
              <a:gd name="connsiteY1" fmla="*/ 1177 h 6995918"/>
              <a:gd name="connsiteX2" fmla="*/ 6702324 w 6858001"/>
              <a:gd name="connsiteY2" fmla="*/ 26222 h 6995918"/>
              <a:gd name="connsiteX3" fmla="*/ 6547333 w 6858001"/>
              <a:gd name="connsiteY3" fmla="*/ 50091 h 6995918"/>
              <a:gd name="connsiteX4" fmla="*/ 6391657 w 6858001"/>
              <a:gd name="connsiteY4" fmla="*/ 73455 h 6995918"/>
              <a:gd name="connsiteX5" fmla="*/ 6235294 w 6858001"/>
              <a:gd name="connsiteY5" fmla="*/ 93458 h 6995918"/>
              <a:gd name="connsiteX6" fmla="*/ 6079618 w 6858001"/>
              <a:gd name="connsiteY6" fmla="*/ 113629 h 6995918"/>
              <a:gd name="connsiteX7" fmla="*/ 5923255 w 6858001"/>
              <a:gd name="connsiteY7" fmla="*/ 132455 h 6995918"/>
              <a:gd name="connsiteX8" fmla="*/ 5768950 w 6858001"/>
              <a:gd name="connsiteY8" fmla="*/ 148591 h 6995918"/>
              <a:gd name="connsiteX9" fmla="*/ 5612588 w 6858001"/>
              <a:gd name="connsiteY9" fmla="*/ 163887 h 6995918"/>
              <a:gd name="connsiteX10" fmla="*/ 5456911 w 6858001"/>
              <a:gd name="connsiteY10" fmla="*/ 177839 h 6995918"/>
              <a:gd name="connsiteX11" fmla="*/ 5303978 w 6858001"/>
              <a:gd name="connsiteY11" fmla="*/ 189941 h 6995918"/>
              <a:gd name="connsiteX12" fmla="*/ 5148987 w 6858001"/>
              <a:gd name="connsiteY12" fmla="*/ 202044 h 6995918"/>
              <a:gd name="connsiteX13" fmla="*/ 4996054 w 6858001"/>
              <a:gd name="connsiteY13" fmla="*/ 212129 h 6995918"/>
              <a:gd name="connsiteX14" fmla="*/ 4843120 w 6858001"/>
              <a:gd name="connsiteY14" fmla="*/ 220029 h 6995918"/>
              <a:gd name="connsiteX15" fmla="*/ 4690873 w 6858001"/>
              <a:gd name="connsiteY15" fmla="*/ 228266 h 6995918"/>
              <a:gd name="connsiteX16" fmla="*/ 4539997 w 6858001"/>
              <a:gd name="connsiteY16" fmla="*/ 235157 h 6995918"/>
              <a:gd name="connsiteX17" fmla="*/ 4390492 w 6858001"/>
              <a:gd name="connsiteY17" fmla="*/ 240032 h 6995918"/>
              <a:gd name="connsiteX18" fmla="*/ 4240988 w 6858001"/>
              <a:gd name="connsiteY18" fmla="*/ 244234 h 6995918"/>
              <a:gd name="connsiteX19" fmla="*/ 4092855 w 6858001"/>
              <a:gd name="connsiteY19" fmla="*/ 248268 h 6995918"/>
              <a:gd name="connsiteX20" fmla="*/ 3946780 w 6858001"/>
              <a:gd name="connsiteY20" fmla="*/ 250117 h 6995918"/>
              <a:gd name="connsiteX21" fmla="*/ 3800704 w 6858001"/>
              <a:gd name="connsiteY21" fmla="*/ 252134 h 6995918"/>
              <a:gd name="connsiteX22" fmla="*/ 3656686 w 6858001"/>
              <a:gd name="connsiteY22" fmla="*/ 253143 h 6995918"/>
              <a:gd name="connsiteX23" fmla="*/ 3514040 w 6858001"/>
              <a:gd name="connsiteY23" fmla="*/ 252134 h 6995918"/>
              <a:gd name="connsiteX24" fmla="*/ 3372765 w 6858001"/>
              <a:gd name="connsiteY24" fmla="*/ 252134 h 6995918"/>
              <a:gd name="connsiteX25" fmla="*/ 3232862 w 6858001"/>
              <a:gd name="connsiteY25" fmla="*/ 250117 h 6995918"/>
              <a:gd name="connsiteX26" fmla="*/ 3095702 w 6858001"/>
              <a:gd name="connsiteY26" fmla="*/ 247092 h 6995918"/>
              <a:gd name="connsiteX27" fmla="*/ 2959914 w 6858001"/>
              <a:gd name="connsiteY27" fmla="*/ 244234 h 6995918"/>
              <a:gd name="connsiteX28" fmla="*/ 2826868 w 6858001"/>
              <a:gd name="connsiteY28" fmla="*/ 241040 h 6995918"/>
              <a:gd name="connsiteX29" fmla="*/ 2694509 w 6858001"/>
              <a:gd name="connsiteY29" fmla="*/ 236166 h 6995918"/>
              <a:gd name="connsiteX30" fmla="*/ 2564208 w 6858001"/>
              <a:gd name="connsiteY30" fmla="*/ 230955 h 6995918"/>
              <a:gd name="connsiteX31" fmla="*/ 2436649 w 6858001"/>
              <a:gd name="connsiteY31" fmla="*/ 226249 h 6995918"/>
              <a:gd name="connsiteX32" fmla="*/ 2187703 w 6858001"/>
              <a:gd name="connsiteY32" fmla="*/ 212969 h 6995918"/>
              <a:gd name="connsiteX33" fmla="*/ 1949045 w 6858001"/>
              <a:gd name="connsiteY33" fmla="*/ 198850 h 6995918"/>
              <a:gd name="connsiteX34" fmla="*/ 1719988 w 6858001"/>
              <a:gd name="connsiteY34" fmla="*/ 184058 h 6995918"/>
              <a:gd name="connsiteX35" fmla="*/ 1503275 w 6858001"/>
              <a:gd name="connsiteY35" fmla="*/ 167753 h 6995918"/>
              <a:gd name="connsiteX36" fmla="*/ 1296163 w 6858001"/>
              <a:gd name="connsiteY36" fmla="*/ 150776 h 6995918"/>
              <a:gd name="connsiteX37" fmla="*/ 1104139 w 6858001"/>
              <a:gd name="connsiteY37" fmla="*/ 132455 h 6995918"/>
              <a:gd name="connsiteX38" fmla="*/ 923774 w 6858001"/>
              <a:gd name="connsiteY38" fmla="*/ 114469 h 6995918"/>
              <a:gd name="connsiteX39" fmla="*/ 757810 w 6858001"/>
              <a:gd name="connsiteY39" fmla="*/ 96484 h 6995918"/>
              <a:gd name="connsiteX40" fmla="*/ 605563 w 6858001"/>
              <a:gd name="connsiteY40" fmla="*/ 79507 h 6995918"/>
              <a:gd name="connsiteX41" fmla="*/ 470460 w 6858001"/>
              <a:gd name="connsiteY41" fmla="*/ 63370 h 6995918"/>
              <a:gd name="connsiteX42" fmla="*/ 348388 w 6858001"/>
              <a:gd name="connsiteY42" fmla="*/ 48074 h 6995918"/>
              <a:gd name="connsiteX43" fmla="*/ 245518 w 6858001"/>
              <a:gd name="connsiteY43" fmla="*/ 35299 h 6995918"/>
              <a:gd name="connsiteX44" fmla="*/ 159107 w 6858001"/>
              <a:gd name="connsiteY44" fmla="*/ 23197 h 6995918"/>
              <a:gd name="connsiteX45" fmla="*/ 40463 w 6858001"/>
              <a:gd name="connsiteY45" fmla="*/ 5883 h 6995918"/>
              <a:gd name="connsiteX46" fmla="*/ 1 w 6858001"/>
              <a:gd name="connsiteY46" fmla="*/ 0 h 6995918"/>
              <a:gd name="connsiteX47" fmla="*/ 1 w 6858001"/>
              <a:gd name="connsiteY47" fmla="*/ 905354 h 6995918"/>
              <a:gd name="connsiteX48" fmla="*/ 0 w 6858001"/>
              <a:gd name="connsiteY48" fmla="*/ 905354 h 6995918"/>
              <a:gd name="connsiteX49" fmla="*/ 0 w 6858001"/>
              <a:gd name="connsiteY49" fmla="*/ 6995918 h 6995918"/>
              <a:gd name="connsiteX50" fmla="*/ 6858000 w 6858001"/>
              <a:gd name="connsiteY50" fmla="*/ 6995918 h 6995918"/>
              <a:gd name="connsiteX51" fmla="*/ 6858000 w 6858001"/>
              <a:gd name="connsiteY51" fmla="*/ 1344715 h 6995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95918">
                <a:moveTo>
                  <a:pt x="6858001" y="1344715"/>
                </a:moveTo>
                <a:lnTo>
                  <a:pt x="6858001" y="1177"/>
                </a:lnTo>
                <a:lnTo>
                  <a:pt x="6702324" y="26222"/>
                </a:lnTo>
                <a:lnTo>
                  <a:pt x="6547333" y="50091"/>
                </a:lnTo>
                <a:lnTo>
                  <a:pt x="6391657" y="73455"/>
                </a:lnTo>
                <a:lnTo>
                  <a:pt x="6235294" y="93458"/>
                </a:lnTo>
                <a:lnTo>
                  <a:pt x="6079618" y="113629"/>
                </a:lnTo>
                <a:lnTo>
                  <a:pt x="5923255" y="132455"/>
                </a:lnTo>
                <a:lnTo>
                  <a:pt x="5768950" y="148591"/>
                </a:lnTo>
                <a:lnTo>
                  <a:pt x="5612588" y="163887"/>
                </a:lnTo>
                <a:lnTo>
                  <a:pt x="5456911" y="177839"/>
                </a:lnTo>
                <a:lnTo>
                  <a:pt x="5303978" y="189941"/>
                </a:lnTo>
                <a:lnTo>
                  <a:pt x="5148987" y="202044"/>
                </a:lnTo>
                <a:lnTo>
                  <a:pt x="4996054" y="212129"/>
                </a:lnTo>
                <a:lnTo>
                  <a:pt x="4843120" y="220029"/>
                </a:lnTo>
                <a:lnTo>
                  <a:pt x="4690873" y="228266"/>
                </a:lnTo>
                <a:lnTo>
                  <a:pt x="4539997" y="235157"/>
                </a:lnTo>
                <a:lnTo>
                  <a:pt x="4390492" y="240032"/>
                </a:lnTo>
                <a:lnTo>
                  <a:pt x="4240988" y="244234"/>
                </a:lnTo>
                <a:lnTo>
                  <a:pt x="4092855" y="248268"/>
                </a:lnTo>
                <a:lnTo>
                  <a:pt x="3946780" y="250117"/>
                </a:lnTo>
                <a:lnTo>
                  <a:pt x="3800704" y="252134"/>
                </a:lnTo>
                <a:lnTo>
                  <a:pt x="3656686" y="253143"/>
                </a:lnTo>
                <a:lnTo>
                  <a:pt x="3514040" y="252134"/>
                </a:lnTo>
                <a:lnTo>
                  <a:pt x="3372765" y="252134"/>
                </a:lnTo>
                <a:lnTo>
                  <a:pt x="3232862" y="250117"/>
                </a:lnTo>
                <a:lnTo>
                  <a:pt x="3095702" y="247092"/>
                </a:lnTo>
                <a:lnTo>
                  <a:pt x="2959914" y="244234"/>
                </a:lnTo>
                <a:lnTo>
                  <a:pt x="2826868" y="241040"/>
                </a:lnTo>
                <a:lnTo>
                  <a:pt x="2694509" y="236166"/>
                </a:lnTo>
                <a:lnTo>
                  <a:pt x="2564208" y="230955"/>
                </a:lnTo>
                <a:lnTo>
                  <a:pt x="2436649" y="226249"/>
                </a:lnTo>
                <a:lnTo>
                  <a:pt x="2187703" y="212969"/>
                </a:lnTo>
                <a:lnTo>
                  <a:pt x="1949045" y="198850"/>
                </a:lnTo>
                <a:lnTo>
                  <a:pt x="1719988" y="184058"/>
                </a:lnTo>
                <a:lnTo>
                  <a:pt x="1503275" y="167753"/>
                </a:lnTo>
                <a:lnTo>
                  <a:pt x="1296163" y="150776"/>
                </a:lnTo>
                <a:lnTo>
                  <a:pt x="1104139" y="132455"/>
                </a:lnTo>
                <a:lnTo>
                  <a:pt x="923774" y="114469"/>
                </a:lnTo>
                <a:lnTo>
                  <a:pt x="757810" y="96484"/>
                </a:lnTo>
                <a:lnTo>
                  <a:pt x="605563" y="79507"/>
                </a:lnTo>
                <a:lnTo>
                  <a:pt x="470460" y="63370"/>
                </a:lnTo>
                <a:lnTo>
                  <a:pt x="348388" y="48074"/>
                </a:lnTo>
                <a:lnTo>
                  <a:pt x="245518" y="35299"/>
                </a:lnTo>
                <a:lnTo>
                  <a:pt x="159107" y="23197"/>
                </a:lnTo>
                <a:lnTo>
                  <a:pt x="40463" y="5883"/>
                </a:lnTo>
                <a:lnTo>
                  <a:pt x="1" y="0"/>
                </a:lnTo>
                <a:lnTo>
                  <a:pt x="1" y="905354"/>
                </a:lnTo>
                <a:lnTo>
                  <a:pt x="0" y="905354"/>
                </a:lnTo>
                <a:lnTo>
                  <a:pt x="0" y="6995918"/>
                </a:lnTo>
                <a:lnTo>
                  <a:pt x="6858000" y="6995918"/>
                </a:lnTo>
                <a:lnTo>
                  <a:pt x="6858000" y="1344715"/>
                </a:lnTo>
                <a:close/>
              </a:path>
            </a:pathLst>
          </a:custGeom>
          <a:ln>
            <a:noFill/>
          </a:ln>
        </p:spPr>
      </p:sp>
      <p:pic>
        <p:nvPicPr>
          <p:cNvPr id="1025" name="Picture 1" descr="age1image38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54" y="717116"/>
            <a:ext cx="5450557" cy="542330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85967" y="362260"/>
            <a:ext cx="4158334" cy="306650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 b="1" dirty="0">
                <a:solidFill>
                  <a:srgbClr val="EBEBEB"/>
                </a:solidFill>
              </a:rPr>
              <a:t/>
            </a:r>
            <a:br>
              <a:rPr lang="en-US" sz="5400" b="1" dirty="0">
                <a:solidFill>
                  <a:srgbClr val="EBEBEB"/>
                </a:solidFill>
              </a:rPr>
            </a:br>
            <a:r>
              <a:rPr lang="en-US" sz="5400" i="1" dirty="0">
                <a:solidFill>
                  <a:srgbClr val="EBEBEB"/>
                </a:solidFill>
              </a:rPr>
              <a:t>Slice</a:t>
            </a:r>
            <a:br>
              <a:rPr lang="en-US" sz="5400" i="1" dirty="0">
                <a:solidFill>
                  <a:srgbClr val="EBEBEB"/>
                </a:solidFill>
              </a:rPr>
            </a:br>
            <a:r>
              <a:rPr lang="en-US" sz="5400" dirty="0">
                <a:solidFill>
                  <a:srgbClr val="EBEBEB"/>
                </a:solidFill>
              </a:rPr>
              <a:t/>
            </a:r>
            <a:br>
              <a:rPr lang="en-US" sz="5400" dirty="0">
                <a:solidFill>
                  <a:srgbClr val="EBEBEB"/>
                </a:solidFill>
              </a:rPr>
            </a:br>
            <a:endParaRPr lang="en-US" sz="5400" dirty="0">
              <a:solidFill>
                <a:srgbClr val="EBEBEB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85967" y="2288346"/>
            <a:ext cx="4158334" cy="2500196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8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SER 502 -</a:t>
            </a:r>
            <a:r>
              <a:rPr lang="en-US" sz="2800" b="1" i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Languages And Programming Paradigms</a:t>
            </a:r>
            <a:endParaRPr lang="en-US" sz="28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sz="28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Team : 30</a:t>
            </a:r>
          </a:p>
          <a:p>
            <a:pPr marL="342900" indent="-342900">
              <a:lnSpc>
                <a:spcPct val="90000"/>
              </a:lnSpc>
              <a:buFont typeface="Wingdings" charset="2"/>
              <a:buChar char="Ø"/>
            </a:pPr>
            <a:r>
              <a:rPr lang="en-US" sz="28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Sanay Devi</a:t>
            </a:r>
          </a:p>
          <a:p>
            <a:pPr marL="342900" indent="-342900" fontAlgn="base">
              <a:lnSpc>
                <a:spcPct val="90000"/>
              </a:lnSpc>
              <a:buFont typeface="Wingdings" charset="2"/>
              <a:buChar char="Ø"/>
            </a:pPr>
            <a:r>
              <a:rPr lang="en-US" sz="2800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Vaishak</a:t>
            </a:r>
            <a:r>
              <a:rPr lang="en-US" sz="28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Vellore</a:t>
            </a:r>
          </a:p>
          <a:p>
            <a:pPr marL="342900" indent="-342900" fontAlgn="base">
              <a:lnSpc>
                <a:spcPct val="90000"/>
              </a:lnSpc>
              <a:buFont typeface="Wingdings" charset="2"/>
              <a:buChar char="Ø"/>
            </a:pPr>
            <a:r>
              <a:rPr lang="en-US" sz="2800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Avinash</a:t>
            </a:r>
            <a:r>
              <a:rPr lang="en-US" sz="28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Mathad</a:t>
            </a:r>
            <a:r>
              <a:rPr lang="en-US" sz="28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Vijayakumar</a:t>
            </a:r>
            <a:r>
              <a:rPr lang="en-US" sz="28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</a:p>
          <a:p>
            <a:pPr marL="342900" indent="-342900" fontAlgn="base">
              <a:lnSpc>
                <a:spcPct val="90000"/>
              </a:lnSpc>
              <a:buFont typeface="Wingdings" charset="2"/>
              <a:buChar char="Ø"/>
            </a:pPr>
            <a:r>
              <a:rPr lang="en-US" sz="2800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Darshan</a:t>
            </a:r>
            <a:r>
              <a:rPr lang="en-US" sz="28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Prakash</a:t>
            </a:r>
          </a:p>
          <a:p>
            <a:pPr>
              <a:lnSpc>
                <a:spcPct val="90000"/>
              </a:lnSpc>
            </a:pPr>
            <a:r>
              <a:rPr lang="en-US" sz="28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/>
            </a:r>
            <a:br>
              <a:rPr lang="en-US" sz="28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endParaRPr lang="en-US" sz="28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7846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C9ECDD5C-152A-4CC7-8333-0F367B3A62E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7F5C92A3-369B-43F3-BDCE-E560B1B0EC8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="" xmlns:a16="http://schemas.microsoft.com/office/drawing/2014/main" id="{AEBE9F1A-B38D-446E-83AE-14B17CE77FF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915B5014-A7EC-4BA6-9C83-8840CF81DB2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022C43AB-86D7-420D-8AD7-DC0A15FDD0A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5E3EB826-A471-488F-9E8A-D65528A3C0C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4159E445-83D7-4F7C-8B6B-79EDEFA5F78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517" y="643466"/>
            <a:ext cx="7165360" cy="5571067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E1E43DD8-7DEF-4A83-A303-10947F34B08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29835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ANother</a:t>
            </a:r>
            <a:r>
              <a:rPr lang="en-US" dirty="0" smtClean="0"/>
              <a:t> </a:t>
            </a:r>
            <a:r>
              <a:rPr lang="en-US" dirty="0"/>
              <a:t>Tool for Language </a:t>
            </a:r>
            <a:r>
              <a:rPr lang="en-US" dirty="0" smtClean="0"/>
              <a:t>Recognition (ANTLR)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Now, the .g4 grammar file is run through ANTLR to generate parser and </a:t>
            </a:r>
            <a:r>
              <a:rPr lang="en-US" dirty="0" err="1" smtClean="0"/>
              <a:t>lexer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ANTLR </a:t>
            </a:r>
            <a:r>
              <a:rPr lang="en-US" dirty="0" smtClean="0"/>
              <a:t>is a powerful parser generator for reading, processing, executing or translating structured text.</a:t>
            </a:r>
          </a:p>
          <a:p>
            <a:r>
              <a:rPr lang="en-US" dirty="0" smtClean="0"/>
              <a:t>For a grammar, ANTLR generates a parser that can build and walk parse trees</a:t>
            </a:r>
            <a:r>
              <a:rPr lang="en-US" dirty="0" smtClean="0"/>
              <a:t>.</a:t>
            </a:r>
          </a:p>
          <a:p>
            <a:r>
              <a:rPr lang="en-US" dirty="0" err="1"/>
              <a:t>Lexer</a:t>
            </a:r>
            <a:r>
              <a:rPr lang="en-US" dirty="0"/>
              <a:t> tokens are generated which are used by the parser to generate the intermediate code and the parse tree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This generated parse tree helped us analyze our grammar and check if it was defined properly.</a:t>
            </a:r>
          </a:p>
          <a:p>
            <a:r>
              <a:rPr lang="en-US" dirty="0" smtClean="0"/>
              <a:t>Now we will see two parse tree examples generated by ANTLR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366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Looping  Construct</a:t>
            </a:r>
            <a:endParaRPr lang="en-US" dirty="0"/>
          </a:p>
        </p:txBody>
      </p:sp>
      <p:pic>
        <p:nvPicPr>
          <p:cNvPr id="4" name="image12.png"/>
          <p:cNvPicPr/>
          <p:nvPr/>
        </p:nvPicPr>
        <p:blipFill>
          <a:blip r:embed="rId2"/>
          <a:srcRect l="2823" t="15951" r="2740"/>
          <a:stretch>
            <a:fillRect/>
          </a:stretch>
        </p:blipFill>
        <p:spPr>
          <a:xfrm>
            <a:off x="2690922" y="1676400"/>
            <a:ext cx="9501078" cy="4671848"/>
          </a:xfrm>
          <a:prstGeom prst="rect">
            <a:avLst/>
          </a:prstGeom>
          <a:ln/>
        </p:spPr>
      </p:pic>
      <p:pic>
        <p:nvPicPr>
          <p:cNvPr id="5" name="image10.png"/>
          <p:cNvPicPr/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 t="21498" r="66124" b="8143"/>
          <a:stretch>
            <a:fillRect/>
          </a:stretch>
        </p:blipFill>
        <p:spPr>
          <a:xfrm>
            <a:off x="0" y="2617076"/>
            <a:ext cx="2690923" cy="2790496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003124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Operations</a:t>
            </a:r>
            <a:endParaRPr lang="en-US" dirty="0"/>
          </a:p>
        </p:txBody>
      </p:sp>
      <p:pic>
        <p:nvPicPr>
          <p:cNvPr id="4" name="image9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833370" y="1987195"/>
            <a:ext cx="9358630" cy="3373082"/>
          </a:xfrm>
          <a:prstGeom prst="rect">
            <a:avLst/>
          </a:prstGeom>
          <a:ln/>
        </p:spPr>
      </p:pic>
      <p:pic>
        <p:nvPicPr>
          <p:cNvPr id="5" name="image13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0" y="2444693"/>
            <a:ext cx="2833370" cy="245808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595209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along with While Construct</a:t>
            </a:r>
            <a:endParaRPr lang="en-US" dirty="0"/>
          </a:p>
        </p:txBody>
      </p:sp>
      <p:pic>
        <p:nvPicPr>
          <p:cNvPr id="5" name="image14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0" y="2275578"/>
            <a:ext cx="5265683" cy="3219450"/>
          </a:xfrm>
          <a:prstGeom prst="rect">
            <a:avLst/>
          </a:prstGeom>
          <a:ln/>
        </p:spPr>
      </p:pic>
      <p:pic>
        <p:nvPicPr>
          <p:cNvPr id="4" name="image4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396359" y="1590525"/>
            <a:ext cx="9701048" cy="4589557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6670712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Intermediate Code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sliceBaseListener</a:t>
            </a:r>
            <a:r>
              <a:rPr lang="en-US" dirty="0" smtClean="0"/>
              <a:t> implements </a:t>
            </a:r>
            <a:r>
              <a:rPr lang="en-US" dirty="0" err="1" smtClean="0"/>
              <a:t>sliceListener</a:t>
            </a:r>
            <a:r>
              <a:rPr lang="en-US" dirty="0" smtClean="0"/>
              <a:t> and now we define the </a:t>
            </a:r>
            <a:r>
              <a:rPr lang="en-US" dirty="0" smtClean="0"/>
              <a:t>semantics</a:t>
            </a:r>
            <a:r>
              <a:rPr lang="en-US" dirty="0" smtClean="0"/>
              <a:t> of the intermediate language.</a:t>
            </a:r>
          </a:p>
          <a:p>
            <a:r>
              <a:rPr lang="en-US" dirty="0" smtClean="0"/>
              <a:t>So </a:t>
            </a:r>
            <a:r>
              <a:rPr lang="en-US" dirty="0" smtClean="0"/>
              <a:t>the </a:t>
            </a:r>
            <a:r>
              <a:rPr lang="en-US" dirty="0" err="1" smtClean="0"/>
              <a:t>sliceBaseListener</a:t>
            </a:r>
            <a:r>
              <a:rPr lang="en-US" dirty="0" smtClean="0"/>
              <a:t> overrides the methods present in the </a:t>
            </a:r>
            <a:r>
              <a:rPr lang="en-US" dirty="0" err="1" smtClean="0"/>
              <a:t>sliceListener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For example, in the input text when an ”IF” is encountered, the </a:t>
            </a:r>
            <a:r>
              <a:rPr lang="en-US" dirty="0" err="1" smtClean="0"/>
              <a:t>enterIf</a:t>
            </a:r>
            <a:r>
              <a:rPr lang="en-US" dirty="0" smtClean="0"/>
              <a:t> method gets called and certain specific operations are performed till the end of the loop is reached.</a:t>
            </a:r>
          </a:p>
          <a:p>
            <a:r>
              <a:rPr lang="en-US" dirty="0"/>
              <a:t>Now, we run the </a:t>
            </a:r>
            <a:r>
              <a:rPr lang="en-US" dirty="0" err="1"/>
              <a:t>sliceRunner</a:t>
            </a:r>
            <a:r>
              <a:rPr lang="en-US" dirty="0"/>
              <a:t> file which has the main method in it. </a:t>
            </a:r>
          </a:p>
          <a:p>
            <a:r>
              <a:rPr lang="en-US" dirty="0"/>
              <a:t>First the </a:t>
            </a:r>
            <a:r>
              <a:rPr lang="en-US" dirty="0" err="1"/>
              <a:t>sliceRunner</a:t>
            </a:r>
            <a:r>
              <a:rPr lang="en-US" dirty="0"/>
              <a:t> will generate the tokens by calling the  </a:t>
            </a:r>
            <a:r>
              <a:rPr lang="en-US" dirty="0" err="1"/>
              <a:t>lexer</a:t>
            </a:r>
            <a:r>
              <a:rPr lang="en-US" dirty="0"/>
              <a:t> and the parser. These tokens using the </a:t>
            </a:r>
            <a:r>
              <a:rPr lang="en-US" dirty="0" err="1"/>
              <a:t>sliceBaseListener</a:t>
            </a:r>
            <a:r>
              <a:rPr lang="en-US" dirty="0"/>
              <a:t> generate the parse tree and the intermediate code.</a:t>
            </a:r>
          </a:p>
          <a:p>
            <a:r>
              <a:rPr lang="en-US" dirty="0"/>
              <a:t>A intermediate code is now generated. </a:t>
            </a:r>
          </a:p>
        </p:txBody>
      </p:sp>
    </p:spTree>
    <p:extLst>
      <p:ext uri="{BB962C8B-B14F-4D97-AF65-F5344CB8AC3E}">
        <p14:creationId xmlns:p14="http://schemas.microsoft.com/office/powerpoint/2010/main" val="2473227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C9ECDD5C-152A-4CC7-8333-0F367B3A62E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7F5C92A3-369B-43F3-BDCE-E560B1B0EC8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="" xmlns:a16="http://schemas.microsoft.com/office/drawing/2014/main" id="{AEBE9F1A-B38D-446E-83AE-14B17CE77FF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915B5014-A7EC-4BA6-9C83-8840CF81DB2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022C43AB-86D7-420D-8AD7-DC0A15FDD0A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5E3EB826-A471-488F-9E8A-D65528A3C0C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4159E445-83D7-4F7C-8B6B-79EDEFA5F78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000" y="643466"/>
            <a:ext cx="7142393" cy="5571067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E1E43DD8-7DEF-4A83-A303-10947F34B08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119594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C9ECDD5C-152A-4CC7-8333-0F367B3A62E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7F5C92A3-369B-43F3-BDCE-E560B1B0EC8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="" xmlns:a16="http://schemas.microsoft.com/office/drawing/2014/main" id="{AEBE9F1A-B38D-446E-83AE-14B17CE77FF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915B5014-A7EC-4BA6-9C83-8840CF81DB2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022C43AB-86D7-420D-8AD7-DC0A15FDD0A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5E3EB826-A471-488F-9E8A-D65528A3C0C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4159E445-83D7-4F7C-8B6B-79EDEFA5F78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E1E43DD8-7DEF-4A83-A303-10947F34B08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853" y="546653"/>
            <a:ext cx="7893433" cy="5701748"/>
          </a:xfrm>
        </p:spPr>
      </p:pic>
    </p:spTree>
    <p:extLst>
      <p:ext uri="{BB962C8B-B14F-4D97-AF65-F5344CB8AC3E}">
        <p14:creationId xmlns:p14="http://schemas.microsoft.com/office/powerpoint/2010/main" val="15645200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C9ECDD5C-152A-4CC7-8333-0F367B3A62E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7F5C92A3-369B-43F3-BDCE-E560B1B0EC8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="" xmlns:a16="http://schemas.microsoft.com/office/drawing/2014/main" id="{AEBE9F1A-B38D-446E-83AE-14B17CE77FF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915B5014-A7EC-4BA6-9C83-8840CF81DB2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022C43AB-86D7-420D-8AD7-DC0A15FDD0A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5E3EB826-A471-488F-9E8A-D65528A3C0C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4159E445-83D7-4F7C-8B6B-79EDEFA5F78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E1E43DD8-7DEF-4A83-A303-10947F34B08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2" y="533400"/>
            <a:ext cx="9334499" cy="5387139"/>
          </a:xfrm>
        </p:spPr>
      </p:pic>
    </p:spTree>
    <p:extLst>
      <p:ext uri="{BB962C8B-B14F-4D97-AF65-F5344CB8AC3E}">
        <p14:creationId xmlns:p14="http://schemas.microsoft.com/office/powerpoint/2010/main" val="22509142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C9ECDD5C-152A-4CC7-8333-0F367B3A62E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7F5C92A3-369B-43F3-BDCE-E560B1B0EC8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="" xmlns:a16="http://schemas.microsoft.com/office/drawing/2014/main" id="{AEBE9F1A-B38D-446E-83AE-14B17CE77FF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915B5014-A7EC-4BA6-9C83-8840CF81DB2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022C43AB-86D7-420D-8AD7-DC0A15FDD0A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5E3EB826-A471-488F-9E8A-D65528A3C0C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4159E445-83D7-4F7C-8B6B-79EDEFA5F78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E1E43DD8-7DEF-4A83-A303-10947F34B08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457200"/>
            <a:ext cx="9104311" cy="5791200"/>
          </a:xfrm>
        </p:spPr>
      </p:pic>
    </p:spTree>
    <p:extLst>
      <p:ext uri="{BB962C8B-B14F-4D97-AF65-F5344CB8AC3E}">
        <p14:creationId xmlns:p14="http://schemas.microsoft.com/office/powerpoint/2010/main" val="2014330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 &amp; Development Strategy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design goal of Slice is to create a new language which is easy to learn and implement. </a:t>
            </a:r>
          </a:p>
          <a:p>
            <a:r>
              <a:rPr lang="en-US" dirty="0"/>
              <a:t>Slice is a user-friendly language which is written in Java and Python.</a:t>
            </a:r>
          </a:p>
          <a:p>
            <a:r>
              <a:rPr lang="en-US" dirty="0"/>
              <a:t>Operators: </a:t>
            </a:r>
            <a:endParaRPr lang="en-US" dirty="0" smtClean="0"/>
          </a:p>
          <a:p>
            <a:r>
              <a:rPr lang="en-US" dirty="0" smtClean="0"/>
              <a:t>Arithmetic</a:t>
            </a:r>
            <a:r>
              <a:rPr lang="en-US" dirty="0"/>
              <a:t>: </a:t>
            </a:r>
            <a:r>
              <a:rPr lang="en-US" dirty="0" smtClean="0"/>
              <a:t>+, - , / , *, % </a:t>
            </a:r>
            <a:r>
              <a:rPr lang="en-US" dirty="0"/>
              <a:t>                </a:t>
            </a:r>
            <a:r>
              <a:rPr lang="en-US" dirty="0" smtClean="0"/>
              <a:t> </a:t>
            </a:r>
            <a:r>
              <a:rPr lang="en-US" dirty="0"/>
              <a:t> </a:t>
            </a:r>
            <a:endParaRPr lang="en-US" dirty="0" smtClean="0"/>
          </a:p>
          <a:p>
            <a:r>
              <a:rPr lang="en-US" dirty="0" smtClean="0"/>
              <a:t>Relational</a:t>
            </a:r>
            <a:r>
              <a:rPr lang="en-US" dirty="0"/>
              <a:t>: </a:t>
            </a:r>
            <a:r>
              <a:rPr lang="en-US" dirty="0" smtClean="0"/>
              <a:t>&gt;,&lt;,=&lt;,=&gt;,!=</a:t>
            </a:r>
            <a:endParaRPr lang="en-US" dirty="0"/>
          </a:p>
          <a:p>
            <a:r>
              <a:rPr lang="en-US" dirty="0"/>
              <a:t>Decision Control: </a:t>
            </a:r>
            <a:r>
              <a:rPr lang="en-US" dirty="0" smtClean="0"/>
              <a:t>If &amp; If </a:t>
            </a:r>
            <a:r>
              <a:rPr lang="en-US" dirty="0"/>
              <a:t>else</a:t>
            </a:r>
          </a:p>
          <a:p>
            <a:r>
              <a:rPr lang="en-US" dirty="0"/>
              <a:t>Looping Construct: While </a:t>
            </a:r>
          </a:p>
          <a:p>
            <a:r>
              <a:rPr lang="en-US" dirty="0"/>
              <a:t>Data Type: </a:t>
            </a:r>
            <a:r>
              <a:rPr lang="en-US" dirty="0" err="1"/>
              <a:t>Num</a:t>
            </a:r>
            <a:r>
              <a:rPr lang="en-US" dirty="0" smtClean="0"/>
              <a:t>, Bool, Identifier</a:t>
            </a:r>
            <a:endParaRPr lang="en-US" dirty="0"/>
          </a:p>
          <a:p>
            <a:r>
              <a:rPr lang="en-US" dirty="0" smtClean="0"/>
              <a:t>This </a:t>
            </a:r>
            <a:r>
              <a:rPr lang="en-US" dirty="0"/>
              <a:t>project was done following an Agile Development process with everyday Sprint meetings</a:t>
            </a:r>
            <a:r>
              <a:rPr lang="en-US" dirty="0" smtClean="0"/>
              <a:t>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46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C9ECDD5C-152A-4CC7-8333-0F367B3A62E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7F5C92A3-369B-43F3-BDCE-E560B1B0EC8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="" xmlns:a16="http://schemas.microsoft.com/office/drawing/2014/main" id="{AEBE9F1A-B38D-446E-83AE-14B17CE77FF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915B5014-A7EC-4BA6-9C83-8840CF81DB2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022C43AB-86D7-420D-8AD7-DC0A15FDD0A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5E3EB826-A471-488F-9E8A-D65528A3C0C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4159E445-83D7-4F7C-8B6B-79EDEFA5F78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364" y="643466"/>
            <a:ext cx="6835665" cy="5571067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E1E43DD8-7DEF-4A83-A303-10947F34B08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907661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Intermediate Code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660634"/>
            <a:ext cx="9301929" cy="458776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Intermediate Code </a:t>
            </a:r>
            <a:r>
              <a:rPr lang="en-US" dirty="0" smtClean="0"/>
              <a:t>Generation Keywords used are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dirty="0" smtClean="0"/>
              <a:t>GIVEOUT</a:t>
            </a:r>
          </a:p>
          <a:p>
            <a:r>
              <a:rPr lang="en-US" dirty="0" smtClean="0"/>
              <a:t>PUSH</a:t>
            </a:r>
            <a:endParaRPr lang="en-US" dirty="0"/>
          </a:p>
          <a:p>
            <a:r>
              <a:rPr lang="en-US" dirty="0" smtClean="0"/>
              <a:t>STACK</a:t>
            </a:r>
            <a:endParaRPr lang="en-US" dirty="0"/>
          </a:p>
          <a:p>
            <a:r>
              <a:rPr lang="en-US" dirty="0"/>
              <a:t>STACKPOP, STACKPUSH, STACKISEMPTY</a:t>
            </a:r>
          </a:p>
          <a:p>
            <a:r>
              <a:rPr lang="en-US" dirty="0" smtClean="0"/>
              <a:t>IF ENDIF, ELSE ENDELSE , WHILE ENDWHILE</a:t>
            </a:r>
          </a:p>
          <a:p>
            <a:r>
              <a:rPr lang="en-US" dirty="0" smtClean="0"/>
              <a:t>PUSH </a:t>
            </a:r>
            <a:r>
              <a:rPr lang="en-US" dirty="0"/>
              <a:t>true</a:t>
            </a:r>
          </a:p>
          <a:p>
            <a:r>
              <a:rPr lang="en-US" dirty="0"/>
              <a:t>GREATER,LESSER, </a:t>
            </a:r>
            <a:r>
              <a:rPr lang="en-US" dirty="0" smtClean="0"/>
              <a:t>GREATEREQUAL,LESSEREQUAL,EQUALS,NOTEQUALTO</a:t>
            </a:r>
            <a:endParaRPr lang="en-US" dirty="0"/>
          </a:p>
          <a:p>
            <a:r>
              <a:rPr lang="en-US" dirty="0"/>
              <a:t>STORE</a:t>
            </a:r>
          </a:p>
          <a:p>
            <a:r>
              <a:rPr lang="en-US" dirty="0" smtClean="0"/>
              <a:t>ADDITION,SUBTRACTION,MULTIPLICATION,DIVISION,MODULUS</a:t>
            </a:r>
          </a:p>
          <a:p>
            <a:r>
              <a:rPr lang="en-US" dirty="0"/>
              <a:t>We now present two code snippets of sample input program and the intermediate code </a:t>
            </a:r>
            <a:r>
              <a:rPr lang="en-US" dirty="0" smtClean="0"/>
              <a:t>generated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98582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C9ECDD5C-152A-4CC7-8333-0F367B3A62E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7F5C92A3-369B-43F3-BDCE-E560B1B0EC8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="" xmlns:a16="http://schemas.microsoft.com/office/drawing/2014/main" id="{AEBE9F1A-B38D-446E-83AE-14B17CE77FF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915B5014-A7EC-4BA6-9C83-8840CF81DB2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022C43AB-86D7-420D-8AD7-DC0A15FDD0A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5E3EB826-A471-488F-9E8A-D65528A3C0C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4159E445-83D7-4F7C-8B6B-79EDEFA5F78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E1E43DD8-7DEF-4A83-A303-10947F34B08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962" y="1481559"/>
            <a:ext cx="3414532" cy="3437682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431" y="874371"/>
            <a:ext cx="2526949" cy="442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7829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C9ECDD5C-152A-4CC7-8333-0F367B3A62E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7F5C92A3-369B-43F3-BDCE-E560B1B0EC8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="" xmlns:a16="http://schemas.microsoft.com/office/drawing/2014/main" id="{AEBE9F1A-B38D-446E-83AE-14B17CE77FF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915B5014-A7EC-4BA6-9C83-8840CF81DB2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022C43AB-86D7-420D-8AD7-DC0A15FDD0A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5E3EB826-A471-488F-9E8A-D65528A3C0C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4159E445-83D7-4F7C-8B6B-79EDEFA5F78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E1E43DD8-7DEF-4A83-A303-10947F34B08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014" y="1141407"/>
            <a:ext cx="3657954" cy="4699321"/>
          </a:xfrm>
          <a:prstGeom prst="rect">
            <a:avLst/>
          </a:prstGeom>
        </p:spPr>
      </p:pic>
      <p:pic>
        <p:nvPicPr>
          <p:cNvPr id="19" name="Content Placeholder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989" y="157223"/>
            <a:ext cx="2862789" cy="6319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006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RUNTIME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763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Tools Used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Compiler:  Built using JAVA</a:t>
            </a:r>
          </a:p>
          <a:p>
            <a:pPr fontAlgn="base"/>
            <a:r>
              <a:rPr lang="en-US" dirty="0" err="1"/>
              <a:t>Lexer</a:t>
            </a:r>
            <a:r>
              <a:rPr lang="en-US" dirty="0"/>
              <a:t> and Parser: Built using ANTLR v4.7 plugin in </a:t>
            </a:r>
            <a:r>
              <a:rPr lang="en-US" dirty="0" err="1"/>
              <a:t>Intellij</a:t>
            </a:r>
            <a:r>
              <a:rPr lang="en-US" dirty="0"/>
              <a:t> Idea</a:t>
            </a:r>
          </a:p>
          <a:p>
            <a:pPr fontAlgn="base"/>
            <a:r>
              <a:rPr lang="en-US" dirty="0"/>
              <a:t>Grammar : A</a:t>
            </a:r>
            <a:r>
              <a:rPr lang="en-US" dirty="0" smtClean="0"/>
              <a:t> </a:t>
            </a:r>
            <a:r>
              <a:rPr lang="en-US" dirty="0"/>
              <a:t>.txt file </a:t>
            </a:r>
            <a:r>
              <a:rPr lang="en-US" dirty="0" smtClean="0"/>
              <a:t>converted </a:t>
            </a:r>
            <a:r>
              <a:rPr lang="en-US" dirty="0"/>
              <a:t>to .g4 file </a:t>
            </a:r>
            <a:r>
              <a:rPr lang="en-US" dirty="0" smtClean="0"/>
              <a:t>used as </a:t>
            </a:r>
            <a:r>
              <a:rPr lang="en-US" dirty="0" smtClean="0"/>
              <a:t>an input to ANTLR</a:t>
            </a:r>
            <a:r>
              <a:rPr lang="en-US" dirty="0" smtClean="0"/>
              <a:t>.</a:t>
            </a:r>
          </a:p>
          <a:p>
            <a:pPr fontAlgn="base"/>
            <a:r>
              <a:rPr lang="en-US" dirty="0" smtClean="0"/>
              <a:t>Runtime </a:t>
            </a:r>
            <a:r>
              <a:rPr lang="en-US" dirty="0"/>
              <a:t>: Built using PYTHON</a:t>
            </a:r>
          </a:p>
          <a:p>
            <a:pPr fontAlgn="base"/>
            <a:r>
              <a:rPr lang="en-US" dirty="0"/>
              <a:t>Systems Used : Mac OS X, </a:t>
            </a:r>
            <a:r>
              <a:rPr lang="en-US" dirty="0" smtClean="0"/>
              <a:t>Windows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639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41B68C77-138E-4BF7-A276-BD0C78A4219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7C268552-D473-46ED-B1B8-422042C4DEF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="" xmlns:a16="http://schemas.microsoft.com/office/drawing/2014/main" id="{4AC0CD9D-7610-4620-93B4-798CCD9AB58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B9238B3E-24AA-439A-B527-6C5DF6D7214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69F01145-BEA3-4CBF-AA21-10077B948CA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DE4D62F9-188E-4530-84C2-24BDEE4BEB8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2" name="Rectangle 21">
            <a:extLst>
              <a:ext uri="{FF2B5EF4-FFF2-40B4-BE49-F238E27FC236}">
                <a16:creationId xmlns="" xmlns:a16="http://schemas.microsoft.com/office/drawing/2014/main" id="{D27CF008-4B18-436D-B2D5-C1346C12438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CE22DAD8-5F67-4B73-ADA9-06EF381F7AD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16">
            <a:extLst>
              <a:ext uri="{FF2B5EF4-FFF2-40B4-BE49-F238E27FC236}">
                <a16:creationId xmlns="" xmlns:a16="http://schemas.microsoft.com/office/drawing/2014/main" id="{E4F17063-EDA4-417B-946F-BA357F3B390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64" y="540772"/>
            <a:ext cx="10166043" cy="3514761"/>
          </a:xfrm>
          <a:prstGeom prst="rect">
            <a:avLst/>
          </a:prstGeom>
          <a:effectLst/>
        </p:spPr>
      </p:pic>
      <p:sp>
        <p:nvSpPr>
          <p:cNvPr id="28" name="Freeform: Shape 27">
            <a:extLst>
              <a:ext uri="{FF2B5EF4-FFF2-40B4-BE49-F238E27FC236}">
                <a16:creationId xmlns="" xmlns:a16="http://schemas.microsoft.com/office/drawing/2014/main" id="{D36F3EEA-55D4-4677-80E7-92D00B8F343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916" y="4854346"/>
            <a:ext cx="9149350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37986758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GRAMMAR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first step was to write the grammar in simple BNF form.</a:t>
            </a:r>
          </a:p>
          <a:p>
            <a:r>
              <a:rPr lang="en-US" dirty="0" smtClean="0"/>
              <a:t>The grammar was then refined to remove left recursion. </a:t>
            </a:r>
          </a:p>
          <a:p>
            <a:r>
              <a:rPr lang="en-US" dirty="0" smtClean="0"/>
              <a:t>Then the grammar had to be converted to .g4 format to make it make it compatible with ANTLR.</a:t>
            </a:r>
          </a:p>
          <a:p>
            <a:r>
              <a:rPr lang="en-US" dirty="0" smtClean="0"/>
              <a:t>Now we shall go through each part of our grammar.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158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C9ECDD5C-152A-4CC7-8333-0F367B3A62E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7F5C92A3-369B-43F3-BDCE-E560B1B0EC8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="" xmlns:a16="http://schemas.microsoft.com/office/drawing/2014/main" id="{AEBE9F1A-B38D-446E-83AE-14B17CE77FF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915B5014-A7EC-4BA6-9C83-8840CF81DB2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022C43AB-86D7-420D-8AD7-DC0A15FDD0A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5E3EB826-A471-488F-9E8A-D65528A3C0C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4159E445-83D7-4F7C-8B6B-79EDEFA5F78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017" y="643466"/>
            <a:ext cx="5958360" cy="5571067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E1E43DD8-7DEF-4A83-A303-10947F34B08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46320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C9ECDD5C-152A-4CC7-8333-0F367B3A62E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7F5C92A3-369B-43F3-BDCE-E560B1B0EC8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="" xmlns:a16="http://schemas.microsoft.com/office/drawing/2014/main" id="{AEBE9F1A-B38D-446E-83AE-14B17CE77FF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915B5014-A7EC-4BA6-9C83-8840CF81DB2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022C43AB-86D7-420D-8AD7-DC0A15FDD0A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5E3EB826-A471-488F-9E8A-D65528A3C0C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4159E445-83D7-4F7C-8B6B-79EDEFA5F78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1" y="798878"/>
            <a:ext cx="8349592" cy="5260243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E1E43DD8-7DEF-4A83-A303-10947F34B08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00427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C9ECDD5C-152A-4CC7-8333-0F367B3A62E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7F5C92A3-369B-43F3-BDCE-E560B1B0EC8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="" xmlns:a16="http://schemas.microsoft.com/office/drawing/2014/main" id="{AEBE9F1A-B38D-446E-83AE-14B17CE77FF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915B5014-A7EC-4BA6-9C83-8840CF81DB2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022C43AB-86D7-420D-8AD7-DC0A15FDD0A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5E3EB826-A471-488F-9E8A-D65528A3C0C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4159E445-83D7-4F7C-8B6B-79EDEFA5F78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593" y="643466"/>
            <a:ext cx="6459208" cy="5571067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E1E43DD8-7DEF-4A83-A303-10947F34B08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16386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C9ECDD5C-152A-4CC7-8333-0F367B3A62E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7F5C92A3-369B-43F3-BDCE-E560B1B0EC8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="" xmlns:a16="http://schemas.microsoft.com/office/drawing/2014/main" id="{AEBE9F1A-B38D-446E-83AE-14B17CE77FF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915B5014-A7EC-4BA6-9C83-8840CF81DB2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022C43AB-86D7-420D-8AD7-DC0A15FDD0A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5E3EB826-A471-488F-9E8A-D65528A3C0C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4159E445-83D7-4F7C-8B6B-79EDEFA5F78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553" y="643466"/>
            <a:ext cx="4373287" cy="5571067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E1E43DD8-7DEF-4A83-A303-10947F34B08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716882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1297</TotalTime>
  <Words>408</Words>
  <Application>Microsoft Macintosh PowerPoint</Application>
  <PresentationFormat>Widescreen</PresentationFormat>
  <Paragraphs>62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Calibri</vt:lpstr>
      <vt:lpstr>Century Gothic</vt:lpstr>
      <vt:lpstr>Wingdings</vt:lpstr>
      <vt:lpstr>Wingdings 3</vt:lpstr>
      <vt:lpstr>Arial</vt:lpstr>
      <vt:lpstr>Ion</vt:lpstr>
      <vt:lpstr> Slice  </vt:lpstr>
      <vt:lpstr>Introduction &amp; Development Strategy  </vt:lpstr>
      <vt:lpstr>Tools Used   </vt:lpstr>
      <vt:lpstr>OVERVIEW</vt:lpstr>
      <vt:lpstr>GRAMMAR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ANother Tool for Language Recognition (ANTLR)</vt:lpstr>
      <vt:lpstr>While Looping  Construct</vt:lpstr>
      <vt:lpstr>Stack Operations</vt:lpstr>
      <vt:lpstr>If along with While Construct</vt:lpstr>
      <vt:lpstr>Intermediate Code Generation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Intermediate Code Generation</vt:lpstr>
      <vt:lpstr>PowerPoint Presentation</vt:lpstr>
      <vt:lpstr>PowerPoint Presentation</vt:lpstr>
      <vt:lpstr>RUNTIME 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Slice  </dc:title>
  <dc:creator>Sanay Devi (Student)</dc:creator>
  <cp:lastModifiedBy>Sanay Devi (Student)</cp:lastModifiedBy>
  <cp:revision>20</cp:revision>
  <dcterms:created xsi:type="dcterms:W3CDTF">2018-04-24T01:25:13Z</dcterms:created>
  <dcterms:modified xsi:type="dcterms:W3CDTF">2018-04-28T22:55:08Z</dcterms:modified>
</cp:coreProperties>
</file>