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34"/>
  </p:notesMasterIdLst>
  <p:sldIdLst>
    <p:sldId id="256" r:id="rId2"/>
    <p:sldId id="257" r:id="rId3"/>
    <p:sldId id="258" r:id="rId4"/>
    <p:sldId id="261" r:id="rId5"/>
    <p:sldId id="259" r:id="rId6"/>
    <p:sldId id="266" r:id="rId7"/>
    <p:sldId id="263" r:id="rId8"/>
    <p:sldId id="264" r:id="rId9"/>
    <p:sldId id="265" r:id="rId10"/>
    <p:sldId id="262" r:id="rId11"/>
    <p:sldId id="267" r:id="rId12"/>
    <p:sldId id="273" r:id="rId13"/>
    <p:sldId id="269" r:id="rId14"/>
    <p:sldId id="270" r:id="rId15"/>
    <p:sldId id="271" r:id="rId16"/>
    <p:sldId id="283" r:id="rId17"/>
    <p:sldId id="276" r:id="rId18"/>
    <p:sldId id="277" r:id="rId19"/>
    <p:sldId id="298" r:id="rId20"/>
    <p:sldId id="282" r:id="rId21"/>
    <p:sldId id="285" r:id="rId22"/>
    <p:sldId id="284" r:id="rId23"/>
    <p:sldId id="287" r:id="rId24"/>
    <p:sldId id="289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2"/>
    <p:restoredTop sz="94674"/>
  </p:normalViewPr>
  <p:slideViewPr>
    <p:cSldViewPr snapToGrid="0" snapToObjects="1">
      <p:cViewPr varScale="1">
        <p:scale>
          <a:sx n="129" d="100"/>
          <a:sy n="129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9E88F-E3A8-3A40-BC49-146EB1B71130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3F20F-4FDF-EE4E-BFCB-0CFFB805F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74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F3F4807A-5068-4492-8025-D75F320E90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0182B0-3559-41D5-9EBC-0BD86BEDAD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6" name="Freeform: Shape 75">
            <a:extLst>
              <a:ext uri="{FF2B5EF4-FFF2-40B4-BE49-F238E27FC236}">
                <a16:creationId xmlns:a16="http://schemas.microsoft.com/office/drawing/2014/main" id="{D8B22DE2-C518-4F77-BE90-E1B6B1909D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5" name="Picture 1" descr="age1image38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4" y="717116"/>
            <a:ext cx="5450557" cy="542330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5967" y="362260"/>
            <a:ext cx="4158334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5400" b="1" dirty="0">
                <a:solidFill>
                  <a:srgbClr val="EBEBEB"/>
                </a:solidFill>
              </a:rPr>
            </a:br>
            <a:r>
              <a:rPr lang="en-US" sz="5400" b="1" i="1" dirty="0">
                <a:solidFill>
                  <a:srgbClr val="EBEBEB"/>
                </a:solidFill>
              </a:rPr>
              <a:t>Slice</a:t>
            </a:r>
            <a:br>
              <a:rPr lang="en-US" sz="5400" i="1" dirty="0">
                <a:solidFill>
                  <a:srgbClr val="EBEBEB"/>
                </a:solidFill>
              </a:rPr>
            </a:br>
            <a:br>
              <a:rPr lang="en-US" sz="5400" dirty="0">
                <a:solidFill>
                  <a:srgbClr val="EBEBEB"/>
                </a:solidFill>
              </a:rPr>
            </a:br>
            <a:endParaRPr lang="en-US" sz="5400" dirty="0">
              <a:solidFill>
                <a:srgbClr val="EBEBE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85967" y="2288346"/>
            <a:ext cx="4158334" cy="250019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SER 502 -</a:t>
            </a:r>
            <a:r>
              <a:rPr lang="en-US" sz="28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Languages And Programming Paradigms</a:t>
            </a:r>
            <a:endParaRPr 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Team : 30</a:t>
            </a:r>
          </a:p>
          <a:p>
            <a:pPr marL="342900" indent="-342900">
              <a:lnSpc>
                <a:spcPct val="90000"/>
              </a:lnSpc>
              <a:buFont typeface="Wingdings" charset="2"/>
              <a:buChar char="Ø"/>
            </a:pP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Sanay Devi</a:t>
            </a:r>
          </a:p>
          <a:p>
            <a:pPr marL="342900" indent="-342900" fontAlgn="base">
              <a:lnSpc>
                <a:spcPct val="90000"/>
              </a:lnSpc>
              <a:buFont typeface="Wingdings" charset="2"/>
              <a:buChar char="Ø"/>
            </a:pPr>
            <a:r>
              <a:rPr lang="en-US" sz="28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Vaishak</a:t>
            </a: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Vellore</a:t>
            </a:r>
          </a:p>
          <a:p>
            <a:pPr marL="342900" indent="-342900" fontAlgn="base">
              <a:lnSpc>
                <a:spcPct val="90000"/>
              </a:lnSpc>
              <a:buFont typeface="Wingdings" charset="2"/>
              <a:buChar char="Ø"/>
            </a:pP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Avinash </a:t>
            </a:r>
            <a:r>
              <a:rPr lang="en-US" sz="28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Vijayakumar</a:t>
            </a: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342900" indent="-342900" fontAlgn="base">
              <a:lnSpc>
                <a:spcPct val="90000"/>
              </a:lnSpc>
              <a:buFont typeface="Wingdings" charset="2"/>
              <a:buChar char="Ø"/>
            </a:pPr>
            <a:r>
              <a:rPr lang="en-US" sz="28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Darshan</a:t>
            </a: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Prakash</a:t>
            </a:r>
          </a:p>
          <a:p>
            <a:pPr>
              <a:lnSpc>
                <a:spcPct val="90000"/>
              </a:lnSpc>
            </a:pPr>
            <a:b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endParaRPr 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784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17" y="643466"/>
            <a:ext cx="7165360" cy="5571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83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ANother</a:t>
            </a:r>
            <a:r>
              <a:rPr lang="en-US" dirty="0"/>
              <a:t> Tool for Language Recognition (ANTLR)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Now, the .g4 grammar file is run through ANTLR to generate parser and </a:t>
            </a:r>
            <a:r>
              <a:rPr lang="en-US" dirty="0" err="1"/>
              <a:t>lexer</a:t>
            </a:r>
            <a:r>
              <a:rPr lang="en-US" dirty="0"/>
              <a:t>.</a:t>
            </a:r>
          </a:p>
          <a:p>
            <a:r>
              <a:rPr lang="en-US" dirty="0"/>
              <a:t>ANTLR is a powerful parser generator for reading, processing, executing or translating structured text.</a:t>
            </a:r>
          </a:p>
          <a:p>
            <a:r>
              <a:rPr lang="en-US" dirty="0"/>
              <a:t>For a grammar, ANTLR generates a parser that can build and walk parse trees.</a:t>
            </a:r>
          </a:p>
          <a:p>
            <a:r>
              <a:rPr lang="en-US" dirty="0" err="1"/>
              <a:t>Lexer</a:t>
            </a:r>
            <a:r>
              <a:rPr lang="en-US" dirty="0"/>
              <a:t> tokens are generated which are used by the parser to generate the intermediate code and the parse tree.</a:t>
            </a:r>
          </a:p>
          <a:p>
            <a:r>
              <a:rPr lang="en-US" dirty="0"/>
              <a:t>This generated parse tree helped us analyze our grammar and check if it was defined properly.</a:t>
            </a:r>
          </a:p>
          <a:p>
            <a:r>
              <a:rPr lang="en-US" dirty="0"/>
              <a:t>Now we will see two parse tree examples generated by ANTLR</a:t>
            </a:r>
          </a:p>
        </p:txBody>
      </p:sp>
    </p:spTree>
    <p:extLst>
      <p:ext uri="{BB962C8B-B14F-4D97-AF65-F5344CB8AC3E}">
        <p14:creationId xmlns:p14="http://schemas.microsoft.com/office/powerpoint/2010/main" val="201736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Looping  Construct</a:t>
            </a:r>
          </a:p>
        </p:txBody>
      </p:sp>
      <p:pic>
        <p:nvPicPr>
          <p:cNvPr id="4" name="image12.png"/>
          <p:cNvPicPr/>
          <p:nvPr/>
        </p:nvPicPr>
        <p:blipFill>
          <a:blip r:embed="rId2"/>
          <a:srcRect l="2823" t="15951" r="2740"/>
          <a:stretch>
            <a:fillRect/>
          </a:stretch>
        </p:blipFill>
        <p:spPr>
          <a:xfrm>
            <a:off x="2690922" y="1676400"/>
            <a:ext cx="9501078" cy="4671848"/>
          </a:xfrm>
          <a:prstGeom prst="rect">
            <a:avLst/>
          </a:prstGeom>
          <a:ln/>
        </p:spPr>
      </p:pic>
      <p:pic>
        <p:nvPicPr>
          <p:cNvPr id="5" name="image10.png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21498" r="66124" b="8143"/>
          <a:stretch>
            <a:fillRect/>
          </a:stretch>
        </p:blipFill>
        <p:spPr>
          <a:xfrm>
            <a:off x="0" y="2617076"/>
            <a:ext cx="2690923" cy="27904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03124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Operations</a:t>
            </a:r>
          </a:p>
        </p:txBody>
      </p:sp>
      <p:pic>
        <p:nvPicPr>
          <p:cNvPr id="4" name="image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33370" y="1987195"/>
            <a:ext cx="9358630" cy="3373082"/>
          </a:xfrm>
          <a:prstGeom prst="rect">
            <a:avLst/>
          </a:prstGeom>
          <a:ln/>
        </p:spPr>
      </p:pic>
      <p:pic>
        <p:nvPicPr>
          <p:cNvPr id="5" name="image1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444693"/>
            <a:ext cx="2833370" cy="245808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95209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along with While Construct</a:t>
            </a:r>
          </a:p>
        </p:txBody>
      </p:sp>
      <p:pic>
        <p:nvPicPr>
          <p:cNvPr id="5" name="image1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275578"/>
            <a:ext cx="5265683" cy="3219450"/>
          </a:xfrm>
          <a:prstGeom prst="rect">
            <a:avLst/>
          </a:prstGeom>
          <a:ln/>
        </p:spPr>
      </p:pic>
      <p:pic>
        <p:nvPicPr>
          <p:cNvPr id="4" name="image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96359" y="1590525"/>
            <a:ext cx="9701048" cy="458955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6707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sliceBaseListener</a:t>
            </a:r>
            <a:r>
              <a:rPr lang="en-US" dirty="0"/>
              <a:t> implements </a:t>
            </a:r>
            <a:r>
              <a:rPr lang="en-US" dirty="0" err="1"/>
              <a:t>sliceListener</a:t>
            </a:r>
            <a:r>
              <a:rPr lang="en-US" dirty="0"/>
              <a:t> and now we define the semantics of the intermediate language.</a:t>
            </a:r>
          </a:p>
          <a:p>
            <a:r>
              <a:rPr lang="en-US" dirty="0"/>
              <a:t>So the </a:t>
            </a:r>
            <a:r>
              <a:rPr lang="en-US" dirty="0" err="1"/>
              <a:t>sliceBaseListener</a:t>
            </a:r>
            <a:r>
              <a:rPr lang="en-US" dirty="0"/>
              <a:t> overrides the methods present in the </a:t>
            </a:r>
            <a:r>
              <a:rPr lang="en-US" dirty="0" err="1"/>
              <a:t>sliceListener</a:t>
            </a:r>
            <a:r>
              <a:rPr lang="en-US" dirty="0"/>
              <a:t>.</a:t>
            </a:r>
          </a:p>
          <a:p>
            <a:r>
              <a:rPr lang="en-US" dirty="0"/>
              <a:t>For example, in the input text when an ”IF” is encountered, the </a:t>
            </a:r>
            <a:r>
              <a:rPr lang="en-US" dirty="0" err="1"/>
              <a:t>enterIf</a:t>
            </a:r>
            <a:r>
              <a:rPr lang="en-US" dirty="0"/>
              <a:t> method gets called and certain specific operations are performed till the end of the loop is reached.</a:t>
            </a:r>
          </a:p>
          <a:p>
            <a:r>
              <a:rPr lang="en-US" dirty="0"/>
              <a:t>Now, we run the </a:t>
            </a:r>
            <a:r>
              <a:rPr lang="en-US" dirty="0" err="1"/>
              <a:t>sliceRunner</a:t>
            </a:r>
            <a:r>
              <a:rPr lang="en-US" dirty="0"/>
              <a:t> file which has the main method in it. </a:t>
            </a:r>
          </a:p>
          <a:p>
            <a:r>
              <a:rPr lang="en-US" dirty="0"/>
              <a:t>First the </a:t>
            </a:r>
            <a:r>
              <a:rPr lang="en-US" dirty="0" err="1"/>
              <a:t>sliceRunner</a:t>
            </a:r>
            <a:r>
              <a:rPr lang="en-US" dirty="0"/>
              <a:t> will generate the tokens by calling the  </a:t>
            </a:r>
            <a:r>
              <a:rPr lang="en-US" dirty="0" err="1"/>
              <a:t>lexer</a:t>
            </a:r>
            <a:r>
              <a:rPr lang="en-US" dirty="0"/>
              <a:t> and the parser. These tokens using the </a:t>
            </a:r>
            <a:r>
              <a:rPr lang="en-US" dirty="0" err="1"/>
              <a:t>sliceBaseListener</a:t>
            </a:r>
            <a:r>
              <a:rPr lang="en-US" dirty="0"/>
              <a:t> generate the parse tree and the intermediate code.</a:t>
            </a:r>
          </a:p>
          <a:p>
            <a:r>
              <a:rPr lang="en-US" dirty="0"/>
              <a:t>A intermediate code is now generated. </a:t>
            </a:r>
          </a:p>
        </p:txBody>
      </p:sp>
    </p:spTree>
    <p:extLst>
      <p:ext uri="{BB962C8B-B14F-4D97-AF65-F5344CB8AC3E}">
        <p14:creationId xmlns:p14="http://schemas.microsoft.com/office/powerpoint/2010/main" val="247322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53" y="546653"/>
            <a:ext cx="7893433" cy="5701748"/>
          </a:xfrm>
        </p:spPr>
      </p:pic>
    </p:spTree>
    <p:extLst>
      <p:ext uri="{BB962C8B-B14F-4D97-AF65-F5344CB8AC3E}">
        <p14:creationId xmlns:p14="http://schemas.microsoft.com/office/powerpoint/2010/main" val="1564520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457200"/>
            <a:ext cx="9104311" cy="5791200"/>
          </a:xfrm>
        </p:spPr>
      </p:pic>
    </p:spTree>
    <p:extLst>
      <p:ext uri="{BB962C8B-B14F-4D97-AF65-F5344CB8AC3E}">
        <p14:creationId xmlns:p14="http://schemas.microsoft.com/office/powerpoint/2010/main" val="2014330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364" y="643466"/>
            <a:ext cx="6835665" cy="5571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0766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60634"/>
            <a:ext cx="9301929" cy="4587765"/>
          </a:xfrm>
        </p:spPr>
        <p:txBody>
          <a:bodyPr>
            <a:normAutofit/>
          </a:bodyPr>
          <a:lstStyle/>
          <a:p>
            <a:r>
              <a:rPr lang="en-US" dirty="0"/>
              <a:t>The Intermediate Code Generation Keywords used are:</a:t>
            </a:r>
          </a:p>
          <a:p>
            <a:r>
              <a:rPr lang="en-US" dirty="0"/>
              <a:t>GIVEOUT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STACKPOP, STACKPUSH, STACKISEMPTY</a:t>
            </a:r>
          </a:p>
          <a:p>
            <a:r>
              <a:rPr lang="en-US" dirty="0"/>
              <a:t>IF ENDIF, ELSE ENDELSE , WHILE ENDWHILE</a:t>
            </a:r>
          </a:p>
          <a:p>
            <a:r>
              <a:rPr lang="en-US" dirty="0"/>
              <a:t>GREATER,LESSER, GREATEREQUAL,LESSEREQUAL,EQUALS,NOTEQUALTO</a:t>
            </a:r>
          </a:p>
          <a:p>
            <a:r>
              <a:rPr lang="en-US" dirty="0"/>
              <a:t>STORE</a:t>
            </a:r>
          </a:p>
          <a:p>
            <a:r>
              <a:rPr lang="en-US" dirty="0"/>
              <a:t>ADDITION,SUBTRACTION,MULTIPLICATION,DIVISION,MODULUS</a:t>
            </a:r>
          </a:p>
          <a:p>
            <a:r>
              <a:rPr lang="en-US" dirty="0"/>
              <a:t>We now present two code snippets of sample input program and the intermediate code generated.</a:t>
            </a:r>
          </a:p>
        </p:txBody>
      </p:sp>
    </p:spTree>
    <p:extLst>
      <p:ext uri="{BB962C8B-B14F-4D97-AF65-F5344CB8AC3E}">
        <p14:creationId xmlns:p14="http://schemas.microsoft.com/office/powerpoint/2010/main" val="197880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&amp; Development Strategy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design goal of Slice is to create a new language which is easy to learn and implement. </a:t>
            </a:r>
          </a:p>
          <a:p>
            <a:r>
              <a:rPr lang="en-US" dirty="0"/>
              <a:t>Slice is a user-friendly language which is written in Java and Python.</a:t>
            </a:r>
          </a:p>
          <a:p>
            <a:r>
              <a:rPr lang="en-US" dirty="0"/>
              <a:t>Operators: </a:t>
            </a:r>
          </a:p>
          <a:p>
            <a:r>
              <a:rPr lang="en-US" dirty="0"/>
              <a:t>Arithmetic: +, - , / , *, %                   </a:t>
            </a:r>
          </a:p>
          <a:p>
            <a:r>
              <a:rPr lang="en-US" dirty="0"/>
              <a:t>Relational: &gt;,&lt;,=&lt;,=&gt;,!=</a:t>
            </a:r>
          </a:p>
          <a:p>
            <a:r>
              <a:rPr lang="en-US" dirty="0"/>
              <a:t>Decision Control: If &amp; If else</a:t>
            </a:r>
          </a:p>
          <a:p>
            <a:r>
              <a:rPr lang="en-US" dirty="0"/>
              <a:t>Looping Construct: While </a:t>
            </a:r>
          </a:p>
          <a:p>
            <a:r>
              <a:rPr lang="en-US" dirty="0"/>
              <a:t>Data Type: </a:t>
            </a:r>
            <a:r>
              <a:rPr lang="en-US" dirty="0" err="1"/>
              <a:t>Num</a:t>
            </a:r>
            <a:r>
              <a:rPr lang="en-US" dirty="0"/>
              <a:t>, Bool, Identifier</a:t>
            </a:r>
          </a:p>
          <a:p>
            <a:r>
              <a:rPr lang="en-US" dirty="0"/>
              <a:t>This project was done following an Agile Development process with everyday Sprint meetings.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62" y="1481559"/>
            <a:ext cx="3414532" cy="3437682"/>
          </a:xfrm>
          <a:ln>
            <a:solidFill>
              <a:schemeClr val="bg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796" y="836271"/>
            <a:ext cx="2526949" cy="442152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Up Arrow 1">
            <a:extLst>
              <a:ext uri="{FF2B5EF4-FFF2-40B4-BE49-F238E27FC236}">
                <a16:creationId xmlns:a16="http://schemas.microsoft.com/office/drawing/2014/main" id="{D4E2A16D-6C81-E24E-A53E-1B63F7675C39}"/>
              </a:ext>
            </a:extLst>
          </p:cNvPr>
          <p:cNvSpPr/>
          <p:nvPr/>
        </p:nvSpPr>
        <p:spPr>
          <a:xfrm rot="5400000">
            <a:off x="5277477" y="2491688"/>
            <a:ext cx="788923" cy="15902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20782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14" y="1141407"/>
            <a:ext cx="3657954" cy="469932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Content Placeholder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095" y="149969"/>
            <a:ext cx="2862789" cy="631977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972E621B-9F1D-A045-8554-21BBF68CD75A}"/>
              </a:ext>
            </a:extLst>
          </p:cNvPr>
          <p:cNvSpPr/>
          <p:nvPr/>
        </p:nvSpPr>
        <p:spPr>
          <a:xfrm>
            <a:off x="4513823" y="3117573"/>
            <a:ext cx="1476160" cy="622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0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27CF008-4B18-436D-B2D5-C1346C1243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22DAD8-5F67-4B73-ADA9-06EF381F7A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8" y="254977"/>
            <a:ext cx="10082699" cy="3642558"/>
          </a:xfrm>
          <a:prstGeom prst="rect">
            <a:avLst/>
          </a:prstGeom>
          <a:effectLst/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36F3EEA-55D4-4677-80E7-92D00B8F34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RUNTIME </a:t>
            </a:r>
          </a:p>
        </p:txBody>
      </p:sp>
    </p:spTree>
    <p:extLst>
      <p:ext uri="{BB962C8B-B14F-4D97-AF65-F5344CB8AC3E}">
        <p14:creationId xmlns:p14="http://schemas.microsoft.com/office/powerpoint/2010/main" val="2540123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	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Interpreter is written in Python. </a:t>
            </a:r>
          </a:p>
          <a:p>
            <a:r>
              <a:rPr lang="en-US" dirty="0"/>
              <a:t>Intermediate Code is taken as input.</a:t>
            </a:r>
          </a:p>
          <a:p>
            <a:r>
              <a:rPr lang="en-US" dirty="0"/>
              <a:t>Symbol table (python dictionary). </a:t>
            </a:r>
          </a:p>
          <a:p>
            <a:r>
              <a:rPr lang="en-US" dirty="0"/>
              <a:t>Stack frame / Activation record. </a:t>
            </a:r>
          </a:p>
          <a:p>
            <a:r>
              <a:rPr lang="en-US" dirty="0"/>
              <a:t>Opcode to specific method. </a:t>
            </a:r>
          </a:p>
        </p:txBody>
      </p:sp>
    </p:spTree>
    <p:extLst>
      <p:ext uri="{BB962C8B-B14F-4D97-AF65-F5344CB8AC3E}">
        <p14:creationId xmlns:p14="http://schemas.microsoft.com/office/powerpoint/2010/main" val="1989038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C7348AF-7602-4B76-9997-03F0F432DA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0DD7D4-CD57-4577-ACCC-43E1C72F77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0E38218E-B21F-433A-BB44-F15DE7DC66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1CC539E7-2A7D-4261-A502-1C2FA9C1B2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1" y="2836761"/>
            <a:ext cx="3105075" cy="1444750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Code Snippets For Runtime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7127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3ED90-7A12-E748-A160-84BD23798F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793" y="393700"/>
            <a:ext cx="8981607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27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C96A8B-839E-7D4C-9D65-B161837838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705" y="479685"/>
            <a:ext cx="8313295" cy="561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35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DD6B8-532D-1148-9C85-D99296A71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656" y="614597"/>
            <a:ext cx="9044794" cy="565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87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26AA99-A1D0-D54E-875D-D983490380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104" y="509666"/>
            <a:ext cx="9495319" cy="5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87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9AFE1-6B74-954A-AB84-B4CEE64098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469" y="824459"/>
            <a:ext cx="9321955" cy="527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8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Used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Compiler:  Built using JAVA</a:t>
            </a:r>
          </a:p>
          <a:p>
            <a:pPr fontAlgn="base"/>
            <a:r>
              <a:rPr lang="en-US" dirty="0" err="1"/>
              <a:t>Lexer</a:t>
            </a:r>
            <a:r>
              <a:rPr lang="en-US" dirty="0"/>
              <a:t> and Parser: Generated using ANTLR v4.7 plugin</a:t>
            </a:r>
          </a:p>
          <a:p>
            <a:pPr fontAlgn="base"/>
            <a:r>
              <a:rPr lang="en-US" dirty="0"/>
              <a:t>Grammar : Grammar in .g4 format was tested using ANTLR using live parse tree generator in Intellij Idea.</a:t>
            </a:r>
          </a:p>
          <a:p>
            <a:pPr fontAlgn="base"/>
            <a:r>
              <a:rPr lang="en-US" dirty="0"/>
              <a:t>Intermediate code is generated from Listener class whose empty methods are generated using ANTLR</a:t>
            </a:r>
          </a:p>
          <a:p>
            <a:pPr fontAlgn="base"/>
            <a:r>
              <a:rPr lang="en-US" dirty="0"/>
              <a:t>Runtime : The Interpreter is Built using PYTHON.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39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E69869-216A-8248-91B1-11FB366AF8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449" y="809469"/>
            <a:ext cx="9413823" cy="52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01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AC740-8D38-B34A-B89D-ABD4347D8B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793" y="361949"/>
            <a:ext cx="10013430" cy="632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53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end, we would like to thank </a:t>
            </a:r>
            <a:r>
              <a:rPr lang="en-US" dirty="0" err="1"/>
              <a:t>Dr</a:t>
            </a:r>
            <a:r>
              <a:rPr lang="en-US" dirty="0"/>
              <a:t> Ajay Bansal for giving us this opportunity to present our own programming language as part of the course. </a:t>
            </a:r>
          </a:p>
          <a:p>
            <a:r>
              <a:rPr lang="en-US" dirty="0"/>
              <a:t>The take home is understanding </a:t>
            </a:r>
            <a:r>
              <a:rPr lang="en-US"/>
              <a:t>of basics </a:t>
            </a:r>
            <a:r>
              <a:rPr lang="en-US" dirty="0"/>
              <a:t>of every programming language and hope to add more additional complexity in the upcoming months.</a:t>
            </a:r>
          </a:p>
        </p:txBody>
      </p:sp>
    </p:spTree>
    <p:extLst>
      <p:ext uri="{BB962C8B-B14F-4D97-AF65-F5344CB8AC3E}">
        <p14:creationId xmlns:p14="http://schemas.microsoft.com/office/powerpoint/2010/main" val="204261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4" y="540772"/>
            <a:ext cx="10166043" cy="3514761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798675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step was to write the grammar in simple BNF form.</a:t>
            </a:r>
          </a:p>
          <a:p>
            <a:r>
              <a:rPr lang="en-US" dirty="0"/>
              <a:t>The grammar was then refined to remove left recursion. </a:t>
            </a:r>
          </a:p>
          <a:p>
            <a:r>
              <a:rPr lang="en-US" dirty="0"/>
              <a:t>Then the grammar had to be converted to .g4 format to make it make it compatible with ANTLR.</a:t>
            </a:r>
          </a:p>
          <a:p>
            <a:r>
              <a:rPr lang="en-US" dirty="0"/>
              <a:t>Now we shall go through each part of our grammar.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5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017" y="643466"/>
            <a:ext cx="5958360" cy="5571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32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1" y="798878"/>
            <a:ext cx="8349592" cy="526024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042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93" y="643466"/>
            <a:ext cx="6459208" cy="5571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638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553" y="643466"/>
            <a:ext cx="4373287" cy="5571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1688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</TotalTime>
  <Words>510</Words>
  <Application>Microsoft Macintosh PowerPoint</Application>
  <PresentationFormat>Widescreen</PresentationFormat>
  <Paragraphs>72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Wingdings</vt:lpstr>
      <vt:lpstr>Wingdings 3</vt:lpstr>
      <vt:lpstr>Ion</vt:lpstr>
      <vt:lpstr> Slice  </vt:lpstr>
      <vt:lpstr>Introduction &amp; Development Strategy  </vt:lpstr>
      <vt:lpstr>Tools Used   </vt:lpstr>
      <vt:lpstr>OVERVIEW</vt:lpstr>
      <vt:lpstr>GRAMMAR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Tool for Language Recognition (ANTLR)</vt:lpstr>
      <vt:lpstr>While Looping  Construct</vt:lpstr>
      <vt:lpstr>Stack Operations</vt:lpstr>
      <vt:lpstr>If along with While Construct</vt:lpstr>
      <vt:lpstr>Intermediate Code Generation</vt:lpstr>
      <vt:lpstr>PowerPoint Presentation</vt:lpstr>
      <vt:lpstr>PowerPoint Presentation</vt:lpstr>
      <vt:lpstr>PowerPoint Presentation</vt:lpstr>
      <vt:lpstr>Intermediate Code Generation</vt:lpstr>
      <vt:lpstr>PowerPoint Presentation</vt:lpstr>
      <vt:lpstr>PowerPoint Presentation</vt:lpstr>
      <vt:lpstr>RUNTIME </vt:lpstr>
      <vt:lpstr>        RUNTIME</vt:lpstr>
      <vt:lpstr>Code Snippets For Runtime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CONCLUSION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Slice  </dc:title>
  <dc:creator>Sanay Devi (Student)</dc:creator>
  <cp:lastModifiedBy>Microsoft Office User</cp:lastModifiedBy>
  <cp:revision>32</cp:revision>
  <dcterms:created xsi:type="dcterms:W3CDTF">2018-04-24T01:25:13Z</dcterms:created>
  <dcterms:modified xsi:type="dcterms:W3CDTF">2018-04-29T02:25:52Z</dcterms:modified>
</cp:coreProperties>
</file>