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59" r:id="rId6"/>
    <p:sldId id="266" r:id="rId7"/>
    <p:sldId id="263" r:id="rId8"/>
    <p:sldId id="264" r:id="rId9"/>
    <p:sldId id="265" r:id="rId10"/>
    <p:sldId id="262" r:id="rId11"/>
    <p:sldId id="267" r:id="rId12"/>
    <p:sldId id="273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80" r:id="rId22"/>
    <p:sldId id="278" r:id="rId23"/>
    <p:sldId id="28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E88F-E3A8-3A40-BC49-146EB1B71130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F20F-4FDF-EE4E-BFCB-0CFFB805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FFFAD9-9B78-D24C-B218-AE69DECEF8FE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3.jpeg"/><Relationship Id="rId8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Slice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121572"/>
            <a:ext cx="8825658" cy="278524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 502 -</a:t>
            </a:r>
            <a:r>
              <a:rPr lang="en-US" i="1" dirty="0">
                <a:solidFill>
                  <a:schemeClr val="tx1"/>
                </a:solidFill>
              </a:rPr>
              <a:t>Languages And Programming Paradigms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Team : </a:t>
            </a:r>
            <a:r>
              <a:rPr lang="en-US" dirty="0" smtClean="0">
                <a:solidFill>
                  <a:schemeClr val="tx1"/>
                </a:solidFill>
              </a:rPr>
              <a:t>30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Sanay </a:t>
            </a:r>
            <a:r>
              <a:rPr lang="en-US" dirty="0">
                <a:solidFill>
                  <a:schemeClr val="tx1"/>
                </a:solidFill>
              </a:rPr>
              <a:t>Devi</a:t>
            </a:r>
          </a:p>
          <a:p>
            <a:pPr marL="342900" indent="-342900" fontAlgn="base">
              <a:buFont typeface="Wingdings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Vaishak</a:t>
            </a:r>
            <a:r>
              <a:rPr lang="en-US" dirty="0">
                <a:solidFill>
                  <a:schemeClr val="tx1"/>
                </a:solidFill>
              </a:rPr>
              <a:t> Vellore</a:t>
            </a:r>
          </a:p>
          <a:p>
            <a:pPr marL="342900" indent="-342900" fontAlgn="base">
              <a:buFont typeface="Wingdings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Avinash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Mathad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Vijayakumar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 fontAlgn="base">
              <a:buFont typeface="Wingdings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Darshan</a:t>
            </a:r>
            <a:r>
              <a:rPr lang="en-US" dirty="0">
                <a:solidFill>
                  <a:schemeClr val="tx1"/>
                </a:solidFill>
              </a:rPr>
              <a:t> Prakash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17" y="643466"/>
            <a:ext cx="7165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83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ANother</a:t>
            </a:r>
            <a:r>
              <a:rPr lang="en-US" dirty="0" smtClean="0"/>
              <a:t> </a:t>
            </a:r>
            <a:r>
              <a:rPr lang="en-US" dirty="0"/>
              <a:t>Tool for Language </a:t>
            </a:r>
            <a:r>
              <a:rPr lang="en-US" dirty="0" smtClean="0"/>
              <a:t>Recognition (ANTLR)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the .g4 grammar file is run through ANTLR to generate parser and </a:t>
            </a:r>
            <a:r>
              <a:rPr lang="en-US" dirty="0" err="1" smtClean="0"/>
              <a:t>lexer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ANTLR is a powerful parser generator for reading, processing, executing or translating structured text.</a:t>
            </a:r>
          </a:p>
          <a:p>
            <a:r>
              <a:rPr lang="en-US" dirty="0" smtClean="0"/>
              <a:t>For a grammar, ANTLR generates a parser that can build and walk parse trees.</a:t>
            </a:r>
          </a:p>
          <a:p>
            <a:r>
              <a:rPr lang="en-US" dirty="0" smtClean="0"/>
              <a:t>This generated parse tree helped us analyze our grammar and check if it was defined properly.</a:t>
            </a:r>
          </a:p>
          <a:p>
            <a:r>
              <a:rPr lang="en-US" dirty="0" smtClean="0"/>
              <a:t>Now we will see two parse tree examples generated by 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Looping  Construct</a:t>
            </a:r>
            <a:endParaRPr lang="en-US" dirty="0"/>
          </a:p>
        </p:txBody>
      </p:sp>
      <p:pic>
        <p:nvPicPr>
          <p:cNvPr id="4" name="image12.png"/>
          <p:cNvPicPr/>
          <p:nvPr/>
        </p:nvPicPr>
        <p:blipFill>
          <a:blip r:embed="rId2"/>
          <a:srcRect l="2823" t="15951" r="2740"/>
          <a:stretch>
            <a:fillRect/>
          </a:stretch>
        </p:blipFill>
        <p:spPr>
          <a:xfrm>
            <a:off x="2690922" y="1676400"/>
            <a:ext cx="9501078" cy="4671848"/>
          </a:xfrm>
          <a:prstGeom prst="rect">
            <a:avLst/>
          </a:prstGeom>
          <a:ln/>
        </p:spPr>
      </p:pic>
      <p:pic>
        <p:nvPicPr>
          <p:cNvPr id="5" name="image10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498" r="66124" b="8143"/>
          <a:stretch>
            <a:fillRect/>
          </a:stretch>
        </p:blipFill>
        <p:spPr>
          <a:xfrm>
            <a:off x="0" y="2617076"/>
            <a:ext cx="2690923" cy="2790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031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pic>
        <p:nvPicPr>
          <p:cNvPr id="4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33370" y="1987195"/>
            <a:ext cx="9358630" cy="3373082"/>
          </a:xfrm>
          <a:prstGeom prst="rect">
            <a:avLst/>
          </a:prstGeom>
          <a:ln/>
        </p:spPr>
      </p:pic>
      <p:pic>
        <p:nvPicPr>
          <p:cNvPr id="5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444693"/>
            <a:ext cx="2833370" cy="24580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520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along with While Construct</a:t>
            </a:r>
            <a:endParaRPr lang="en-US" dirty="0"/>
          </a:p>
        </p:txBody>
      </p:sp>
      <p:pic>
        <p:nvPicPr>
          <p:cNvPr id="5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275578"/>
            <a:ext cx="5265683" cy="3219450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6359" y="1590525"/>
            <a:ext cx="9701048" cy="45895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70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sliceBaseListener</a:t>
            </a:r>
            <a:r>
              <a:rPr lang="en-US" dirty="0" smtClean="0"/>
              <a:t> implements </a:t>
            </a:r>
            <a:r>
              <a:rPr lang="en-US" dirty="0" err="1" smtClean="0"/>
              <a:t>sliceListener</a:t>
            </a:r>
            <a:r>
              <a:rPr lang="en-US" dirty="0" smtClean="0"/>
              <a:t> and now we define the </a:t>
            </a:r>
            <a:r>
              <a:rPr lang="en-US" dirty="0" err="1" smtClean="0"/>
              <a:t>dataTypes</a:t>
            </a:r>
            <a:r>
              <a:rPr lang="en-US" dirty="0" smtClean="0"/>
              <a:t> and looping Constructs in this file.</a:t>
            </a:r>
          </a:p>
          <a:p>
            <a:r>
              <a:rPr lang="en-US" dirty="0" smtClean="0"/>
              <a:t>So the </a:t>
            </a:r>
            <a:r>
              <a:rPr lang="en-US" dirty="0" err="1" smtClean="0"/>
              <a:t>sliceBaseListener</a:t>
            </a:r>
            <a:r>
              <a:rPr lang="en-US" dirty="0" smtClean="0"/>
              <a:t> overrides the methods present in the </a:t>
            </a:r>
            <a:r>
              <a:rPr lang="en-US" dirty="0" err="1" smtClean="0"/>
              <a:t>sliceListener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we will display a few code snippets showing a few of our methods defining the enter and exit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0" y="643466"/>
            <a:ext cx="7142393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95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82" y="643466"/>
            <a:ext cx="7684229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166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1226795"/>
            <a:ext cx="8349592" cy="44044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091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0" y="643466"/>
            <a:ext cx="7142393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3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Development Strategy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design goal of Slice is to create a new language which is easy to learn and implement. </a:t>
            </a:r>
            <a:endParaRPr lang="en-US" dirty="0"/>
          </a:p>
          <a:p>
            <a:r>
              <a:rPr lang="en-US" dirty="0"/>
              <a:t>Slice is a user-friendly language which is written in Java and Python.</a:t>
            </a:r>
            <a:endParaRPr lang="en-US" dirty="0"/>
          </a:p>
          <a:p>
            <a:r>
              <a:rPr lang="en-US" dirty="0"/>
              <a:t>Operators: </a:t>
            </a:r>
            <a:endParaRPr lang="en-US" dirty="0" smtClean="0"/>
          </a:p>
          <a:p>
            <a:r>
              <a:rPr lang="en-US" dirty="0" smtClean="0"/>
              <a:t>Arithmetic</a:t>
            </a:r>
            <a:r>
              <a:rPr lang="en-US" dirty="0"/>
              <a:t>: </a:t>
            </a:r>
            <a:r>
              <a:rPr lang="en-US" dirty="0" smtClean="0"/>
              <a:t>+, - , / , *, % </a:t>
            </a:r>
            <a:r>
              <a:rPr lang="en-US" dirty="0"/>
              <a:t>                </a:t>
            </a:r>
            <a:r>
              <a:rPr lang="en-US" dirty="0" smtClean="0"/>
              <a:t>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Relational</a:t>
            </a:r>
            <a:r>
              <a:rPr lang="en-US" dirty="0"/>
              <a:t>: </a:t>
            </a:r>
            <a:r>
              <a:rPr lang="en-US" dirty="0" smtClean="0"/>
              <a:t>&gt;,&lt;,=&lt;,=&gt;,!=</a:t>
            </a:r>
            <a:endParaRPr lang="en-US" dirty="0"/>
          </a:p>
          <a:p>
            <a:r>
              <a:rPr lang="en-US" dirty="0"/>
              <a:t>Decision Control: </a:t>
            </a:r>
            <a:r>
              <a:rPr lang="en-US" dirty="0" smtClean="0"/>
              <a:t>If &amp; If </a:t>
            </a:r>
            <a:r>
              <a:rPr lang="en-US" dirty="0"/>
              <a:t>else</a:t>
            </a:r>
            <a:endParaRPr lang="en-US" dirty="0"/>
          </a:p>
          <a:p>
            <a:r>
              <a:rPr lang="en-US" dirty="0"/>
              <a:t>Looping Construct: While </a:t>
            </a:r>
            <a:endParaRPr lang="en-US" dirty="0"/>
          </a:p>
          <a:p>
            <a:r>
              <a:rPr lang="en-US" dirty="0"/>
              <a:t>Data Type: </a:t>
            </a:r>
            <a:r>
              <a:rPr lang="en-US" dirty="0" err="1"/>
              <a:t>Num,Bool,Identifier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project was done following an Agile Development process with everyday Sprint meetings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64" y="643466"/>
            <a:ext cx="6835665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76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0634"/>
            <a:ext cx="9301929" cy="45877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Intermediate Code </a:t>
            </a:r>
            <a:r>
              <a:rPr lang="en-US" dirty="0" smtClean="0"/>
              <a:t>Generation Keywords used are:</a:t>
            </a:r>
            <a:endParaRPr lang="en-US" dirty="0"/>
          </a:p>
          <a:p>
            <a:r>
              <a:rPr lang="en-US" dirty="0" err="1"/>
              <a:t>giveout</a:t>
            </a:r>
            <a:endParaRPr lang="en-US" dirty="0"/>
          </a:p>
          <a:p>
            <a:r>
              <a:rPr lang="en-US" dirty="0" err="1"/>
              <a:t>takein</a:t>
            </a:r>
            <a:endParaRPr lang="en-US" dirty="0"/>
          </a:p>
          <a:p>
            <a:r>
              <a:rPr lang="en-US" dirty="0"/>
              <a:t>PUSH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STACKPOP, STACKPUSH, STACKISEMPTY</a:t>
            </a:r>
          </a:p>
          <a:p>
            <a:r>
              <a:rPr lang="en-US" dirty="0"/>
              <a:t>TESTFGOTO, TESTTGOTO</a:t>
            </a:r>
          </a:p>
          <a:p>
            <a:r>
              <a:rPr lang="en-US" dirty="0"/>
              <a:t>PUSH true</a:t>
            </a:r>
          </a:p>
          <a:p>
            <a:r>
              <a:rPr lang="en-US" dirty="0"/>
              <a:t>GREATER,LESSER, GREATEREQUAL,LESSEREQUAL,EQUALS,NOTQUALTO</a:t>
            </a:r>
          </a:p>
          <a:p>
            <a:r>
              <a:rPr lang="en-US" dirty="0"/>
              <a:t>STORE</a:t>
            </a:r>
          </a:p>
          <a:p>
            <a:r>
              <a:rPr lang="en-US" dirty="0" smtClean="0"/>
              <a:t>ADDITION,SUBTRACT,MULTIPLY,DIVIDE,MODULUS</a:t>
            </a:r>
            <a:endParaRPr lang="en-US" dirty="0"/>
          </a:p>
          <a:p>
            <a:r>
              <a:rPr lang="en-US" dirty="0" smtClean="0"/>
              <a:t>OR,AND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4814"/>
            <a:ext cx="10310922" cy="4913585"/>
          </a:xfrm>
        </p:spPr>
        <p:txBody>
          <a:bodyPr>
            <a:normAutofit/>
          </a:bodyPr>
          <a:lstStyle/>
          <a:p>
            <a:r>
              <a:rPr lang="en-US" dirty="0" smtClean="0"/>
              <a:t>Now, we run the </a:t>
            </a:r>
            <a:r>
              <a:rPr lang="en-US" dirty="0" err="1" smtClean="0"/>
              <a:t>sliceRunner</a:t>
            </a:r>
            <a:r>
              <a:rPr lang="en-US" dirty="0" smtClean="0"/>
              <a:t> file which has the main method in it. </a:t>
            </a:r>
          </a:p>
          <a:p>
            <a:r>
              <a:rPr lang="en-US" dirty="0" smtClean="0"/>
              <a:t>First the </a:t>
            </a:r>
            <a:r>
              <a:rPr lang="en-US" dirty="0" err="1" smtClean="0"/>
              <a:t>sliceRunner</a:t>
            </a:r>
            <a:r>
              <a:rPr lang="en-US" dirty="0" smtClean="0"/>
              <a:t> will generate the tokens by calling the  </a:t>
            </a:r>
            <a:r>
              <a:rPr lang="en-US" dirty="0" err="1" smtClean="0"/>
              <a:t>lexer</a:t>
            </a:r>
            <a:r>
              <a:rPr lang="en-US" dirty="0" smtClean="0"/>
              <a:t> and the parser. These tokens using the </a:t>
            </a:r>
            <a:r>
              <a:rPr lang="en-US" dirty="0" err="1" smtClean="0"/>
              <a:t>sliceBaseListener</a:t>
            </a:r>
            <a:r>
              <a:rPr lang="en-US" dirty="0" smtClean="0"/>
              <a:t> generate the parse tree and the intermediate code.</a:t>
            </a:r>
          </a:p>
          <a:p>
            <a:r>
              <a:rPr lang="en-US" dirty="0" smtClean="0"/>
              <a:t>A intermediate code is now generated. We now present two code snippets of sample input program and the intermediate code generated.</a:t>
            </a:r>
          </a:p>
        </p:txBody>
      </p:sp>
    </p:spTree>
    <p:extLst>
      <p:ext uri="{BB962C8B-B14F-4D97-AF65-F5344CB8AC3E}">
        <p14:creationId xmlns:p14="http://schemas.microsoft.com/office/powerpoint/2010/main" val="106766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23" y="1613395"/>
            <a:ext cx="3412645" cy="3291844"/>
          </a:xfrm>
          <a:prstGeom prst="rect">
            <a:avLst/>
          </a:prstGeom>
          <a:effectLst/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88" y="1613395"/>
            <a:ext cx="1949945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078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99" y="977088"/>
            <a:ext cx="3349613" cy="46042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41" y="977088"/>
            <a:ext cx="2086910" cy="4650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78" y="977088"/>
            <a:ext cx="2161934" cy="25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Compiler:  Built using JAVA</a:t>
            </a:r>
          </a:p>
          <a:p>
            <a:pPr fontAlgn="base"/>
            <a:r>
              <a:rPr lang="en-US" dirty="0" err="1"/>
              <a:t>Lexer</a:t>
            </a:r>
            <a:r>
              <a:rPr lang="en-US" dirty="0"/>
              <a:t> and Parser: Built using ANTLR v4.7 plugin in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fontAlgn="base"/>
            <a:r>
              <a:rPr lang="en-US" dirty="0"/>
              <a:t>Grammar 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.txt file </a:t>
            </a:r>
            <a:r>
              <a:rPr lang="en-US" dirty="0" smtClean="0"/>
              <a:t>converted </a:t>
            </a:r>
            <a:r>
              <a:rPr lang="en-US" dirty="0"/>
              <a:t>to .g4 file </a:t>
            </a:r>
            <a:r>
              <a:rPr lang="en-US" dirty="0" smtClean="0"/>
              <a:t>as an input to ANTLR.</a:t>
            </a:r>
            <a:endParaRPr lang="en-US" dirty="0"/>
          </a:p>
          <a:p>
            <a:pPr fontAlgn="base"/>
            <a:r>
              <a:rPr lang="en-US" dirty="0"/>
              <a:t>Runtime : Built using PYTHON</a:t>
            </a:r>
          </a:p>
          <a:p>
            <a:pPr fontAlgn="base"/>
            <a:r>
              <a:rPr lang="en-US" dirty="0"/>
              <a:t>Systems Used : Mac OS X,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3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xmlns="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540772"/>
            <a:ext cx="10166043" cy="3514761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9867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was to write the grammar in simple BNF form.</a:t>
            </a:r>
          </a:p>
          <a:p>
            <a:r>
              <a:rPr lang="en-US" dirty="0" smtClean="0"/>
              <a:t>The grammar was then refined to remove left recursion. </a:t>
            </a:r>
          </a:p>
          <a:p>
            <a:r>
              <a:rPr lang="en-US" dirty="0" smtClean="0"/>
              <a:t>Then the grammar had to be converted to .g4 format to make it make it compatible with ANTLR.</a:t>
            </a:r>
          </a:p>
          <a:p>
            <a:r>
              <a:rPr lang="en-US" dirty="0" smtClean="0"/>
              <a:t>Now we shall go through each part of our grammar.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17" y="643466"/>
            <a:ext cx="5958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32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798878"/>
            <a:ext cx="8349592" cy="52602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4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93" y="643466"/>
            <a:ext cx="6459208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3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53" y="643466"/>
            <a:ext cx="4373287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688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375</Words>
  <Application>Microsoft Macintosh PowerPoint</Application>
  <PresentationFormat>Widescreen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Wingdings 3</vt:lpstr>
      <vt:lpstr>Arial</vt:lpstr>
      <vt:lpstr>Wingdings</vt:lpstr>
      <vt:lpstr>Ion</vt:lpstr>
      <vt:lpstr> Slice  </vt:lpstr>
      <vt:lpstr>Introduction &amp; Development Strategy  </vt:lpstr>
      <vt:lpstr>Tools Used   </vt:lpstr>
      <vt:lpstr>OVERVIEW</vt:lpstr>
      <vt:lpstr>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Tool for Language Recognition (ANTLR)</vt:lpstr>
      <vt:lpstr>While Looping  Construct</vt:lpstr>
      <vt:lpstr>Stack Operations</vt:lpstr>
      <vt:lpstr>If along with While Construct</vt:lpstr>
      <vt:lpstr>Intermediate 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Intermediate Code Generation</vt:lpstr>
      <vt:lpstr>Intermediate Code Generation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Slice  </dc:title>
  <dc:creator>Sanay Devi (Student)</dc:creator>
  <cp:lastModifiedBy>Sanay Devi (Student)</cp:lastModifiedBy>
  <cp:revision>15</cp:revision>
  <dcterms:created xsi:type="dcterms:W3CDTF">2018-04-24T01:25:13Z</dcterms:created>
  <dcterms:modified xsi:type="dcterms:W3CDTF">2018-04-24T22:16:56Z</dcterms:modified>
</cp:coreProperties>
</file>