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617D0007-D7B2-4BFD-98CF-0109502B5949}" type="datetimeFigureOut">
              <a:rPr lang="en-IN" smtClean="0"/>
              <a:t>24-03-2022</a:t>
            </a:fld>
            <a:endParaRPr lang="en-IN"/>
          </a:p>
        </p:txBody>
      </p:sp>
      <p:sp>
        <p:nvSpPr>
          <p:cNvPr id="8" name="Slide Number Placeholder 7"/>
          <p:cNvSpPr>
            <a:spLocks noGrp="1"/>
          </p:cNvSpPr>
          <p:nvPr>
            <p:ph type="sldNum" sz="quarter" idx="11"/>
          </p:nvPr>
        </p:nvSpPr>
        <p:spPr/>
        <p:txBody>
          <a:bodyPr/>
          <a:lstStyle/>
          <a:p>
            <a:fld id="{D07EAA11-C119-4A6F-B527-C4AF10B36FE2}"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0007-D7B2-4BFD-98CF-0109502B5949}"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EAA11-C119-4A6F-B527-C4AF10B36FE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0007-D7B2-4BFD-98CF-0109502B5949}"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EAA11-C119-4A6F-B527-C4AF10B36FE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617D0007-D7B2-4BFD-98CF-0109502B5949}"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EAA11-C119-4A6F-B527-C4AF10B36FE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0007-D7B2-4BFD-98CF-0109502B5949}" type="datetimeFigureOut">
              <a:rPr lang="en-IN" smtClean="0"/>
              <a:t>24-03-2022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7EAA11-C119-4A6F-B527-C4AF10B36FE2}" type="slidenum">
              <a:rPr lang="en-IN" smtClean="0"/>
              <a:t>‹#›</a:t>
            </a:fld>
            <a:endParaRPr lang="en-IN"/>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17D0007-D7B2-4BFD-98CF-0109502B5949}"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EAA11-C119-4A6F-B527-C4AF10B36FE2}" type="slidenum">
              <a:rPr lang="en-IN" smtClean="0"/>
              <a:t>‹#›</a:t>
            </a:fld>
            <a:endParaRPr lang="en-IN"/>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17D0007-D7B2-4BFD-98CF-0109502B5949}" type="datetimeFigureOut">
              <a:rPr lang="en-IN" smtClean="0"/>
              <a:t>24-03-2022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7EAA11-C119-4A6F-B527-C4AF10B36FE2}" type="slidenum">
              <a:rPr lang="en-IN" smtClean="0"/>
              <a:t>‹#›</a:t>
            </a:fld>
            <a:endParaRPr lang="en-IN"/>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7D0007-D7B2-4BFD-98CF-0109502B5949}" type="datetimeFigureOut">
              <a:rPr lang="en-IN" smtClean="0"/>
              <a:t>24-03-2022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7EAA11-C119-4A6F-B527-C4AF10B36FE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D0007-D7B2-4BFD-98CF-0109502B5949}" type="datetimeFigureOut">
              <a:rPr lang="en-IN" smtClean="0"/>
              <a:t>24-03-2022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7EAA11-C119-4A6F-B527-C4AF10B36FE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D0007-D7B2-4BFD-98CF-0109502B5949}"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EAA11-C119-4A6F-B527-C4AF10B36FE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D0007-D7B2-4BFD-98CF-0109502B5949}" type="datetimeFigureOut">
              <a:rPr lang="en-IN" smtClean="0"/>
              <a:t>24-03-2022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7EAA11-C119-4A6F-B527-C4AF10B36FE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17D0007-D7B2-4BFD-98CF-0109502B5949}" type="datetimeFigureOut">
              <a:rPr lang="en-IN" smtClean="0"/>
              <a:t>24-03-2022</a:t>
            </a:fld>
            <a:endParaRPr lang="en-IN"/>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IN"/>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07EAA11-C119-4A6F-B527-C4AF10B36FE2}" type="slidenum">
              <a:rPr lang="en-IN" smtClean="0"/>
              <a:t>‹#›</a:t>
            </a:fld>
            <a:endParaRPr lang="en-IN"/>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468313" y="404813"/>
            <a:ext cx="8207375" cy="5976937"/>
          </a:xfrm>
        </p:spPr>
        <p:txBody>
          <a:bodyPr/>
          <a:lstStyle/>
          <a:p>
            <a:r>
              <a:rPr lang="en-IN" b="1" dirty="0" smtClean="0">
                <a:solidFill>
                  <a:srgbClr val="FF0000"/>
                </a:solidFill>
                <a:latin typeface="Calibri" panose="020F0502020204030204" pitchFamily="34" charset="0"/>
                <a:cs typeface="Calibri" panose="020F0502020204030204" pitchFamily="34" charset="0"/>
              </a:rPr>
              <a:t>Python logging</a:t>
            </a:r>
          </a:p>
          <a:p>
            <a:endParaRPr lang="en-IN" b="1" dirty="0" smtClean="0">
              <a:solidFill>
                <a:srgbClr val="FF0000"/>
              </a:solidFill>
              <a:latin typeface="Calibri" panose="020F0502020204030204" pitchFamily="34" charset="0"/>
              <a:cs typeface="Calibri" panose="020F0502020204030204" pitchFamily="34" charset="0"/>
            </a:endParaRPr>
          </a:p>
          <a:p>
            <a:pPr algn="just"/>
            <a:r>
              <a:rPr lang="en-US" sz="1800" dirty="0" smtClean="0">
                <a:latin typeface="Calibri" panose="020F0502020204030204" pitchFamily="34" charset="0"/>
                <a:cs typeface="Calibri" panose="020F0502020204030204" pitchFamily="34" charset="0"/>
              </a:rPr>
              <a:t> 	</a:t>
            </a:r>
            <a:r>
              <a:rPr lang="en-US" sz="1800" dirty="0" smtClean="0">
                <a:solidFill>
                  <a:schemeClr val="tx1"/>
                </a:solidFill>
                <a:latin typeface="Calibri" panose="020F0502020204030204" pitchFamily="34" charset="0"/>
                <a:cs typeface="Calibri" panose="020F0502020204030204" pitchFamily="34" charset="0"/>
              </a:rPr>
              <a:t>The logging module is part of the standard Python library and provides tracking for events that occur while software runs. You can add logging calls to your code to indicate what events have happened.</a:t>
            </a:r>
          </a:p>
          <a:p>
            <a:pPr algn="l"/>
            <a:endParaRPr lang="en-US" sz="1800" dirty="0" smtClean="0">
              <a:solidFill>
                <a:schemeClr val="tx1"/>
              </a:solidFill>
              <a:latin typeface="Calibri" panose="020F0502020204030204" pitchFamily="34" charset="0"/>
              <a:cs typeface="Calibri" panose="020F0502020204030204" pitchFamily="34" charset="0"/>
            </a:endParaRPr>
          </a:p>
          <a:p>
            <a:pPr algn="just"/>
            <a:r>
              <a:rPr lang="en-US" sz="1800" dirty="0" smtClean="0">
                <a:solidFill>
                  <a:schemeClr val="tx1"/>
                </a:solidFill>
                <a:latin typeface="Calibri" panose="020F0502020204030204" pitchFamily="34" charset="0"/>
                <a:cs typeface="Calibri" panose="020F0502020204030204" pitchFamily="34" charset="0"/>
              </a:rPr>
              <a:t> 	The logging module allows for both diagnostic logging that records events related to an application’s operation, as well as audit logging which records the events of a user’s transactions for analysis. It is especially used to record events to a file.</a:t>
            </a:r>
          </a:p>
          <a:p>
            <a:pPr algn="just"/>
            <a:endParaRPr lang="en-US" sz="1800" dirty="0">
              <a:solidFill>
                <a:schemeClr val="tx1"/>
              </a:solidFill>
              <a:latin typeface="Calibri" panose="020F0502020204030204" pitchFamily="34" charset="0"/>
              <a:cs typeface="Calibri" panose="020F0502020204030204" pitchFamily="34" charset="0"/>
            </a:endParaRPr>
          </a:p>
          <a:p>
            <a:pPr algn="just"/>
            <a:r>
              <a:rPr lang="en-IN" sz="1800" b="1" dirty="0" smtClean="0">
                <a:solidFill>
                  <a:schemeClr val="accent2"/>
                </a:solidFill>
                <a:latin typeface="Calibri" panose="020F0502020204030204" pitchFamily="34" charset="0"/>
                <a:cs typeface="Calibri" panose="020F0502020204030204" pitchFamily="34" charset="0"/>
              </a:rPr>
              <a:t>Use the logging Module:</a:t>
            </a:r>
          </a:p>
          <a:p>
            <a:pPr algn="just"/>
            <a:endParaRPr lang="en-US" sz="1800" b="1" dirty="0">
              <a:solidFill>
                <a:schemeClr val="accent2"/>
              </a:solidFill>
              <a:latin typeface="Calibri" panose="020F0502020204030204" pitchFamily="34" charset="0"/>
              <a:cs typeface="Calibri" panose="020F0502020204030204" pitchFamily="34" charset="0"/>
            </a:endParaRPr>
          </a:p>
          <a:p>
            <a:pPr algn="just"/>
            <a:r>
              <a:rPr lang="en-US" sz="1800" dirty="0" smtClean="0">
                <a:latin typeface="Calibri" panose="020F0502020204030204" pitchFamily="34" charset="0"/>
                <a:cs typeface="Calibri" panose="020F0502020204030204" pitchFamily="34" charset="0"/>
              </a:rPr>
              <a:t> 	</a:t>
            </a:r>
            <a:r>
              <a:rPr lang="en-US" sz="1800" dirty="0" smtClean="0">
                <a:solidFill>
                  <a:schemeClr val="tx1"/>
                </a:solidFill>
                <a:latin typeface="Calibri" panose="020F0502020204030204" pitchFamily="34" charset="0"/>
                <a:cs typeface="Calibri" panose="020F0502020204030204" pitchFamily="34" charset="0"/>
              </a:rPr>
              <a:t>The logging module keeps a record of the events that occur within a program, making it possible to see output related to any of the events that occur throughout the runtime of a piece of software.</a:t>
            </a:r>
            <a:endParaRPr lang="en-IN" sz="1800" b="1" dirty="0" smtClean="0">
              <a:solidFill>
                <a:schemeClr val="tx1"/>
              </a:solidFill>
              <a:latin typeface="Calibri" panose="020F0502020204030204" pitchFamily="34" charset="0"/>
              <a:cs typeface="Calibri" panose="020F0502020204030204" pitchFamily="34" charset="0"/>
            </a:endParaRPr>
          </a:p>
          <a:p>
            <a:pPr algn="just"/>
            <a:endParaRPr lang="en-IN" sz="1800" b="1" dirty="0" smtClean="0">
              <a:solidFill>
                <a:schemeClr val="accent2"/>
              </a:solidFill>
              <a:latin typeface="Calibri" panose="020F0502020204030204" pitchFamily="34" charset="0"/>
              <a:cs typeface="Calibri" panose="020F0502020204030204" pitchFamily="34" charset="0"/>
            </a:endParaRPr>
          </a:p>
          <a:p>
            <a:pPr algn="just"/>
            <a:endParaRPr lang="en-US" sz="1800" b="1" dirty="0">
              <a:solidFill>
                <a:schemeClr val="accent2"/>
              </a:solidFill>
              <a:latin typeface="Calibri" panose="020F0502020204030204" pitchFamily="34" charset="0"/>
              <a:cs typeface="Calibri" panose="020F0502020204030204" pitchFamily="34" charset="0"/>
            </a:endParaRPr>
          </a:p>
          <a:p>
            <a:pPr algn="just"/>
            <a:endParaRPr lang="en-IN" sz="1800" b="1" dirty="0" smtClean="0">
              <a:solidFill>
                <a:schemeClr val="accent2"/>
              </a:solidFill>
              <a:latin typeface="Calibri" panose="020F0502020204030204" pitchFamily="34" charset="0"/>
              <a:cs typeface="Calibri" panose="020F0502020204030204" pitchFamily="34" charset="0"/>
            </a:endParaRPr>
          </a:p>
          <a:p>
            <a:pPr algn="just"/>
            <a:endParaRPr lang="en-US" sz="1800" dirty="0" smtClean="0">
              <a:solidFill>
                <a:schemeClr val="tx1"/>
              </a:solidFill>
              <a:latin typeface="Calibri" panose="020F0502020204030204" pitchFamily="34" charset="0"/>
              <a:cs typeface="Calibri" panose="020F0502020204030204" pitchFamily="34" charset="0"/>
            </a:endParaRPr>
          </a:p>
          <a:p>
            <a:pPr algn="l"/>
            <a:endParaRPr lang="en-IN" sz="1800" b="1" dirty="0" smtClean="0">
              <a:solidFill>
                <a:srgbClr val="FF0000"/>
              </a:solidFill>
              <a:latin typeface="Calibri" panose="020F0502020204030204" pitchFamily="34" charset="0"/>
              <a:cs typeface="Calibri" panose="020F0502020204030204" pitchFamily="34" charset="0"/>
            </a:endParaRPr>
          </a:p>
          <a:p>
            <a:pPr algn="l"/>
            <a:endParaRPr lang="en-IN" sz="1600" dirty="0" smtClean="0">
              <a:solidFill>
                <a:srgbClr val="FF0000"/>
              </a:solidFill>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8937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Autofit/>
          </a:bodyPr>
          <a:lstStyle/>
          <a:p>
            <a:pPr marL="0" indent="0">
              <a:buNone/>
            </a:pPr>
            <a:r>
              <a:rPr lang="en-US" sz="1200" dirty="0" smtClean="0">
                <a:latin typeface="Calibri" panose="020F0502020204030204" pitchFamily="34" charset="0"/>
                <a:cs typeface="Calibri" panose="020F0502020204030204" pitchFamily="34" charset="0"/>
              </a:rPr>
              <a:t> 	</a:t>
            </a:r>
          </a:p>
          <a:p>
            <a:pPr marL="0" indent="0">
              <a:buNone/>
            </a:pPr>
            <a:r>
              <a:rPr lang="en-US" sz="1200" dirty="0">
                <a:latin typeface="Calibri" panose="020F0502020204030204" pitchFamily="34" charset="0"/>
                <a:cs typeface="Calibri" panose="020F0502020204030204" pitchFamily="34" charset="0"/>
              </a:rPr>
              <a:t> </a:t>
            </a:r>
            <a:r>
              <a:rPr lang="en-US" sz="1200" dirty="0" smtClean="0">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You may be more familiar with checking that events are occurring by using the print() statement throughout your code. The print() statement </a:t>
            </a:r>
            <a:r>
              <a:rPr lang="en-US" sz="1600" i="1" dirty="0" smtClean="0">
                <a:solidFill>
                  <a:schemeClr val="tx1"/>
                </a:solidFill>
                <a:latin typeface="Calibri" panose="020F0502020204030204" pitchFamily="34" charset="0"/>
                <a:cs typeface="Calibri" panose="020F0502020204030204" pitchFamily="34" charset="0"/>
              </a:rPr>
              <a:t>does</a:t>
            </a:r>
            <a:r>
              <a:rPr lang="en-US" sz="1600" dirty="0" smtClean="0">
                <a:solidFill>
                  <a:schemeClr val="tx1"/>
                </a:solidFill>
                <a:latin typeface="Calibri" panose="020F0502020204030204" pitchFamily="34" charset="0"/>
                <a:cs typeface="Calibri" panose="020F0502020204030204" pitchFamily="34" charset="0"/>
              </a:rPr>
              <a:t> provide a basic way to go about debugging your code to resolve issues.</a:t>
            </a:r>
          </a:p>
          <a:p>
            <a:pPr marL="0" indent="0">
              <a:buNone/>
            </a:pPr>
            <a:endParaRPr lang="en-US" sz="1600" dirty="0">
              <a:latin typeface="Calibri" panose="020F0502020204030204" pitchFamily="34" charset="0"/>
              <a:cs typeface="Calibri" panose="020F0502020204030204" pitchFamily="34" charset="0"/>
            </a:endParaRPr>
          </a:p>
          <a:p>
            <a:pPr marL="0" indent="0">
              <a:buNone/>
            </a:pPr>
            <a:r>
              <a:rPr lang="en-IN" sz="1600" b="1" dirty="0" smtClean="0">
                <a:solidFill>
                  <a:schemeClr val="accent2"/>
                </a:solidFill>
                <a:latin typeface="Calibri" panose="020F0502020204030204" pitchFamily="34" charset="0"/>
                <a:cs typeface="Calibri" panose="020F0502020204030204" pitchFamily="34" charset="0"/>
              </a:rPr>
              <a:t>Logging Works :</a:t>
            </a:r>
          </a:p>
          <a:p>
            <a:pPr marL="0" indent="0">
              <a:buNone/>
            </a:pPr>
            <a:endParaRPr lang="en-US" sz="1600" b="1" dirty="0">
              <a:solidFill>
                <a:schemeClr val="accent2"/>
              </a:solidFill>
              <a:latin typeface="Calibri" panose="020F0502020204030204" pitchFamily="34" charset="0"/>
              <a:cs typeface="Calibri" panose="020F0502020204030204" pitchFamily="34" charset="0"/>
            </a:endParaRPr>
          </a:p>
          <a:p>
            <a:pPr marL="0" indent="0" algn="just">
              <a:buNone/>
            </a:pPr>
            <a:r>
              <a:rPr lang="en-US" sz="1600" b="1" dirty="0" smtClean="0">
                <a:solidFill>
                  <a:schemeClr val="accent2"/>
                </a:solidFill>
                <a:latin typeface="Calibri" panose="020F0502020204030204" pitchFamily="34" charset="0"/>
                <a:cs typeface="Calibri" panose="020F0502020204030204" pitchFamily="34" charset="0"/>
              </a:rPr>
              <a:t> </a:t>
            </a:r>
            <a:r>
              <a:rPr lang="en-US" sz="1600" b="1" dirty="0">
                <a:solidFill>
                  <a:schemeClr val="accent2"/>
                </a:solidFill>
                <a:latin typeface="Calibri" panose="020F0502020204030204" pitchFamily="34" charset="0"/>
                <a:cs typeface="Calibri" panose="020F0502020204030204" pitchFamily="34" charset="0"/>
              </a:rPr>
              <a:t> </a:t>
            </a:r>
            <a:r>
              <a:rPr lang="en-US" sz="1600" b="1" dirty="0" smtClean="0">
                <a:solidFill>
                  <a:schemeClr val="accent2"/>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The logging is a powerful module used by the beginners as well as enterprises. This module provides a proficiency to organize different control handlers and a transfer log messages to these handlers.</a:t>
            </a:r>
          </a:p>
          <a:p>
            <a:pPr marL="0" indent="0" algn="just">
              <a:buNone/>
            </a:pPr>
            <a:endParaRPr lang="en-US" sz="1600" b="1" dirty="0">
              <a:solidFill>
                <a:schemeClr val="tx1"/>
              </a:solidFill>
              <a:latin typeface="Calibri" panose="020F0502020204030204" pitchFamily="34" charset="0"/>
              <a:cs typeface="Calibri" panose="020F0502020204030204" pitchFamily="34" charset="0"/>
            </a:endParaRPr>
          </a:p>
          <a:p>
            <a:pPr marL="0" indent="0" algn="just">
              <a:buNone/>
            </a:pPr>
            <a:r>
              <a:rPr lang="en-US" sz="1600" dirty="0" smtClean="0">
                <a:solidFill>
                  <a:schemeClr val="tx1"/>
                </a:solidFill>
                <a:latin typeface="Calibri" panose="020F0502020204030204" pitchFamily="34" charset="0"/>
                <a:cs typeface="Calibri" panose="020F0502020204030204" pitchFamily="34" charset="0"/>
              </a:rPr>
              <a:t>      To releasing a log message, we need to import the logging module as follows.</a:t>
            </a:r>
          </a:p>
          <a:p>
            <a:pPr marL="0" indent="0" algn="just">
              <a:buNone/>
            </a:pPr>
            <a:endParaRPr lang="en-US" sz="1600" b="1" dirty="0">
              <a:solidFill>
                <a:schemeClr val="accent2"/>
              </a:solidFill>
              <a:latin typeface="Calibri" panose="020F0502020204030204" pitchFamily="34" charset="0"/>
              <a:cs typeface="Calibri" panose="020F0502020204030204" pitchFamily="34" charset="0"/>
            </a:endParaRPr>
          </a:p>
          <a:p>
            <a:pPr marL="0" indent="0" algn="just">
              <a:buNone/>
            </a:pPr>
            <a:r>
              <a:rPr lang="en-IN" sz="1600" dirty="0" smtClean="0">
                <a:latin typeface="Calibri" panose="020F0502020204030204" pitchFamily="34" charset="0"/>
                <a:cs typeface="Calibri" panose="020F0502020204030204" pitchFamily="34" charset="0"/>
              </a:rPr>
              <a:t>                                               “</a:t>
            </a:r>
            <a:r>
              <a:rPr lang="en-IN" sz="1600" dirty="0" smtClean="0">
                <a:solidFill>
                  <a:srgbClr val="FF0000"/>
                </a:solidFill>
                <a:latin typeface="Calibri" panose="020F0502020204030204" pitchFamily="34" charset="0"/>
                <a:cs typeface="Calibri" panose="020F0502020204030204" pitchFamily="34" charset="0"/>
              </a:rPr>
              <a:t>import logging</a:t>
            </a:r>
            <a:r>
              <a:rPr lang="en-IN" sz="1600" dirty="0" smtClean="0">
                <a:latin typeface="Calibri" panose="020F0502020204030204" pitchFamily="34" charset="0"/>
                <a:cs typeface="Calibri" panose="020F0502020204030204" pitchFamily="34" charset="0"/>
              </a:rPr>
              <a:t>”</a:t>
            </a:r>
          </a:p>
          <a:p>
            <a:pPr marL="0" indent="0" algn="just">
              <a:buNone/>
            </a:pPr>
            <a:endParaRPr lang="en-US" sz="1600" dirty="0" smtClean="0">
              <a:latin typeface="Calibri" panose="020F0502020204030204" pitchFamily="34" charset="0"/>
              <a:cs typeface="Calibri" panose="020F0502020204030204" pitchFamily="34" charset="0"/>
            </a:endParaRPr>
          </a:p>
          <a:p>
            <a:pPr marL="0" indent="0" algn="just">
              <a:buNone/>
            </a:pPr>
            <a:r>
              <a:rPr lang="en-US" sz="1600" dirty="0" smtClean="0">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Now, we will call the logger to log messages that we want to see. The logging module offers the five levels that specify the severity of events. </a:t>
            </a:r>
          </a:p>
          <a:p>
            <a:pPr marL="0" indent="0" algn="just">
              <a:buNone/>
            </a:pP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                      Each event contains the parallel methods that can be used to log events at the level of severity. Let's understand the following events and their working.</a:t>
            </a:r>
            <a:endParaRPr lang="en-US" sz="1600" b="1" dirty="0">
              <a:solidFill>
                <a:schemeClr val="tx1"/>
              </a:solidFill>
              <a:latin typeface="Calibri" panose="020F0502020204030204" pitchFamily="34" charset="0"/>
              <a:cs typeface="Calibri" panose="020F0502020204030204" pitchFamily="34" charset="0"/>
            </a:endParaRPr>
          </a:p>
          <a:p>
            <a:pPr marL="0" indent="0" algn="just">
              <a:buNone/>
            </a:pPr>
            <a:endParaRPr lang="en-IN" sz="1600" b="1" dirty="0" smtClean="0">
              <a:latin typeface="Calibri" panose="020F0502020204030204" pitchFamily="34" charset="0"/>
              <a:cs typeface="Calibri" panose="020F0502020204030204" pitchFamily="34" charset="0"/>
            </a:endParaRPr>
          </a:p>
          <a:p>
            <a:pPr marL="0" indent="0" algn="just">
              <a:buNone/>
            </a:pPr>
            <a:endParaRPr lang="en-US" sz="1600" dirty="0">
              <a:latin typeface="Calibri" panose="020F0502020204030204" pitchFamily="34" charset="0"/>
              <a:cs typeface="Calibri" panose="020F0502020204030204" pitchFamily="34" charset="0"/>
            </a:endParaRPr>
          </a:p>
          <a:p>
            <a:pPr marL="0" indent="0">
              <a:buNone/>
            </a:pPr>
            <a:endParaRPr lang="en-US" sz="1200" dirty="0" smtClean="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smtClean="0">
                <a:latin typeface="Calibri" panose="020F0502020204030204" pitchFamily="34" charset="0"/>
                <a:cs typeface="Calibri" panose="020F0502020204030204" pitchFamily="34" charset="0"/>
              </a:rPr>
              <a:t> 	</a:t>
            </a: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IN"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9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a:bodyPr>
          <a:lstStyle/>
          <a:p>
            <a:pPr>
              <a:buFont typeface="Wingdings" panose="05000000000000000000" pitchFamily="2" charset="2"/>
              <a:buChar char="Ø"/>
            </a:pPr>
            <a:endParaRPr lang="en-US" sz="1600" b="1" dirty="0" smtClean="0">
              <a:solidFill>
                <a:schemeClr val="accent4"/>
              </a:solidFill>
              <a:latin typeface="Calibri" panose="020F0502020204030204" pitchFamily="34" charset="0"/>
              <a:cs typeface="Calibri" panose="020F0502020204030204" pitchFamily="34" charset="0"/>
            </a:endParaRPr>
          </a:p>
          <a:p>
            <a:pPr marL="0" indent="0">
              <a:buNone/>
            </a:pPr>
            <a:endParaRPr lang="en-US" sz="1600" b="1" dirty="0" smtClean="0">
              <a:solidFill>
                <a:schemeClr val="accent4"/>
              </a:solidFill>
              <a:latin typeface="Calibri" panose="020F0502020204030204" pitchFamily="34" charset="0"/>
              <a:cs typeface="Calibri" panose="020F0502020204030204" pitchFamily="34" charset="0"/>
            </a:endParaRPr>
          </a:p>
          <a:p>
            <a:pPr marL="0" indent="0">
              <a:buNone/>
            </a:pPr>
            <a:endParaRPr lang="en-US" sz="1600" b="1" dirty="0" smtClean="0">
              <a:solidFill>
                <a:schemeClr val="accent4"/>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b="1" dirty="0" smtClean="0">
                <a:solidFill>
                  <a:schemeClr val="accent4"/>
                </a:solidFill>
                <a:latin typeface="Calibri" panose="020F0502020204030204" pitchFamily="34" charset="0"/>
                <a:cs typeface="Calibri" panose="020F0502020204030204" pitchFamily="34" charset="0"/>
              </a:rPr>
              <a:t>DEBUG</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It is used to provide detailed information and only use it when there is diagnosing problems.</a:t>
            </a:r>
          </a:p>
          <a:p>
            <a:pPr marL="0" indent="0">
              <a:buNone/>
            </a:pPr>
            <a:endParaRPr lang="en-US" sz="16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b="1" dirty="0">
                <a:solidFill>
                  <a:schemeClr val="accent4"/>
                </a:solidFill>
                <a:latin typeface="Calibri" panose="020F0502020204030204" pitchFamily="34" charset="0"/>
                <a:cs typeface="Calibri" panose="020F0502020204030204" pitchFamily="34" charset="0"/>
              </a:rPr>
              <a:t>INFO</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It provides the information regarding that things are working as we want.</a:t>
            </a:r>
          </a:p>
          <a:p>
            <a:pPr marL="0" indent="0">
              <a:buNone/>
            </a:pPr>
            <a:endParaRPr lang="en-US" sz="1600" dirty="0" smtClean="0">
              <a:solidFill>
                <a:schemeClr val="tx1"/>
              </a:solidFill>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b="1" dirty="0">
                <a:solidFill>
                  <a:schemeClr val="accent4"/>
                </a:solidFill>
                <a:latin typeface="Calibri" panose="020F0502020204030204" pitchFamily="34" charset="0"/>
                <a:cs typeface="Calibri" panose="020F0502020204030204" pitchFamily="34" charset="0"/>
              </a:rPr>
              <a:t>WARNING</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It is used to warn that something happened unexpectedly, or we will face the problem in the upcoming time.</a:t>
            </a:r>
          </a:p>
          <a:p>
            <a:pPr marL="0" indent="0">
              <a:buNone/>
            </a:pPr>
            <a:endParaRPr lang="en-US" sz="16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b="1" dirty="0">
                <a:solidFill>
                  <a:schemeClr val="accent4"/>
                </a:solidFill>
                <a:latin typeface="Calibri" panose="020F0502020204030204" pitchFamily="34" charset="0"/>
                <a:cs typeface="Calibri" panose="020F0502020204030204" pitchFamily="34" charset="0"/>
              </a:rPr>
              <a:t>ERROR</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It is used to inform when we are in some serious trouble, the software hasn't executed some programs.</a:t>
            </a:r>
          </a:p>
          <a:p>
            <a:pPr marL="0" indent="0">
              <a:buNone/>
            </a:pPr>
            <a:endParaRPr lang="en-US" sz="1600" dirty="0" smtClean="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1600" b="1" dirty="0">
                <a:solidFill>
                  <a:schemeClr val="accent4"/>
                </a:solidFill>
                <a:latin typeface="Calibri" panose="020F0502020204030204" pitchFamily="34" charset="0"/>
                <a:cs typeface="Calibri" panose="020F0502020204030204" pitchFamily="34" charset="0"/>
              </a:rPr>
              <a:t>CRITICAL</a:t>
            </a:r>
            <a:r>
              <a:rPr lang="en-US" sz="1600" b="1" dirty="0" smtClean="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It specifies the serious error, the program itself may be incapable of remaining executing.</a:t>
            </a:r>
          </a:p>
          <a:p>
            <a:pPr marL="0" indent="0">
              <a:buNone/>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98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048672"/>
          </a:xfrm>
        </p:spPr>
        <p:txBody>
          <a:bodyPr>
            <a:normAutofit/>
          </a:bodyPr>
          <a:lstStyle/>
          <a:p>
            <a:pPr marL="0" indent="0">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p>
          <a:p>
            <a:pPr marL="0" indent="0">
              <a:buNone/>
            </a:pPr>
            <a:r>
              <a:rPr lang="en-US" sz="1600" dirty="0">
                <a:latin typeface="Calibri" panose="020F0502020204030204" pitchFamily="34" charset="0"/>
                <a:cs typeface="Calibri" panose="020F0502020204030204" pitchFamily="34" charset="0"/>
              </a:rPr>
              <a:t> </a:t>
            </a:r>
            <a:r>
              <a:rPr lang="en-US" sz="1600" dirty="0" smtClean="0">
                <a:latin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cs typeface="Calibri" panose="020F0502020204030204" pitchFamily="34" charset="0"/>
              </a:rPr>
              <a:t>The above levels are sufficient to handle any types of problems. These corresponding numerical values of the levels are given below.</a:t>
            </a: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cs typeface="Calibri" panose="020F0502020204030204" pitchFamily="34" charset="0"/>
            </a:endParaRPr>
          </a:p>
          <a:p>
            <a:pPr marL="0" indent="0" algn="just">
              <a:buNone/>
            </a:pPr>
            <a:r>
              <a:rPr lang="en-US" sz="1600" dirty="0" smtClean="0">
                <a:latin typeface="Calibri" panose="020F0502020204030204" pitchFamily="34" charset="0"/>
                <a:cs typeface="Calibri" panose="020F0502020204030204" pitchFamily="34" charset="0"/>
              </a:rPr>
              <a:t> 	</a:t>
            </a:r>
          </a:p>
          <a:p>
            <a:pPr marL="0" indent="0" algn="just">
              <a:buNone/>
            </a:pPr>
            <a:r>
              <a:rPr lang="en-US" sz="1600" dirty="0" smtClean="0">
                <a:latin typeface="Calibri" panose="020F0502020204030204" pitchFamily="34" charset="0"/>
                <a:cs typeface="Calibri" panose="020F0502020204030204" pitchFamily="34" charset="0"/>
              </a:rPr>
              <a:t> 	</a:t>
            </a:r>
          </a:p>
          <a:p>
            <a:pPr marL="0" indent="0" algn="just">
              <a:buNone/>
            </a:pP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	The </a:t>
            </a:r>
            <a:r>
              <a:rPr lang="en-US" sz="1600" dirty="0">
                <a:solidFill>
                  <a:schemeClr val="tx1"/>
                </a:solidFill>
                <a:latin typeface="Calibri" panose="020F0502020204030204" pitchFamily="34" charset="0"/>
                <a:cs typeface="Calibri" panose="020F0502020204030204" pitchFamily="34" charset="0"/>
              </a:rPr>
              <a:t>logging module offers many features. </a:t>
            </a:r>
            <a:r>
              <a:rPr lang="en-US" sz="1600" dirty="0">
                <a:solidFill>
                  <a:schemeClr val="tx1"/>
                </a:solidFill>
                <a:latin typeface="Calibri" panose="020F0502020204030204" pitchFamily="34" charset="0"/>
                <a:cs typeface="Calibri" panose="020F0502020204030204" pitchFamily="34" charset="0"/>
              </a:rPr>
              <a:t>It consists of several constants, classes, and methods. The constants are represented by the all caps latter; the classes are represented by capital letters. The items with lowercase represent methods.</a:t>
            </a:r>
            <a:endParaRPr lang="en-IN" sz="1600" dirty="0">
              <a:solidFill>
                <a:schemeClr val="tx1"/>
              </a:solidFill>
              <a:latin typeface="Calibri" panose="020F0502020204030204" pitchFamily="34" charset="0"/>
              <a:cs typeface="Calibri" panose="020F0502020204030204" pitchFamily="34" charset="0"/>
            </a:endParaRPr>
          </a:p>
        </p:txBody>
      </p:sp>
      <p:graphicFrame>
        <p:nvGraphicFramePr>
          <p:cNvPr id="5" name="Content Placeholder 5"/>
          <p:cNvGraphicFramePr>
            <a:graphicFrameLocks/>
          </p:cNvGraphicFramePr>
          <p:nvPr>
            <p:extLst>
              <p:ext uri="{D42A27DB-BD31-4B8C-83A1-F6EECF244321}">
                <p14:modId xmlns:p14="http://schemas.microsoft.com/office/powerpoint/2010/main" val="2957031623"/>
              </p:ext>
            </p:extLst>
          </p:nvPr>
        </p:nvGraphicFramePr>
        <p:xfrm>
          <a:off x="1835696" y="1628800"/>
          <a:ext cx="5670630" cy="3201800"/>
        </p:xfrm>
        <a:graphic>
          <a:graphicData uri="http://schemas.openxmlformats.org/drawingml/2006/table">
            <a:tbl>
              <a:tblPr/>
              <a:tblGrid>
                <a:gridCol w="1890210"/>
                <a:gridCol w="1890210"/>
                <a:gridCol w="1890210"/>
              </a:tblGrid>
              <a:tr h="282552">
                <a:tc>
                  <a:txBody>
                    <a:bodyPr/>
                    <a:lstStyle/>
                    <a:p>
                      <a:r>
                        <a:rPr lang="en-IN" sz="1600" dirty="0">
                          <a:latin typeface="Calibri" panose="020F0502020204030204" pitchFamily="34" charset="0"/>
                          <a:cs typeface="Calibri" panose="020F0502020204030204" pitchFamily="34" charset="0"/>
                        </a:rPr>
                        <a:t>Level</a:t>
                      </a:r>
                    </a:p>
                  </a:txBody>
                  <a:tcPr anchor="ctr">
                    <a:lnL>
                      <a:noFill/>
                    </a:lnL>
                    <a:lnR>
                      <a:noFill/>
                    </a:lnR>
                    <a:lnT>
                      <a:noFill/>
                    </a:lnT>
                    <a:lnB>
                      <a:noFill/>
                    </a:lnB>
                  </a:tcPr>
                </a:tc>
                <a:tc>
                  <a:txBody>
                    <a:bodyPr/>
                    <a:lstStyle/>
                    <a:p>
                      <a:pPr algn="ctr"/>
                      <a:r>
                        <a:rPr lang="en-IN" sz="1600">
                          <a:effectLst/>
                          <a:latin typeface="Calibri" panose="020F0502020204030204" pitchFamily="34" charset="0"/>
                          <a:cs typeface="Calibri" panose="020F0502020204030204" pitchFamily="34" charset="0"/>
                        </a:rPr>
                        <a:t>Numeric Value</a:t>
                      </a:r>
                    </a:p>
                  </a:txBody>
                  <a:tcPr anchor="ctr">
                    <a:lnL>
                      <a:noFill/>
                    </a:lnL>
                    <a:lnR>
                      <a:noFill/>
                    </a:lnR>
                    <a:lnT>
                      <a:noFill/>
                    </a:lnT>
                    <a:lnB>
                      <a:noFill/>
                    </a:lnB>
                  </a:tcPr>
                </a:tc>
                <a:tc>
                  <a:txBody>
                    <a:bodyPr/>
                    <a:lstStyle/>
                    <a:p>
                      <a:r>
                        <a:rPr lang="en-IN" sz="1600">
                          <a:latin typeface="Calibri" panose="020F0502020204030204" pitchFamily="34" charset="0"/>
                          <a:cs typeface="Calibri" panose="020F0502020204030204" pitchFamily="34" charset="0"/>
                        </a:rPr>
                        <a:t>Function</a:t>
                      </a:r>
                    </a:p>
                  </a:txBody>
                  <a:tcPr anchor="ctr">
                    <a:lnL>
                      <a:noFill/>
                    </a:lnL>
                    <a:lnR>
                      <a:noFill/>
                    </a:lnR>
                    <a:lnT>
                      <a:noFill/>
                    </a:lnT>
                    <a:lnB>
                      <a:noFill/>
                    </a:lnB>
                  </a:tcPr>
                </a:tc>
              </a:tr>
              <a:tr h="642163">
                <a:tc>
                  <a:txBody>
                    <a:bodyPr/>
                    <a:lstStyle/>
                    <a:p>
                      <a:r>
                        <a:rPr lang="en-IN" sz="1600" dirty="0">
                          <a:latin typeface="Calibri" panose="020F0502020204030204" pitchFamily="34" charset="0"/>
                          <a:cs typeface="Calibri" panose="020F0502020204030204" pitchFamily="34" charset="0"/>
                        </a:rPr>
                        <a:t>CRITICAL</a:t>
                      </a:r>
                    </a:p>
                  </a:txBody>
                  <a:tcPr anchor="ctr">
                    <a:lnL>
                      <a:noFill/>
                    </a:lnL>
                    <a:lnR>
                      <a:noFill/>
                    </a:lnR>
                    <a:lnT>
                      <a:noFill/>
                    </a:lnT>
                    <a:lnB>
                      <a:noFill/>
                    </a:lnB>
                  </a:tcPr>
                </a:tc>
                <a:tc>
                  <a:txBody>
                    <a:bodyPr/>
                    <a:lstStyle/>
                    <a:p>
                      <a:pPr algn="ctr"/>
                      <a:r>
                        <a:rPr lang="en-IN" sz="1600" dirty="0">
                          <a:effectLst/>
                          <a:latin typeface="Calibri" panose="020F0502020204030204" pitchFamily="34" charset="0"/>
                          <a:cs typeface="Calibri" panose="020F0502020204030204" pitchFamily="34" charset="0"/>
                        </a:rPr>
                        <a:t>50</a:t>
                      </a:r>
                    </a:p>
                  </a:txBody>
                  <a:tcPr anchor="ctr">
                    <a:lnL>
                      <a:noFill/>
                    </a:lnL>
                    <a:lnR>
                      <a:noFill/>
                    </a:lnR>
                    <a:lnT>
                      <a:noFill/>
                    </a:lnT>
                    <a:lnB>
                      <a:noFill/>
                    </a:lnB>
                  </a:tcPr>
                </a:tc>
                <a:tc>
                  <a:txBody>
                    <a:bodyPr/>
                    <a:lstStyle/>
                    <a:p>
                      <a:r>
                        <a:rPr lang="en-IN" sz="1600" dirty="0" err="1">
                          <a:latin typeface="Calibri" panose="020F0502020204030204" pitchFamily="34" charset="0"/>
                          <a:cs typeface="Calibri" panose="020F0502020204030204" pitchFamily="34" charset="0"/>
                        </a:rPr>
                        <a:t>logging.critical</a:t>
                      </a:r>
                      <a:r>
                        <a:rPr lang="en-IN" sz="1600" dirty="0">
                          <a:latin typeface="Calibri" panose="020F0502020204030204" pitchFamily="34" charset="0"/>
                          <a:cs typeface="Calibri" panose="020F0502020204030204" pitchFamily="34" charset="0"/>
                        </a:rPr>
                        <a:t>()</a:t>
                      </a:r>
                    </a:p>
                  </a:txBody>
                  <a:tcPr anchor="ctr">
                    <a:lnL>
                      <a:noFill/>
                    </a:lnL>
                    <a:lnR>
                      <a:noFill/>
                    </a:lnR>
                    <a:lnT>
                      <a:noFill/>
                    </a:lnT>
                    <a:lnB>
                      <a:noFill/>
                    </a:lnB>
                  </a:tcPr>
                </a:tc>
              </a:tr>
              <a:tr h="282552">
                <a:tc>
                  <a:txBody>
                    <a:bodyPr/>
                    <a:lstStyle/>
                    <a:p>
                      <a:r>
                        <a:rPr lang="en-IN" sz="1600" dirty="0">
                          <a:latin typeface="Calibri" panose="020F0502020204030204" pitchFamily="34" charset="0"/>
                          <a:cs typeface="Calibri" panose="020F0502020204030204" pitchFamily="34" charset="0"/>
                        </a:rPr>
                        <a:t>ERROR</a:t>
                      </a:r>
                    </a:p>
                  </a:txBody>
                  <a:tcPr anchor="ctr">
                    <a:lnL>
                      <a:noFill/>
                    </a:lnL>
                    <a:lnR>
                      <a:noFill/>
                    </a:lnR>
                    <a:lnT>
                      <a:noFill/>
                    </a:lnT>
                    <a:lnB>
                      <a:noFill/>
                    </a:lnB>
                  </a:tcPr>
                </a:tc>
                <a:tc>
                  <a:txBody>
                    <a:bodyPr/>
                    <a:lstStyle/>
                    <a:p>
                      <a:pPr algn="ctr"/>
                      <a:r>
                        <a:rPr lang="en-IN" sz="1600" dirty="0">
                          <a:effectLst/>
                          <a:latin typeface="Calibri" panose="020F0502020204030204" pitchFamily="34" charset="0"/>
                          <a:cs typeface="Calibri" panose="020F0502020204030204" pitchFamily="34" charset="0"/>
                        </a:rPr>
                        <a:t>40</a:t>
                      </a:r>
                    </a:p>
                  </a:txBody>
                  <a:tcPr anchor="ctr">
                    <a:lnL>
                      <a:noFill/>
                    </a:lnL>
                    <a:lnR>
                      <a:noFill/>
                    </a:lnR>
                    <a:lnT>
                      <a:noFill/>
                    </a:lnT>
                    <a:lnB>
                      <a:noFill/>
                    </a:lnB>
                  </a:tcPr>
                </a:tc>
                <a:tc>
                  <a:txBody>
                    <a:bodyPr/>
                    <a:lstStyle/>
                    <a:p>
                      <a:r>
                        <a:rPr lang="en-IN" sz="1600">
                          <a:latin typeface="Calibri" panose="020F0502020204030204" pitchFamily="34" charset="0"/>
                          <a:cs typeface="Calibri" panose="020F0502020204030204" pitchFamily="34" charset="0"/>
                        </a:rPr>
                        <a:t>logging.error()</a:t>
                      </a:r>
                    </a:p>
                  </a:txBody>
                  <a:tcPr anchor="ctr">
                    <a:lnL>
                      <a:noFill/>
                    </a:lnL>
                    <a:lnR>
                      <a:noFill/>
                    </a:lnR>
                    <a:lnT>
                      <a:noFill/>
                    </a:lnT>
                    <a:lnB>
                      <a:noFill/>
                    </a:lnB>
                  </a:tcPr>
                </a:tc>
              </a:tr>
              <a:tr h="720543">
                <a:tc>
                  <a:txBody>
                    <a:bodyPr/>
                    <a:lstStyle/>
                    <a:p>
                      <a:r>
                        <a:rPr lang="en-IN" sz="1600" dirty="0">
                          <a:latin typeface="Calibri" panose="020F0502020204030204" pitchFamily="34" charset="0"/>
                          <a:cs typeface="Calibri" panose="020F0502020204030204" pitchFamily="34" charset="0"/>
                        </a:rPr>
                        <a:t>WARNING</a:t>
                      </a:r>
                    </a:p>
                  </a:txBody>
                  <a:tcPr anchor="ctr">
                    <a:lnL>
                      <a:noFill/>
                    </a:lnL>
                    <a:lnR>
                      <a:noFill/>
                    </a:lnR>
                    <a:lnT>
                      <a:noFill/>
                    </a:lnT>
                    <a:lnB>
                      <a:noFill/>
                    </a:lnB>
                  </a:tcPr>
                </a:tc>
                <a:tc>
                  <a:txBody>
                    <a:bodyPr/>
                    <a:lstStyle/>
                    <a:p>
                      <a:pPr algn="ctr"/>
                      <a:r>
                        <a:rPr lang="en-IN" sz="1600">
                          <a:effectLst/>
                          <a:latin typeface="Calibri" panose="020F0502020204030204" pitchFamily="34" charset="0"/>
                          <a:cs typeface="Calibri" panose="020F0502020204030204" pitchFamily="34" charset="0"/>
                        </a:rPr>
                        <a:t>30</a:t>
                      </a:r>
                    </a:p>
                  </a:txBody>
                  <a:tcPr anchor="ctr">
                    <a:lnL>
                      <a:noFill/>
                    </a:lnL>
                    <a:lnR>
                      <a:noFill/>
                    </a:lnR>
                    <a:lnT>
                      <a:noFill/>
                    </a:lnT>
                    <a:lnB>
                      <a:noFill/>
                    </a:lnB>
                  </a:tcPr>
                </a:tc>
                <a:tc>
                  <a:txBody>
                    <a:bodyPr/>
                    <a:lstStyle/>
                    <a:p>
                      <a:r>
                        <a:rPr lang="en-IN" sz="1600" dirty="0" err="1">
                          <a:latin typeface="Calibri" panose="020F0502020204030204" pitchFamily="34" charset="0"/>
                          <a:cs typeface="Calibri" panose="020F0502020204030204" pitchFamily="34" charset="0"/>
                        </a:rPr>
                        <a:t>logging.warning</a:t>
                      </a:r>
                      <a:r>
                        <a:rPr lang="en-IN" sz="1600" dirty="0">
                          <a:latin typeface="Calibri" panose="020F0502020204030204" pitchFamily="34" charset="0"/>
                          <a:cs typeface="Calibri" panose="020F0502020204030204" pitchFamily="34" charset="0"/>
                        </a:rPr>
                        <a:t>()</a:t>
                      </a:r>
                    </a:p>
                  </a:txBody>
                  <a:tcPr anchor="ctr">
                    <a:lnL>
                      <a:noFill/>
                    </a:lnL>
                    <a:lnR>
                      <a:noFill/>
                    </a:lnR>
                    <a:lnT>
                      <a:noFill/>
                    </a:lnT>
                    <a:lnB>
                      <a:noFill/>
                    </a:lnB>
                  </a:tcPr>
                </a:tc>
              </a:tr>
              <a:tr h="531513">
                <a:tc>
                  <a:txBody>
                    <a:bodyPr/>
                    <a:lstStyle/>
                    <a:p>
                      <a:r>
                        <a:rPr lang="en-IN" sz="1600" dirty="0">
                          <a:latin typeface="Calibri" panose="020F0502020204030204" pitchFamily="34" charset="0"/>
                          <a:cs typeface="Calibri" panose="020F0502020204030204" pitchFamily="34" charset="0"/>
                        </a:rPr>
                        <a:t>INFO</a:t>
                      </a:r>
                    </a:p>
                  </a:txBody>
                  <a:tcPr anchor="ctr">
                    <a:lnL>
                      <a:noFill/>
                    </a:lnL>
                    <a:lnR>
                      <a:noFill/>
                    </a:lnR>
                    <a:lnT>
                      <a:noFill/>
                    </a:lnT>
                    <a:lnB>
                      <a:noFill/>
                    </a:lnB>
                  </a:tcPr>
                </a:tc>
                <a:tc>
                  <a:txBody>
                    <a:bodyPr/>
                    <a:lstStyle/>
                    <a:p>
                      <a:pPr algn="ctr"/>
                      <a:r>
                        <a:rPr lang="en-IN" sz="1600" dirty="0">
                          <a:effectLst/>
                          <a:latin typeface="Calibri" panose="020F0502020204030204" pitchFamily="34" charset="0"/>
                          <a:cs typeface="Calibri" panose="020F0502020204030204" pitchFamily="34" charset="0"/>
                        </a:rPr>
                        <a:t>20</a:t>
                      </a:r>
                    </a:p>
                  </a:txBody>
                  <a:tcPr anchor="ctr">
                    <a:lnL>
                      <a:noFill/>
                    </a:lnL>
                    <a:lnR>
                      <a:noFill/>
                    </a:lnR>
                    <a:lnT>
                      <a:noFill/>
                    </a:lnT>
                    <a:lnB>
                      <a:noFill/>
                    </a:lnB>
                  </a:tcPr>
                </a:tc>
                <a:tc>
                  <a:txBody>
                    <a:bodyPr/>
                    <a:lstStyle/>
                    <a:p>
                      <a:r>
                        <a:rPr lang="en-IN" sz="1600">
                          <a:latin typeface="Calibri" panose="020F0502020204030204" pitchFamily="34" charset="0"/>
                          <a:cs typeface="Calibri" panose="020F0502020204030204" pitchFamily="34" charset="0"/>
                        </a:rPr>
                        <a:t>logging.info()</a:t>
                      </a:r>
                    </a:p>
                  </a:txBody>
                  <a:tcPr anchor="ctr">
                    <a:lnL>
                      <a:noFill/>
                    </a:lnL>
                    <a:lnR>
                      <a:noFill/>
                    </a:lnR>
                    <a:lnT>
                      <a:noFill/>
                    </a:lnT>
                    <a:lnB>
                      <a:noFill/>
                    </a:lnB>
                  </a:tcPr>
                </a:tc>
              </a:tr>
              <a:tr h="637021">
                <a:tc>
                  <a:txBody>
                    <a:bodyPr/>
                    <a:lstStyle/>
                    <a:p>
                      <a:r>
                        <a:rPr lang="en-IN" sz="1600" dirty="0">
                          <a:latin typeface="Calibri" panose="020F0502020204030204" pitchFamily="34" charset="0"/>
                          <a:cs typeface="Calibri" panose="020F0502020204030204" pitchFamily="34" charset="0"/>
                        </a:rPr>
                        <a:t>DEBUG</a:t>
                      </a:r>
                    </a:p>
                  </a:txBody>
                  <a:tcPr anchor="ctr">
                    <a:lnL>
                      <a:noFill/>
                    </a:lnL>
                    <a:lnR>
                      <a:noFill/>
                    </a:lnR>
                    <a:lnT>
                      <a:noFill/>
                    </a:lnT>
                    <a:lnB>
                      <a:noFill/>
                    </a:lnB>
                  </a:tcPr>
                </a:tc>
                <a:tc>
                  <a:txBody>
                    <a:bodyPr/>
                    <a:lstStyle/>
                    <a:p>
                      <a:pPr algn="ctr"/>
                      <a:r>
                        <a:rPr lang="en-IN" sz="1600">
                          <a:effectLst/>
                          <a:latin typeface="Calibri" panose="020F0502020204030204" pitchFamily="34" charset="0"/>
                          <a:cs typeface="Calibri" panose="020F0502020204030204" pitchFamily="34" charset="0"/>
                        </a:rPr>
                        <a:t>10</a:t>
                      </a:r>
                    </a:p>
                  </a:txBody>
                  <a:tcPr anchor="ctr">
                    <a:lnL>
                      <a:noFill/>
                    </a:lnL>
                    <a:lnR>
                      <a:noFill/>
                    </a:lnR>
                    <a:lnT>
                      <a:noFill/>
                    </a:lnT>
                    <a:lnB>
                      <a:noFill/>
                    </a:lnB>
                  </a:tcPr>
                </a:tc>
                <a:tc>
                  <a:txBody>
                    <a:bodyPr/>
                    <a:lstStyle/>
                    <a:p>
                      <a:r>
                        <a:rPr lang="en-IN" sz="1600" dirty="0" err="1">
                          <a:latin typeface="Calibri" panose="020F0502020204030204" pitchFamily="34" charset="0"/>
                          <a:cs typeface="Calibri" panose="020F0502020204030204" pitchFamily="34" charset="0"/>
                        </a:rPr>
                        <a:t>logging.debug</a:t>
                      </a:r>
                      <a:r>
                        <a:rPr lang="en-IN" sz="1600" dirty="0">
                          <a:latin typeface="Calibri" panose="020F0502020204030204" pitchFamily="34" charset="0"/>
                          <a:cs typeface="Calibri" panose="020F0502020204030204" pitchFamily="34" charset="0"/>
                        </a:rPr>
                        <a: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10543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904656"/>
          </a:xfrm>
        </p:spPr>
        <p:txBody>
          <a:bodyPr>
            <a:normAutofit/>
          </a:bodyPr>
          <a:lstStyle/>
          <a:p>
            <a:pPr marL="0" indent="0">
              <a:buNone/>
            </a:pPr>
            <a:r>
              <a:rPr lang="en-IN" sz="1800" b="1" dirty="0" smtClean="0">
                <a:solidFill>
                  <a:schemeClr val="accent2"/>
                </a:solidFill>
              </a:rPr>
              <a:t>Python logging simple example:</a:t>
            </a:r>
          </a:p>
          <a:p>
            <a:pPr marL="0" indent="0">
              <a:buNone/>
            </a:pPr>
            <a:endParaRPr lang="en-US" sz="1800" b="1" dirty="0">
              <a:solidFill>
                <a:schemeClr val="accent2"/>
              </a:solidFill>
            </a:endParaRPr>
          </a:p>
          <a:p>
            <a:pPr marL="0" indent="0">
              <a:buNone/>
            </a:pPr>
            <a:endParaRPr lang="en-IN" sz="1800" b="1" dirty="0" smtClean="0">
              <a:solidFill>
                <a:schemeClr val="accent2"/>
              </a:solidFill>
            </a:endParaRP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313" y="1481138"/>
            <a:ext cx="6935787"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31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5649491"/>
          </a:xfrm>
        </p:spPr>
        <p:txBody>
          <a:bodyPr>
            <a:normAutofit lnSpcReduction="10000"/>
          </a:bodyPr>
          <a:lstStyle/>
          <a:p>
            <a:pPr marL="0" indent="0">
              <a:buNone/>
            </a:pPr>
            <a:r>
              <a:rPr lang="en-US" sz="1800" dirty="0" smtClean="0"/>
              <a:t>     </a:t>
            </a:r>
            <a:r>
              <a:rPr lang="en-US" sz="1800" b="1" dirty="0">
                <a:solidFill>
                  <a:srgbClr val="002060"/>
                </a:solidFill>
              </a:rPr>
              <a:t>Output:</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IN" sz="1800" b="1" dirty="0" smtClean="0">
                <a:solidFill>
                  <a:srgbClr val="002060"/>
                </a:solidFill>
              </a:rPr>
              <a:t>Conclusion:</a:t>
            </a:r>
          </a:p>
          <a:p>
            <a:pPr marL="0" indent="0" algn="just">
              <a:buNone/>
            </a:pPr>
            <a:r>
              <a:rPr lang="en-US" sz="1800" b="1" dirty="0" smtClean="0">
                <a:solidFill>
                  <a:srgbClr val="002060"/>
                </a:solidFill>
              </a:rPr>
              <a:t> 	</a:t>
            </a:r>
            <a:r>
              <a:rPr lang="en-US" sz="1700" dirty="0" smtClean="0">
                <a:solidFill>
                  <a:schemeClr val="tx1"/>
                </a:solidFill>
                <a:latin typeface="Calibri" panose="020F0502020204030204" pitchFamily="34" charset="0"/>
                <a:cs typeface="Calibri" panose="020F0502020204030204" pitchFamily="34" charset="0"/>
              </a:rPr>
              <a:t>Debugging is an important step of any software development project. The logging module is part of the standard Python library, provides tracking for events that occur while software runs, and can output these events to a separate log file to allow you to keep track of what occurs while your code runs. This provides you with the opportunity to debug your code based on understanding the various events that occur from running your program over time</a:t>
            </a:r>
            <a:endParaRPr lang="en-IN" sz="1700" dirty="0" smtClean="0">
              <a:solidFill>
                <a:schemeClr val="tx1"/>
              </a:solidFill>
              <a:latin typeface="Calibri" panose="020F0502020204030204" pitchFamily="34" charset="0"/>
              <a:cs typeface="Calibri" panose="020F0502020204030204" pitchFamily="34" charset="0"/>
            </a:endParaRPr>
          </a:p>
          <a:p>
            <a:pPr marL="0" indent="0">
              <a:buNone/>
            </a:pPr>
            <a:endParaRPr lang="en-US" sz="1800" b="1" dirty="0">
              <a:solidFill>
                <a:srgbClr val="002060"/>
              </a:solidFill>
            </a:endParaRPr>
          </a:p>
          <a:p>
            <a:pPr marL="0" indent="0">
              <a:buNone/>
            </a:pPr>
            <a:endParaRPr lang="en-IN" sz="1800" b="1" dirty="0" smtClean="0">
              <a:solidFill>
                <a:srgbClr val="002060"/>
              </a:solidFill>
            </a:endParaRPr>
          </a:p>
          <a:p>
            <a:pPr marL="0" indent="0">
              <a:buNone/>
            </a:pPr>
            <a:endParaRPr lang="en-IN" sz="1800" b="1" dirty="0">
              <a:solidFill>
                <a:srgbClr val="002060"/>
              </a:solidFill>
            </a:endParaRPr>
          </a:p>
          <a:p>
            <a:pPr marL="0" indent="0">
              <a:buNone/>
            </a:pPr>
            <a:r>
              <a:rPr lang="en-IN" sz="1800" b="1" dirty="0" smtClean="0">
                <a:solidFill>
                  <a:srgbClr val="002060"/>
                </a:solidFill>
              </a:rPr>
              <a:t> </a:t>
            </a:r>
          </a:p>
          <a:p>
            <a:pPr marL="0" indent="0">
              <a:buNone/>
            </a:pPr>
            <a:endParaRPr lang="en-US" sz="1800" dirty="0"/>
          </a:p>
          <a:p>
            <a:pPr marL="0" indent="0">
              <a:buNone/>
            </a:pPr>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379" y="1268760"/>
            <a:ext cx="5964237"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7772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196</TotalTime>
  <Words>137</Words>
  <Application>Microsoft Office PowerPoint</Application>
  <PresentationFormat>On-screen Show (4:3)</PresentationFormat>
  <Paragraphs>94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Executive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Avi-Aki</dc:creator>
  <cp:lastModifiedBy>Avi-Aki</cp:lastModifiedBy>
  <cp:revision>9</cp:revision>
  <dcterms:created xsi:type="dcterms:W3CDTF">2022-03-24T05:14:09Z</dcterms:created>
  <dcterms:modified xsi:type="dcterms:W3CDTF">2022-03-24T08:30:37Z</dcterms:modified>
</cp:coreProperties>
</file>