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9"/>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81" r:id="rId21"/>
    <p:sldId id="282" r:id="rId22"/>
    <p:sldId id="283" r:id="rId23"/>
    <p:sldId id="284" r:id="rId24"/>
    <p:sldId id="276" r:id="rId25"/>
    <p:sldId id="277" r:id="rId26"/>
    <p:sldId id="285" r:id="rId27"/>
    <p:sldId id="28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D55228-DA17-4ADB-9144-CDE3B86C33CA}" type="datetimeFigureOut">
              <a:rPr lang="en-US" smtClean="0"/>
              <a:t>12/27/2022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BB7D0A-04FA-438C-92CA-204861B0F44E}" type="slidenum">
              <a:rPr lang="en-US" smtClean="0"/>
              <a:t>‹#›</a:t>
            </a:fld>
            <a:endParaRPr lang="en-US"/>
          </a:p>
        </p:txBody>
      </p:sp>
    </p:spTree>
    <p:extLst>
      <p:ext uri="{BB962C8B-B14F-4D97-AF65-F5344CB8AC3E}">
        <p14:creationId xmlns:p14="http://schemas.microsoft.com/office/powerpoint/2010/main" val="189802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B7D0A-04FA-438C-92CA-204861B0F44E}" type="slidenum">
              <a:rPr lang="en-US" smtClean="0"/>
              <a:t>7</a:t>
            </a:fld>
            <a:endParaRPr lang="en-US"/>
          </a:p>
        </p:txBody>
      </p:sp>
    </p:spTree>
    <p:extLst>
      <p:ext uri="{BB962C8B-B14F-4D97-AF65-F5344CB8AC3E}">
        <p14:creationId xmlns:p14="http://schemas.microsoft.com/office/powerpoint/2010/main" val="293961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2CDA345-EDF0-4A1A-AB6D-B677F7A5060C}" type="datetimeFigureOut">
              <a:rPr lang="en-US" smtClean="0"/>
              <a:t>12/27/2022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35209EE-DAB1-47B1-BBE1-206CE8AF812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CDA345-EDF0-4A1A-AB6D-B677F7A5060C}"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5209EE-DAB1-47B1-BBE1-206CE8AF812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CDA345-EDF0-4A1A-AB6D-B677F7A5060C}"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5209EE-DAB1-47B1-BBE1-206CE8AF812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CDA345-EDF0-4A1A-AB6D-B677F7A5060C}"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5209EE-DAB1-47B1-BBE1-206CE8AF812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2CDA345-EDF0-4A1A-AB6D-B677F7A5060C}"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5209EE-DAB1-47B1-BBE1-206CE8AF812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2CDA345-EDF0-4A1A-AB6D-B677F7A5060C}" type="datetimeFigureOut">
              <a:rPr lang="en-US" smtClean="0"/>
              <a:t>12/27/2022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5209EE-DAB1-47B1-BBE1-206CE8AF812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2CDA345-EDF0-4A1A-AB6D-B677F7A5060C}" type="datetimeFigureOut">
              <a:rPr lang="en-US" smtClean="0"/>
              <a:t>12/27/2022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5209EE-DAB1-47B1-BBE1-206CE8AF812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2CDA345-EDF0-4A1A-AB6D-B677F7A5060C}" type="datetimeFigureOut">
              <a:rPr lang="en-US" smtClean="0"/>
              <a:t>12/27/2022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5209EE-DAB1-47B1-BBE1-206CE8AF812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CDA345-EDF0-4A1A-AB6D-B677F7A5060C}" type="datetimeFigureOut">
              <a:rPr lang="en-US" smtClean="0"/>
              <a:t>12/27/2022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5209EE-DAB1-47B1-BBE1-206CE8AF812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2CDA345-EDF0-4A1A-AB6D-B677F7A5060C}" type="datetimeFigureOut">
              <a:rPr lang="en-US" smtClean="0"/>
              <a:t>12/27/2022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5209EE-DAB1-47B1-BBE1-206CE8AF812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2CDA345-EDF0-4A1A-AB6D-B677F7A5060C}" type="datetimeFigureOut">
              <a:rPr lang="en-US" smtClean="0"/>
              <a:t>12/27/2022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35209EE-DAB1-47B1-BBE1-206CE8AF812A}"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2CDA345-EDF0-4A1A-AB6D-B677F7A5060C}" type="datetimeFigureOut">
              <a:rPr lang="en-US" smtClean="0"/>
              <a:t>12/27/2022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35209EE-DAB1-47B1-BBE1-206CE8AF812A}"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researchgate.net/publication/344296191_Voice_based_E-mail_for_the_Visually_Impaired" TargetMode="External"/><Relationship Id="rId2" Type="http://schemas.openxmlformats.org/officeDocument/2006/relationships/hyperlink" Target="https://www.geeksforgeeks.org/project-idea-voice-based-email-visually-challenged/"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685799"/>
            <a:ext cx="8229600" cy="1219199"/>
          </a:xfrm>
        </p:spPr>
        <p:txBody>
          <a:bodyPr>
            <a:normAutofit fontScale="90000"/>
          </a:bodyPr>
          <a:lstStyle/>
          <a:p>
            <a:pPr algn="ctr"/>
            <a:r>
              <a:rPr lang="en-US" sz="4000" b="1" dirty="0" smtClean="0">
                <a:solidFill>
                  <a:srgbClr val="FF3399"/>
                </a:solidFill>
              </a:rPr>
              <a:t>   </a:t>
            </a:r>
            <a:br>
              <a:rPr lang="en-US" sz="4000" b="1" dirty="0" smtClean="0">
                <a:solidFill>
                  <a:srgbClr val="FF3399"/>
                </a:solidFill>
              </a:rPr>
            </a:br>
            <a:r>
              <a:rPr lang="en-US" sz="4000" b="1" dirty="0">
                <a:solidFill>
                  <a:srgbClr val="FF3399"/>
                </a:solidFill>
              </a:rPr>
              <a:t/>
            </a:r>
            <a:br>
              <a:rPr lang="en-US" sz="4000" b="1" dirty="0">
                <a:solidFill>
                  <a:srgbClr val="FF3399"/>
                </a:solidFill>
              </a:rPr>
            </a:br>
            <a:r>
              <a:rPr lang="en-US" sz="4000" b="1" dirty="0" smtClean="0">
                <a:solidFill>
                  <a:srgbClr val="FF3399"/>
                </a:solidFill>
              </a:rPr>
              <a:t/>
            </a:r>
            <a:br>
              <a:rPr lang="en-US" sz="4000" b="1" dirty="0" smtClean="0">
                <a:solidFill>
                  <a:srgbClr val="FF3399"/>
                </a:solidFill>
              </a:rPr>
            </a:br>
            <a:r>
              <a:rPr lang="en-US" sz="4000" b="1" dirty="0">
                <a:solidFill>
                  <a:srgbClr val="FF3399"/>
                </a:solidFill>
              </a:rPr>
              <a:t/>
            </a:r>
            <a:br>
              <a:rPr lang="en-US" sz="4000" b="1" dirty="0">
                <a:solidFill>
                  <a:srgbClr val="FF3399"/>
                </a:solidFill>
              </a:rPr>
            </a:br>
            <a:r>
              <a:rPr lang="en-US" sz="4000" b="1" dirty="0" smtClean="0">
                <a:solidFill>
                  <a:srgbClr val="FF3399"/>
                </a:solidFill>
              </a:rPr>
              <a:t/>
            </a:r>
            <a:br>
              <a:rPr lang="en-US" sz="4000" b="1" dirty="0" smtClean="0">
                <a:solidFill>
                  <a:srgbClr val="FF3399"/>
                </a:solidFill>
              </a:rPr>
            </a:br>
            <a:r>
              <a:rPr lang="en-US" sz="4000" b="1" dirty="0">
                <a:solidFill>
                  <a:srgbClr val="FF3399"/>
                </a:solidFill>
              </a:rPr>
              <a:t/>
            </a:r>
            <a:br>
              <a:rPr lang="en-US" sz="4000" b="1" dirty="0">
                <a:solidFill>
                  <a:srgbClr val="FF3399"/>
                </a:solidFill>
              </a:rPr>
            </a:br>
            <a:r>
              <a:rPr lang="en-US" sz="4000" b="1" dirty="0" smtClean="0">
                <a:solidFill>
                  <a:srgbClr val="FF3399"/>
                </a:solidFill>
              </a:rPr>
              <a:t/>
            </a:r>
            <a:br>
              <a:rPr lang="en-US" sz="4000" b="1" dirty="0" smtClean="0">
                <a:solidFill>
                  <a:srgbClr val="FF3399"/>
                </a:solidFill>
              </a:rPr>
            </a:br>
            <a:r>
              <a:rPr lang="en-US" sz="4000" b="1" dirty="0">
                <a:solidFill>
                  <a:srgbClr val="FF3399"/>
                </a:solidFill>
              </a:rPr>
              <a:t/>
            </a:r>
            <a:br>
              <a:rPr lang="en-US" sz="4000" b="1" dirty="0">
                <a:solidFill>
                  <a:srgbClr val="FF3399"/>
                </a:solidFill>
              </a:rPr>
            </a:br>
            <a:r>
              <a:rPr lang="en-US" sz="4000" b="1" dirty="0" smtClean="0">
                <a:solidFill>
                  <a:srgbClr val="FF3399"/>
                </a:solidFill>
              </a:rPr>
              <a:t/>
            </a:r>
            <a:br>
              <a:rPr lang="en-US" sz="4000" b="1" dirty="0" smtClean="0">
                <a:solidFill>
                  <a:srgbClr val="FF3399"/>
                </a:solidFill>
              </a:rPr>
            </a:br>
            <a:r>
              <a:rPr lang="en-US" sz="4000" b="1" dirty="0">
                <a:solidFill>
                  <a:srgbClr val="FF3399"/>
                </a:solidFill>
              </a:rPr>
              <a:t/>
            </a:r>
            <a:br>
              <a:rPr lang="en-US" sz="4000" b="1" dirty="0">
                <a:solidFill>
                  <a:srgbClr val="FF3399"/>
                </a:solidFill>
              </a:rPr>
            </a:br>
            <a:r>
              <a:rPr lang="en-US" sz="4000" b="1" dirty="0" smtClean="0">
                <a:solidFill>
                  <a:srgbClr val="FF3399"/>
                </a:solidFill>
              </a:rPr>
              <a:t/>
            </a:r>
            <a:br>
              <a:rPr lang="en-US" sz="4000" b="1" dirty="0" smtClean="0">
                <a:solidFill>
                  <a:srgbClr val="FF3399"/>
                </a:solidFill>
              </a:rPr>
            </a:br>
            <a:r>
              <a:rPr lang="en-US" sz="4000" b="1" dirty="0">
                <a:solidFill>
                  <a:srgbClr val="FF3399"/>
                </a:solidFill>
              </a:rPr>
              <a:t/>
            </a:r>
            <a:br>
              <a:rPr lang="en-US" sz="4000" b="1" dirty="0">
                <a:solidFill>
                  <a:srgbClr val="FF3399"/>
                </a:solidFill>
              </a:rPr>
            </a:br>
            <a:r>
              <a:rPr lang="en-US" sz="4000" b="1" dirty="0" smtClean="0">
                <a:solidFill>
                  <a:srgbClr val="FF3399"/>
                </a:solidFill>
              </a:rPr>
              <a:t/>
            </a:r>
            <a:br>
              <a:rPr lang="en-US" sz="4000" b="1" dirty="0" smtClean="0">
                <a:solidFill>
                  <a:srgbClr val="FF3399"/>
                </a:solidFill>
              </a:rPr>
            </a:br>
            <a:r>
              <a:rPr lang="en-US" sz="4000" b="1" dirty="0" smtClean="0">
                <a:solidFill>
                  <a:srgbClr val="FF3399"/>
                </a:solidFill>
              </a:rPr>
              <a:t>“</a:t>
            </a:r>
            <a:br>
              <a:rPr lang="en-US" sz="4000" b="1" dirty="0" smtClean="0">
                <a:solidFill>
                  <a:srgbClr val="FF3399"/>
                </a:solidFill>
              </a:rPr>
            </a:br>
            <a:r>
              <a:rPr lang="en-US" sz="4000" b="1" dirty="0">
                <a:solidFill>
                  <a:srgbClr val="FF3399"/>
                </a:solidFill>
              </a:rPr>
              <a:t/>
            </a:r>
            <a:br>
              <a:rPr lang="en-US" sz="4000" b="1" dirty="0">
                <a:solidFill>
                  <a:srgbClr val="FF3399"/>
                </a:solidFill>
              </a:rPr>
            </a:br>
            <a:r>
              <a:rPr lang="en-US" sz="4000" b="1" dirty="0" smtClean="0">
                <a:solidFill>
                  <a:srgbClr val="FF3399"/>
                </a:solidFill>
              </a:rPr>
              <a:t/>
            </a:r>
            <a:br>
              <a:rPr lang="en-US" sz="4000" b="1" dirty="0" smtClean="0">
                <a:solidFill>
                  <a:srgbClr val="FF3399"/>
                </a:solidFill>
              </a:rPr>
            </a:br>
            <a:r>
              <a:rPr lang="en-US" sz="4000" b="1" dirty="0">
                <a:solidFill>
                  <a:srgbClr val="FF3399"/>
                </a:solidFill>
              </a:rPr>
              <a:t/>
            </a:r>
            <a:br>
              <a:rPr lang="en-US" sz="4000" b="1" dirty="0">
                <a:solidFill>
                  <a:srgbClr val="FF3399"/>
                </a:solidFill>
              </a:rPr>
            </a:br>
            <a:r>
              <a:rPr lang="en-US" sz="4000" b="1" dirty="0" smtClean="0">
                <a:solidFill>
                  <a:srgbClr val="FF3399"/>
                </a:solidFill>
              </a:rPr>
              <a:t/>
            </a:r>
            <a:br>
              <a:rPr lang="en-US" sz="4000" b="1" dirty="0" smtClean="0">
                <a:solidFill>
                  <a:srgbClr val="FF3399"/>
                </a:solidFill>
              </a:rPr>
            </a:br>
            <a:r>
              <a:rPr lang="en-US" sz="4000" b="1" dirty="0">
                <a:solidFill>
                  <a:srgbClr val="FF3399"/>
                </a:solidFill>
              </a:rPr>
              <a:t/>
            </a:r>
            <a:br>
              <a:rPr lang="en-US" sz="4000" b="1" dirty="0">
                <a:solidFill>
                  <a:srgbClr val="FF3399"/>
                </a:solidFill>
              </a:rPr>
            </a:br>
            <a:r>
              <a:rPr lang="en-US" sz="4000" b="1" dirty="0" smtClean="0">
                <a:solidFill>
                  <a:srgbClr val="FF3399"/>
                </a:solidFill>
              </a:rPr>
              <a:t/>
            </a:r>
            <a:br>
              <a:rPr lang="en-US" sz="4000" b="1" dirty="0" smtClean="0">
                <a:solidFill>
                  <a:srgbClr val="FF3399"/>
                </a:solidFill>
              </a:rPr>
            </a:br>
            <a:r>
              <a:rPr lang="en-US" sz="4000" b="1" dirty="0">
                <a:solidFill>
                  <a:srgbClr val="FF3399"/>
                </a:solidFill>
              </a:rPr>
              <a:t/>
            </a:r>
            <a:br>
              <a:rPr lang="en-US" sz="4000" b="1" dirty="0">
                <a:solidFill>
                  <a:srgbClr val="FF3399"/>
                </a:solidFill>
              </a:rPr>
            </a:br>
            <a:r>
              <a:rPr lang="en-US" sz="4000" b="1" dirty="0" smtClean="0">
                <a:solidFill>
                  <a:srgbClr val="FF3399"/>
                </a:solidFill>
              </a:rPr>
              <a:t/>
            </a:r>
            <a:br>
              <a:rPr lang="en-US" sz="4000" b="1" dirty="0" smtClean="0">
                <a:solidFill>
                  <a:srgbClr val="FF3399"/>
                </a:solidFill>
              </a:rPr>
            </a:br>
            <a:r>
              <a:rPr lang="en-US" sz="4000" b="1" dirty="0">
                <a:solidFill>
                  <a:srgbClr val="FF3399"/>
                </a:solidFill>
              </a:rPr>
              <a:t/>
            </a:r>
            <a:br>
              <a:rPr lang="en-US" sz="4000" b="1" dirty="0">
                <a:solidFill>
                  <a:srgbClr val="FF3399"/>
                </a:solidFill>
              </a:rPr>
            </a:br>
            <a:r>
              <a:rPr lang="en-US" sz="4000" b="1" dirty="0" smtClean="0">
                <a:solidFill>
                  <a:srgbClr val="FF3399"/>
                </a:solidFill>
              </a:rPr>
              <a:t/>
            </a:r>
            <a:br>
              <a:rPr lang="en-US" sz="4000" b="1" dirty="0" smtClean="0">
                <a:solidFill>
                  <a:srgbClr val="FF3399"/>
                </a:solidFill>
              </a:rPr>
            </a:br>
            <a:r>
              <a:rPr lang="en-US" sz="4000" b="1" dirty="0">
                <a:solidFill>
                  <a:srgbClr val="FF3399"/>
                </a:solidFill>
              </a:rPr>
              <a:t/>
            </a:r>
            <a:br>
              <a:rPr lang="en-US" sz="4000" b="1" dirty="0">
                <a:solidFill>
                  <a:srgbClr val="FF3399"/>
                </a:solidFill>
              </a:rPr>
            </a:br>
            <a:r>
              <a:rPr lang="en-US" sz="4000" b="1" dirty="0" smtClean="0">
                <a:solidFill>
                  <a:srgbClr val="FF3399"/>
                </a:solidFill>
              </a:rPr>
              <a:t/>
            </a:r>
            <a:br>
              <a:rPr lang="en-US" sz="4000" b="1" dirty="0" smtClean="0">
                <a:solidFill>
                  <a:srgbClr val="FF3399"/>
                </a:solidFill>
              </a:rPr>
            </a:br>
            <a:r>
              <a:rPr lang="en-US" sz="4000" b="1" dirty="0">
                <a:solidFill>
                  <a:srgbClr val="FF3399"/>
                </a:solidFill>
              </a:rPr>
              <a:t/>
            </a:r>
            <a:br>
              <a:rPr lang="en-US" sz="4000" b="1" dirty="0">
                <a:solidFill>
                  <a:srgbClr val="FF3399"/>
                </a:solidFill>
              </a:rPr>
            </a:br>
            <a:r>
              <a:rPr lang="en-US" sz="4000" b="1" dirty="0" smtClean="0">
                <a:solidFill>
                  <a:srgbClr val="FF3399"/>
                </a:solidFill>
              </a:rPr>
              <a:t/>
            </a:r>
            <a:br>
              <a:rPr lang="en-US" sz="4000" b="1" dirty="0" smtClean="0">
                <a:solidFill>
                  <a:srgbClr val="FF3399"/>
                </a:solidFill>
              </a:rPr>
            </a:br>
            <a:r>
              <a:rPr lang="en-US" sz="4000" b="1" dirty="0" smtClean="0">
                <a:solidFill>
                  <a:srgbClr val="FF3399"/>
                </a:solidFill>
              </a:rPr>
              <a:t>“Capstone Project Planning”</a:t>
            </a:r>
            <a:br>
              <a:rPr lang="en-US" sz="4000" b="1" dirty="0" smtClean="0">
                <a:solidFill>
                  <a:srgbClr val="FF3399"/>
                </a:solidFill>
              </a:rPr>
            </a:br>
            <a:endParaRPr lang="en-US" sz="4000" b="1" dirty="0">
              <a:solidFill>
                <a:srgbClr val="FF3399"/>
              </a:solidFill>
            </a:endParaRPr>
          </a:p>
        </p:txBody>
      </p:sp>
      <p:sp>
        <p:nvSpPr>
          <p:cNvPr id="8" name="Content Placeholder 7"/>
          <p:cNvSpPr>
            <a:spLocks noGrp="1"/>
          </p:cNvSpPr>
          <p:nvPr>
            <p:ph idx="1"/>
          </p:nvPr>
        </p:nvSpPr>
        <p:spPr/>
        <p:txBody>
          <a:bodyPr>
            <a:normAutofit fontScale="77500" lnSpcReduction="20000"/>
          </a:bodyPr>
          <a:lstStyle/>
          <a:p>
            <a:pPr marL="0" indent="0">
              <a:buNone/>
            </a:pPr>
            <a:r>
              <a:rPr lang="en-US" b="1" dirty="0" smtClean="0">
                <a:solidFill>
                  <a:srgbClr val="0070C0"/>
                </a:solidFill>
              </a:rPr>
              <a:t>                                 </a:t>
            </a:r>
          </a:p>
          <a:p>
            <a:pPr marL="0" indent="0">
              <a:buNone/>
            </a:pPr>
            <a:r>
              <a:rPr lang="en-US" b="1" dirty="0">
                <a:solidFill>
                  <a:srgbClr val="0070C0"/>
                </a:solidFill>
              </a:rPr>
              <a:t> </a:t>
            </a:r>
            <a:r>
              <a:rPr lang="en-US" b="1" dirty="0" smtClean="0">
                <a:solidFill>
                  <a:srgbClr val="0070C0"/>
                </a:solidFill>
              </a:rPr>
              <a:t>                                   </a:t>
            </a:r>
          </a:p>
          <a:p>
            <a:pPr marL="0" indent="0">
              <a:buNone/>
            </a:pPr>
            <a:endParaRPr lang="en-US" b="1" dirty="0">
              <a:solidFill>
                <a:srgbClr val="0070C0"/>
              </a:solidFill>
            </a:endParaRPr>
          </a:p>
          <a:p>
            <a:pPr marL="0" indent="0">
              <a:buNone/>
            </a:pPr>
            <a:r>
              <a:rPr lang="en-US" b="1" dirty="0" smtClean="0">
                <a:solidFill>
                  <a:srgbClr val="0070C0"/>
                </a:solidFill>
              </a:rPr>
              <a:t>                                                    Presented </a:t>
            </a:r>
            <a:r>
              <a:rPr lang="en-US" b="1" dirty="0">
                <a:solidFill>
                  <a:srgbClr val="0070C0"/>
                </a:solidFill>
              </a:rPr>
              <a:t>By:</a:t>
            </a:r>
          </a:p>
          <a:p>
            <a:pPr marL="0" indent="0">
              <a:buNone/>
            </a:pPr>
            <a:r>
              <a:rPr lang="en-US" b="1" dirty="0">
                <a:solidFill>
                  <a:srgbClr val="0070C0"/>
                </a:solidFill>
              </a:rPr>
              <a:t>                   </a:t>
            </a:r>
          </a:p>
          <a:p>
            <a:pPr marL="0" indent="0">
              <a:buNone/>
            </a:pPr>
            <a:r>
              <a:rPr lang="en-US" b="1" dirty="0">
                <a:solidFill>
                  <a:srgbClr val="0070C0"/>
                </a:solidFill>
              </a:rPr>
              <a:t>   </a:t>
            </a:r>
            <a:r>
              <a:rPr lang="en-US" b="1" dirty="0" smtClean="0">
                <a:solidFill>
                  <a:srgbClr val="0070C0"/>
                </a:solidFill>
              </a:rPr>
              <a:t>                                 </a:t>
            </a:r>
            <a:r>
              <a:rPr lang="en-US" b="1" dirty="0">
                <a:solidFill>
                  <a:srgbClr val="0070C0"/>
                </a:solidFill>
              </a:rPr>
              <a:t>Mr.Thombare Rushikesh Dadaso.</a:t>
            </a:r>
          </a:p>
          <a:p>
            <a:pPr marL="0" indent="0">
              <a:buNone/>
            </a:pPr>
            <a:r>
              <a:rPr lang="en-US" b="1" dirty="0">
                <a:solidFill>
                  <a:srgbClr val="0070C0"/>
                </a:solidFill>
              </a:rPr>
              <a:t>                         </a:t>
            </a:r>
            <a:r>
              <a:rPr lang="en-US" b="1" dirty="0" smtClean="0">
                <a:solidFill>
                  <a:srgbClr val="0070C0"/>
                </a:solidFill>
              </a:rPr>
              <a:t>                Mr.Momin </a:t>
            </a:r>
            <a:r>
              <a:rPr lang="en-US" b="1" dirty="0">
                <a:solidFill>
                  <a:srgbClr val="0070C0"/>
                </a:solidFill>
              </a:rPr>
              <a:t>Faiz Sharif.</a:t>
            </a:r>
          </a:p>
          <a:p>
            <a:pPr marL="0" indent="0">
              <a:buNone/>
            </a:pPr>
            <a:r>
              <a:rPr lang="en-US" b="1" dirty="0">
                <a:solidFill>
                  <a:srgbClr val="0070C0"/>
                </a:solidFill>
              </a:rPr>
              <a:t>                         </a:t>
            </a:r>
            <a:r>
              <a:rPr lang="en-US" b="1" dirty="0" smtClean="0">
                <a:solidFill>
                  <a:srgbClr val="0070C0"/>
                </a:solidFill>
              </a:rPr>
              <a:t>                </a:t>
            </a:r>
            <a:r>
              <a:rPr lang="en-US" b="1" dirty="0">
                <a:solidFill>
                  <a:srgbClr val="0070C0"/>
                </a:solidFill>
              </a:rPr>
              <a:t>Mr.Markad Avinash Ganpat</a:t>
            </a:r>
            <a:r>
              <a:rPr lang="en-US" b="1" dirty="0" smtClean="0">
                <a:solidFill>
                  <a:srgbClr val="0070C0"/>
                </a:solidFill>
              </a:rPr>
              <a:t>.</a:t>
            </a:r>
          </a:p>
          <a:p>
            <a:pPr marL="0" indent="0">
              <a:buNone/>
            </a:pPr>
            <a:r>
              <a:rPr lang="en-US" b="1" dirty="0" smtClean="0">
                <a:solidFill>
                  <a:srgbClr val="0070C0"/>
                </a:solidFill>
              </a:rPr>
              <a:t>                                         Ms.Jadhav </a:t>
            </a:r>
            <a:r>
              <a:rPr lang="en-US" b="1" dirty="0">
                <a:solidFill>
                  <a:srgbClr val="0070C0"/>
                </a:solidFill>
              </a:rPr>
              <a:t>Ankita Shahaji.</a:t>
            </a:r>
          </a:p>
          <a:p>
            <a:pPr marL="0" indent="0">
              <a:buNone/>
            </a:pPr>
            <a:endParaRPr lang="en-US" b="1" dirty="0">
              <a:solidFill>
                <a:srgbClr val="0070C0"/>
              </a:solidFill>
            </a:endParaRPr>
          </a:p>
          <a:p>
            <a:pPr marL="0" indent="0">
              <a:buNone/>
            </a:pPr>
            <a:r>
              <a:rPr lang="en-US" dirty="0">
                <a:solidFill>
                  <a:srgbClr val="7030A0"/>
                </a:solidFill>
              </a:rPr>
              <a:t>                           </a:t>
            </a:r>
            <a:r>
              <a:rPr lang="en-US" dirty="0" smtClean="0">
                <a:solidFill>
                  <a:srgbClr val="7030A0"/>
                </a:solidFill>
              </a:rPr>
              <a:t>               </a:t>
            </a:r>
            <a:r>
              <a:rPr lang="en-US" b="1" dirty="0" smtClean="0">
                <a:solidFill>
                  <a:srgbClr val="7030A0"/>
                </a:solidFill>
              </a:rPr>
              <a:t>Final </a:t>
            </a:r>
            <a:r>
              <a:rPr lang="en-US" b="1" dirty="0">
                <a:solidFill>
                  <a:srgbClr val="7030A0"/>
                </a:solidFill>
              </a:rPr>
              <a:t>Year Comp.Engg</a:t>
            </a:r>
          </a:p>
          <a:p>
            <a:pPr marL="0" indent="0">
              <a:buNone/>
            </a:pPr>
            <a:r>
              <a:rPr lang="en-US" dirty="0"/>
              <a:t>                         </a:t>
            </a:r>
            <a:r>
              <a:rPr lang="en-US" dirty="0" smtClean="0"/>
              <a:t>               </a:t>
            </a:r>
            <a:r>
              <a:rPr lang="en-US" b="1" dirty="0" smtClean="0">
                <a:solidFill>
                  <a:srgbClr val="7030A0"/>
                </a:solidFill>
              </a:rPr>
              <a:t>Under </a:t>
            </a:r>
            <a:r>
              <a:rPr lang="en-US" b="1" dirty="0">
                <a:solidFill>
                  <a:srgbClr val="7030A0"/>
                </a:solidFill>
              </a:rPr>
              <a:t>The Guidence Of:</a:t>
            </a:r>
          </a:p>
          <a:p>
            <a:pPr marL="0" indent="0">
              <a:buNone/>
            </a:pPr>
            <a:r>
              <a:rPr lang="en-US" b="1" dirty="0">
                <a:solidFill>
                  <a:srgbClr val="7030A0"/>
                </a:solidFill>
              </a:rPr>
              <a:t>                                 </a:t>
            </a:r>
            <a:r>
              <a:rPr lang="en-US" b="1" dirty="0" smtClean="0">
                <a:solidFill>
                  <a:srgbClr val="7030A0"/>
                </a:solidFill>
              </a:rPr>
              <a:t>                  </a:t>
            </a:r>
            <a:r>
              <a:rPr lang="en-US" b="1" dirty="0" err="1" smtClean="0">
                <a:solidFill>
                  <a:srgbClr val="7030A0"/>
                </a:solidFill>
              </a:rPr>
              <a:t>Ms.Yadav</a:t>
            </a:r>
            <a:r>
              <a:rPr lang="en-US" b="1" dirty="0" smtClean="0">
                <a:solidFill>
                  <a:srgbClr val="7030A0"/>
                </a:solidFill>
              </a:rPr>
              <a:t> K.V. </a:t>
            </a:r>
            <a:endParaRPr lang="en-US" b="1" dirty="0">
              <a:solidFill>
                <a:srgbClr val="7030A0"/>
              </a:solidFill>
            </a:endParaRPr>
          </a:p>
          <a:p>
            <a:pPr marL="0" indent="0">
              <a:buNone/>
            </a:pPr>
            <a:r>
              <a:rPr lang="en-US" dirty="0">
                <a:solidFill>
                  <a:srgbClr val="FF0000"/>
                </a:solidFill>
              </a:rPr>
              <a:t>                   </a:t>
            </a:r>
            <a:r>
              <a:rPr lang="en-US" dirty="0" smtClean="0">
                <a:solidFill>
                  <a:srgbClr val="FF0000"/>
                </a:solidFill>
              </a:rPr>
              <a:t>               </a:t>
            </a:r>
            <a:r>
              <a:rPr lang="en-US" b="1" dirty="0">
                <a:solidFill>
                  <a:srgbClr val="FF0000"/>
                </a:solidFill>
              </a:rPr>
              <a:t>VPP Polytechnic College, Indapur .</a:t>
            </a:r>
            <a:endParaRPr lang="en-US" dirty="0"/>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8562" y="1295400"/>
            <a:ext cx="1447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0446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914400"/>
            <a:ext cx="8229600" cy="609600"/>
          </a:xfrm>
        </p:spPr>
        <p:txBody>
          <a:bodyPr>
            <a:normAutofit fontScale="90000"/>
          </a:bodyPr>
          <a:lstStyle/>
          <a:p>
            <a:r>
              <a:rPr lang="en-US" dirty="0"/>
              <a:t/>
            </a:r>
            <a:br>
              <a:rPr lang="en-US" dirty="0"/>
            </a:b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62001" y="1219200"/>
            <a:ext cx="76200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381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685800" y="1219200"/>
            <a:ext cx="7696200" cy="5029200"/>
          </a:xfrm>
          <a:prstGeom prst="rect">
            <a:avLst/>
          </a:prstGeom>
        </p:spPr>
      </p:pic>
    </p:spTree>
    <p:extLst>
      <p:ext uri="{BB962C8B-B14F-4D97-AF65-F5344CB8AC3E}">
        <p14:creationId xmlns:p14="http://schemas.microsoft.com/office/powerpoint/2010/main" val="2380806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569063" y="1143000"/>
            <a:ext cx="8005873" cy="5029200"/>
          </a:xfrm>
          <a:prstGeom prst="rect">
            <a:avLst/>
          </a:prstGeom>
        </p:spPr>
      </p:pic>
    </p:spTree>
    <p:extLst>
      <p:ext uri="{BB962C8B-B14F-4D97-AF65-F5344CB8AC3E}">
        <p14:creationId xmlns:p14="http://schemas.microsoft.com/office/powerpoint/2010/main" val="644223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1" y="1066800"/>
            <a:ext cx="7467599"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2380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1" y="1066800"/>
            <a:ext cx="74676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9037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1" y="1219200"/>
            <a:ext cx="7848600" cy="4876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8323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838200" y="990600"/>
            <a:ext cx="7543800" cy="5486400"/>
          </a:xfrm>
          <a:prstGeom prst="rect">
            <a:avLst/>
          </a:prstGeom>
        </p:spPr>
      </p:pic>
    </p:spTree>
    <p:extLst>
      <p:ext uri="{BB962C8B-B14F-4D97-AF65-F5344CB8AC3E}">
        <p14:creationId xmlns:p14="http://schemas.microsoft.com/office/powerpoint/2010/main" val="3272040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lstStyle/>
          <a:p>
            <a:pPr lvl="0"/>
            <a:r>
              <a:rPr lang="en-US" dirty="0"/>
              <a:t>Design User Interface</a:t>
            </a:r>
          </a:p>
          <a:p>
            <a:endParaRPr lang="en-US" dirty="0"/>
          </a:p>
        </p:txBody>
      </p:sp>
      <p:pic>
        <p:nvPicPr>
          <p:cNvPr id="4" name="Picture 3"/>
          <p:cNvPicPr/>
          <p:nvPr/>
        </p:nvPicPr>
        <p:blipFill>
          <a:blip r:embed="rId2"/>
          <a:stretch>
            <a:fillRect/>
          </a:stretch>
        </p:blipFill>
        <p:spPr>
          <a:xfrm>
            <a:off x="762000" y="1676400"/>
            <a:ext cx="7696199" cy="4648200"/>
          </a:xfrm>
          <a:prstGeom prst="rect">
            <a:avLst/>
          </a:prstGeom>
        </p:spPr>
      </p:pic>
    </p:spTree>
    <p:extLst>
      <p:ext uri="{BB962C8B-B14F-4D97-AF65-F5344CB8AC3E}">
        <p14:creationId xmlns:p14="http://schemas.microsoft.com/office/powerpoint/2010/main" val="2439257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457200" y="1143000"/>
            <a:ext cx="8229600" cy="5086350"/>
          </a:xfrm>
          <a:prstGeom prst="rect">
            <a:avLst/>
          </a:prstGeom>
        </p:spPr>
      </p:pic>
    </p:spTree>
    <p:extLst>
      <p:ext uri="{BB962C8B-B14F-4D97-AF65-F5344CB8AC3E}">
        <p14:creationId xmlns:p14="http://schemas.microsoft.com/office/powerpoint/2010/main" val="2155159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457200" y="1143000"/>
            <a:ext cx="8229600" cy="5257800"/>
          </a:xfrm>
          <a:prstGeom prst="rect">
            <a:avLst/>
          </a:prstGeom>
        </p:spPr>
      </p:pic>
    </p:spTree>
    <p:extLst>
      <p:ext uri="{BB962C8B-B14F-4D97-AF65-F5344CB8AC3E}">
        <p14:creationId xmlns:p14="http://schemas.microsoft.com/office/powerpoint/2010/main" val="2492750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685800"/>
          </a:xfrm>
        </p:spPr>
        <p:txBody>
          <a:bodyPr>
            <a:normAutofit/>
          </a:bodyPr>
          <a:lstStyle/>
          <a:p>
            <a:r>
              <a:rPr lang="en-US" sz="3200" b="1" dirty="0">
                <a:latin typeface="Times New Roman" pitchFamily="18" charset="0"/>
                <a:cs typeface="Times New Roman" pitchFamily="18" charset="0"/>
              </a:rPr>
              <a:t>Chapter 1</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828800"/>
            <a:ext cx="8229600" cy="4495800"/>
          </a:xfrm>
        </p:spPr>
        <p:txBody>
          <a:bodyPr>
            <a:normAutofit/>
          </a:bodyPr>
          <a:lstStyle/>
          <a:p>
            <a:pPr lvl="0" algn="just"/>
            <a:r>
              <a:rPr lang="en-US" sz="2800" b="1" dirty="0">
                <a:latin typeface="Times New Roman" pitchFamily="18" charset="0"/>
                <a:cs typeface="Times New Roman" pitchFamily="18" charset="0"/>
              </a:rPr>
              <a:t>Introduction of project :-</a:t>
            </a:r>
            <a:endParaRPr lang="en-US" sz="2800" dirty="0">
              <a:latin typeface="Times New Roman" pitchFamily="18" charset="0"/>
              <a:cs typeface="Times New Roman" pitchFamily="18" charset="0"/>
            </a:endParaRPr>
          </a:p>
          <a:p>
            <a:pPr algn="just"/>
            <a:r>
              <a:rPr lang="en-US" sz="2800" b="1" dirty="0">
                <a:latin typeface="Times New Roman" pitchFamily="18" charset="0"/>
                <a:cs typeface="Times New Roman" pitchFamily="18" charset="0"/>
              </a:rPr>
              <a:t> </a:t>
            </a:r>
            <a:r>
              <a:rPr lang="en-US" sz="1800" dirty="0">
                <a:latin typeface="Times New Roman" pitchFamily="18" charset="0"/>
                <a:cs typeface="Times New Roman" pitchFamily="18" charset="0"/>
              </a:rPr>
              <a:t>As the title suggests, the application will be a web-based application for visually impaired persons using IVR- Interactive voice response, thus enabling everyone to control their mail accounts using their voice only and to be able to read, send, and perform all the other useful tasks. The system will prompt the user with voice commands to perform certain action and the user will respond to the same. The main benefit of this system is that the use of keyboard is completely eliminated, the user will have to respond through voice and mouse click only. Now you must be thinking that how will a blind person will see the correct position on the screen for doing mouse clicks. But this system will perform actions based on the clicks only that is left click or right click, it does not depend on the portion of the screen where the cursor is placed before the click giving user the freedom to click blindly anywhere on the screen.</a:t>
            </a:r>
          </a:p>
          <a:p>
            <a:endParaRPr lang="en-US" sz="1800" dirty="0"/>
          </a:p>
        </p:txBody>
      </p:sp>
    </p:spTree>
    <p:extLst>
      <p:ext uri="{BB962C8B-B14F-4D97-AF65-F5344CB8AC3E}">
        <p14:creationId xmlns:p14="http://schemas.microsoft.com/office/powerpoint/2010/main" val="428710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lstStyle/>
          <a:p>
            <a:r>
              <a:rPr lang="en-US" dirty="0" smtClean="0"/>
              <a:t>3.Database Design</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990600" y="1981200"/>
            <a:ext cx="7391400" cy="3581400"/>
          </a:xfrm>
          <a:prstGeom prst="rect">
            <a:avLst/>
          </a:prstGeom>
          <a:noFill/>
          <a:ln>
            <a:noFill/>
          </a:ln>
        </p:spPr>
      </p:pic>
    </p:spTree>
    <p:extLst>
      <p:ext uri="{BB962C8B-B14F-4D97-AF65-F5344CB8AC3E}">
        <p14:creationId xmlns:p14="http://schemas.microsoft.com/office/powerpoint/2010/main" val="3348213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76400"/>
            <a:ext cx="7467601" cy="4038600"/>
          </a:xfrm>
          <a:prstGeom prst="rect">
            <a:avLst/>
          </a:prstGeom>
          <a:noFill/>
          <a:ln>
            <a:noFill/>
          </a:ln>
        </p:spPr>
      </p:pic>
    </p:spTree>
    <p:extLst>
      <p:ext uri="{BB962C8B-B14F-4D97-AF65-F5344CB8AC3E}">
        <p14:creationId xmlns:p14="http://schemas.microsoft.com/office/powerpoint/2010/main" val="3683172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524000"/>
            <a:ext cx="7086600" cy="4267199"/>
          </a:xfrm>
          <a:prstGeom prst="rect">
            <a:avLst/>
          </a:prstGeom>
          <a:noFill/>
          <a:ln>
            <a:noFill/>
          </a:ln>
        </p:spPr>
      </p:pic>
    </p:spTree>
    <p:extLst>
      <p:ext uri="{BB962C8B-B14F-4D97-AF65-F5344CB8AC3E}">
        <p14:creationId xmlns:p14="http://schemas.microsoft.com/office/powerpoint/2010/main" val="877971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76400"/>
            <a:ext cx="7543800" cy="3962400"/>
          </a:xfrm>
          <a:prstGeom prst="rect">
            <a:avLst/>
          </a:prstGeom>
          <a:noFill/>
          <a:ln>
            <a:noFill/>
          </a:ln>
        </p:spPr>
      </p:pic>
    </p:spTree>
    <p:extLst>
      <p:ext uri="{BB962C8B-B14F-4D97-AF65-F5344CB8AC3E}">
        <p14:creationId xmlns:p14="http://schemas.microsoft.com/office/powerpoint/2010/main" val="4244249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85800"/>
          </a:xfrm>
        </p:spPr>
        <p:txBody>
          <a:bodyPr>
            <a:normAutofit/>
          </a:bodyPr>
          <a:lstStyle/>
          <a:p>
            <a:r>
              <a:rPr lang="en-US" sz="3200" b="1" dirty="0" smtClean="0"/>
              <a:t>CHAPTER 5</a:t>
            </a:r>
            <a:endParaRPr lang="en-US" sz="3200" b="1" dirty="0"/>
          </a:p>
        </p:txBody>
      </p:sp>
      <p:sp>
        <p:nvSpPr>
          <p:cNvPr id="3" name="Content Placeholder 2"/>
          <p:cNvSpPr>
            <a:spLocks noGrp="1"/>
          </p:cNvSpPr>
          <p:nvPr>
            <p:ph idx="1"/>
          </p:nvPr>
        </p:nvSpPr>
        <p:spPr>
          <a:xfrm>
            <a:off x="457200" y="1676400"/>
            <a:ext cx="8229600" cy="4648200"/>
          </a:xfrm>
        </p:spPr>
        <p:txBody>
          <a:bodyPr>
            <a:normAutofit fontScale="92500" lnSpcReduction="20000"/>
          </a:bodyPr>
          <a:lstStyle/>
          <a:p>
            <a:pPr marL="0" indent="0">
              <a:buNone/>
            </a:pPr>
            <a:r>
              <a:rPr lang="en-US" sz="2800" b="1" dirty="0"/>
              <a:t> </a:t>
            </a:r>
            <a:endParaRPr lang="en-US" sz="1100" dirty="0"/>
          </a:p>
          <a:p>
            <a:pPr lvl="1"/>
            <a:r>
              <a:rPr lang="en-US" sz="3500" b="1" dirty="0">
                <a:latin typeface="Times New Roman" pitchFamily="18" charset="0"/>
                <a:cs typeface="Times New Roman" pitchFamily="18" charset="0"/>
              </a:rPr>
              <a:t>Future Scope :</a:t>
            </a:r>
            <a:endParaRPr lang="en-US" sz="3500"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For the further development of the application , the attachments like images, word documents, audio and video files can be incorporated. Encryption and decryption algorithm can used to protect the username and password that is passed during login. More commands can be used to for different operations like search, mark important, delete, archive, go back, report spam, forward. Automated replying to received mails can be also integrated. The application can be adapted to different languages such that a variety of users can use the application.</a:t>
            </a:r>
          </a:p>
          <a:p>
            <a:pPr lvl="1"/>
            <a:r>
              <a:rPr lang="en-US" sz="3500" b="1" dirty="0">
                <a:latin typeface="Times New Roman" pitchFamily="18" charset="0"/>
                <a:cs typeface="Times New Roman" pitchFamily="18" charset="0"/>
              </a:rPr>
              <a:t>Limitation :</a:t>
            </a:r>
            <a:endParaRPr lang="en-US" sz="3500" dirty="0">
              <a:latin typeface="Times New Roman" pitchFamily="18" charset="0"/>
              <a:cs typeface="Times New Roman" pitchFamily="18" charset="0"/>
            </a:endParaRPr>
          </a:p>
          <a:p>
            <a:pPr lvl="0" algn="just"/>
            <a:r>
              <a:rPr lang="en-US" sz="1900" dirty="0">
                <a:latin typeface="Times New Roman" pitchFamily="18" charset="0"/>
                <a:cs typeface="Times New Roman" pitchFamily="18" charset="0"/>
              </a:rPr>
              <a:t>Some people cannot use the voice-messaging systems.</a:t>
            </a:r>
          </a:p>
          <a:p>
            <a:pPr lvl="0" algn="just"/>
            <a:r>
              <a:rPr lang="en-US" sz="1900" dirty="0">
                <a:latin typeface="Times New Roman" pitchFamily="18" charset="0"/>
                <a:cs typeface="Times New Roman" pitchFamily="18" charset="0"/>
              </a:rPr>
              <a:t>Difficult for people to recall which options they used previously.</a:t>
            </a:r>
          </a:p>
          <a:p>
            <a:pPr lvl="0" algn="just"/>
            <a:r>
              <a:rPr lang="en-US" sz="1900" dirty="0">
                <a:latin typeface="Times New Roman" pitchFamily="18" charset="0"/>
                <a:cs typeface="Times New Roman" pitchFamily="18" charset="0"/>
              </a:rPr>
              <a:t>You will get tired of listening to the messages and end up deleting the messages without</a:t>
            </a:r>
          </a:p>
          <a:p>
            <a:pPr lvl="0" algn="just"/>
            <a:r>
              <a:rPr lang="en-US" sz="1900" dirty="0">
                <a:latin typeface="Times New Roman" pitchFamily="18" charset="0"/>
                <a:cs typeface="Times New Roman" pitchFamily="18" charset="0"/>
              </a:rPr>
              <a:t>listening to them, This causes you to miss the important messages</a:t>
            </a:r>
            <a:r>
              <a:rPr lang="en-US" sz="1900" dirty="0" smtClean="0">
                <a:latin typeface="Times New Roman" pitchFamily="18" charset="0"/>
                <a:cs typeface="Times New Roman" pitchFamily="18" charset="0"/>
              </a:rPr>
              <a:t>.</a:t>
            </a:r>
          </a:p>
          <a:p>
            <a:pPr lvl="0" algn="just"/>
            <a:endParaRPr lang="en-US" sz="1900" dirty="0">
              <a:latin typeface="Times New Roman" pitchFamily="18" charset="0"/>
              <a:cs typeface="Times New Roman" pitchFamily="18" charset="0"/>
            </a:endParaRPr>
          </a:p>
          <a:p>
            <a:pPr lvl="0"/>
            <a:endParaRPr lang="en-US" sz="1900" dirty="0" smtClean="0">
              <a:latin typeface="Times New Roman" pitchFamily="18" charset="0"/>
              <a:cs typeface="Times New Roman" pitchFamily="18" charset="0"/>
            </a:endParaRPr>
          </a:p>
          <a:p>
            <a:pPr lvl="0"/>
            <a:endParaRPr lang="en-US" sz="1900" dirty="0">
              <a:latin typeface="Times New Roman" pitchFamily="18" charset="0"/>
              <a:cs typeface="Times New Roman" pitchFamily="18" charset="0"/>
            </a:endParaRPr>
          </a:p>
          <a:p>
            <a:pPr lvl="0"/>
            <a:endParaRPr lang="en-US" sz="1900" dirty="0" smtClean="0">
              <a:latin typeface="Times New Roman" pitchFamily="18" charset="0"/>
              <a:cs typeface="Times New Roman" pitchFamily="18" charset="0"/>
            </a:endParaRPr>
          </a:p>
          <a:p>
            <a:pPr lvl="0"/>
            <a:endParaRPr lang="en-US" sz="1900" dirty="0">
              <a:latin typeface="Times New Roman" pitchFamily="18" charset="0"/>
              <a:cs typeface="Times New Roman" pitchFamily="18" charset="0"/>
            </a:endParaRPr>
          </a:p>
          <a:p>
            <a:endParaRPr lang="en-US" sz="19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475223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685800"/>
          </a:xfrm>
        </p:spPr>
        <p:txBody>
          <a:bodyPr>
            <a:normAutofit/>
          </a:bodyPr>
          <a:lstStyle/>
          <a:p>
            <a:r>
              <a:rPr lang="en-US" sz="3200" b="1" dirty="0" smtClean="0"/>
              <a:t>CHAPTER 6</a:t>
            </a:r>
            <a:endParaRPr lang="en-US" sz="3200" b="1" dirty="0"/>
          </a:p>
        </p:txBody>
      </p:sp>
      <p:sp>
        <p:nvSpPr>
          <p:cNvPr id="3" name="Content Placeholder 2"/>
          <p:cNvSpPr>
            <a:spLocks noGrp="1"/>
          </p:cNvSpPr>
          <p:nvPr>
            <p:ph idx="1"/>
          </p:nvPr>
        </p:nvSpPr>
        <p:spPr>
          <a:xfrm>
            <a:off x="457200" y="1676400"/>
            <a:ext cx="8229600" cy="4648200"/>
          </a:xfrm>
        </p:spPr>
        <p:txBody>
          <a:bodyPr>
            <a:normAutofit fontScale="25000" lnSpcReduction="20000"/>
          </a:bodyPr>
          <a:lstStyle/>
          <a:p>
            <a:r>
              <a:rPr lang="en-US" sz="2800" b="1" dirty="0"/>
              <a:t> </a:t>
            </a:r>
            <a:r>
              <a:rPr lang="en-US" sz="7200" b="1" dirty="0" smtClean="0">
                <a:latin typeface="Times New Roman" pitchFamily="18" charset="0"/>
                <a:cs typeface="Times New Roman" pitchFamily="18" charset="0"/>
              </a:rPr>
              <a:t>Books </a:t>
            </a:r>
            <a:r>
              <a:rPr lang="en-US" sz="7200" b="1" dirty="0">
                <a:latin typeface="Times New Roman" pitchFamily="18" charset="0"/>
                <a:cs typeface="Times New Roman" pitchFamily="18" charset="0"/>
              </a:rPr>
              <a:t>Referred </a:t>
            </a:r>
            <a:r>
              <a:rPr lang="en-US" sz="7200" b="1" dirty="0" smtClean="0">
                <a:latin typeface="Times New Roman" pitchFamily="18" charset="0"/>
                <a:cs typeface="Times New Roman" pitchFamily="18" charset="0"/>
              </a:rPr>
              <a:t>:</a:t>
            </a:r>
          </a:p>
          <a:p>
            <a:pPr lvl="0"/>
            <a:r>
              <a:rPr lang="en-US" sz="7200" dirty="0" err="1">
                <a:latin typeface="Times New Roman" pitchFamily="18" charset="0"/>
                <a:cs typeface="Times New Roman" pitchFamily="18" charset="0"/>
              </a:rPr>
              <a:t>Sonali</a:t>
            </a:r>
            <a:r>
              <a:rPr lang="en-US" sz="7200" dirty="0">
                <a:latin typeface="Times New Roman" pitchFamily="18" charset="0"/>
                <a:cs typeface="Times New Roman" pitchFamily="18" charset="0"/>
              </a:rPr>
              <a:t> </a:t>
            </a:r>
            <a:r>
              <a:rPr lang="en-US" sz="7200" dirty="0" err="1">
                <a:latin typeface="Times New Roman" pitchFamily="18" charset="0"/>
                <a:cs typeface="Times New Roman" pitchFamily="18" charset="0"/>
              </a:rPr>
              <a:t>Malap,Vaishali</a:t>
            </a:r>
            <a:r>
              <a:rPr lang="en-US" sz="7200" dirty="0">
                <a:latin typeface="Times New Roman" pitchFamily="18" charset="0"/>
                <a:cs typeface="Times New Roman" pitchFamily="18" charset="0"/>
              </a:rPr>
              <a:t> </a:t>
            </a:r>
            <a:r>
              <a:rPr lang="en-US" sz="7200" dirty="0" err="1">
                <a:latin typeface="Times New Roman" pitchFamily="18" charset="0"/>
                <a:cs typeface="Times New Roman" pitchFamily="18" charset="0"/>
              </a:rPr>
              <a:t>Shirke,Mrunali</a:t>
            </a:r>
            <a:r>
              <a:rPr lang="en-US" sz="7200" dirty="0">
                <a:latin typeface="Times New Roman" pitchFamily="18" charset="0"/>
                <a:cs typeface="Times New Roman" pitchFamily="18" charset="0"/>
              </a:rPr>
              <a:t> </a:t>
            </a:r>
            <a:r>
              <a:rPr lang="en-US" sz="7200" dirty="0" err="1">
                <a:latin typeface="Times New Roman" pitchFamily="18" charset="0"/>
                <a:cs typeface="Times New Roman" pitchFamily="18" charset="0"/>
              </a:rPr>
              <a:t>Chalke,Rohan</a:t>
            </a:r>
            <a:r>
              <a:rPr lang="en-US" sz="7200" dirty="0">
                <a:latin typeface="Times New Roman" pitchFamily="18" charset="0"/>
                <a:cs typeface="Times New Roman" pitchFamily="18" charset="0"/>
              </a:rPr>
              <a:t> </a:t>
            </a:r>
            <a:r>
              <a:rPr lang="en-US" sz="7200" dirty="0" err="1">
                <a:latin typeface="Times New Roman" pitchFamily="18" charset="0"/>
                <a:cs typeface="Times New Roman" pitchFamily="18" charset="0"/>
              </a:rPr>
              <a:t>Jain,Sonali</a:t>
            </a:r>
            <a:r>
              <a:rPr lang="en-US" sz="7200" dirty="0">
                <a:latin typeface="Times New Roman" pitchFamily="18" charset="0"/>
                <a:cs typeface="Times New Roman" pitchFamily="18" charset="0"/>
              </a:rPr>
              <a:t> </a:t>
            </a:r>
            <a:r>
              <a:rPr lang="en-US" sz="7200" dirty="0" err="1">
                <a:latin typeface="Times New Roman" pitchFamily="18" charset="0"/>
                <a:cs typeface="Times New Roman" pitchFamily="18" charset="0"/>
              </a:rPr>
              <a:t>Pakhmode</a:t>
            </a:r>
            <a:r>
              <a:rPr lang="en-US" sz="7200" dirty="0">
                <a:latin typeface="Times New Roman" pitchFamily="18" charset="0"/>
                <a:cs typeface="Times New Roman" pitchFamily="18" charset="0"/>
              </a:rPr>
              <a:t>.(2016). Voice based Email System for Visually Impaired People presented at IJSRD. .[Online].Available: https://www.scribd.com/doc/299063840/Voice-Based-Email-System-for-Visually-Impaired-People</a:t>
            </a:r>
          </a:p>
          <a:p>
            <a:r>
              <a:rPr lang="en-US" sz="7200" dirty="0">
                <a:latin typeface="Times New Roman" pitchFamily="18" charset="0"/>
                <a:cs typeface="Times New Roman" pitchFamily="18" charset="0"/>
              </a:rPr>
              <a:t> </a:t>
            </a:r>
          </a:p>
          <a:p>
            <a:pPr lvl="0"/>
            <a:r>
              <a:rPr lang="en-US" sz="7200" dirty="0" err="1">
                <a:latin typeface="Times New Roman" pitchFamily="18" charset="0"/>
                <a:cs typeface="Times New Roman" pitchFamily="18" charset="0"/>
              </a:rPr>
              <a:t>Poonam</a:t>
            </a:r>
            <a:r>
              <a:rPr lang="en-US" sz="7200" dirty="0">
                <a:latin typeface="Times New Roman" pitchFamily="18" charset="0"/>
                <a:cs typeface="Times New Roman" pitchFamily="18" charset="0"/>
              </a:rPr>
              <a:t> Pate, </a:t>
            </a:r>
            <a:r>
              <a:rPr lang="en-US" sz="7200" dirty="0" err="1">
                <a:latin typeface="Times New Roman" pitchFamily="18" charset="0"/>
                <a:cs typeface="Times New Roman" pitchFamily="18" charset="0"/>
              </a:rPr>
              <a:t>Zeeshan</a:t>
            </a:r>
            <a:r>
              <a:rPr lang="en-US" sz="7200" dirty="0">
                <a:latin typeface="Times New Roman" pitchFamily="18" charset="0"/>
                <a:cs typeface="Times New Roman" pitchFamily="18" charset="0"/>
              </a:rPr>
              <a:t> Tamboli, Harsh </a:t>
            </a:r>
            <a:r>
              <a:rPr lang="en-US" sz="7200" dirty="0" err="1">
                <a:latin typeface="Times New Roman" pitchFamily="18" charset="0"/>
                <a:cs typeface="Times New Roman" pitchFamily="18" charset="0"/>
              </a:rPr>
              <a:t>Panchal</a:t>
            </a:r>
            <a:r>
              <a:rPr lang="en-US" sz="7200" dirty="0">
                <a:latin typeface="Times New Roman" pitchFamily="18" charset="0"/>
                <a:cs typeface="Times New Roman" pitchFamily="18" charset="0"/>
              </a:rPr>
              <a:t>, </a:t>
            </a:r>
            <a:r>
              <a:rPr lang="en-US" sz="7200" dirty="0" err="1">
                <a:latin typeface="Times New Roman" pitchFamily="18" charset="0"/>
                <a:cs typeface="Times New Roman" pitchFamily="18" charset="0"/>
              </a:rPr>
              <a:t>Diksha</a:t>
            </a:r>
            <a:r>
              <a:rPr lang="en-US" sz="7200" dirty="0">
                <a:latin typeface="Times New Roman" pitchFamily="18" charset="0"/>
                <a:cs typeface="Times New Roman" pitchFamily="18" charset="0"/>
              </a:rPr>
              <a:t> Jain.(2017). Voice Based E-mail Application for Blind/Visually Impaired People presented at IJARIIE.[Online].Available: http://ijariie.com/AdminUploadPdf</a:t>
            </a:r>
          </a:p>
          <a:p>
            <a:r>
              <a:rPr lang="en-US" sz="7200" dirty="0">
                <a:latin typeface="Times New Roman" pitchFamily="18" charset="0"/>
                <a:cs typeface="Times New Roman" pitchFamily="18" charset="0"/>
              </a:rPr>
              <a:t/>
            </a:r>
            <a:br>
              <a:rPr lang="en-US" sz="7200" dirty="0">
                <a:latin typeface="Times New Roman" pitchFamily="18" charset="0"/>
                <a:cs typeface="Times New Roman" pitchFamily="18" charset="0"/>
              </a:rPr>
            </a:br>
            <a:endParaRPr lang="en-US" sz="7200" b="1" dirty="0" smtClean="0">
              <a:latin typeface="Times New Roman" pitchFamily="18" charset="0"/>
              <a:cs typeface="Times New Roman" pitchFamily="18" charset="0"/>
            </a:endParaRPr>
          </a:p>
          <a:p>
            <a:pPr marL="393192" lvl="1" indent="0">
              <a:buNone/>
            </a:pPr>
            <a:r>
              <a:rPr lang="en-US" sz="7200" b="1" dirty="0" smtClean="0">
                <a:latin typeface="Times New Roman" pitchFamily="18" charset="0"/>
                <a:cs typeface="Times New Roman" pitchFamily="18" charset="0"/>
              </a:rPr>
              <a:t>Web </a:t>
            </a:r>
            <a:r>
              <a:rPr lang="en-US" sz="7200" b="1" dirty="0">
                <a:latin typeface="Times New Roman" pitchFamily="18" charset="0"/>
                <a:cs typeface="Times New Roman" pitchFamily="18" charset="0"/>
              </a:rPr>
              <a:t>References </a:t>
            </a:r>
            <a:r>
              <a:rPr lang="en-US" sz="7200" b="1" dirty="0" smtClean="0">
                <a:latin typeface="Times New Roman" pitchFamily="18" charset="0"/>
                <a:cs typeface="Times New Roman" pitchFamily="18" charset="0"/>
              </a:rPr>
              <a:t>:</a:t>
            </a:r>
          </a:p>
          <a:p>
            <a:pPr lvl="0"/>
            <a:r>
              <a:rPr lang="en-US" sz="7200" b="1" u="sng" dirty="0">
                <a:latin typeface="Times New Roman" pitchFamily="18" charset="0"/>
                <a:cs typeface="Times New Roman" pitchFamily="18" charset="0"/>
                <a:hlinkClick r:id="rId2"/>
              </a:rPr>
              <a:t>https://www.geeksforgeeks.org/project-idea-voice-based-email-visually-challenged/</a:t>
            </a:r>
            <a:endParaRPr lang="en-US" sz="7200" dirty="0">
              <a:latin typeface="Times New Roman" pitchFamily="18" charset="0"/>
              <a:cs typeface="Times New Roman" pitchFamily="18" charset="0"/>
            </a:endParaRPr>
          </a:p>
          <a:p>
            <a:pPr lvl="0"/>
            <a:r>
              <a:rPr lang="en-US" sz="7200" b="1" u="sng" dirty="0">
                <a:latin typeface="Times New Roman" pitchFamily="18" charset="0"/>
                <a:cs typeface="Times New Roman" pitchFamily="18" charset="0"/>
                <a:hlinkClick r:id="rId3"/>
              </a:rPr>
              <a:t>https://www.researchgate.net/publication/344296191_Voice_based_E-mail_for_the_Visually_Impaired</a:t>
            </a:r>
            <a:endParaRPr lang="en-US" sz="7200" dirty="0">
              <a:latin typeface="Times New Roman" pitchFamily="18" charset="0"/>
              <a:cs typeface="Times New Roman" pitchFamily="18" charset="0"/>
            </a:endParaRPr>
          </a:p>
          <a:p>
            <a:pPr lvl="0"/>
            <a:r>
              <a:rPr lang="en-US" sz="7200" b="1" u="sng" dirty="0">
                <a:latin typeface="Times New Roman" pitchFamily="18" charset="0"/>
                <a:cs typeface="Times New Roman" pitchFamily="18" charset="0"/>
                <a:hlinkClick r:id="rId3"/>
              </a:rPr>
              <a:t>https://www.researchgate.net/publication/344296191_Voice_based_E-mail_for_the_Visually_Impaired</a:t>
            </a:r>
            <a:endParaRPr lang="en-US" sz="7200" dirty="0">
              <a:latin typeface="Times New Roman" pitchFamily="18" charset="0"/>
              <a:cs typeface="Times New Roman" pitchFamily="18" charset="0"/>
            </a:endParaRPr>
          </a:p>
          <a:p>
            <a:pPr marL="0" indent="0">
              <a:buNone/>
            </a:pPr>
            <a:endParaRPr lang="en-US" sz="7200" dirty="0">
              <a:latin typeface="Times New Roman" pitchFamily="18" charset="0"/>
              <a:cs typeface="Times New Roman" pitchFamily="18" charset="0"/>
            </a:endParaRPr>
          </a:p>
          <a:p>
            <a:endParaRPr lang="en-US" sz="7200" dirty="0">
              <a:latin typeface="Times New Roman" pitchFamily="18" charset="0"/>
              <a:cs typeface="Times New Roman" pitchFamily="18" charset="0"/>
            </a:endParaRPr>
          </a:p>
          <a:p>
            <a:pPr marL="393192" lvl="1" indent="0">
              <a:buNone/>
            </a:pPr>
            <a:endParaRPr lang="en-US" sz="7200" dirty="0">
              <a:latin typeface="Times New Roman" pitchFamily="18" charset="0"/>
              <a:cs typeface="Times New Roman" pitchFamily="18" charset="0"/>
            </a:endParaRPr>
          </a:p>
          <a:p>
            <a:pPr marL="0" indent="0">
              <a:buNone/>
            </a:pPr>
            <a:r>
              <a:rPr lang="en-US" sz="7200" b="1" dirty="0">
                <a:latin typeface="Times New Roman" pitchFamily="18" charset="0"/>
                <a:cs typeface="Times New Roman" pitchFamily="18" charset="0"/>
              </a:rPr>
              <a:t> </a:t>
            </a:r>
            <a:endParaRPr lang="en-US" sz="7200" dirty="0">
              <a:latin typeface="Times New Roman" pitchFamily="18" charset="0"/>
              <a:cs typeface="Times New Roman" pitchFamily="18" charset="0"/>
            </a:endParaRPr>
          </a:p>
          <a:p>
            <a:endParaRPr lang="en-US" sz="2800" b="1" dirty="0" smtClean="0"/>
          </a:p>
          <a:p>
            <a:endParaRPr lang="en-US" sz="2800" b="1" dirty="0"/>
          </a:p>
          <a:p>
            <a:endParaRPr lang="en-US" sz="2800" b="1" dirty="0" smtClean="0"/>
          </a:p>
        </p:txBody>
      </p:sp>
    </p:spTree>
    <p:extLst>
      <p:ext uri="{BB962C8B-B14F-4D97-AF65-F5344CB8AC3E}">
        <p14:creationId xmlns:p14="http://schemas.microsoft.com/office/powerpoint/2010/main" val="23005329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a:bodyPr>
          <a:lstStyle/>
          <a:p>
            <a:r>
              <a:rPr lang="en-US" sz="4000" b="1" dirty="0"/>
              <a:t>Conclusion :</a:t>
            </a:r>
            <a:endParaRPr lang="en-US" sz="3200" dirty="0"/>
          </a:p>
          <a:p>
            <a:pPr algn="just"/>
            <a:r>
              <a:rPr lang="en-US" sz="3600" dirty="0">
                <a:latin typeface="Times New Roman" pitchFamily="18" charset="0"/>
                <a:cs typeface="Times New Roman" pitchFamily="18" charset="0"/>
              </a:rPr>
              <a:t>    </a:t>
            </a:r>
            <a:r>
              <a:rPr lang="en-US" sz="1800" dirty="0">
                <a:latin typeface="Times New Roman" pitchFamily="18" charset="0"/>
                <a:cs typeface="Times New Roman" pitchFamily="18" charset="0"/>
              </a:rPr>
              <a:t>This project proposes an web, designed specifically for visually challenged people. This web provides a voice based mailing service where they could read and send mail on their own, without any guidance. Here the users have to use certain keywords which will perform certain actions for e.g. Received mails, Send mails, Compose Mail. VMAIL can be used by a blind person to access mails easily and efficiently. Thus reliance of visually impaired on other people for their activities related to mail can be reduced.</a:t>
            </a:r>
          </a:p>
          <a:p>
            <a:pPr algn="just"/>
            <a:endParaRPr lang="en-US" sz="28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9623197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19400"/>
            <a:ext cx="8229600" cy="838200"/>
          </a:xfrm>
          <a:effectLst>
            <a:outerShdw blurRad="50800" dist="38100" dir="8100000" algn="tr" rotWithShape="0">
              <a:prstClr val="black">
                <a:alpha val="40000"/>
              </a:prstClr>
            </a:outerShdw>
          </a:effectLst>
        </p:spPr>
        <p:txBody>
          <a:bodyPr>
            <a:noAutofit/>
          </a:bodyPr>
          <a:lstStyle/>
          <a:p>
            <a:pPr marL="0" indent="0">
              <a:buNone/>
            </a:pPr>
            <a:r>
              <a:rPr lang="en-US" sz="4800" dirty="0" smtClean="0">
                <a:solidFill>
                  <a:srgbClr val="FF0000"/>
                </a:solidFill>
              </a:rPr>
              <a:t>                      End</a:t>
            </a:r>
          </a:p>
          <a:p>
            <a:endParaRPr lang="en-US" sz="4800" dirty="0"/>
          </a:p>
          <a:p>
            <a:pPr marL="0" indent="0">
              <a:buNone/>
            </a:pPr>
            <a:r>
              <a:rPr lang="en-US" sz="4800" dirty="0" smtClean="0"/>
              <a:t>                                  </a:t>
            </a:r>
          </a:p>
          <a:p>
            <a:pPr marL="0" indent="0">
              <a:buNone/>
            </a:pPr>
            <a:r>
              <a:rPr lang="en-US" sz="4800" dirty="0" smtClean="0"/>
              <a:t>                                      </a:t>
            </a:r>
            <a:endParaRPr lang="en-US" sz="4800" dirty="0"/>
          </a:p>
        </p:txBody>
      </p:sp>
    </p:spTree>
    <p:extLst>
      <p:ext uri="{BB962C8B-B14F-4D97-AF65-F5344CB8AC3E}">
        <p14:creationId xmlns:p14="http://schemas.microsoft.com/office/powerpoint/2010/main" val="2408192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762000"/>
          </a:xfrm>
        </p:spPr>
        <p:txBody>
          <a:bodyPr>
            <a:normAutofit/>
          </a:bodyPr>
          <a:lstStyle/>
          <a:p>
            <a:pPr lvl="0"/>
            <a:r>
              <a:rPr lang="en-US" sz="3200" b="1" dirty="0">
                <a:latin typeface="Times New Roman" pitchFamily="18" charset="0"/>
                <a:cs typeface="Times New Roman" pitchFamily="18" charset="0"/>
              </a:rPr>
              <a:t>Problem Definition :-</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1800" dirty="0">
                <a:latin typeface="Times New Roman" pitchFamily="18" charset="0"/>
                <a:cs typeface="Times New Roman" pitchFamily="18" charset="0"/>
              </a:rPr>
              <a:t>The project title voice based email system is a web based application developed that allows blind people to use email system easily. The proposed system focuses on providing the basic functionalities like composing, reading, sending and receiving emails along with voice based interaction. </a:t>
            </a:r>
          </a:p>
          <a:p>
            <a:pPr algn="just"/>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3524799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609600"/>
          </a:xfrm>
        </p:spPr>
        <p:txBody>
          <a:bodyPr>
            <a:normAutofit/>
          </a:bodyPr>
          <a:lstStyle/>
          <a:p>
            <a:pPr lvl="0"/>
            <a:r>
              <a:rPr lang="en-US" sz="3200" b="1" dirty="0"/>
              <a:t>Scope Of Project :-</a:t>
            </a:r>
            <a:endParaRPr lang="en-US" sz="3200" dirty="0"/>
          </a:p>
        </p:txBody>
      </p:sp>
      <p:sp>
        <p:nvSpPr>
          <p:cNvPr id="3" name="Content Placeholder 2"/>
          <p:cNvSpPr>
            <a:spLocks noGrp="1"/>
          </p:cNvSpPr>
          <p:nvPr>
            <p:ph idx="1"/>
          </p:nvPr>
        </p:nvSpPr>
        <p:spPr>
          <a:xfrm>
            <a:off x="457200" y="1828800"/>
            <a:ext cx="8229600" cy="4495800"/>
          </a:xfrm>
        </p:spPr>
        <p:txBody>
          <a:bodyPr>
            <a:normAutofit/>
          </a:bodyPr>
          <a:lstStyle/>
          <a:p>
            <a:pPr algn="just"/>
            <a:r>
              <a:rPr lang="en-US" sz="1800" dirty="0">
                <a:latin typeface="Times New Roman" pitchFamily="18" charset="0"/>
                <a:cs typeface="Times New Roman" pitchFamily="18" charset="0"/>
              </a:rPr>
              <a:t>There is wide future scope of this system many enhancements can be done in the system such as including different languages, including functionality of accessing the deleted mails and spam mails. Also, this system can be enhanced such that it can also send attachments which are more beneficial for visually challenged people. This system can be made available to all regional people who are not educated enough and inclusion of different languages will make this system easily accessible. Further more sign language system can also be integrated with the system to make the system more scalable and robust.</a:t>
            </a:r>
          </a:p>
          <a:p>
            <a:pPr marL="0" indent="0" algn="just">
              <a:buNone/>
            </a:pPr>
            <a:r>
              <a:rPr lang="en-US" sz="1800" dirty="0">
                <a:latin typeface="Times New Roman" pitchFamily="18" charset="0"/>
                <a:cs typeface="Times New Roman" pitchFamily="18" charset="0"/>
              </a:rPr>
              <a:t> </a:t>
            </a:r>
          </a:p>
          <a:p>
            <a:pPr algn="just"/>
            <a:endParaRPr lang="en-US" dirty="0"/>
          </a:p>
        </p:txBody>
      </p:sp>
    </p:spTree>
    <p:extLst>
      <p:ext uri="{BB962C8B-B14F-4D97-AF65-F5344CB8AC3E}">
        <p14:creationId xmlns:p14="http://schemas.microsoft.com/office/powerpoint/2010/main" val="2244301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533400"/>
          </a:xfrm>
        </p:spPr>
        <p:txBody>
          <a:bodyPr>
            <a:normAutofit/>
          </a:bodyPr>
          <a:lstStyle/>
          <a:p>
            <a:r>
              <a:rPr lang="en-US" sz="3200" b="1" dirty="0"/>
              <a:t>CHAPATER 2</a:t>
            </a:r>
            <a:endParaRPr lang="en-US" sz="3200" dirty="0"/>
          </a:p>
        </p:txBody>
      </p:sp>
      <p:sp>
        <p:nvSpPr>
          <p:cNvPr id="3" name="Content Placeholder 2"/>
          <p:cNvSpPr>
            <a:spLocks noGrp="1"/>
          </p:cNvSpPr>
          <p:nvPr>
            <p:ph idx="1"/>
          </p:nvPr>
        </p:nvSpPr>
        <p:spPr/>
        <p:txBody>
          <a:bodyPr>
            <a:normAutofit/>
          </a:bodyPr>
          <a:lstStyle/>
          <a:p>
            <a:r>
              <a:rPr lang="en-US" sz="2400" b="1" dirty="0" smtClean="0">
                <a:latin typeface="Times New Roman" pitchFamily="18" charset="0"/>
                <a:cs typeface="Times New Roman" pitchFamily="18" charset="0"/>
              </a:rPr>
              <a:t>2.1</a:t>
            </a:r>
            <a:r>
              <a:rPr lang="en-US" sz="3600"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Literature </a:t>
            </a:r>
            <a:r>
              <a:rPr lang="en-US" b="1" dirty="0">
                <a:latin typeface="Times New Roman" pitchFamily="18" charset="0"/>
                <a:cs typeface="Times New Roman" pitchFamily="18" charset="0"/>
              </a:rPr>
              <a:t>Survey /Comparison with Similar System :-</a:t>
            </a:r>
            <a:endParaRPr lang="en-US" dirty="0">
              <a:latin typeface="Times New Roman" pitchFamily="18" charset="0"/>
              <a:cs typeface="Times New Roman" pitchFamily="18" charset="0"/>
            </a:endParaRPr>
          </a:p>
          <a:p>
            <a:pPr algn="just"/>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Existing systems of today are basically applications that provide accessing and managing of emails benefits to its users via web facilities. Making email widely used communication form. The existing systems do not support any voice commands or audio facilities and therefore it is not suitable for visually challenged people. Also, there are various existing search engine which take request in form of text from user and retrieve the relevant documents from server and responds by displaying it in the form of text which is not possible for visually challenged people .</a:t>
            </a:r>
          </a:p>
          <a:p>
            <a:pPr algn="just"/>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968744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609600"/>
          </a:xfrm>
        </p:spPr>
        <p:txBody>
          <a:bodyPr>
            <a:normAutofit/>
          </a:bodyPr>
          <a:lstStyle/>
          <a:p>
            <a:r>
              <a:rPr lang="en-US" sz="3200" b="1" dirty="0"/>
              <a:t>CAHAPTER 3</a:t>
            </a:r>
            <a:endParaRPr lang="en-US" sz="3200" dirty="0"/>
          </a:p>
        </p:txBody>
      </p:sp>
      <p:sp>
        <p:nvSpPr>
          <p:cNvPr id="3" name="Content Placeholder 2"/>
          <p:cNvSpPr>
            <a:spLocks noGrp="1"/>
          </p:cNvSpPr>
          <p:nvPr>
            <p:ph idx="1"/>
          </p:nvPr>
        </p:nvSpPr>
        <p:spPr/>
        <p:txBody>
          <a:bodyPr>
            <a:normAutofit/>
          </a:bodyPr>
          <a:lstStyle/>
          <a:p>
            <a:pPr lvl="1"/>
            <a:r>
              <a:rPr lang="en-US" sz="2800" b="1" dirty="0">
                <a:latin typeface="Times New Roman" pitchFamily="18" charset="0"/>
                <a:cs typeface="Times New Roman" pitchFamily="18" charset="0"/>
              </a:rPr>
              <a:t>Objective of project   </a:t>
            </a:r>
            <a:endParaRPr lang="en-US" sz="2800"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      </a:t>
            </a:r>
            <a:r>
              <a:rPr lang="en-US" sz="1800" dirty="0">
                <a:latin typeface="Times New Roman" pitchFamily="18" charset="0"/>
                <a:cs typeface="Times New Roman" pitchFamily="18" charset="0"/>
              </a:rPr>
              <a:t>This project aims at developing an email system that will help even a naïve, visually impaired person to use the services for communication without previous training. The system does not require the use of keyboard. Instead it will work only on mouse operations and speech conversion to text. This system can also be used by any normal person, for instance, by someone who is unable to read</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marL="393192" lvl="1" indent="0" algn="just">
              <a:buNone/>
            </a:pPr>
            <a:endParaRPr lang="en-US" sz="1800" dirty="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837290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a:bodyPr>
          <a:lstStyle/>
          <a:p>
            <a:pPr marL="342900" lvl="1" indent="-342900">
              <a:buClr>
                <a:schemeClr val="accent3"/>
              </a:buClr>
              <a:buSzPct val="95000"/>
              <a:buFont typeface="Arial" pitchFamily="34" charset="0"/>
              <a:buChar char="•"/>
            </a:pPr>
            <a:r>
              <a:rPr lang="en-US" sz="2800" b="1" dirty="0">
                <a:latin typeface="Times New Roman" pitchFamily="18" charset="0"/>
                <a:cs typeface="Times New Roman" pitchFamily="18" charset="0"/>
              </a:rPr>
              <a:t>User </a:t>
            </a:r>
            <a:r>
              <a:rPr lang="en-US" sz="2800" b="1" dirty="0" smtClean="0">
                <a:latin typeface="Times New Roman" pitchFamily="18" charset="0"/>
                <a:cs typeface="Times New Roman" pitchFamily="18" charset="0"/>
              </a:rPr>
              <a:t>Requirement-</a:t>
            </a:r>
          </a:p>
          <a:p>
            <a:pPr lvl="0"/>
            <a:r>
              <a:rPr lang="en-US" sz="1800" dirty="0">
                <a:latin typeface="Times New Roman" pitchFamily="18" charset="0"/>
                <a:cs typeface="Times New Roman" pitchFamily="18" charset="0"/>
              </a:rPr>
              <a:t>Correctness is the degree to which the software performs is required functions.</a:t>
            </a:r>
          </a:p>
          <a:p>
            <a:pPr lvl="0"/>
            <a:r>
              <a:rPr lang="en-US" sz="1800" dirty="0">
                <a:latin typeface="Times New Roman" pitchFamily="18" charset="0"/>
                <a:cs typeface="Times New Roman" pitchFamily="18" charset="0"/>
              </a:rPr>
              <a:t>The main </a:t>
            </a:r>
            <a:r>
              <a:rPr lang="en-US" sz="1800" dirty="0" err="1">
                <a:latin typeface="Times New Roman" pitchFamily="18" charset="0"/>
                <a:cs typeface="Times New Roman" pitchFamily="18" charset="0"/>
              </a:rPr>
              <a:t>moto</a:t>
            </a:r>
            <a:r>
              <a:rPr lang="en-US" sz="1800" dirty="0">
                <a:latin typeface="Times New Roman" pitchFamily="18" charset="0"/>
                <a:cs typeface="Times New Roman" pitchFamily="18" charset="0"/>
              </a:rPr>
              <a:t> of the degree performance is that the developed system should perform all the tasks the user has specified.</a:t>
            </a:r>
          </a:p>
          <a:p>
            <a:pPr lvl="0"/>
            <a:r>
              <a:rPr lang="en-US" sz="1800" dirty="0">
                <a:latin typeface="Times New Roman" pitchFamily="18" charset="0"/>
                <a:cs typeface="Times New Roman" pitchFamily="18" charset="0"/>
              </a:rPr>
              <a:t>The developed software is user friendly by which the user can understand the software easily.</a:t>
            </a:r>
          </a:p>
          <a:p>
            <a:pPr lvl="0"/>
            <a:r>
              <a:rPr lang="en-US" sz="1800" dirty="0">
                <a:latin typeface="Times New Roman" pitchFamily="18" charset="0"/>
                <a:cs typeface="Times New Roman" pitchFamily="18" charset="0"/>
              </a:rPr>
              <a:t>The user wants the software must be maintained properly before accepting the software.</a:t>
            </a:r>
          </a:p>
          <a:p>
            <a:pPr marL="393192" lvl="1" indent="0">
              <a:buNone/>
            </a:pPr>
            <a:endParaRPr lang="en-US" sz="1800" dirty="0" smtClean="0"/>
          </a:p>
          <a:p>
            <a:pPr marL="393192" lvl="1" indent="0">
              <a:buNone/>
            </a:pPr>
            <a:r>
              <a:rPr lang="en-US" sz="2800" b="1" dirty="0" smtClean="0">
                <a:latin typeface="Times New Roman" pitchFamily="18" charset="0"/>
                <a:cs typeface="Times New Roman" pitchFamily="18" charset="0"/>
              </a:rPr>
              <a:t>Hardware </a:t>
            </a:r>
            <a:r>
              <a:rPr lang="en-US" sz="2800" b="1" dirty="0">
                <a:latin typeface="Times New Roman" pitchFamily="18" charset="0"/>
                <a:cs typeface="Times New Roman" pitchFamily="18" charset="0"/>
              </a:rPr>
              <a:t>and Software </a:t>
            </a:r>
            <a:r>
              <a:rPr lang="en-US" sz="2800" b="1" dirty="0" smtClean="0">
                <a:latin typeface="Times New Roman" pitchFamily="18" charset="0"/>
                <a:cs typeface="Times New Roman" pitchFamily="18" charset="0"/>
              </a:rPr>
              <a:t>Requirements</a:t>
            </a:r>
            <a:endParaRPr lang="en-US" sz="2800" dirty="0">
              <a:latin typeface="Times New Roman" pitchFamily="18" charset="0"/>
              <a:cs typeface="Times New Roman" pitchFamily="18" charset="0"/>
            </a:endParaRPr>
          </a:p>
          <a:p>
            <a:r>
              <a:rPr lang="en-US" sz="2800" b="1" dirty="0">
                <a:latin typeface="Times New Roman" pitchFamily="18" charset="0"/>
                <a:cs typeface="Times New Roman" pitchFamily="18" charset="0"/>
              </a:rPr>
              <a:t>Hardware</a:t>
            </a:r>
            <a:r>
              <a:rPr lang="en-US" sz="2800" b="1"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a:buFont typeface="Arial" pitchFamily="34" charset="0"/>
              <a:buChar char="•"/>
            </a:pPr>
            <a:r>
              <a:rPr lang="en-US" sz="1800" b="1" dirty="0">
                <a:latin typeface="Times New Roman" pitchFamily="18" charset="0"/>
                <a:cs typeface="Times New Roman" pitchFamily="18" charset="0"/>
              </a:rPr>
              <a:t> </a:t>
            </a:r>
            <a:r>
              <a:rPr lang="en-US" sz="1800" b="1" dirty="0" smtClean="0">
                <a:latin typeface="Times New Roman" pitchFamily="18" charset="0"/>
                <a:cs typeface="Times New Roman" pitchFamily="18" charset="0"/>
              </a:rPr>
              <a:t>       </a:t>
            </a:r>
            <a:r>
              <a:rPr lang="en-US" sz="1800" dirty="0"/>
              <a:t>Processor : Dual Core or above</a:t>
            </a:r>
          </a:p>
          <a:p>
            <a:pPr lvl="2">
              <a:buFont typeface="Arial" pitchFamily="34" charset="0"/>
              <a:buChar char="•"/>
            </a:pPr>
            <a:r>
              <a:rPr lang="en-US" sz="1800" dirty="0"/>
              <a:t>RAM : 2GB or Higher</a:t>
            </a:r>
          </a:p>
          <a:p>
            <a:pPr lvl="2">
              <a:buFont typeface="Arial" pitchFamily="34" charset="0"/>
              <a:buChar char="•"/>
            </a:pPr>
            <a:r>
              <a:rPr lang="en-US" sz="1800" dirty="0"/>
              <a:t>Hard Disk : 20GB</a:t>
            </a:r>
          </a:p>
          <a:p>
            <a:endParaRPr lang="en-US" sz="2400" dirty="0"/>
          </a:p>
        </p:txBody>
      </p:sp>
    </p:spTree>
    <p:extLst>
      <p:ext uri="{BB962C8B-B14F-4D97-AF65-F5344CB8AC3E}">
        <p14:creationId xmlns:p14="http://schemas.microsoft.com/office/powerpoint/2010/main" val="1190951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1066800"/>
            <a:ext cx="8229600" cy="5257800"/>
          </a:xfrm>
        </p:spPr>
        <p:txBody>
          <a:bodyPr>
            <a:normAutofit fontScale="97500"/>
          </a:bodyPr>
          <a:lstStyle/>
          <a:p>
            <a:r>
              <a:rPr lang="en-US" dirty="0"/>
              <a:t> </a:t>
            </a:r>
          </a:p>
          <a:p>
            <a:r>
              <a:rPr lang="en-US" b="1" dirty="0" smtClean="0"/>
              <a:t>Software</a:t>
            </a:r>
            <a:r>
              <a:rPr lang="en-US" b="1" dirty="0"/>
              <a:t>:</a:t>
            </a:r>
            <a:endParaRPr lang="en-US" dirty="0"/>
          </a:p>
          <a:p>
            <a:r>
              <a:rPr lang="en-US" b="1" dirty="0"/>
              <a:t> </a:t>
            </a:r>
            <a:endParaRPr lang="en-US" dirty="0"/>
          </a:p>
          <a:p>
            <a:pPr lvl="2"/>
            <a:r>
              <a:rPr lang="en-US" sz="1800" dirty="0"/>
              <a:t>Operating system : Windows any version</a:t>
            </a:r>
          </a:p>
          <a:p>
            <a:pPr lvl="2"/>
            <a:r>
              <a:rPr lang="en-US" sz="1800" dirty="0"/>
              <a:t>Database server : MySQL</a:t>
            </a:r>
          </a:p>
          <a:p>
            <a:pPr lvl="2"/>
            <a:r>
              <a:rPr lang="en-US" sz="1800" dirty="0"/>
              <a:t>Tool : </a:t>
            </a:r>
            <a:r>
              <a:rPr lang="en-US" sz="1800" dirty="0" err="1"/>
              <a:t>VSCode</a:t>
            </a:r>
            <a:r>
              <a:rPr lang="en-US" sz="1800" dirty="0"/>
              <a:t> Editor</a:t>
            </a:r>
          </a:p>
          <a:p>
            <a:pPr lvl="2"/>
            <a:r>
              <a:rPr lang="en-US" sz="1800" dirty="0"/>
              <a:t>Libraries: Text-to-speech API , Speech-to-text API</a:t>
            </a:r>
          </a:p>
          <a:p>
            <a:r>
              <a:rPr lang="en-US" sz="2000" b="1"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r>
              <a:rPr lang="en-US" b="1" dirty="0"/>
              <a:t> </a:t>
            </a:r>
            <a:endParaRPr lang="en-US" dirty="0"/>
          </a:p>
          <a:p>
            <a:endParaRPr lang="en-US" dirty="0"/>
          </a:p>
        </p:txBody>
      </p:sp>
    </p:spTree>
    <p:extLst>
      <p:ext uri="{BB962C8B-B14F-4D97-AF65-F5344CB8AC3E}">
        <p14:creationId xmlns:p14="http://schemas.microsoft.com/office/powerpoint/2010/main" val="3528810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533400"/>
          </a:xfrm>
        </p:spPr>
        <p:txBody>
          <a:bodyPr>
            <a:normAutofit fontScale="90000"/>
          </a:bodyPr>
          <a:lstStyle/>
          <a:p>
            <a:r>
              <a:rPr lang="en-US" dirty="0"/>
              <a:t> </a:t>
            </a:r>
            <a:br>
              <a:rPr lang="en-US" dirty="0"/>
            </a:br>
            <a:r>
              <a:rPr lang="en-US" dirty="0"/>
              <a:t>                  </a:t>
            </a:r>
            <a:r>
              <a:rPr lang="en-US" b="1" dirty="0"/>
              <a:t>Software:</a:t>
            </a:r>
            <a:r>
              <a:rPr lang="en-US" dirty="0"/>
              <a:t/>
            </a:r>
            <a:br>
              <a:rPr lang="en-US" dirty="0"/>
            </a:br>
            <a:r>
              <a:rPr lang="en-US" b="1" dirty="0"/>
              <a:t> </a:t>
            </a:r>
            <a:r>
              <a:rPr lang="en-US" dirty="0"/>
              <a:t/>
            </a:r>
            <a:br>
              <a:rPr lang="en-US" dirty="0"/>
            </a:br>
            <a:r>
              <a:rPr lang="en-US" dirty="0"/>
              <a:t>                     Windows 10 pro</a:t>
            </a:r>
            <a:br>
              <a:rPr lang="en-US" dirty="0"/>
            </a:br>
            <a:r>
              <a:rPr lang="en-US" dirty="0"/>
              <a:t> </a:t>
            </a:r>
            <a:br>
              <a:rPr lang="en-US" dirty="0"/>
            </a:br>
            <a:r>
              <a:rPr lang="en-US" dirty="0"/>
              <a:t>                     </a:t>
            </a:r>
            <a:r>
              <a:rPr lang="en-US" dirty="0" err="1"/>
              <a:t>PyCharm</a:t>
            </a:r>
            <a:r>
              <a:rPr lang="en-US" dirty="0"/>
              <a:t> Editor</a:t>
            </a:r>
            <a:br>
              <a:rPr lang="en-US" dirty="0"/>
            </a:br>
            <a:r>
              <a:rPr lang="en-US" dirty="0"/>
              <a:t> </a:t>
            </a:r>
            <a:br>
              <a:rPr lang="en-US" dirty="0"/>
            </a:br>
            <a:r>
              <a:rPr lang="en-US" dirty="0"/>
              <a:t>                     Text-to-speech API</a:t>
            </a:r>
            <a:br>
              <a:rPr lang="en-US" dirty="0"/>
            </a:br>
            <a:r>
              <a:rPr lang="en-US" dirty="0"/>
              <a:t> </a:t>
            </a:r>
            <a:br>
              <a:rPr lang="en-US" dirty="0"/>
            </a:br>
            <a:r>
              <a:rPr lang="en-US" dirty="0"/>
              <a:t>                     Speech-to-text API</a:t>
            </a:r>
            <a:br>
              <a:rPr lang="en-US" dirty="0"/>
            </a:br>
            <a:r>
              <a:rPr lang="en-US" b="1" dirty="0"/>
              <a:t> </a:t>
            </a:r>
            <a:r>
              <a:rPr lang="en-US" dirty="0"/>
              <a:t/>
            </a:r>
            <a:br>
              <a:rPr lang="en-US" dirty="0"/>
            </a:br>
            <a:r>
              <a:rPr lang="en-US" b="1" dirty="0"/>
              <a:t> </a:t>
            </a:r>
            <a:r>
              <a:rPr lang="en-US" dirty="0"/>
              <a:t/>
            </a:r>
            <a:br>
              <a:rPr lang="en-US" dirty="0"/>
            </a:br>
            <a:r>
              <a:rPr lang="en-US" b="1" dirty="0"/>
              <a:t> </a:t>
            </a:r>
            <a:r>
              <a:rPr lang="en-US" dirty="0"/>
              <a:t> </a:t>
            </a:r>
            <a:br>
              <a:rPr lang="en-US" dirty="0"/>
            </a:br>
            <a:r>
              <a:rPr lang="en-US" dirty="0"/>
              <a:t>                  </a:t>
            </a:r>
            <a:r>
              <a:rPr lang="en-US" b="1" dirty="0"/>
              <a:t>Software:</a:t>
            </a:r>
            <a:r>
              <a:rPr lang="en-US" dirty="0"/>
              <a:t/>
            </a:r>
            <a:br>
              <a:rPr lang="en-US" dirty="0"/>
            </a:br>
            <a:r>
              <a:rPr lang="en-US" b="1" dirty="0"/>
              <a:t> </a:t>
            </a:r>
            <a:r>
              <a:rPr lang="en-US" dirty="0"/>
              <a:t/>
            </a:r>
            <a:br>
              <a:rPr lang="en-US" dirty="0"/>
            </a:br>
            <a:r>
              <a:rPr lang="en-US" dirty="0"/>
              <a:t>                     Windows 10 pro</a:t>
            </a:r>
            <a:br>
              <a:rPr lang="en-US" dirty="0"/>
            </a:br>
            <a:r>
              <a:rPr lang="en-US" dirty="0"/>
              <a:t> </a:t>
            </a:r>
            <a:br>
              <a:rPr lang="en-US" dirty="0"/>
            </a:br>
            <a:r>
              <a:rPr lang="en-US" dirty="0"/>
              <a:t>                     </a:t>
            </a:r>
            <a:r>
              <a:rPr lang="en-US" dirty="0" err="1"/>
              <a:t>PyCharm</a:t>
            </a:r>
            <a:r>
              <a:rPr lang="en-US" dirty="0"/>
              <a:t> Editor</a:t>
            </a:r>
            <a:br>
              <a:rPr lang="en-US" dirty="0"/>
            </a:br>
            <a:r>
              <a:rPr lang="en-US" dirty="0"/>
              <a:t> </a:t>
            </a:r>
            <a:br>
              <a:rPr lang="en-US" dirty="0"/>
            </a:br>
            <a:r>
              <a:rPr lang="en-US" dirty="0"/>
              <a:t>                     Text-to-speech API</a:t>
            </a:r>
            <a:br>
              <a:rPr lang="en-US" dirty="0"/>
            </a:br>
            <a:r>
              <a:rPr lang="en-US" dirty="0"/>
              <a:t> </a:t>
            </a:r>
            <a:br>
              <a:rPr lang="en-US" dirty="0"/>
            </a:br>
            <a:r>
              <a:rPr lang="en-US" dirty="0"/>
              <a:t>                     Speech-to-text API</a:t>
            </a:r>
            <a:br>
              <a:rPr lang="en-US" dirty="0"/>
            </a:br>
            <a:r>
              <a:rPr lang="en-US" b="1" dirty="0"/>
              <a:t> </a:t>
            </a:r>
            <a:r>
              <a:rPr lang="en-US" dirty="0"/>
              <a:t/>
            </a:r>
            <a:br>
              <a:rPr lang="en-US" dirty="0"/>
            </a:br>
            <a:r>
              <a:rPr lang="en-US" b="1" dirty="0"/>
              <a:t> </a:t>
            </a:r>
            <a:r>
              <a:rPr lang="en-US" dirty="0"/>
              <a:t/>
            </a:r>
            <a:br>
              <a:rPr lang="en-US" dirty="0"/>
            </a:br>
            <a:r>
              <a:rPr lang="en-US" b="1" dirty="0"/>
              <a:t/>
            </a:r>
            <a:br>
              <a:rPr lang="en-US" b="1" dirty="0"/>
            </a:br>
            <a:r>
              <a:rPr lang="en-US" sz="3600" b="1" dirty="0" smtClean="0">
                <a:latin typeface="Times New Roman" pitchFamily="18" charset="0"/>
                <a:cs typeface="Times New Roman" pitchFamily="18" charset="0"/>
              </a:rPr>
              <a:t>CHAPTER 4</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76400"/>
            <a:ext cx="8229600" cy="4648200"/>
          </a:xfrm>
        </p:spPr>
        <p:txBody>
          <a:bodyPr/>
          <a:lstStyle/>
          <a:p>
            <a:r>
              <a:rPr lang="en-US" b="1" dirty="0"/>
              <a:t>4.0 System Design &amp; </a:t>
            </a:r>
            <a:r>
              <a:rPr lang="en-US" b="1" dirty="0" err="1"/>
              <a:t>Modelling</a:t>
            </a:r>
            <a:r>
              <a:rPr lang="en-US" b="1" dirty="0"/>
              <a:t>:-</a:t>
            </a:r>
            <a:endParaRPr lang="en-US" dirty="0"/>
          </a:p>
          <a:p>
            <a:r>
              <a:rPr lang="en-US" b="1" dirty="0"/>
              <a:t> </a:t>
            </a:r>
            <a:r>
              <a:rPr lang="en-US" dirty="0"/>
              <a:t>Data Flow </a:t>
            </a:r>
            <a:r>
              <a:rPr lang="en-US" dirty="0" smtClean="0"/>
              <a:t>Diagrams</a:t>
            </a:r>
          </a:p>
          <a:p>
            <a:endParaRPr lang="en-US" dirty="0"/>
          </a:p>
        </p:txBody>
      </p:sp>
      <p:pic>
        <p:nvPicPr>
          <p:cNvPr id="4" name="Picture 3"/>
          <p:cNvPicPr/>
          <p:nvPr/>
        </p:nvPicPr>
        <p:blipFill>
          <a:blip r:embed="rId2"/>
          <a:stretch>
            <a:fillRect/>
          </a:stretch>
        </p:blipFill>
        <p:spPr>
          <a:xfrm>
            <a:off x="1143000" y="2590800"/>
            <a:ext cx="7086600" cy="3962400"/>
          </a:xfrm>
          <a:prstGeom prst="rect">
            <a:avLst/>
          </a:prstGeom>
        </p:spPr>
      </p:pic>
    </p:spTree>
    <p:extLst>
      <p:ext uri="{BB962C8B-B14F-4D97-AF65-F5344CB8AC3E}">
        <p14:creationId xmlns:p14="http://schemas.microsoft.com/office/powerpoint/2010/main" val="39181552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324</TotalTime>
  <Words>786</Words>
  <Application>Microsoft Office PowerPoint</Application>
  <PresentationFormat>On-screen Show (4:3)</PresentationFormat>
  <Paragraphs>92</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Flow</vt:lpstr>
      <vt:lpstr>                “               “Capstone Project Planning” </vt:lpstr>
      <vt:lpstr>Chapter 1</vt:lpstr>
      <vt:lpstr>Problem Definition :-</vt:lpstr>
      <vt:lpstr>Scope Of Project :-</vt:lpstr>
      <vt:lpstr>CHAPATER 2</vt:lpstr>
      <vt:lpstr>CAHAPTER 3</vt:lpstr>
      <vt:lpstr>PowerPoint Presentation</vt:lpstr>
      <vt:lpstr>PowerPoint Presentation</vt:lpstr>
      <vt:lpstr>                    Software:                        Windows 10 pro                        PyCharm Editor                        Text-to-speech API                        Speech-to-text API                          Software:                        Windows 10 pro                        PyCharm Editor                        Text-to-speech API                        Speech-to-text API      CHAPTER 4</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5</vt:lpstr>
      <vt:lpstr>CHAPTER 6</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Welcome</dc:creator>
  <cp:lastModifiedBy>Welcome</cp:lastModifiedBy>
  <cp:revision>23</cp:revision>
  <dcterms:created xsi:type="dcterms:W3CDTF">2022-12-26T06:22:34Z</dcterms:created>
  <dcterms:modified xsi:type="dcterms:W3CDTF">2022-12-27T05:06:15Z</dcterms:modified>
</cp:coreProperties>
</file>