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3" r:id="rId3"/>
    <p:sldId id="293" r:id="rId4"/>
    <p:sldId id="295" r:id="rId5"/>
    <p:sldId id="290" r:id="rId6"/>
    <p:sldId id="291" r:id="rId7"/>
    <p:sldId id="292" r:id="rId8"/>
    <p:sldId id="285" r:id="rId9"/>
    <p:sldId id="284" r:id="rId10"/>
    <p:sldId id="288" r:id="rId11"/>
    <p:sldId id="287" r:id="rId12"/>
    <p:sldId id="286" r:id="rId13"/>
    <p:sldId id="289" r:id="rId14"/>
    <p:sldId id="294" r:id="rId15"/>
    <p:sldId id="279" r:id="rId16"/>
    <p:sldId id="280" r:id="rId17"/>
    <p:sldId id="281" r:id="rId18"/>
    <p:sldId id="264" r:id="rId19"/>
    <p:sldId id="270" r:id="rId20"/>
    <p:sldId id="276" r:id="rId21"/>
    <p:sldId id="277" r:id="rId22"/>
    <p:sldId id="272" r:id="rId23"/>
    <p:sldId id="275" r:id="rId24"/>
    <p:sldId id="273" r:id="rId25"/>
    <p:sldId id="274" r:id="rId26"/>
    <p:sldId id="267" r:id="rId27"/>
    <p:sldId id="269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4" autoAdjust="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-1096" y="-232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6436856"/>
        <c:axId val="-2096433528"/>
      </c:barChart>
      <c:catAx>
        <c:axId val="-2096436856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96433528"/>
        <c:crosses val="autoZero"/>
        <c:auto val="1"/>
        <c:lblAlgn val="ctr"/>
        <c:lblOffset val="100"/>
        <c:noMultiLvlLbl val="0"/>
      </c:catAx>
      <c:valAx>
        <c:axId val="-209643352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9643685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4070248"/>
        <c:axId val="-2094066920"/>
      </c:barChart>
      <c:catAx>
        <c:axId val="-2094070248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94066920"/>
        <c:crosses val="autoZero"/>
        <c:auto val="1"/>
        <c:lblAlgn val="ctr"/>
        <c:lblOffset val="100"/>
        <c:noMultiLvlLbl val="0"/>
      </c:catAx>
      <c:valAx>
        <c:axId val="-2094066920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9407024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4025192"/>
        <c:axId val="-2094668168"/>
      </c:lineChart>
      <c:catAx>
        <c:axId val="-209402519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94668168"/>
        <c:crosses val="autoZero"/>
        <c:auto val="1"/>
        <c:lblAlgn val="ctr"/>
        <c:lblOffset val="100"/>
        <c:noMultiLvlLbl val="0"/>
      </c:catAx>
      <c:valAx>
        <c:axId val="-209466816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-209402519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has an click-by-click animation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 (click) A set request comes in from the application .</a:t>
            </a:r>
          </a:p>
          <a:p>
            <a:r>
              <a:rPr lang="en-US" dirty="0" smtClean="0"/>
              <a:t>2.  Couchbase Server responses back that they key is written</a:t>
            </a:r>
          </a:p>
          <a:p>
            <a:r>
              <a:rPr lang="en-US" dirty="0" smtClean="0"/>
              <a:t>3.  (click)Couchbase Server then Replicates the data out to memory in the other nodes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At the same time it is put the data into a write queue to be persisted to disk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(click)Once</a:t>
            </a:r>
            <a:r>
              <a:rPr lang="en-US" baseline="0" dirty="0" smtClean="0"/>
              <a:t> it is on disk, the item is processed by the view engine and sent out any configured XDCR link to one or more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36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In-Depth N1QL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Oval 20"/>
          <p:cNvSpPr>
            <a:spLocks/>
          </p:cNvSpPr>
          <p:nvPr/>
        </p:nvSpPr>
        <p:spPr bwMode="auto">
          <a:xfrm>
            <a:off x="5791184" y="2371548"/>
            <a:ext cx="331788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66" name="Oval 18"/>
          <p:cNvSpPr>
            <a:spLocks/>
          </p:cNvSpPr>
          <p:nvPr/>
        </p:nvSpPr>
        <p:spPr bwMode="auto">
          <a:xfrm>
            <a:off x="3886188" y="2367976"/>
            <a:ext cx="327025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76" name="Oval 28"/>
          <p:cNvSpPr>
            <a:spLocks/>
          </p:cNvSpPr>
          <p:nvPr/>
        </p:nvSpPr>
        <p:spPr bwMode="auto">
          <a:xfrm>
            <a:off x="5105387" y="2402504"/>
            <a:ext cx="327025" cy="24407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View processing after write</a:t>
            </a:r>
            <a:endParaRPr lang="en-US" dirty="0"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28528" r="74524" b="54262"/>
          <a:stretch>
            <a:fillRect/>
          </a:stretch>
        </p:blipFill>
        <p:spPr bwMode="auto">
          <a:xfrm>
            <a:off x="3312692" y="881851"/>
            <a:ext cx="2197269" cy="91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9"/>
          <p:cNvSpPr>
            <a:spLocks/>
          </p:cNvSpPr>
          <p:nvPr/>
        </p:nvSpPr>
        <p:spPr bwMode="auto">
          <a:xfrm>
            <a:off x="1899610" y="2147695"/>
            <a:ext cx="5139018" cy="26655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t"/>
          <a:lstStyle/>
          <a:p>
            <a:pPr algn="ctr"/>
            <a:endParaRPr lang="en-US" sz="1000" b="1" cap="all">
              <a:solidFill>
                <a:srgbClr val="FFFFFF"/>
              </a:solidFill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rot="10800000">
            <a:off x="4770050" y="1602813"/>
            <a:ext cx="0" cy="75090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4540493" y="1608935"/>
            <a:ext cx="0" cy="76261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3" name="Rectangle 45"/>
          <p:cNvSpPr>
            <a:spLocks/>
          </p:cNvSpPr>
          <p:nvPr/>
        </p:nvSpPr>
        <p:spPr bwMode="auto">
          <a:xfrm>
            <a:off x="3515053" y="2479106"/>
            <a:ext cx="1994906" cy="74076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4" name="Rectangle 46"/>
          <p:cNvSpPr>
            <a:spLocks/>
          </p:cNvSpPr>
          <p:nvPr/>
        </p:nvSpPr>
        <p:spPr bwMode="auto">
          <a:xfrm>
            <a:off x="3786951" y="2480008"/>
            <a:ext cx="1413945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Managed Cache</a:t>
            </a:r>
            <a:endParaRPr lang="en-US" sz="1600" dirty="0">
              <a:solidFill>
                <a:schemeClr val="bg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7696" name="Rectangle 48"/>
          <p:cNvSpPr>
            <a:spLocks/>
          </p:cNvSpPr>
          <p:nvPr/>
        </p:nvSpPr>
        <p:spPr bwMode="auto">
          <a:xfrm rot="-5400000">
            <a:off x="5616778" y="3384800"/>
            <a:ext cx="1244406" cy="292384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Disk Queue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6551" y="3328809"/>
            <a:ext cx="2469365" cy="1124309"/>
            <a:chOff x="2926549" y="4438410"/>
            <a:chExt cx="2469365" cy="1499079"/>
          </a:xfrm>
          <a:solidFill>
            <a:schemeClr val="accent1"/>
          </a:solidFill>
        </p:grpSpPr>
        <p:sp>
          <p:nvSpPr>
            <p:cNvPr id="27704" name="AutoShape 56"/>
            <p:cNvSpPr>
              <a:spLocks/>
            </p:cNvSpPr>
            <p:nvPr/>
          </p:nvSpPr>
          <p:spPr bwMode="auto">
            <a:xfrm>
              <a:off x="2926549" y="4446348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"/>
                  </a:move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close/>
                  <a:moveTo>
                    <a:pt x="0" y="2160"/>
                  </a:moveTo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6" name="AutoShape 58"/>
            <p:cNvSpPr>
              <a:spLocks/>
            </p:cNvSpPr>
            <p:nvPr/>
          </p:nvSpPr>
          <p:spPr bwMode="auto">
            <a:xfrm>
              <a:off x="2926549" y="4438410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"/>
                  </a:moveTo>
                  <a:cubicBezTo>
                    <a:pt x="21600" y="3353"/>
                    <a:pt x="16765" y="4320"/>
                    <a:pt x="10800" y="4320"/>
                  </a:cubicBezTo>
                  <a:cubicBezTo>
                    <a:pt x="4835" y="4320"/>
                    <a:pt x="0" y="3353"/>
                    <a:pt x="0" y="2160"/>
                  </a:cubicBez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lnTo>
                    <a:pt x="0" y="2160"/>
                  </a:lnTo>
                </a:path>
              </a:pathLst>
            </a:custGeom>
            <a:grp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7" name="Rectangle 59"/>
            <p:cNvSpPr>
              <a:spLocks/>
            </p:cNvSpPr>
            <p:nvPr/>
          </p:nvSpPr>
          <p:spPr bwMode="auto">
            <a:xfrm>
              <a:off x="3004804" y="4677133"/>
              <a:ext cx="1199903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ea typeface="Lucida Grande" charset="0"/>
                  <a:cs typeface="Lucida Grande" charset="0"/>
                  <a:sym typeface="Lucida Grande" charset="0"/>
                </a:rPr>
                <a:t>Disk</a:t>
              </a:r>
            </a:p>
          </p:txBody>
        </p:sp>
      </p:grpSp>
      <p:sp>
        <p:nvSpPr>
          <p:cNvPr id="27713" name="Line 65"/>
          <p:cNvSpPr>
            <a:spLocks noChangeShapeType="1"/>
          </p:cNvSpPr>
          <p:nvPr/>
        </p:nvSpPr>
        <p:spPr bwMode="auto">
          <a:xfrm rot="10800000">
            <a:off x="5421298" y="4164271"/>
            <a:ext cx="66827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 rot="10800000" flipV="1">
            <a:off x="5432410" y="2927219"/>
            <a:ext cx="696420" cy="562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Rectangle 48"/>
          <p:cNvSpPr>
            <a:spLocks/>
          </p:cNvSpPr>
          <p:nvPr/>
        </p:nvSpPr>
        <p:spPr bwMode="auto">
          <a:xfrm>
            <a:off x="2151478" y="2315714"/>
            <a:ext cx="1049337" cy="507827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Replication Queue</a:t>
            </a: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rot="10800000">
            <a:off x="738725" y="2556544"/>
            <a:ext cx="1458566" cy="10215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10800000">
            <a:off x="3143922" y="2527510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Rectangle 46"/>
          <p:cNvSpPr>
            <a:spLocks/>
          </p:cNvSpPr>
          <p:nvPr/>
        </p:nvSpPr>
        <p:spPr bwMode="auto">
          <a:xfrm>
            <a:off x="2372401" y="1282572"/>
            <a:ext cx="1103363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  <a:sym typeface="Calibri" charset="0"/>
              </a:rPr>
              <a:t>App Server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/>
              <a:cs typeface="Arial"/>
              <a:sym typeface="Calibr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5000" y="1822080"/>
            <a:ext cx="2431565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 smtClean="0"/>
              <a:t>Couchbase Server Node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298042" y="2793512"/>
            <a:ext cx="445679" cy="312785"/>
            <a:chOff x="1390347" y="3931216"/>
            <a:chExt cx="445679" cy="417047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09049" y="1139693"/>
            <a:ext cx="445677" cy="312787"/>
            <a:chOff x="1390346" y="3931213"/>
            <a:chExt cx="445677" cy="417050"/>
          </a:xfrm>
        </p:grpSpPr>
        <p:grpSp>
          <p:nvGrpSpPr>
            <p:cNvPr id="34" name="Group 3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rgbClr val="6B9B2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38202" y="2269045"/>
            <a:ext cx="1125794" cy="276995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To other node</a:t>
            </a:r>
          </a:p>
        </p:txBody>
      </p:sp>
      <p:sp>
        <p:nvSpPr>
          <p:cNvPr id="60" name="Rectangle 48"/>
          <p:cNvSpPr>
            <a:spLocks/>
          </p:cNvSpPr>
          <p:nvPr/>
        </p:nvSpPr>
        <p:spPr bwMode="auto">
          <a:xfrm>
            <a:off x="1971253" y="2864504"/>
            <a:ext cx="1295400" cy="292376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lIns="38094" tIns="38094" rIns="38094" bIns="38094">
            <a:spAutoFit/>
          </a:bodyPr>
          <a:lstStyle/>
          <a:p>
            <a:pPr defTabSz="914259">
              <a:defRPr/>
            </a:pPr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View engine </a:t>
            </a:r>
          </a:p>
        </p:txBody>
      </p:sp>
      <p:cxnSp>
        <p:nvCxnSpPr>
          <p:cNvPr id="61" name="Elbow Connector 60"/>
          <p:cNvCxnSpPr>
            <a:endCxn id="63" idx="3"/>
          </p:cNvCxnSpPr>
          <p:nvPr/>
        </p:nvCxnSpPr>
        <p:spPr>
          <a:xfrm rot="16200000" flipH="1">
            <a:off x="2439548" y="3357629"/>
            <a:ext cx="1101340" cy="571728"/>
          </a:xfrm>
          <a:prstGeom prst="bentConnector3">
            <a:avLst>
              <a:gd name="adj1" fmla="val 115567"/>
            </a:avLst>
          </a:prstGeom>
          <a:ln w="28575" cmpd="sng">
            <a:solidFill>
              <a:srgbClr val="FF0000"/>
            </a:solidFill>
            <a:prstDash val="solid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3008191" y="3857626"/>
            <a:ext cx="535781" cy="336538"/>
            <a:chOff x="1371600" y="3429000"/>
            <a:chExt cx="762000" cy="609600"/>
          </a:xfrm>
        </p:grpSpPr>
        <p:sp>
          <p:nvSpPr>
            <p:cNvPr id="63" name="Isosceles Triangle 62"/>
            <p:cNvSpPr/>
            <p:nvPr/>
          </p:nvSpPr>
          <p:spPr>
            <a:xfrm>
              <a:off x="1371600" y="3429000"/>
              <a:ext cx="762000" cy="609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914259">
                <a:defRPr/>
              </a:pP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268"/>
            <p:cNvGrpSpPr>
              <a:grpSpLocks/>
            </p:cNvGrpSpPr>
            <p:nvPr/>
          </p:nvGrpSpPr>
          <p:grpSpPr bwMode="auto">
            <a:xfrm>
              <a:off x="1552625" y="3601013"/>
              <a:ext cx="413317" cy="373063"/>
              <a:chOff x="1524000" y="1600200"/>
              <a:chExt cx="1676400" cy="12192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135486" y="1598052"/>
                <a:ext cx="379894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67833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51538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206315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818003" y="2514870"/>
                <a:ext cx="379894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523797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5" name="Straight Connector 74"/>
              <p:cNvCxnSpPr>
                <a:stCxn id="65" idx="2"/>
                <a:endCxn id="66" idx="0"/>
              </p:cNvCxnSpPr>
              <p:nvPr/>
            </p:nvCxnSpPr>
            <p:spPr>
              <a:xfrm flipH="1">
                <a:off x="1865054" y="1905311"/>
                <a:ext cx="45716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5" idx="2"/>
                <a:endCxn id="70" idx="0"/>
              </p:cNvCxnSpPr>
              <p:nvPr/>
            </p:nvCxnSpPr>
            <p:spPr>
              <a:xfrm>
                <a:off x="2322214" y="1905311"/>
                <a:ext cx="37989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6" idx="2"/>
                <a:endCxn id="74" idx="0"/>
              </p:cNvCxnSpPr>
              <p:nvPr/>
            </p:nvCxnSpPr>
            <p:spPr>
              <a:xfrm flipH="1">
                <a:off x="1716963" y="2361242"/>
                <a:ext cx="148091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0" idx="2"/>
                <a:endCxn id="71" idx="0"/>
              </p:cNvCxnSpPr>
              <p:nvPr/>
            </p:nvCxnSpPr>
            <p:spPr>
              <a:xfrm flipH="1">
                <a:off x="2399480" y="2361242"/>
                <a:ext cx="302624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0" idx="2"/>
                <a:endCxn id="73" idx="0"/>
              </p:cNvCxnSpPr>
              <p:nvPr/>
            </p:nvCxnSpPr>
            <p:spPr>
              <a:xfrm>
                <a:off x="2702104" y="2361242"/>
                <a:ext cx="309065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Line 14"/>
          <p:cNvSpPr>
            <a:spLocks noChangeShapeType="1"/>
          </p:cNvSpPr>
          <p:nvPr/>
        </p:nvSpPr>
        <p:spPr bwMode="auto">
          <a:xfrm rot="10800000">
            <a:off x="3143922" y="2990144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320497" y="2792469"/>
            <a:ext cx="445679" cy="304046"/>
            <a:chOff x="1390347" y="3931216"/>
            <a:chExt cx="445679" cy="405395"/>
          </a:xfrm>
        </p:grpSpPr>
        <p:grpSp>
          <p:nvGrpSpPr>
            <p:cNvPr id="102" name="Group 101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390347" y="3987797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6B9B20"/>
                  </a:solidFill>
                </a:rPr>
                <a:t>Doc </a:t>
              </a:r>
              <a:r>
                <a:rPr lang="en-US" sz="1100" b="1" dirty="0">
                  <a:solidFill>
                    <a:srgbClr val="6B9B20"/>
                  </a:solidFill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4954" y="2786852"/>
            <a:ext cx="445677" cy="271230"/>
            <a:chOff x="1390346" y="3931213"/>
            <a:chExt cx="445677" cy="361641"/>
          </a:xfrm>
        </p:grpSpPr>
        <p:grpSp>
          <p:nvGrpSpPr>
            <p:cNvPr id="44" name="Group 4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90347" y="3944040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4.44444E-6 0.3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21809 0.0157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5" y="78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8785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14707 -0.0764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2" y="-38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05 -0.07639 L -0.52222 -0.0777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06 0.01574 L -0.21806 0.255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5 -0.00023 L 0.18576 0.2388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87 0.26465 L -0.14065 0.263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1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24051 L 0.00434 0.240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/>
          <p:cNvSpPr/>
          <p:nvPr/>
        </p:nvSpPr>
        <p:spPr>
          <a:xfrm>
            <a:off x="6902077" y="720465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1" name="Rectangle 200"/>
          <p:cNvSpPr/>
          <p:nvPr/>
        </p:nvSpPr>
        <p:spPr>
          <a:xfrm>
            <a:off x="3590043" y="720465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00" name="Rectangle 199"/>
          <p:cNvSpPr/>
          <p:nvPr/>
        </p:nvSpPr>
        <p:spPr>
          <a:xfrm>
            <a:off x="296943" y="720465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1" name="Rectangle 140"/>
          <p:cNvSpPr/>
          <p:nvPr/>
        </p:nvSpPr>
        <p:spPr>
          <a:xfrm>
            <a:off x="208140" y="822800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13275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Projector &amp; Router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Indexing – new in Couchbase Server 4.0</a:t>
            </a:r>
            <a:endParaRPr lang="en-US" dirty="0"/>
          </a:p>
        </p:txBody>
      </p:sp>
      <p:cxnSp>
        <p:nvCxnSpPr>
          <p:cNvPr id="25" name="Elbow Connector 24"/>
          <p:cNvCxnSpPr>
            <a:stCxn id="219" idx="4"/>
          </p:cNvCxnSpPr>
          <p:nvPr/>
        </p:nvCxnSpPr>
        <p:spPr>
          <a:xfrm rot="16200000" flipH="1">
            <a:off x="654787" y="2059751"/>
            <a:ext cx="524370" cy="25998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0"/>
          </p:cNvCxnSpPr>
          <p:nvPr/>
        </p:nvCxnSpPr>
        <p:spPr>
          <a:xfrm>
            <a:off x="2081654" y="2805812"/>
            <a:ext cx="1233743" cy="1416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7859526" y="3812640"/>
            <a:ext cx="1055874" cy="1213153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802864" y="822800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Query </a:t>
            </a:r>
            <a:r>
              <a:rPr lang="en-US" sz="2400" dirty="0" smtClean="0"/>
              <a:t>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200" dirty="0"/>
          </a:p>
          <a:p>
            <a:endParaRPr lang="en-US" sz="2400" dirty="0"/>
          </a:p>
        </p:txBody>
      </p:sp>
      <p:sp>
        <p:nvSpPr>
          <p:cNvPr id="165" name="Rectangle 164"/>
          <p:cNvSpPr/>
          <p:nvPr/>
        </p:nvSpPr>
        <p:spPr>
          <a:xfrm>
            <a:off x="3505502" y="822800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5" name="Elbow Connector 174"/>
          <p:cNvCxnSpPr>
            <a:stCxn id="162" idx="1"/>
          </p:cNvCxnSpPr>
          <p:nvPr/>
        </p:nvCxnSpPr>
        <p:spPr>
          <a:xfrm rot="10800000" flipV="1">
            <a:off x="5726314" y="2078376"/>
            <a:ext cx="1076551" cy="502356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2" idx="1"/>
          </p:cNvCxnSpPr>
          <p:nvPr/>
        </p:nvCxnSpPr>
        <p:spPr>
          <a:xfrm rot="10800000" flipV="1">
            <a:off x="5726314" y="2078375"/>
            <a:ext cx="1076551" cy="1023213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2" name="Round Diagonal Corner Rectangle 201"/>
          <p:cNvSpPr/>
          <p:nvPr/>
        </p:nvSpPr>
        <p:spPr>
          <a:xfrm>
            <a:off x="3729617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Supervisor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Index maintenance &amp; 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Scan coordinator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586209" y="1231974"/>
            <a:ext cx="799646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3729617" y="1231974"/>
            <a:ext cx="799646" cy="3881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7" name="Round Diagonal Corner Rectangle 206"/>
          <p:cNvSpPr/>
          <p:nvPr/>
        </p:nvSpPr>
        <p:spPr>
          <a:xfrm>
            <a:off x="7130590" y="1497633"/>
            <a:ext cx="1534042" cy="1547697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Query Processor</a:t>
            </a:r>
          </a:p>
          <a:p>
            <a:pPr algn="ctr"/>
            <a:r>
              <a:rPr lang="en-US" sz="900" b="1" dirty="0" err="1">
                <a:solidFill>
                  <a:srgbClr val="000000"/>
                </a:solidFill>
              </a:rPr>
              <a:t>c</a:t>
            </a:r>
            <a:r>
              <a:rPr lang="en-US" sz="900" b="1" dirty="0" err="1" smtClean="0">
                <a:solidFill>
                  <a:srgbClr val="000000"/>
                </a:solidFill>
              </a:rPr>
              <a:t>bq</a:t>
            </a:r>
            <a:r>
              <a:rPr lang="en-US" sz="900" b="1" dirty="0" smtClean="0">
                <a:solidFill>
                  <a:srgbClr val="000000"/>
                </a:solidFill>
              </a:rPr>
              <a:t>-engine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16" name="Elbow Connector 215"/>
          <p:cNvCxnSpPr/>
          <p:nvPr/>
        </p:nvCxnSpPr>
        <p:spPr>
          <a:xfrm flipV="1">
            <a:off x="2081654" y="2695369"/>
            <a:ext cx="1233743" cy="1212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416813" y="1222162"/>
            <a:ext cx="740330" cy="7053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  <p:sp>
        <p:nvSpPr>
          <p:cNvPr id="221" name="Oval 220"/>
          <p:cNvSpPr/>
          <p:nvPr/>
        </p:nvSpPr>
        <p:spPr>
          <a:xfrm>
            <a:off x="1393817" y="1222162"/>
            <a:ext cx="740330" cy="705399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439272" y="1905698"/>
            <a:ext cx="166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DCP Stream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223" name="Elbow Connector 222"/>
          <p:cNvCxnSpPr>
            <a:stCxn id="221" idx="4"/>
          </p:cNvCxnSpPr>
          <p:nvPr/>
        </p:nvCxnSpPr>
        <p:spPr>
          <a:xfrm rot="5400000">
            <a:off x="1363838" y="2051789"/>
            <a:ext cx="524372" cy="275917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02" idx="3"/>
            <a:endCxn id="206" idx="2"/>
          </p:cNvCxnSpPr>
          <p:nvPr/>
        </p:nvCxnSpPr>
        <p:spPr>
          <a:xfrm flipH="1" flipV="1">
            <a:off x="4135511" y="2122443"/>
            <a:ext cx="428296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204" idx="2"/>
          </p:cNvCxnSpPr>
          <p:nvPr/>
        </p:nvCxnSpPr>
        <p:spPr>
          <a:xfrm flipV="1">
            <a:off x="4586209" y="2122443"/>
            <a:ext cx="405894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03" idx="2"/>
          </p:cNvCxnSpPr>
          <p:nvPr/>
        </p:nvCxnSpPr>
        <p:spPr>
          <a:xfrm flipV="1">
            <a:off x="4586209" y="1620134"/>
            <a:ext cx="399823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02" idx="3"/>
            <a:endCxn id="205" idx="2"/>
          </p:cNvCxnSpPr>
          <p:nvPr/>
        </p:nvCxnSpPr>
        <p:spPr>
          <a:xfrm flipH="1" flipV="1">
            <a:off x="4129440" y="1620134"/>
            <a:ext cx="434367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4586209" y="1734283"/>
            <a:ext cx="811787" cy="388160"/>
          </a:xfrm>
          <a:prstGeom prst="round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729617" y="1734283"/>
            <a:ext cx="811787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5400000">
            <a:off x="5885231" y="2573303"/>
            <a:ext cx="42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</a:p>
        </p:txBody>
      </p:sp>
      <p:sp>
        <p:nvSpPr>
          <p:cNvPr id="240" name="Oval 239"/>
          <p:cNvSpPr/>
          <p:nvPr/>
        </p:nvSpPr>
        <p:spPr>
          <a:xfrm>
            <a:off x="2842159" y="2580732"/>
            <a:ext cx="179062" cy="179358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241" name="Oval 240"/>
          <p:cNvSpPr/>
          <p:nvPr/>
        </p:nvSpPr>
        <p:spPr>
          <a:xfrm>
            <a:off x="2842159" y="2834913"/>
            <a:ext cx="179062" cy="1793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315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2" grpId="0" animBg="1"/>
      <p:bldP spid="207" grpId="0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r>
              <a:rPr lang="en-US" dirty="0" err="1" smtClean="0"/>
              <a:t>vs</a:t>
            </a:r>
            <a:r>
              <a:rPr lang="en-US" dirty="0" smtClean="0"/>
              <a:t> new Indexes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98845"/>
              </p:ext>
            </p:extLst>
          </p:nvPr>
        </p:nvGraphicFramePr>
        <p:xfrm>
          <a:off x="242307" y="820628"/>
          <a:ext cx="85894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136"/>
                <a:gridCol w="2863136"/>
                <a:gridCol w="2863136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Map/Reduce 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New Indexes in v4.0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Partitioning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Aligned to Data –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 – Indexing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Scale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 with</a:t>
                      </a:r>
                      <a:r>
                        <a:rPr lang="en-US" sz="1200" baseline="0" dirty="0" smtClean="0"/>
                        <a:t>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Independently Scale Index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Doc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Node*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Node*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Index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Range Scan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Grouping, Aggregates &amp; Reduce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Built-in</a:t>
                      </a:r>
                      <a:r>
                        <a:rPr lang="en-US" sz="1200" baseline="0" dirty="0" smtClean="0"/>
                        <a:t> with Views 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With N1QL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Caching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Filesystem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r>
                        <a:rPr lang="en-US" sz="1200" dirty="0" smtClean="0"/>
                        <a:t> Caching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Couchstore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Replica Based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Multiple Identical Indexes load balanced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27214" y="4897279"/>
            <a:ext cx="171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*If </a:t>
            </a:r>
            <a:r>
              <a:rPr lang="en-US" sz="1000" dirty="0"/>
              <a:t>defined as a Primary </a:t>
            </a:r>
            <a:r>
              <a:rPr lang="en-US" sz="1000" dirty="0" smtClean="0"/>
              <a:t>Index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45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7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Provides the foundation for N1QL Queries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Optimize the data lookup path for the query engine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Two types of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View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GSI indexes (new </a:t>
            </a:r>
            <a:r>
              <a:rPr lang="en-US" dirty="0" smtClean="0"/>
              <a:t>global secondary </a:t>
            </a:r>
            <a:r>
              <a:rPr lang="en-US" dirty="0" smtClean="0"/>
              <a:t>indexes)</a:t>
            </a:r>
          </a:p>
        </p:txBody>
      </p:sp>
    </p:spTree>
    <p:extLst>
      <p:ext uri="{BB962C8B-B14F-4D97-AF65-F5344CB8AC3E}">
        <p14:creationId xmlns:p14="http://schemas.microsoft.com/office/powerpoint/2010/main" val="2304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Can be created and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Names are unique on a per-bucket basis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Special case: primary index</a:t>
            </a:r>
            <a:endParaRPr lang="en-US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66344" y="3186288"/>
            <a:ext cx="7755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CREATE PRIMARY INDEX ON &lt;</a:t>
            </a:r>
            <a:r>
              <a:rPr lang="de-DE" dirty="0" err="1" smtClean="0"/>
              <a:t>bucket</a:t>
            </a:r>
            <a:r>
              <a:rPr lang="de-DE" dirty="0" smtClean="0"/>
              <a:t>&gt;</a:t>
            </a:r>
          </a:p>
          <a:p>
            <a:endParaRPr lang="de-DE" dirty="0"/>
          </a:p>
          <a:p>
            <a:r>
              <a:rPr lang="de-DE" dirty="0" smtClean="0"/>
              <a:t>CREATE INDEX &lt;index-name&gt; ON &lt;</a:t>
            </a:r>
            <a:r>
              <a:rPr lang="de-DE" dirty="0" err="1" smtClean="0"/>
              <a:t>bucket</a:t>
            </a:r>
            <a:r>
              <a:rPr lang="de-DE" dirty="0" smtClean="0"/>
              <a:t>&gt; (</a:t>
            </a:r>
            <a:r>
              <a:rPr lang="de-DE" dirty="0" err="1" smtClean="0"/>
              <a:t>expressions</a:t>
            </a:r>
            <a:r>
              <a:rPr lang="de-DE" dirty="0" smtClean="0"/>
              <a:t>) [</a:t>
            </a:r>
            <a:r>
              <a:rPr lang="de-DE" dirty="0" err="1" smtClean="0"/>
              <a:t>where</a:t>
            </a:r>
            <a:r>
              <a:rPr lang="de-DE" dirty="0" smtClean="0"/>
              <a:t>] [</a:t>
            </a:r>
            <a:r>
              <a:rPr lang="de-DE" dirty="0" err="1" smtClean="0"/>
              <a:t>using</a:t>
            </a:r>
            <a:r>
              <a:rPr lang="de-DE" dirty="0" smtClean="0"/>
              <a:t>]</a:t>
            </a:r>
          </a:p>
          <a:p>
            <a:endParaRPr lang="de-DE" dirty="0"/>
          </a:p>
          <a:p>
            <a:r>
              <a:rPr lang="de-DE" dirty="0" smtClean="0"/>
              <a:t>SELECT * FROM </a:t>
            </a:r>
            <a:r>
              <a:rPr lang="de-DE" dirty="0" err="1" smtClean="0"/>
              <a:t>system:indexes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4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SDK Interaction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SDK Interaction -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4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SDK Interaction -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vs.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vs. Indexes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Secondary Indexes vs. Views</a:t>
            </a:r>
          </a:p>
          <a:p>
            <a:pPr lvl="1"/>
            <a:r>
              <a:rPr lang="en-US" b="1" dirty="0" smtClean="0"/>
              <a:t>GSI – Index Service</a:t>
            </a:r>
          </a:p>
          <a:p>
            <a:pPr marL="230188" lvl="1" indent="0">
              <a:buNone/>
            </a:pPr>
            <a:r>
              <a:rPr lang="en-US" dirty="0" smtClean="0"/>
              <a:t>Global Secondary Indexes is a new indexing technology that allows independently partitioned and independently scalable indexes.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Views – Data Service</a:t>
            </a:r>
          </a:p>
          <a:p>
            <a:pPr marL="230188" lvl="1" indent="0">
              <a:buNone/>
            </a:pPr>
            <a:r>
              <a:rPr lang="en-US" dirty="0" smtClean="0"/>
              <a:t>Incremental Map/Reduce Views that provide full partition alignment and paired scalability with Data Service.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cxnSp>
        <p:nvCxnSpPr>
          <p:cNvPr id="22" name="Elbow Connector 21"/>
          <p:cNvCxnSpPr>
            <a:endCxn id="12" idx="0"/>
          </p:cNvCxnSpPr>
          <p:nvPr/>
        </p:nvCxnSpPr>
        <p:spPr>
          <a:xfrm>
            <a:off x="4662883" y="3251962"/>
            <a:ext cx="1601705" cy="560677"/>
          </a:xfrm>
          <a:prstGeom prst="bentConnector2">
            <a:avLst/>
          </a:prstGeom>
          <a:ln w="12700" cmpd="sng">
            <a:solidFill>
              <a:srgbClr val="609E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7280301" y="1939114"/>
            <a:ext cx="1289321" cy="1880941"/>
          </a:xfrm>
          <a:custGeom>
            <a:avLst/>
            <a:gdLst>
              <a:gd name="connsiteX0" fmla="*/ 145412 w 1289321"/>
              <a:gd name="connsiteY0" fmla="*/ 9696 h 1880941"/>
              <a:gd name="connsiteX1" fmla="*/ 1289321 w 1289321"/>
              <a:gd name="connsiteY1" fmla="*/ 9696 h 1880941"/>
              <a:gd name="connsiteX2" fmla="*/ 1260239 w 1289321"/>
              <a:gd name="connsiteY2" fmla="*/ 1299206 h 1880941"/>
              <a:gd name="connsiteX3" fmla="*/ 0 w 1289321"/>
              <a:gd name="connsiteY3" fmla="*/ 1299206 h 1880941"/>
              <a:gd name="connsiteX4" fmla="*/ 0 w 1289321"/>
              <a:gd name="connsiteY4" fmla="*/ 1880941 h 1880941"/>
              <a:gd name="connsiteX5" fmla="*/ 9694 w 1289321"/>
              <a:gd name="connsiteY5" fmla="*/ 1289511 h 1880941"/>
              <a:gd name="connsiteX6" fmla="*/ 1250544 w 1289321"/>
              <a:gd name="connsiteY6" fmla="*/ 1289511 h 1880941"/>
              <a:gd name="connsiteX7" fmla="*/ 1269933 w 1289321"/>
              <a:gd name="connsiteY7" fmla="*/ 0 h 1880941"/>
              <a:gd name="connsiteX8" fmla="*/ 145412 w 1289321"/>
              <a:gd name="connsiteY8" fmla="*/ 9696 h 188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321" h="1880941">
                <a:moveTo>
                  <a:pt x="145412" y="9696"/>
                </a:moveTo>
                <a:lnTo>
                  <a:pt x="1289321" y="9696"/>
                </a:lnTo>
                <a:lnTo>
                  <a:pt x="1260239" y="1299206"/>
                </a:lnTo>
                <a:lnTo>
                  <a:pt x="0" y="1299206"/>
                </a:lnTo>
                <a:lnTo>
                  <a:pt x="0" y="1880941"/>
                </a:lnTo>
                <a:lnTo>
                  <a:pt x="9694" y="1289511"/>
                </a:lnTo>
                <a:lnTo>
                  <a:pt x="1250544" y="1289511"/>
                </a:lnTo>
                <a:lnTo>
                  <a:pt x="1269933" y="0"/>
                </a:lnTo>
                <a:lnTo>
                  <a:pt x="145412" y="969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Macintosh PowerPoint</Application>
  <PresentationFormat>Bildschirmpräsentation (16:9)</PresentationFormat>
  <Paragraphs>228</Paragraphs>
  <Slides>27</Slides>
  <Notes>2</Notes>
  <HiddenSlides>13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Office Theme</vt:lpstr>
      <vt:lpstr>In-Depth N1QL Topics</vt:lpstr>
      <vt:lpstr>Index Management</vt:lpstr>
      <vt:lpstr>Indexes</vt:lpstr>
      <vt:lpstr>Indexes</vt:lpstr>
      <vt:lpstr>SDK Interaction - Java</vt:lpstr>
      <vt:lpstr>SDK Interaction - .NET</vt:lpstr>
      <vt:lpstr>SDK Interaction - NodeJS</vt:lpstr>
      <vt:lpstr>View vs. Indexes</vt:lpstr>
      <vt:lpstr>Views vs. Indexes</vt:lpstr>
      <vt:lpstr>View processing after write</vt:lpstr>
      <vt:lpstr>Secondary Indexing – new in Couchbase Server 4.0</vt:lpstr>
      <vt:lpstr>Views vs new Indexes</vt:lpstr>
      <vt:lpstr>Questions?</vt:lpstr>
      <vt:lpstr>Thank you.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54</cp:revision>
  <dcterms:created xsi:type="dcterms:W3CDTF">2014-10-22T15:36:28Z</dcterms:created>
  <dcterms:modified xsi:type="dcterms:W3CDTF">2015-05-22T18:37:15Z</dcterms:modified>
</cp:coreProperties>
</file>