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9" r:id="rId3"/>
    <p:sldId id="282" r:id="rId4"/>
    <p:sldId id="294" r:id="rId5"/>
    <p:sldId id="293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287" r:id="rId17"/>
    <p:sldId id="286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2" autoAdjust="0"/>
    <p:restoredTop sz="94660"/>
  </p:normalViewPr>
  <p:slideViewPr>
    <p:cSldViewPr snapToGrid="0" snapToObjects="1" showGuides="1">
      <p:cViewPr>
        <p:scale>
          <a:sx n="121" d="100"/>
          <a:sy n="121" d="100"/>
        </p:scale>
        <p:origin x="-232" y="-184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5/30/15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5/30/15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instructions</a:t>
            </a:r>
            <a:r>
              <a:rPr lang="en-US" baseline="0" dirty="0" smtClean="0"/>
              <a:t> for Linux and Windows.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7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couchbase.com/releases/4.0.0-beta/couchbase-server-enterprise_4.0.0-beta-macos_x86_64.zip" TargetMode="External"/><Relationship Id="rId4" Type="http://schemas.openxmlformats.org/officeDocument/2006/relationships/hyperlink" Target="http://packages.couchbase.com/releases/4.0.0-beta/couchbase-server-enterprise_4.0.0-beta-ubuntu12.04_amd64.deb" TargetMode="External"/><Relationship Id="rId5" Type="http://schemas.openxmlformats.org/officeDocument/2006/relationships/hyperlink" Target="http://packages.couchbase.com/releases/4.0.0-beta/couchbase-server-enterprise-4.0.0-beta-centos6.x86_64.rp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ckages.couchbase.com/releases/4.0.0-beta/couchbase-server-enterprise_4.0.0-beta-windows_amd64.ex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Lab: </a:t>
            </a:r>
            <a:r>
              <a:rPr lang="en-US" dirty="0" smtClean="0"/>
              <a:t>Setup Environment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Explore, Verify and Study Documents</a:t>
            </a:r>
            <a:endParaRPr lang="en-US" dirty="0"/>
          </a:p>
        </p:txBody>
      </p:sp>
      <p:pic>
        <p:nvPicPr>
          <p:cNvPr id="3" name="Picture 2" descr="Explore the conso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391" y="703296"/>
            <a:ext cx="3925229" cy="2696200"/>
          </a:xfrm>
          <a:prstGeom prst="rect">
            <a:avLst/>
          </a:prstGeom>
        </p:spPr>
      </p:pic>
      <p:pic>
        <p:nvPicPr>
          <p:cNvPr id="4" name="Picture 3" descr="Verify travel-sample is ther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8696" y="629818"/>
            <a:ext cx="4342280" cy="2982668"/>
          </a:xfrm>
          <a:prstGeom prst="rect">
            <a:avLst/>
          </a:prstGeom>
        </p:spPr>
      </p:pic>
      <p:pic>
        <p:nvPicPr>
          <p:cNvPr id="5" name="Picture 4" descr="Explore the document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4532" y="2175642"/>
            <a:ext cx="3953955" cy="27159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391" y="3289320"/>
            <a:ext cx="1742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Explore the console.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061233" y="3458597"/>
            <a:ext cx="2618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Verify you have the </a:t>
            </a:r>
            <a:br>
              <a:rPr lang="en-US" sz="1400" dirty="0" smtClean="0"/>
            </a:br>
            <a:r>
              <a:rPr lang="en-US" sz="1400" dirty="0" smtClean="0">
                <a:latin typeface="Consolas"/>
                <a:cs typeface="Consolas"/>
              </a:rPr>
              <a:t>travel-sample </a:t>
            </a:r>
            <a:r>
              <a:rPr lang="en-US" sz="1400" dirty="0" smtClean="0"/>
              <a:t>bucket.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848486" y="4407438"/>
            <a:ext cx="2831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Study the documents in the </a:t>
            </a:r>
            <a:br>
              <a:rPr lang="en-US" sz="1400" dirty="0" smtClean="0"/>
            </a:br>
            <a:r>
              <a:rPr lang="en-US" sz="1400" dirty="0" smtClean="0">
                <a:latin typeface="Consolas"/>
                <a:cs typeface="Consolas"/>
              </a:rPr>
              <a:t>travel-sample </a:t>
            </a:r>
            <a:r>
              <a:rPr lang="en-US" sz="1400" dirty="0" smtClean="0"/>
              <a:t>bucket.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74712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 `</a:t>
            </a:r>
            <a:r>
              <a:rPr lang="en-US" dirty="0" err="1" smtClean="0"/>
              <a:t>cbq</a:t>
            </a:r>
            <a:r>
              <a:rPr lang="en-US" dirty="0" smtClean="0"/>
              <a:t>` command line tool.</a:t>
            </a:r>
            <a:endParaRPr lang="en-US" dirty="0"/>
          </a:p>
        </p:txBody>
      </p:sp>
      <p:pic>
        <p:nvPicPr>
          <p:cNvPr id="3" name="Picture 2" descr="Open cbq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62431"/>
            <a:ext cx="5111194" cy="34782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11194" y="1144166"/>
            <a:ext cx="37468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Windows:</a:t>
            </a:r>
          </a:p>
          <a:p>
            <a:r>
              <a:rPr lang="en-US" sz="1000" dirty="0" smtClean="0">
                <a:solidFill>
                  <a:srgbClr val="536870"/>
                </a:solidFill>
                <a:latin typeface="Menlo-Regular"/>
              </a:rPr>
              <a:t>shell&gt; </a:t>
            </a:r>
            <a:r>
              <a:rPr lang="en-US" sz="1000" b="1" dirty="0" smtClean="0">
                <a:solidFill>
                  <a:srgbClr val="536870"/>
                </a:solidFill>
                <a:latin typeface="Menlo-Regular"/>
              </a:rPr>
              <a:t>//TODO</a:t>
            </a:r>
            <a:br>
              <a:rPr lang="en-US" sz="1000" b="1" dirty="0" smtClean="0">
                <a:solidFill>
                  <a:srgbClr val="536870"/>
                </a:solidFill>
                <a:latin typeface="Menlo-Regular"/>
              </a:rPr>
            </a:br>
            <a:endParaRPr lang="en-US" sz="1000" b="1" dirty="0">
              <a:solidFill>
                <a:srgbClr val="536870"/>
              </a:solidFill>
              <a:latin typeface="Menlo-Regular"/>
            </a:endParaRPr>
          </a:p>
          <a:p>
            <a:r>
              <a:rPr lang="en-US" dirty="0" smtClean="0"/>
              <a:t>Mac OS X:</a:t>
            </a:r>
            <a:endParaRPr lang="en-US" dirty="0"/>
          </a:p>
          <a:p>
            <a:r>
              <a:rPr lang="en-US" sz="1000" dirty="0">
                <a:solidFill>
                  <a:srgbClr val="536870"/>
                </a:solidFill>
                <a:latin typeface="Menlo-Regular"/>
              </a:rPr>
              <a:t>shell&gt; </a:t>
            </a:r>
            <a:r>
              <a:rPr lang="en-US" sz="1000" b="1" dirty="0">
                <a:solidFill>
                  <a:srgbClr val="536870"/>
                </a:solidFill>
                <a:latin typeface="Menlo-Regular"/>
              </a:rPr>
              <a:t>/Applications/Couchbase\ </a:t>
            </a:r>
            <a:r>
              <a:rPr lang="en-US" sz="1000" b="1" dirty="0" err="1">
                <a:solidFill>
                  <a:srgbClr val="536870"/>
                </a:solidFill>
                <a:latin typeface="Menlo-Regular"/>
              </a:rPr>
              <a:t>Server.app</a:t>
            </a:r>
            <a:r>
              <a:rPr lang="en-US" sz="1000" b="1" dirty="0">
                <a:solidFill>
                  <a:srgbClr val="536870"/>
                </a:solidFill>
                <a:latin typeface="Menlo-Regular"/>
              </a:rPr>
              <a:t>/Contents/Resources/</a:t>
            </a:r>
            <a:r>
              <a:rPr lang="en-US" sz="1000" b="1" dirty="0" err="1">
                <a:solidFill>
                  <a:srgbClr val="536870"/>
                </a:solidFill>
                <a:latin typeface="Menlo-Regular"/>
              </a:rPr>
              <a:t>couchbase</a:t>
            </a:r>
            <a:r>
              <a:rPr lang="en-US" sz="1000" b="1" dirty="0">
                <a:solidFill>
                  <a:srgbClr val="536870"/>
                </a:solidFill>
                <a:latin typeface="Menlo-Regular"/>
              </a:rPr>
              <a:t>-core/bin/</a:t>
            </a:r>
            <a:r>
              <a:rPr lang="en-US" sz="1000" b="1" dirty="0" err="1">
                <a:solidFill>
                  <a:srgbClr val="536870"/>
                </a:solidFill>
                <a:latin typeface="Menlo-Regular"/>
              </a:rPr>
              <a:t>cbq</a:t>
            </a:r>
            <a:endParaRPr lang="en-US" sz="1000" b="1" dirty="0">
              <a:solidFill>
                <a:srgbClr val="536870"/>
              </a:solidFill>
              <a:latin typeface="Menlo-Regular"/>
            </a:endParaRPr>
          </a:p>
          <a:p>
            <a:endParaRPr lang="en-US" sz="1000" b="1" dirty="0"/>
          </a:p>
          <a:p>
            <a:r>
              <a:rPr lang="en-US" dirty="0" smtClean="0"/>
              <a:t>Linux:</a:t>
            </a:r>
            <a:endParaRPr lang="en-US" dirty="0"/>
          </a:p>
          <a:p>
            <a:r>
              <a:rPr lang="en-US" sz="1000" dirty="0">
                <a:solidFill>
                  <a:srgbClr val="536870"/>
                </a:solidFill>
                <a:latin typeface="Menlo-Regular"/>
              </a:rPr>
              <a:t>shell&gt; </a:t>
            </a:r>
            <a:r>
              <a:rPr lang="en-US" sz="1000" b="1" dirty="0" smtClean="0">
                <a:solidFill>
                  <a:srgbClr val="536870"/>
                </a:solidFill>
                <a:latin typeface="Menlo-Regular"/>
              </a:rPr>
              <a:t>//TODO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74422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simple select statement</a:t>
            </a:r>
            <a:endParaRPr lang="en-US" dirty="0"/>
          </a:p>
        </p:txBody>
      </p:sp>
      <p:pic>
        <p:nvPicPr>
          <p:cNvPr id="3" name="Picture 2" descr="Error with no primary index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66279"/>
            <a:ext cx="5120640" cy="34847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11194" y="1144166"/>
            <a:ext cx="374681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a simple select:</a:t>
            </a:r>
          </a:p>
          <a:p>
            <a:r>
              <a:rPr lang="en-US" sz="1000" dirty="0" smtClean="0">
                <a:solidFill>
                  <a:srgbClr val="536870"/>
                </a:solidFill>
                <a:latin typeface="Menlo-Regular"/>
              </a:rPr>
              <a:t>shell&gt; </a:t>
            </a:r>
            <a:r>
              <a:rPr lang="en-US" sz="1000" b="1" dirty="0" smtClean="0">
                <a:solidFill>
                  <a:srgbClr val="536870"/>
                </a:solidFill>
                <a:latin typeface="Menlo-Regular"/>
              </a:rPr>
              <a:t>SELECT * FROM `travel-sample` LIMIT 10;</a:t>
            </a:r>
          </a:p>
          <a:p>
            <a:endParaRPr lang="en-US" sz="1000" b="1" dirty="0">
              <a:solidFill>
                <a:srgbClr val="536870"/>
              </a:solidFill>
              <a:latin typeface="Menlo-Regular"/>
            </a:endParaRPr>
          </a:p>
          <a:p>
            <a:r>
              <a:rPr lang="en-US" sz="1400" dirty="0" smtClean="0"/>
              <a:t>Note the </a:t>
            </a:r>
            <a:r>
              <a:rPr lang="en-US" sz="1400" dirty="0" err="1" smtClean="0"/>
              <a:t>backticks</a:t>
            </a:r>
            <a:r>
              <a:rPr lang="en-US" sz="1400" dirty="0" smtClean="0"/>
              <a:t> (`) are required around the bucket name to escape it in N1QL’s syntax.</a:t>
            </a:r>
          </a:p>
          <a:p>
            <a:endParaRPr lang="en-US" sz="1400" dirty="0"/>
          </a:p>
          <a:p>
            <a:r>
              <a:rPr lang="en-US" sz="1400" dirty="0" smtClean="0"/>
              <a:t>Also, note that the capitals are not required on key words such as SELECT, FROM and LIMIT.</a:t>
            </a:r>
            <a:endParaRPr lang="en-US" sz="1400" dirty="0"/>
          </a:p>
          <a:p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022157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index and try a select again</a:t>
            </a:r>
            <a:endParaRPr lang="en-US" dirty="0"/>
          </a:p>
        </p:txBody>
      </p:sp>
      <p:pic>
        <p:nvPicPr>
          <p:cNvPr id="3" name="Picture 2" descr="Create primary index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66277"/>
            <a:ext cx="5120640" cy="34847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11194" y="1144166"/>
            <a:ext cx="37468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a simple select:</a:t>
            </a:r>
          </a:p>
          <a:p>
            <a:r>
              <a:rPr lang="en-US" sz="1000" dirty="0" smtClean="0">
                <a:solidFill>
                  <a:srgbClr val="536870"/>
                </a:solidFill>
                <a:latin typeface="Menlo-Regular"/>
              </a:rPr>
              <a:t>shell&gt; </a:t>
            </a:r>
            <a:r>
              <a:rPr lang="en-US" sz="1000" b="1" dirty="0" smtClean="0">
                <a:solidFill>
                  <a:srgbClr val="536870"/>
                </a:solidFill>
                <a:latin typeface="Menlo-Regular"/>
              </a:rPr>
              <a:t>CREATE PRIMARY INDEX on `travel-sample`;</a:t>
            </a:r>
          </a:p>
          <a:p>
            <a:endParaRPr lang="en-US" sz="1000" b="1" dirty="0">
              <a:solidFill>
                <a:srgbClr val="536870"/>
              </a:solidFill>
              <a:latin typeface="Menlo-Regular"/>
            </a:endParaRPr>
          </a:p>
          <a:p>
            <a:r>
              <a:rPr lang="en-US" sz="1400" dirty="0" smtClean="0"/>
              <a:t>This will create a global secondary index (a.k.a. “GSI index”) over the primary key for the data in this </a:t>
            </a:r>
            <a:r>
              <a:rPr lang="en-US" sz="1400" dirty="0" err="1" smtClean="0"/>
              <a:t>keyspace</a:t>
            </a:r>
            <a:r>
              <a:rPr lang="en-US" sz="1400" dirty="0" smtClean="0"/>
              <a:t> (a.k.a. </a:t>
            </a:r>
            <a:r>
              <a:rPr lang="en-US" sz="1400" dirty="0"/>
              <a:t> </a:t>
            </a:r>
            <a:r>
              <a:rPr lang="en-US" sz="1400" dirty="0" smtClean="0"/>
              <a:t>bucket in the current release).</a:t>
            </a:r>
          </a:p>
          <a:p>
            <a:endParaRPr lang="en-US" sz="1400" dirty="0"/>
          </a:p>
          <a:p>
            <a:r>
              <a:rPr lang="en-US" sz="1400" dirty="0"/>
              <a:t>Execute a </a:t>
            </a:r>
            <a:r>
              <a:rPr lang="en-US" dirty="0"/>
              <a:t>simple</a:t>
            </a:r>
            <a:r>
              <a:rPr lang="en-US" sz="1400" dirty="0"/>
              <a:t> select:</a:t>
            </a:r>
          </a:p>
          <a:p>
            <a:r>
              <a:rPr lang="en-US" sz="1000" dirty="0">
                <a:solidFill>
                  <a:srgbClr val="536870"/>
                </a:solidFill>
                <a:latin typeface="Menlo-Regular"/>
              </a:rPr>
              <a:t>shell&gt; </a:t>
            </a:r>
            <a:r>
              <a:rPr lang="en-US" sz="1000" b="1" dirty="0">
                <a:solidFill>
                  <a:srgbClr val="536870"/>
                </a:solidFill>
                <a:latin typeface="Menlo-Regular"/>
              </a:rPr>
              <a:t>SELECT * FROM `travel-sample` LIMIT 10</a:t>
            </a:r>
            <a:r>
              <a:rPr lang="en-US" sz="1000" b="1" dirty="0" smtClean="0">
                <a:solidFill>
                  <a:srgbClr val="536870"/>
                </a:solidFill>
                <a:latin typeface="Menlo-Regular"/>
              </a:rPr>
              <a:t>;</a:t>
            </a:r>
            <a:endParaRPr lang="en-US" sz="1000" dirty="0"/>
          </a:p>
          <a:p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86964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Queries to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airports are in the `travel-sample`?</a:t>
            </a:r>
          </a:p>
          <a:p>
            <a:endParaRPr lang="en-US" dirty="0"/>
          </a:p>
          <a:p>
            <a:r>
              <a:rPr lang="en-US" dirty="0" smtClean="0"/>
              <a:t>What are the different distinct document “types” in the `travel-sample?</a:t>
            </a:r>
          </a:p>
          <a:p>
            <a:endParaRPr lang="en-US" dirty="0"/>
          </a:p>
          <a:p>
            <a:r>
              <a:rPr lang="en-US" dirty="0" smtClean="0"/>
              <a:t>What are the “names” of places one can eat as an “activity” in the “city” of London?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9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Queries to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4142792"/>
          </a:xfrm>
        </p:spPr>
        <p:txBody>
          <a:bodyPr/>
          <a:lstStyle/>
          <a:p>
            <a:r>
              <a:rPr lang="en-US" dirty="0" smtClean="0"/>
              <a:t>How many airports are in the `travel-sample`?</a:t>
            </a:r>
          </a:p>
          <a:p>
            <a:pPr marL="230188" indent="0">
              <a:buNone/>
            </a:pPr>
            <a:r>
              <a:rPr lang="en-US" sz="1800" dirty="0">
                <a:latin typeface="Consolas"/>
                <a:cs typeface="Consolas"/>
              </a:rPr>
              <a:t>SELECT COUNT(</a:t>
            </a:r>
            <a:r>
              <a:rPr lang="en-US" sz="1800" dirty="0" err="1">
                <a:latin typeface="Consolas"/>
                <a:cs typeface="Consolas"/>
              </a:rPr>
              <a:t>airportname</a:t>
            </a:r>
            <a:r>
              <a:rPr lang="en-US" sz="1800" dirty="0">
                <a:latin typeface="Consolas"/>
                <a:cs typeface="Consolas"/>
              </a:rPr>
              <a:t>) FROM `travel-sample` WHERE type="airport";</a:t>
            </a:r>
            <a:endParaRPr lang="en-US" sz="1800" dirty="0" smtClean="0">
              <a:latin typeface="Consolas"/>
              <a:cs typeface="Consolas"/>
            </a:endParaRPr>
          </a:p>
          <a:p>
            <a:endParaRPr lang="en-US" dirty="0"/>
          </a:p>
          <a:p>
            <a:r>
              <a:rPr lang="en-US" dirty="0" smtClean="0"/>
              <a:t>What are the different distinct document “types” in the `travel-sample?</a:t>
            </a:r>
          </a:p>
          <a:p>
            <a:pPr marL="230188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select </a:t>
            </a:r>
            <a:r>
              <a:rPr lang="en-US" sz="1800" dirty="0">
                <a:latin typeface="Consolas"/>
                <a:cs typeface="Consolas"/>
              </a:rPr>
              <a:t>DISTINCT type FROM `travel-sample`;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are the “names” of places one can eat as an “activity” in the “city” of London?</a:t>
            </a:r>
          </a:p>
          <a:p>
            <a:pPr marL="230188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SELECT name FROM `</a:t>
            </a:r>
            <a:r>
              <a:rPr lang="en-US" sz="1800" dirty="0">
                <a:latin typeface="Consolas"/>
                <a:cs typeface="Consolas"/>
              </a:rPr>
              <a:t>travel-sample` </a:t>
            </a:r>
            <a:r>
              <a:rPr lang="en-US" sz="1800" dirty="0" smtClean="0">
                <a:latin typeface="Consolas"/>
                <a:cs typeface="Consolas"/>
              </a:rPr>
              <a:t>WHERE activity = "eat" AND </a:t>
            </a:r>
            <a:r>
              <a:rPr lang="en-US" sz="1800" dirty="0">
                <a:latin typeface="Consolas"/>
                <a:cs typeface="Consolas"/>
              </a:rPr>
              <a:t>city = "London";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5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8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8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 smtClean="0"/>
          </a:p>
          <a:p>
            <a:r>
              <a:rPr lang="en-US" dirty="0" smtClean="0"/>
              <a:t>Verify `travel-sample` bucket is available</a:t>
            </a:r>
            <a:endParaRPr lang="en-US" dirty="0" smtClean="0"/>
          </a:p>
          <a:p>
            <a:r>
              <a:rPr lang="en-US" dirty="0" smtClean="0"/>
              <a:t>Use the web console and </a:t>
            </a:r>
            <a:r>
              <a:rPr lang="en-US" dirty="0" err="1" smtClean="0"/>
              <a:t>cbq</a:t>
            </a:r>
            <a:r>
              <a:rPr lang="en-US" dirty="0" smtClean="0"/>
              <a:t> lightly to explore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4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685800"/>
            <a:ext cx="3205648" cy="3394472"/>
          </a:xfrm>
        </p:spPr>
        <p:txBody>
          <a:bodyPr/>
          <a:lstStyle/>
          <a:p>
            <a:r>
              <a:rPr lang="en-US" dirty="0" smtClean="0"/>
              <a:t>Install Locally</a:t>
            </a:r>
          </a:p>
          <a:p>
            <a:pPr lvl="1"/>
            <a:r>
              <a:rPr lang="en-US" dirty="0" smtClean="0"/>
              <a:t>Run installer or copy the .app over or run the OS package manager to install the package.</a:t>
            </a:r>
          </a:p>
          <a:p>
            <a:pPr lvl="1"/>
            <a:r>
              <a:rPr lang="en-US" dirty="0" smtClean="0"/>
              <a:t>Set up the cluster</a:t>
            </a:r>
          </a:p>
          <a:p>
            <a:pPr lvl="2"/>
            <a:r>
              <a:rPr lang="en-US" dirty="0" smtClean="0"/>
              <a:t>Install the sample buckets</a:t>
            </a:r>
          </a:p>
          <a:p>
            <a:pPr lvl="3"/>
            <a:r>
              <a:rPr lang="en-US" dirty="0" smtClean="0"/>
              <a:t>ensure you have `travel-sample`</a:t>
            </a:r>
            <a:endParaRPr lang="en-US" dirty="0"/>
          </a:p>
        </p:txBody>
      </p:sp>
      <p:pic>
        <p:nvPicPr>
          <p:cNvPr id="5" name="Picture 4" descr="n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690" y="1628127"/>
            <a:ext cx="1016000" cy="1016000"/>
          </a:xfrm>
          <a:prstGeom prst="rect">
            <a:avLst/>
          </a:prstGeom>
        </p:spPr>
      </p:pic>
      <p:pic>
        <p:nvPicPr>
          <p:cNvPr id="6" name="Picture 5" descr="ma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5598" y="1628127"/>
            <a:ext cx="1016000" cy="1016000"/>
          </a:xfrm>
          <a:prstGeom prst="rect">
            <a:avLst/>
          </a:prstGeom>
        </p:spPr>
      </p:pic>
      <p:pic>
        <p:nvPicPr>
          <p:cNvPr id="7" name="Picture 6" descr="ubuntu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690" y="3223856"/>
            <a:ext cx="812800" cy="812800"/>
          </a:xfrm>
          <a:prstGeom prst="rect">
            <a:avLst/>
          </a:prstGeom>
        </p:spPr>
      </p:pic>
      <p:pic>
        <p:nvPicPr>
          <p:cNvPr id="8" name="Picture 7" descr="redha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1297" y="2357664"/>
            <a:ext cx="1016000" cy="1016000"/>
          </a:xfrm>
          <a:prstGeom prst="rect">
            <a:avLst/>
          </a:prstGeom>
        </p:spPr>
      </p:pic>
      <p:pic>
        <p:nvPicPr>
          <p:cNvPr id="9" name="Picture 8" descr="debia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5598" y="3122256"/>
            <a:ext cx="1016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1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Install 4.0 beta candidate build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hlinkClick r:id="rId2"/>
              </a:rPr>
              <a:t>http:</a:t>
            </a:r>
            <a:r>
              <a:rPr lang="en-US" dirty="0">
                <a:hlinkClick r:id="rId2"/>
              </a:rPr>
              <a:t>/</a:t>
            </a:r>
            <a:r>
              <a:rPr lang="en-US" dirty="0" smtClean="0">
                <a:hlinkClick r:id="rId2"/>
              </a:rPr>
              <a:t>/packages.couchbase.com</a:t>
            </a:r>
            <a:r>
              <a:rPr lang="en-US" dirty="0">
                <a:hlinkClick r:id="rId2"/>
              </a:rPr>
              <a:t>/releases/4.0.0-beta/couchbase-server-enterprise_4.0.0-beta-windows_amd64.</a:t>
            </a:r>
            <a:r>
              <a:rPr lang="en-US" dirty="0" smtClean="0">
                <a:hlinkClick r:id="rId2"/>
              </a:rPr>
              <a:t>exe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</a:t>
            </a:r>
            <a:r>
              <a:rPr lang="en-US" dirty="0">
                <a:hlinkClick r:id="rId3"/>
              </a:rPr>
              <a:t>/</a:t>
            </a:r>
            <a:r>
              <a:rPr lang="en-US" dirty="0" smtClean="0">
                <a:hlinkClick r:id="rId3"/>
              </a:rPr>
              <a:t>/packages.couchbase.com</a:t>
            </a:r>
            <a:r>
              <a:rPr lang="en-US" dirty="0">
                <a:hlinkClick r:id="rId3"/>
              </a:rPr>
              <a:t>/releases/4.0.0-beta/couchbase-server-enterprise_4.0.0-beta-macos_x86_64.</a:t>
            </a:r>
            <a:r>
              <a:rPr lang="en-US" dirty="0" smtClean="0">
                <a:hlinkClick r:id="rId3"/>
              </a:rPr>
              <a:t>zip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</a:t>
            </a:r>
            <a:r>
              <a:rPr lang="en-US" dirty="0">
                <a:hlinkClick r:id="rId4"/>
              </a:rPr>
              <a:t>/</a:t>
            </a:r>
            <a:r>
              <a:rPr lang="en-US" dirty="0" smtClean="0">
                <a:hlinkClick r:id="rId4"/>
              </a:rPr>
              <a:t>/packages.couchbase.com</a:t>
            </a:r>
            <a:r>
              <a:rPr lang="en-US" dirty="0">
                <a:hlinkClick r:id="rId4"/>
              </a:rPr>
              <a:t>/releases/4.0.0-beta/couchbase-server-enterprise_4.0.0-beta-ubuntu12.04_amd64.</a:t>
            </a:r>
            <a:r>
              <a:rPr lang="en-US" dirty="0" smtClean="0">
                <a:hlinkClick r:id="rId4"/>
              </a:rPr>
              <a:t>deb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</a:t>
            </a:r>
            <a:r>
              <a:rPr lang="en-US" dirty="0">
                <a:hlinkClick r:id="rId5"/>
              </a:rPr>
              <a:t>/</a:t>
            </a:r>
            <a:r>
              <a:rPr lang="en-US" dirty="0" smtClean="0">
                <a:hlinkClick r:id="rId5"/>
              </a:rPr>
              <a:t>/packages.couchbase.com</a:t>
            </a:r>
            <a:r>
              <a:rPr lang="en-US" dirty="0">
                <a:hlinkClick r:id="rId5"/>
              </a:rPr>
              <a:t>/releases/4.0.0-beta/couchbase-server-enterprise-4.0.0-beta-centos6.x86_64.</a:t>
            </a:r>
            <a:r>
              <a:rPr lang="en-US" dirty="0" smtClean="0">
                <a:hlinkClick r:id="rId5"/>
              </a:rPr>
              <a:t>rpm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136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New Single Node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Include query and indexing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sample buckets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new default bucket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password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the </a:t>
            </a:r>
            <a:r>
              <a:rPr lang="en-US" dirty="0" err="1" smtClean="0"/>
              <a:t>cbq</a:t>
            </a:r>
            <a:r>
              <a:rPr lang="en-US" dirty="0" smtClean="0"/>
              <a:t> console and run some queries!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pic>
        <p:nvPicPr>
          <p:cNvPr id="3" name="Picture 2" descr="Initial Scre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324" y="766276"/>
            <a:ext cx="3599589" cy="2939143"/>
          </a:xfrm>
          <a:prstGeom prst="rect">
            <a:avLst/>
          </a:prstGeom>
        </p:spPr>
      </p:pic>
      <p:pic>
        <p:nvPicPr>
          <p:cNvPr id="4" name="Picture 3" descr="1 of 5 – New Cluster and Servic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4449" y="766276"/>
            <a:ext cx="3843606" cy="32750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221" y="3831383"/>
            <a:ext cx="313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“Setup”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44449" y="4041321"/>
            <a:ext cx="313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Important</a:t>
            </a:r>
            <a:r>
              <a:rPr lang="en-US" i="1" dirty="0" smtClean="0"/>
              <a:t>:</a:t>
            </a:r>
            <a:r>
              <a:rPr lang="en-US" dirty="0" smtClean="0"/>
              <a:t> Check the box next to </a:t>
            </a:r>
            <a:r>
              <a:rPr lang="en-US" i="1" dirty="0" smtClean="0"/>
              <a:t>Index</a:t>
            </a:r>
            <a:r>
              <a:rPr lang="en-US" dirty="0" smtClean="0"/>
              <a:t> and </a:t>
            </a:r>
            <a:r>
              <a:rPr lang="en-US" i="1" dirty="0" smtClean="0"/>
              <a:t>Query</a:t>
            </a:r>
            <a:r>
              <a:rPr lang="en-US" dirty="0" smtClean="0"/>
              <a:t> Services.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2959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2 &amp; 3</a:t>
            </a:r>
            <a:endParaRPr lang="en-US" dirty="0"/>
          </a:p>
        </p:txBody>
      </p:sp>
      <p:pic>
        <p:nvPicPr>
          <p:cNvPr id="3" name="Picture 2" descr="2 of 5 – Sample Dat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934" y="640313"/>
            <a:ext cx="4057115" cy="3456971"/>
          </a:xfrm>
          <a:prstGeom prst="rect">
            <a:avLst/>
          </a:prstGeom>
        </p:spPr>
      </p:pic>
      <p:pic>
        <p:nvPicPr>
          <p:cNvPr id="4" name="Picture 3" descr="3 of 5 – Default Bucke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8011" y="640313"/>
            <a:ext cx="4057115" cy="34569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6344" y="3946848"/>
            <a:ext cx="3679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the boxes next to </a:t>
            </a:r>
            <a:br>
              <a:rPr lang="en-US" dirty="0" smtClean="0"/>
            </a:br>
            <a:r>
              <a:rPr lang="en-US" dirty="0" smtClean="0">
                <a:latin typeface="Consolas"/>
                <a:cs typeface="Consolas"/>
              </a:rPr>
              <a:t>beer-sample </a:t>
            </a:r>
            <a:r>
              <a:rPr lang="en-US" dirty="0" smtClean="0"/>
              <a:t>and </a:t>
            </a:r>
            <a:r>
              <a:rPr lang="en-US" dirty="0" smtClean="0">
                <a:latin typeface="Consolas"/>
                <a:cs typeface="Consolas"/>
              </a:rPr>
              <a:t>travel-sample</a:t>
            </a:r>
            <a:r>
              <a:rPr lang="en-US" dirty="0" smtClean="0"/>
              <a:t>.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575935" y="4041321"/>
            <a:ext cx="3757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Couchbase Default Bucket with memory between 256MB and 1024MB.</a:t>
            </a:r>
          </a:p>
        </p:txBody>
      </p:sp>
    </p:spTree>
    <p:extLst>
      <p:ext uri="{BB962C8B-B14F-4D97-AF65-F5344CB8AC3E}">
        <p14:creationId xmlns:p14="http://schemas.microsoft.com/office/powerpoint/2010/main" val="402115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4 &amp; 5</a:t>
            </a:r>
            <a:endParaRPr lang="en-US" dirty="0"/>
          </a:p>
        </p:txBody>
      </p:sp>
      <p:pic>
        <p:nvPicPr>
          <p:cNvPr id="3" name="Picture 2" descr="4 of 5 – Register and agree to TnC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726" y="713792"/>
            <a:ext cx="4114800" cy="3506124"/>
          </a:xfrm>
          <a:prstGeom prst="rect">
            <a:avLst/>
          </a:prstGeom>
        </p:spPr>
      </p:pic>
      <p:pic>
        <p:nvPicPr>
          <p:cNvPr id="4" name="Picture 3" descr="5 of 5 – Set up Administrato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3857" y="713793"/>
            <a:ext cx="4114800" cy="35061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896" y="4041321"/>
            <a:ext cx="3679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for update notifications and do product registration.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963784" y="4041321"/>
            <a:ext cx="3679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a password.  Any will do but </a:t>
            </a:r>
            <a:r>
              <a:rPr lang="en-US" i="1" dirty="0" smtClean="0"/>
              <a:t>be sure you remember it.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7153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610</Words>
  <Application>Microsoft Macintosh PowerPoint</Application>
  <PresentationFormat>On-screen Show (16:9)</PresentationFormat>
  <Paragraphs>78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Lab: Setup Environment</vt:lpstr>
      <vt:lpstr>Agenda</vt:lpstr>
      <vt:lpstr>Installation</vt:lpstr>
      <vt:lpstr>PowerPoint Presentation</vt:lpstr>
      <vt:lpstr>Download and Install 4.0 beta candidate build</vt:lpstr>
      <vt:lpstr>Setup New Single Node Cluster</vt:lpstr>
      <vt:lpstr>Step 1</vt:lpstr>
      <vt:lpstr>Steps 2 &amp; 3</vt:lpstr>
      <vt:lpstr>Steps 4 &amp; 5</vt:lpstr>
      <vt:lpstr>Explore, Verify and Study Documents</vt:lpstr>
      <vt:lpstr>Try the `cbq` command line tool.</vt:lpstr>
      <vt:lpstr>Try a simple select statement</vt:lpstr>
      <vt:lpstr>Create an index and try a select again</vt:lpstr>
      <vt:lpstr>Some Queries to Try</vt:lpstr>
      <vt:lpstr>Some Queries to Try</vt:lpstr>
      <vt:lpstr>Questions?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Matt Ingenthron</cp:lastModifiedBy>
  <cp:revision>74</cp:revision>
  <dcterms:created xsi:type="dcterms:W3CDTF">2014-10-22T15:36:28Z</dcterms:created>
  <dcterms:modified xsi:type="dcterms:W3CDTF">2015-05-31T21:12:45Z</dcterms:modified>
</cp:coreProperties>
</file>