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</p:sldIdLst>
  <p:sldSz cx="9144000" cy="5143500"/>
  <p:notesSz cx="6858000" cy="9144000"/>
  <p:defaultTextStyle>
    <a:lvl1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1pPr>
    <a:lvl2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2pPr>
    <a:lvl3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3pPr>
    <a:lvl4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4pPr>
    <a:lvl5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5pPr>
    <a:lvl6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6pPr>
    <a:lvl7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7pPr>
    <a:lvl8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8pPr>
    <a:lvl9pPr defTabSz="457200">
      <a:defRPr>
        <a:solidFill>
          <a:srgbClr val="1E1C1C"/>
        </a:solidFill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E4F4"/>
          </a:solidFill>
        </a:fill>
      </a:tcStyle>
    </a:wholeTbl>
    <a:band2H>
      <a:tcTxStyle b="def" i="def"/>
      <a:tcStyle>
        <a:tcBdr/>
        <a:fill>
          <a:solidFill>
            <a:srgbClr val="E7F2FA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E4F4"/>
          </a:solidFill>
        </a:fill>
      </a:tcStyle>
    </a:wholeTbl>
    <a:band2H>
      <a:tcTxStyle b="def" i="def"/>
      <a:tcStyle>
        <a:tcBdr/>
        <a:fill>
          <a:solidFill>
            <a:srgbClr val="E7F2FA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FCA"/>
          </a:solidFill>
        </a:fill>
      </a:tcStyle>
    </a:wholeTbl>
    <a:band2H>
      <a:tcTxStyle b="def" i="def"/>
      <a:tcStyle>
        <a:tcBdr/>
        <a:fill>
          <a:solidFill>
            <a:srgbClr val="FFF7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B2E2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1E1C1C"/>
        </a:fontRef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>
              <a:defRPr b="1" i="0" strike="noStrike" sz="2100" u="none">
                <a:solidFill>
                  <a:srgbClr val="1E1C1C"/>
                </a:solidFill>
                <a:effectLst/>
                <a:latin typeface="Corbel"/>
              </a:defRPr>
            </a:pPr>
            <a:r>
              <a:rPr b="1" i="0" strike="noStrike" sz="2100" u="none">
                <a:solidFill>
                  <a:srgbClr val="1E1C1C"/>
                </a:solidFill>
                <a:effectLst/>
                <a:latin typeface="Corbel"/>
              </a:rPr>
              <a:t>Sales</a:t>
            </a:r>
          </a:p>
        </c:rich>
      </c:tx>
      <c:layout>
        <c:manualLayout>
          <c:xMode val="edge"/>
          <c:yMode val="edge"/>
          <c:x val="0.2346"/>
          <c:y val="0.005"/>
          <c:w val="0.137229"/>
          <c:h val="0.18485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84859"/>
          <c:w val="0.60643"/>
          <c:h val="0.81514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Sales</c:v>
                </c:pt>
              </c:strCache>
            </c:strRef>
          </c:tx>
          <c:spPr>
            <a:solidFill>
              <a:srgbClr val="1BB2E2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1BB2E2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E40121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FFD400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F6500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EFEFEF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393937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5"/>
              <c:numFmt formatCode="0.#" sourceLinked="0"/>
              <c:txPr>
                <a:bodyPr/>
                <a:lstStyle/>
                <a:p>
                  <a:pPr lvl="0">
                    <a:def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defRPr>
                  </a:pPr>
                  <a:r>
                    <a:rPr b="0" i="0" strike="noStrike" sz="1800" u="none">
                      <a:solidFill>
                        <a:srgbClr val="1E1C1C"/>
                      </a:solidFill>
                      <a:effectLst/>
                      <a:latin typeface="Corbel"/>
                    </a:rPr>
                    <a:t/>
                  </a: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  <c:pt idx="4">
                  <c:v>5.500000</c:v>
                </c:pt>
                <c:pt idx="5">
                  <c:v>4.200000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7331"/>
          <c:y val="0.471419"/>
          <c:w val="0.252669"/>
          <c:h val="0.34277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200" u="none">
              <a:solidFill>
                <a:srgbClr val="1E1C1C"/>
              </a:solidFill>
              <a:effectLst/>
              <a:latin typeface="Corbe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561217"/>
          <c:y val="0.0595729"/>
          <c:w val="0.712707"/>
          <c:h val="0.8329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Series 1</c:v>
                </c:pt>
              </c:strCache>
            </c:strRef>
          </c:tx>
          <c:spPr>
            <a:solidFill>
              <a:srgbClr val="1BB2E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Series 2</c:v>
                </c:pt>
              </c:strCache>
            </c:strRef>
          </c:tx>
          <c:spPr>
            <a:solidFill>
              <a:srgbClr val="E4012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 idx="0">
                  <c:v>Series 3</c:v>
                </c:pt>
              </c:strCache>
            </c:strRef>
          </c:tx>
          <c:spPr>
            <a:solidFill>
              <a:srgbClr val="FFD40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Sheet1!$B$4:$E$4</c:f>
              <c:numCache>
                <c:ptCount val="4"/>
                <c:pt idx="0">
                  <c:v>2.000000</c:v>
                </c:pt>
                <c:pt idx="1">
                  <c:v>2.000000</c:v>
                </c:pt>
                <c:pt idx="2">
                  <c:v>3.000000</c:v>
                </c:pt>
                <c:pt idx="3">
                  <c:v>5.000000</c:v>
                </c:pt>
              </c:numCache>
            </c:numRef>
          </c:val>
        </c:ser>
        <c:gapWidth val="150"/>
        <c:overlap val="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1E1C1C"/>
                </a:solidFill>
                <a:effectLst/>
                <a:latin typeface="Corbel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98989"/>
              </a:solidFill>
              <a:prstDash val="solid"/>
              <a:bevel/>
            </a:ln>
          </c:spPr>
        </c:majorGridlines>
        <c:numFmt formatCode="0.#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1E1C1C"/>
                </a:solidFill>
                <a:effectLst/>
                <a:latin typeface="Corbel"/>
              </a:defRPr>
            </a:pPr>
          </a:p>
        </c:txPr>
        <c:crossAx val="0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05171"/>
          <c:y val="0.411057"/>
          <c:w val="0.194829"/>
          <c:h val="0.19421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200" u="none">
              <a:solidFill>
                <a:srgbClr val="1E1C1C"/>
              </a:solidFill>
              <a:effectLst/>
              <a:latin typeface="Corbe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541882"/>
          <c:y val="0.0625374"/>
          <c:w val="0.714222"/>
          <c:h val="0.82524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 idx="0">
                  <c:v>Series 1</c:v>
                </c:pt>
              </c:strCache>
            </c:strRef>
          </c:tx>
          <c:spPr>
            <a:noFill/>
            <a:ln w="47625" cap="flat">
              <a:solidFill>
                <a:srgbClr val="16B0E2"/>
              </a:solidFill>
              <a:prstDash val="solid"/>
              <a:bevel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16B0E2"/>
                </a:solidFill>
                <a:prstDash val="solid"/>
                <a:bevel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 idx="0">
                  <c:v>Series 2</c:v>
                </c:pt>
              </c:strCache>
            </c:strRef>
          </c:tx>
          <c:spPr>
            <a:noFill/>
            <a:ln w="47625" cap="flat">
              <a:solidFill>
                <a:srgbClr val="E00020"/>
              </a:solidFill>
              <a:prstDash val="solid"/>
              <a:bevel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E00020"/>
                </a:solidFill>
                <a:prstDash val="solid"/>
                <a:bevel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 idx="0">
                  <c:v>Series 3</c:v>
                </c:pt>
              </c:strCache>
            </c:strRef>
          </c:tx>
          <c:spPr>
            <a:noFill/>
            <a:ln w="47625" cap="flat">
              <a:solidFill>
                <a:srgbClr val="F9CF00"/>
              </a:solidFill>
              <a:prstDash val="solid"/>
              <a:bevel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F9CF00"/>
                </a:solidFill>
                <a:prstDash val="solid"/>
                <a:bevel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1E1C1C"/>
                    </a:solidFill>
                    <a:effectLst/>
                    <a:latin typeface="Corbel"/>
                  </a:defRPr>
                </a:pPr>
                <a:r>
                  <a:rPr b="0" i="0" strike="noStrike" sz="1800" u="none">
                    <a:solidFill>
                      <a:srgbClr val="1E1C1C"/>
                    </a:solidFill>
                    <a:effectLst/>
                    <a:latin typeface="Corbel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Sheet1!$B$4:$E$4</c:f>
              <c:numCache>
                <c:ptCount val="4"/>
                <c:pt idx="0">
                  <c:v>2.000000</c:v>
                </c:pt>
                <c:pt idx="1">
                  <c:v>2.000000</c:v>
                </c:pt>
                <c:pt idx="2">
                  <c:v>3.000000</c:v>
                </c:pt>
                <c:pt idx="3">
                  <c:v>5.000000</c:v>
                </c:pt>
              </c:numCache>
            </c:numRef>
          </c:val>
          <c:smooth val="0"/>
        </c:ser>
        <c:marker val="1"/>
        <c:axId val="0"/>
        <c:axId val="1"/>
      </c:lineChart>
      <c:catAx>
        <c:axId val="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1E1C1C"/>
                </a:solidFill>
                <a:effectLst/>
                <a:latin typeface="Corbel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98989"/>
              </a:solidFill>
              <a:prstDash val="solid"/>
              <a:bevel/>
            </a:ln>
          </c:spPr>
        </c:majorGridlines>
        <c:numFmt formatCode="0.#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200" u="none">
                <a:solidFill>
                  <a:srgbClr val="1E1C1C"/>
                </a:solidFill>
                <a:effectLst/>
                <a:latin typeface="Corbel"/>
              </a:defRPr>
            </a:pPr>
          </a:p>
        </c:txPr>
        <c:crossAx val="0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0483"/>
          <c:y val="0.410871"/>
          <c:w val="0.19517"/>
          <c:h val="0.20325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200" u="none">
              <a:solidFill>
                <a:srgbClr val="1E1C1C"/>
              </a:solidFill>
              <a:effectLst/>
              <a:latin typeface="Corbe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1" name="Shape 4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R="40639" indent="40639" defTabSz="914400">
              <a:lnSpc>
                <a:spcPct val="100000"/>
              </a:lnSpc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bring up demo now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(Dark)">
    <p:bg>
      <p:bgPr>
        <a:solidFill>
          <a:srgbClr val="E40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685800" y="0"/>
            <a:ext cx="7772400" cy="3031905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20000"/>
              </a:srgbClr>
            </a:outerShdw>
          </a:effectLst>
        </p:spPr>
        <p:txBody>
          <a:bodyPr lIns="45718" tIns="45718" rIns="45718" bIns="45718" anchor="b"/>
          <a:lstStyle>
            <a:lvl1pPr algn="ctr">
              <a:defRPr b="1" spc="0" sz="3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371600" y="3127248"/>
            <a:ext cx="6400800" cy="2016252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365125" indent="-254000"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365125" indent="-254000"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365125" indent="-254000"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65125" indent="-254000"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11" name="image3.png" descr="couchbase_logo_red_reversed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7065" y="351896"/>
            <a:ext cx="2057170" cy="474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  <a:endParaRPr>
              <a:solidFill>
                <a:srgbClr val="333333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  <a:endParaRPr>
              <a:solidFill>
                <a:srgbClr val="333333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  <a:endParaRPr>
              <a:solidFill>
                <a:srgbClr val="333333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  <a:endParaRPr>
              <a:solidFill>
                <a:srgbClr val="333333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8"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457200" y="69057"/>
            <a:ext cx="8229600" cy="11310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pc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457200" y="1200150"/>
            <a:ext cx="8229600" cy="394335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Font typeface="Arial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1383507"/>
            <a:ext cx="7772400" cy="15311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pc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1371600" y="2914650"/>
            <a:ext cx="6400800" cy="22288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700"/>
              </a:spcBef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143000" y="3257550"/>
            <a:ext cx="6867525" cy="188595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defRPr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67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9736" y="3354781"/>
            <a:ext cx="1724528" cy="985614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959052" y="1283900"/>
            <a:ext cx="219425" cy="1034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76200" cap="rnd">
            <a:solidFill>
              <a:srgbClr val="2ABFD5"/>
            </a:solidFill>
            <a:round/>
          </a:ln>
        </p:spPr>
        <p:txBody>
          <a:bodyPr lIns="38100" tIns="38100" rIns="38100" bIns="38100"/>
          <a:lstStyle/>
          <a:p>
            <a:pPr lvl="0" defTabSz="914400"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" name="Shape 69"/>
          <p:cNvSpPr/>
          <p:nvPr/>
        </p:nvSpPr>
        <p:spPr>
          <a:xfrm rot="10800000">
            <a:off x="6962599" y="1283900"/>
            <a:ext cx="219425" cy="1034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76200" cap="rnd">
            <a:solidFill>
              <a:srgbClr val="2ABFD5"/>
            </a:solidFill>
            <a:round/>
          </a:ln>
        </p:spPr>
        <p:txBody>
          <a:bodyPr lIns="38100" tIns="38100" rIns="38100" bIns="38100"/>
          <a:lstStyle/>
          <a:p>
            <a:pPr lvl="0" defTabSz="914400"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2447916" y="4404510"/>
            <a:ext cx="4247951" cy="226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38100" tIns="38100" rIns="38100" bIns="38100"/>
          <a:lstStyle/>
          <a:p>
            <a:pPr lvl="0" defTabSz="914400"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" name="Shape 71"/>
          <p:cNvSpPr/>
          <p:nvPr>
            <p:ph type="title"/>
          </p:nvPr>
        </p:nvSpPr>
        <p:spPr>
          <a:xfrm>
            <a:off x="1657350" y="1371601"/>
            <a:ext cx="5829300" cy="1202153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90000"/>
              </a:lnSpc>
              <a:defRPr b="1" spc="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2171700" y="2573753"/>
            <a:ext cx="4800600" cy="2569747"/>
          </a:xfrm>
          <a:prstGeom prst="rect">
            <a:avLst/>
          </a:prstGeom>
        </p:spPr>
        <p:txBody>
          <a:bodyPr/>
          <a:lstStyle>
            <a:lvl1pPr marL="347472" indent="-352044" algn="ctr" defTabSz="914400">
              <a:lnSpc>
                <a:spcPct val="100000"/>
              </a:lnSpc>
              <a:spcBef>
                <a:spcPts val="1200"/>
              </a:spcBef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651052" indent="-312724" algn="ctr" defTabSz="914400">
              <a:lnSpc>
                <a:spcPct val="100000"/>
              </a:lnSpc>
              <a:spcBef>
                <a:spcPts val="1200"/>
              </a:spcBef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00150" indent="-285750" algn="ctr" defTabSz="914400">
              <a:lnSpc>
                <a:spcPct val="100000"/>
              </a:lnSpc>
              <a:spcBef>
                <a:spcPts val="1200"/>
              </a:spcBef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657350" indent="-285750" algn="ctr" defTabSz="914400">
              <a:lnSpc>
                <a:spcPct val="100000"/>
              </a:lnSpc>
              <a:spcBef>
                <a:spcPts val="1200"/>
              </a:spcBef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625475" indent="-457200" algn="ctr" defTabSz="914400">
              <a:lnSpc>
                <a:spcPct val="100000"/>
              </a:lnSpc>
              <a:spcBef>
                <a:spcPts val="1200"/>
              </a:spcBef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143000" y="3257550"/>
            <a:ext cx="6867525" cy="188595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defRPr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2677011" y="2120519"/>
            <a:ext cx="1520712" cy="2"/>
          </a:xfrm>
          <a:prstGeom prst="line">
            <a:avLst/>
          </a:prstGeom>
          <a:ln w="3175">
            <a:solidFill>
              <a:srgbClr val="CBCBCB"/>
            </a:solidFill>
            <a:round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4924643" y="2120519"/>
            <a:ext cx="1581420" cy="2"/>
          </a:xfrm>
          <a:prstGeom prst="line">
            <a:avLst/>
          </a:prstGeom>
          <a:ln w="3175">
            <a:solidFill>
              <a:srgbClr val="CBCBCB"/>
            </a:solidFill>
            <a:round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pic>
        <p:nvPicPr>
          <p:cNvPr id="77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7723" y="1839928"/>
            <a:ext cx="726922" cy="561185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2467454" y="3452010"/>
            <a:ext cx="4247951" cy="226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38100" tIns="38100" rIns="38100" bIns="38100"/>
          <a:lstStyle/>
          <a:p>
            <a:pPr lvl="0" defTabSz="914400"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1682749" y="2190753"/>
            <a:ext cx="5829302" cy="1102521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90000"/>
              </a:lnSpc>
              <a:defRPr b="1" spc="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197EA4"/>
                </a:solidFill>
                <a:uFill>
                  <a:solidFill>
                    <a:srgbClr val="197EA4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143000" y="3257550"/>
            <a:ext cx="6867525" cy="188595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defRPr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82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389" y="4648197"/>
            <a:ext cx="788991" cy="45085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>
            <p:ph type="title"/>
          </p:nvPr>
        </p:nvSpPr>
        <p:spPr>
          <a:xfrm>
            <a:off x="1485900" y="285750"/>
            <a:ext cx="6172200" cy="1543051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90000"/>
              </a:lnSpc>
              <a:defRPr b="1" spc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143000" y="3257550"/>
            <a:ext cx="6867525" cy="188595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defRPr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86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389" y="4648197"/>
            <a:ext cx="788991" cy="450852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title"/>
          </p:nvPr>
        </p:nvSpPr>
        <p:spPr>
          <a:xfrm>
            <a:off x="1485900" y="285750"/>
            <a:ext cx="6172200" cy="1543051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90000"/>
              </a:lnSpc>
              <a:defRPr b="1" spc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7_Couchbase Them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143000" y="3257550"/>
            <a:ext cx="6858000" cy="1885950"/>
          </a:xfrm>
          <a:prstGeom prst="rect">
            <a:avLst/>
          </a:prstGeom>
          <a:gradFill>
            <a:gsLst>
              <a:gs pos="0">
                <a:srgbClr val="D0D0D5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90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396" y="4648200"/>
            <a:ext cx="789386" cy="451248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>
            <p:ph type="title"/>
          </p:nvPr>
        </p:nvSpPr>
        <p:spPr>
          <a:xfrm>
            <a:off x="1485900" y="285750"/>
            <a:ext cx="6172200" cy="1143000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90000"/>
              </a:lnSpc>
              <a:defRPr b="1" spc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1602581" y="1428750"/>
            <a:ext cx="6055519" cy="3714750"/>
          </a:xfrm>
          <a:prstGeom prst="rect">
            <a:avLst/>
          </a:prstGeom>
        </p:spPr>
        <p:txBody>
          <a:bodyPr/>
          <a:lstStyle>
            <a:lvl1pPr marL="257175" indent="-257175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SzPct val="100000"/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651192" indent="-311467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00150" indent="-28575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657350" indent="-28575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625475" indent="-4572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143000" y="3257550"/>
            <a:ext cx="6867525" cy="188595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defRPr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95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389" y="4648197"/>
            <a:ext cx="788991" cy="45085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>
            <p:ph type="title"/>
          </p:nvPr>
        </p:nvSpPr>
        <p:spPr>
          <a:xfrm>
            <a:off x="1485900" y="285750"/>
            <a:ext cx="6172200" cy="1143238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90000"/>
              </a:lnSpc>
              <a:defRPr b="1" spc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1602579" y="1428987"/>
            <a:ext cx="6055521" cy="3714513"/>
          </a:xfrm>
          <a:prstGeom prst="rect">
            <a:avLst/>
          </a:prstGeom>
        </p:spPr>
        <p:txBody>
          <a:bodyPr/>
          <a:lstStyle>
            <a:lvl1pPr marL="260604" indent="-260604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SzPct val="100000"/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651052" indent="-312724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00150" indent="-28575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657350" indent="-28575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625475" indent="-4572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2"/>
            <a:ext cx="278505" cy="27850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1E1C1C">
                <a:alpha val="20000"/>
              </a:srgbClr>
            </a:outerShdw>
          </a:effectLst>
        </p:spPr>
      </p:pic>
      <p:sp>
        <p:nvSpPr>
          <p:cNvPr id="15" name="Shape 15"/>
          <p:cNvSpPr/>
          <p:nvPr>
            <p:ph type="body" idx="1"/>
          </p:nvPr>
        </p:nvSpPr>
        <p:spPr>
          <a:xfrm>
            <a:off x="457200" y="1096469"/>
            <a:ext cx="8007740" cy="4047032"/>
          </a:xfrm>
          <a:prstGeom prst="rect">
            <a:avLst/>
          </a:prstGeom>
        </p:spPr>
        <p:txBody>
          <a:bodyPr lIns="45718" tIns="45718" rIns="45718" bIns="45718"/>
          <a:lstStyle>
            <a:lvl1pPr marL="228600" indent="-228600"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>
              <a:spcBef>
                <a:spcPts val="0"/>
              </a:spcBef>
              <a:buClr>
                <a:srgbClr val="1BB2E2"/>
              </a:buClr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One</a:t>
            </a:r>
            <a:endParaRPr sz="2400">
              <a:solidFill>
                <a:srgbClr val="1E1C1C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Two</a:t>
            </a:r>
            <a:endParaRPr sz="2400">
              <a:solidFill>
                <a:srgbClr val="1E1C1C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Three</a:t>
            </a:r>
            <a:endParaRPr sz="2400">
              <a:solidFill>
                <a:srgbClr val="1E1C1C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Four</a:t>
            </a:r>
            <a:endParaRPr sz="2400">
              <a:solidFill>
                <a:srgbClr val="1E1C1C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8229600" y="4794963"/>
            <a:ext cx="740664" cy="2184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7" name="Shape 17"/>
          <p:cNvSpPr/>
          <p:nvPr/>
        </p:nvSpPr>
        <p:spPr>
          <a:xfrm>
            <a:off x="164592" y="4767262"/>
            <a:ext cx="1035604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solidFill>
                  <a:srgbClr val="CCCCCC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20000"/>
              </a:srgbClr>
            </a:outerShdw>
          </a:effectLst>
        </p:spPr>
        <p:txBody>
          <a:bodyPr lIns="45718" tIns="45718" rIns="45718" bIns="45718"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8" sz="3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143000" y="3257550"/>
            <a:ext cx="6867525" cy="188595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defRPr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" name="Shape 100"/>
          <p:cNvSpPr/>
          <p:nvPr>
            <p:ph type="title"/>
          </p:nvPr>
        </p:nvSpPr>
        <p:spPr>
          <a:xfrm>
            <a:off x="1485900" y="285750"/>
            <a:ext cx="6172200" cy="1543051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90000"/>
              </a:lnSpc>
              <a:defRPr b="1" spc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7_Couchbase Them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143000" y="3257550"/>
            <a:ext cx="6858000" cy="1885950"/>
          </a:xfrm>
          <a:prstGeom prst="rect">
            <a:avLst/>
          </a:prstGeom>
          <a:gradFill>
            <a:gsLst>
              <a:gs pos="0">
                <a:srgbClr val="D0D0D5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lvl="0" marR="40639" algn="ctr" defTabSz="914400">
              <a:defRPr sz="3000">
                <a:solidFill>
                  <a:srgbClr val="000000"/>
                </a:solidFill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03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395" y="4648200"/>
            <a:ext cx="789387" cy="45124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>
            <p:ph type="title"/>
          </p:nvPr>
        </p:nvSpPr>
        <p:spPr>
          <a:xfrm>
            <a:off x="1485900" y="285750"/>
            <a:ext cx="6172200" cy="1143000"/>
          </a:xfrm>
          <a:prstGeom prst="rect">
            <a:avLst/>
          </a:prstGeom>
        </p:spPr>
        <p:txBody>
          <a:bodyPr anchor="t"/>
          <a:lstStyle>
            <a:lvl1pPr algn="ctr" defTabSz="914400">
              <a:lnSpc>
                <a:spcPct val="90000"/>
              </a:lnSpc>
              <a:defRPr b="1" spc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Title Text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1602581" y="1428750"/>
            <a:ext cx="6055519" cy="3714750"/>
          </a:xfrm>
          <a:prstGeom prst="rect">
            <a:avLst/>
          </a:prstGeom>
        </p:spPr>
        <p:txBody>
          <a:bodyPr/>
          <a:lstStyle>
            <a:lvl1pPr marL="257175" indent="-257175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SzPct val="100000"/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651191" indent="-311466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00150" indent="-28575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657350" indent="-28575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­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625475" indent="-457200" defTabSz="914400">
              <a:lnSpc>
                <a:spcPct val="100000"/>
              </a:lnSpc>
              <a:spcBef>
                <a:spcPts val="1200"/>
              </a:spcBef>
              <a:buClr>
                <a:srgbClr val="197EA4"/>
              </a:buClr>
              <a:buFont typeface="Lucida Grande"/>
              <a:buChar char="•"/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One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1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Two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Three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3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Four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4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2"/>
            <a:ext cx="278505" cy="27850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1E1C1C">
                <a:alpha val="20000"/>
              </a:srgbClr>
            </a:outerShdw>
          </a:effectLst>
        </p:spPr>
      </p:pic>
      <p:sp>
        <p:nvSpPr>
          <p:cNvPr id="22" name="Shape 22"/>
          <p:cNvSpPr/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8"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096469"/>
            <a:ext cx="8007740" cy="4047032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spcBef>
                <a:spcPts val="0"/>
              </a:spcBef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One</a:t>
            </a:r>
            <a:endParaRPr sz="2400">
              <a:solidFill>
                <a:srgbClr val="1E1C1C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Two</a:t>
            </a:r>
            <a:endParaRPr sz="2400">
              <a:solidFill>
                <a:srgbClr val="1E1C1C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Three</a:t>
            </a:r>
            <a:endParaRPr sz="2400">
              <a:solidFill>
                <a:srgbClr val="1E1C1C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Four</a:t>
            </a:r>
            <a:endParaRPr sz="2400">
              <a:solidFill>
                <a:srgbClr val="1E1C1C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8229600" y="4794963"/>
            <a:ext cx="740664" cy="2184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5" name="Shape 25"/>
          <p:cNvSpPr/>
          <p:nvPr/>
        </p:nvSpPr>
        <p:spPr>
          <a:xfrm>
            <a:off x="164592" y="4767262"/>
            <a:ext cx="1035604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solidFill>
                  <a:srgbClr val="CCCCCC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2"/>
            <a:ext cx="278505" cy="27850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1E1C1C">
                <a:alpha val="20000"/>
              </a:srgbClr>
            </a:outerShdw>
          </a:effectLst>
        </p:spPr>
      </p:pic>
      <p:sp>
        <p:nvSpPr>
          <p:cNvPr id="29" name="Shape 29"/>
          <p:cNvSpPr/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8"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8229600" y="4794963"/>
            <a:ext cx="740664" cy="2184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1" name="Shape 31"/>
          <p:cNvSpPr/>
          <p:nvPr/>
        </p:nvSpPr>
        <p:spPr>
          <a:xfrm>
            <a:off x="164592" y="4767262"/>
            <a:ext cx="1035604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solidFill>
                  <a:srgbClr val="CCCCCC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Break (Blue)">
    <p:bg>
      <p:bgPr>
        <a:solidFill>
          <a:srgbClr val="1B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685800" y="0"/>
            <a:ext cx="7772400" cy="2986185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20000"/>
              </a:srgbClr>
            </a:outerShdw>
          </a:effectLst>
        </p:spPr>
        <p:txBody>
          <a:bodyPr lIns="45718" tIns="45718" rIns="45718" bIns="45718" anchor="b"/>
          <a:lstStyle>
            <a:lvl1pPr algn="ctr">
              <a:defRPr b="1" spc="0" sz="29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371600" y="3063238"/>
            <a:ext cx="6400800" cy="2080263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35" name="image2.png" descr="bug test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4370" y="351896"/>
            <a:ext cx="495262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Brea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685800" y="0"/>
            <a:ext cx="7772400" cy="2986185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b="1" spc="0" sz="2900">
                <a:solidFill>
                  <a:srgbClr val="E40121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E40121"/>
                </a:solidFill>
              </a:rPr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371600" y="3063238"/>
            <a:ext cx="6400800" cy="2080263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E40121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Body Level One</a:t>
            </a:r>
            <a:endParaRPr sz="2000">
              <a:solidFill>
                <a:srgbClr val="E4012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Body Level Two</a:t>
            </a:r>
            <a:endParaRPr sz="2000">
              <a:solidFill>
                <a:srgbClr val="E4012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Body Level Three</a:t>
            </a:r>
            <a:endParaRPr sz="2000">
              <a:solidFill>
                <a:srgbClr val="E4012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Body Level Four</a:t>
            </a:r>
            <a:endParaRPr sz="2000">
              <a:solidFill>
                <a:srgbClr val="E4012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Body Level Five</a:t>
            </a:r>
          </a:p>
        </p:txBody>
      </p:sp>
      <p:pic>
        <p:nvPicPr>
          <p:cNvPr id="39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110" y="347472"/>
            <a:ext cx="495262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Break (Grey)">
    <p:bg>
      <p:bgPr>
        <a:solidFill>
          <a:srgbClr val="3939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685800" y="0"/>
            <a:ext cx="7772400" cy="2986185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b="1" spc="0" sz="29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371600" y="3063238"/>
            <a:ext cx="6400800" cy="2080263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4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110" y="347472"/>
            <a:ext cx="495262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Break (Red)">
    <p:bg>
      <p:bgPr>
        <a:solidFill>
          <a:srgbClr val="E40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685800" y="0"/>
            <a:ext cx="7772400" cy="2986185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20000"/>
              </a:srgbClr>
            </a:outerShdw>
          </a:effectLst>
        </p:spPr>
        <p:txBody>
          <a:bodyPr lIns="45718" tIns="45718" rIns="45718" bIns="45718" anchor="b"/>
          <a:lstStyle>
            <a:lvl1pPr algn="ctr">
              <a:defRPr b="1" spc="0" sz="29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1371600" y="3063238"/>
            <a:ext cx="6400800" cy="2080263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22791" indent="-211666"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47" name="image2.png" descr="bug test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4370" y="351896"/>
            <a:ext cx="495262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2"/>
          </p:nvPr>
        </p:nvSpPr>
        <p:spPr>
          <a:xfrm>
            <a:off x="8229600" y="4794963"/>
            <a:ext cx="740664" cy="2184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0" name="Shape 50"/>
          <p:cNvSpPr/>
          <p:nvPr/>
        </p:nvSpPr>
        <p:spPr>
          <a:xfrm>
            <a:off x="164592" y="4767262"/>
            <a:ext cx="1035604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solidFill>
                  <a:srgbClr val="CCCCCC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69" y="172009"/>
            <a:ext cx="237744" cy="2377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pic>
        <p:nvPicPr>
          <p:cNvPr id="4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5788" y="167030"/>
            <a:ext cx="247706" cy="2477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sp>
        <p:nvSpPr>
          <p:cNvPr id="5" name="Shape 5"/>
          <p:cNvSpPr/>
          <p:nvPr>
            <p:ph type="body" idx="1"/>
          </p:nvPr>
        </p:nvSpPr>
        <p:spPr>
          <a:xfrm>
            <a:off x="465555" y="1063431"/>
            <a:ext cx="8229601" cy="408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  <a:endParaRPr>
              <a:solidFill>
                <a:srgbClr val="333333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  <a:endParaRPr>
              <a:solidFill>
                <a:srgbClr val="333333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  <a:endParaRPr>
              <a:solidFill>
                <a:srgbClr val="333333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  <a:endParaRPr>
              <a:solidFill>
                <a:srgbClr val="333333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467604" y="0"/>
            <a:ext cx="8229601" cy="5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28"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8229534" y="4840681"/>
            <a:ext cx="743958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</p:sldLayoutIdLst>
  <p:transition spd="med" advClick="1"/>
  <p:txStyles>
    <p:titleStyle>
      <a:lvl1pPr defTabSz="457200">
        <a:defRPr spc="28" sz="3000">
          <a:solidFill>
            <a:srgbClr val="FFFFFF"/>
          </a:solidFill>
          <a:latin typeface="Corbel"/>
          <a:ea typeface="Corbel"/>
          <a:cs typeface="Corbel"/>
          <a:sym typeface="Corbel"/>
        </a:defRPr>
      </a:lvl1pPr>
      <a:lvl2pPr defTabSz="457200">
        <a:defRPr spc="28" sz="3000">
          <a:solidFill>
            <a:srgbClr val="FFFFFF"/>
          </a:solidFill>
          <a:latin typeface="Corbel"/>
          <a:ea typeface="Corbel"/>
          <a:cs typeface="Corbel"/>
          <a:sym typeface="Corbel"/>
        </a:defRPr>
      </a:lvl2pPr>
      <a:lvl3pPr defTabSz="457200">
        <a:defRPr spc="28" sz="3000">
          <a:solidFill>
            <a:srgbClr val="FFFFFF"/>
          </a:solidFill>
          <a:latin typeface="Corbel"/>
          <a:ea typeface="Corbel"/>
          <a:cs typeface="Corbel"/>
          <a:sym typeface="Corbel"/>
        </a:defRPr>
      </a:lvl3pPr>
      <a:lvl4pPr defTabSz="457200">
        <a:defRPr spc="28" sz="3000">
          <a:solidFill>
            <a:srgbClr val="FFFFFF"/>
          </a:solidFill>
          <a:latin typeface="Corbel"/>
          <a:ea typeface="Corbel"/>
          <a:cs typeface="Corbel"/>
          <a:sym typeface="Corbel"/>
        </a:defRPr>
      </a:lvl4pPr>
      <a:lvl5pPr defTabSz="457200">
        <a:defRPr spc="28" sz="3000">
          <a:solidFill>
            <a:srgbClr val="FFFFFF"/>
          </a:solidFill>
          <a:latin typeface="Corbel"/>
          <a:ea typeface="Corbel"/>
          <a:cs typeface="Corbel"/>
          <a:sym typeface="Corbel"/>
        </a:defRPr>
      </a:lvl5pPr>
      <a:lvl6pPr defTabSz="457200">
        <a:defRPr spc="28" sz="3000">
          <a:solidFill>
            <a:srgbClr val="FFFFFF"/>
          </a:solidFill>
          <a:latin typeface="Corbel"/>
          <a:ea typeface="Corbel"/>
          <a:cs typeface="Corbel"/>
          <a:sym typeface="Corbel"/>
        </a:defRPr>
      </a:lvl6pPr>
      <a:lvl7pPr defTabSz="457200">
        <a:defRPr spc="28" sz="3000">
          <a:solidFill>
            <a:srgbClr val="FFFFFF"/>
          </a:solidFill>
          <a:latin typeface="Corbel"/>
          <a:ea typeface="Corbel"/>
          <a:cs typeface="Corbel"/>
          <a:sym typeface="Corbel"/>
        </a:defRPr>
      </a:lvl7pPr>
      <a:lvl8pPr defTabSz="457200">
        <a:defRPr spc="28" sz="3000">
          <a:solidFill>
            <a:srgbClr val="FFFFFF"/>
          </a:solidFill>
          <a:latin typeface="Corbel"/>
          <a:ea typeface="Corbel"/>
          <a:cs typeface="Corbel"/>
          <a:sym typeface="Corbel"/>
        </a:defRPr>
      </a:lvl8pPr>
      <a:lvl9pPr defTabSz="457200">
        <a:defRPr spc="28" sz="3000">
          <a:solidFill>
            <a:srgbClr val="FFFFFF"/>
          </a:solidFill>
          <a:latin typeface="Corbel"/>
          <a:ea typeface="Corbel"/>
          <a:cs typeface="Corbel"/>
          <a:sym typeface="Corbel"/>
        </a:defRPr>
      </a:lvl9pPr>
    </p:titleStyle>
    <p:bodyStyle>
      <a:lvl1pPr defTabSz="457200">
        <a:lnSpc>
          <a:spcPct val="90000"/>
        </a:lnSpc>
        <a:spcBef>
          <a:spcPts val="400"/>
        </a:spcBef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1pPr>
      <a:lvl2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2pPr>
      <a:lvl3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3pPr>
      <a:lvl4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4pPr>
      <a:lvl5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5pPr>
      <a:lvl6pPr marL="24917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6pPr>
      <a:lvl7pPr marL="29489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7pPr>
      <a:lvl8pPr marL="3406140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8pPr>
      <a:lvl9pPr marL="3863340" indent="-205740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4984/default/c80c95e37157d8f910205e81a52a0499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4985/default/_user/foo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4984/default/c80c95e37157d8f910205e81a52a0499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4985/default/59b822c5-d69a-4b5d-9fee-5b56f22704d9" TargetMode="Externa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4985/default/59b822c5-d69a-4b5d-9fee-5b56f22704d9" TargetMode="Externa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jpe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685800" y="1929383"/>
            <a:ext cx="7772400" cy="1102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Sync Gateway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>
            <a:off x="1371600" y="3127248"/>
            <a:ext cx="6400800" cy="10881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In Depth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Testing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buChar char="•"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InMemory Database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506577" indent="-277977"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$ sync_gateway -url walrus: -bucket mydb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buChar char="•"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Persist data on file with: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506577" indent="-277977"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$ mkdir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lvl="1" marL="506577" indent="-277977"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$ sync_gateway -url walrus:data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buChar char="•"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Also configurable in JSON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Walrus</a:t>
            </a:r>
          </a:p>
        </p:txBody>
      </p:sp>
      <p:sp>
        <p:nvSpPr>
          <p:cNvPr id="157" name="Shape 157"/>
          <p:cNvSpPr/>
          <p:nvPr/>
        </p:nvSpPr>
        <p:spPr>
          <a:xfrm>
            <a:off x="5034787" y="1266824"/>
            <a:ext cx="3794572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3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"databases":{</a:t>
            </a:r>
            <a:endParaRPr sz="23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“sync_gateway":{</a:t>
            </a:r>
            <a:endParaRPr sz="23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"server":"walrus:data"         </a:t>
            </a:r>
            <a:endParaRPr sz="23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......</a:t>
            </a:r>
            <a:endParaRPr sz="23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In Production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Shared-nothing deployment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Just run multiple gateways pointed at the same bucket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Ideally, share the same config file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Multiplex requests to them with a load balancer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…within limits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At some point the Tap traffic will grow too large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Scalability testing is underway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Passing tests with 10k active users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Working on 15k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Scaling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20MB attachment size limit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Lots of active clients will consume lots of open TCP ports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Tap traffic grows as number of gateway nodes × db nodes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Limits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Google-style “expvars”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GET /_expvar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Response is JSON object full of stats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Marty has some neat tools to graph this in real time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Monitoring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buChar char="•"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Hardware Configuration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784554" indent="-555954">
              <a:buChar char="•"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16Gb RAM + QuadCore up to 5k users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buChar char="•"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Use nginx as load balancer: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Cluster Configuration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Hands On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body" idx="1"/>
          </p:nvPr>
        </p:nvSpPr>
        <p:spPr>
          <a:xfrm>
            <a:off x="457200" y="1096469"/>
            <a:ext cx="8007740" cy="3095474"/>
          </a:xfrm>
          <a:prstGeom prst="rect">
            <a:avLst/>
          </a:prstGeom>
        </p:spPr>
        <p:txBody>
          <a:bodyPr/>
          <a:lstStyle/>
          <a:p>
            <a:pPr lvl="0" marL="240630" indent="-240630" defTabSz="342900">
              <a:spcBef>
                <a:spcPts val="1600"/>
              </a:spcBef>
              <a:buClr>
                <a:srgbClr val="333333"/>
              </a:buClr>
              <a:buFont typeface="Arial Bold"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/</a:t>
            </a:r>
            <a:r>
              <a:rPr b="1" i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dbname</a:t>
            </a:r>
            <a:r>
              <a:rPr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/_user/</a:t>
            </a:r>
            <a:r>
              <a:rPr b="1" i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endParaRPr i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Create user: POST or PUT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Retrieve user: GET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Update user: PUT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Delete user: DELETE</a:t>
            </a:r>
          </a:p>
        </p:txBody>
      </p:sp>
      <p:sp>
        <p:nvSpPr>
          <p:cNvPr id="180" name="Shape 1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User Admin API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2"/>
      <p:bldP build="whole" bldLvl="1" animBg="1" rev="0" advAuto="0" spid="18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"/>
          </p:nvPr>
        </p:nvSpPr>
        <p:spPr>
          <a:xfrm>
            <a:off x="457200" y="1096469"/>
            <a:ext cx="8007740" cy="3596272"/>
          </a:xfrm>
          <a:prstGeom prst="rect">
            <a:avLst/>
          </a:prstGeom>
        </p:spPr>
        <p:txBody>
          <a:bodyPr/>
          <a:lstStyle/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 Bold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ID</a:t>
            </a:r>
            <a:endParaRPr sz="2400">
              <a:solidFill>
                <a:srgbClr val="333333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 Bold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Password</a:t>
            </a:r>
            <a:endParaRPr sz="2400">
              <a:solidFill>
                <a:srgbClr val="333333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Write-only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Securely hashed using bcrypt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 Bold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Access privileges</a:t>
            </a:r>
            <a:endParaRPr sz="2400">
              <a:solidFill>
                <a:srgbClr val="333333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Role membership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User Attributes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2"/>
      <p:bldP build="whole" bldLvl="1" animBg="1" rev="0" advAuto="0" spid="18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Admin API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body" idx="1"/>
          </p:nvPr>
        </p:nvSpPr>
        <p:spPr>
          <a:xfrm>
            <a:off x="457200" y="1096469"/>
            <a:ext cx="8007740" cy="2782290"/>
          </a:xfrm>
          <a:prstGeom prst="rect">
            <a:avLst/>
          </a:prstGeom>
        </p:spPr>
        <p:txBody>
          <a:bodyPr/>
          <a:lstStyle/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 Bold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Sync Gateway manages mobile user accounts</a:t>
            </a:r>
            <a:endParaRPr sz="2400">
              <a:solidFill>
                <a:srgbClr val="333333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 database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Admin REST API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 Bold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Authentication Mechanisms</a:t>
            </a:r>
            <a:endParaRPr sz="2400">
              <a:solidFill>
                <a:srgbClr val="333333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 Basic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Session cookie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400"/>
              </a:spcBef>
              <a:buClr>
                <a:srgbClr val="333333"/>
              </a:buClr>
              <a:buFont typeface="Arial"/>
              <a:buChar char="-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Custom (via app server)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User Accounts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  <p:bldP build="whole" bldLvl="1" animBg="1" rev="0" advAuto="0" spid="187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body" idx="1"/>
          </p:nvPr>
        </p:nvSpPr>
        <p:spPr>
          <a:xfrm>
            <a:off x="457200" y="1096469"/>
            <a:ext cx="8007740" cy="3103759"/>
          </a:xfrm>
          <a:prstGeom prst="rect">
            <a:avLst/>
          </a:prstGeom>
        </p:spPr>
        <p:txBody>
          <a:bodyPr/>
          <a:lstStyle>
            <a:lvl1pPr marL="320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1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lvl="0">
              <a:defRPr sz="1800"/>
            </a:pPr>
            <a:r>
              <a:rPr sz="2400"/>
              <a:t>Create a user with no access to anything</a:t>
            </a:r>
            <a:endParaRPr sz="2400"/>
          </a:p>
          <a:p>
            <a:pPr lvl="1">
              <a:defRPr sz="1800"/>
            </a:pPr>
            <a:r>
              <a:rPr sz="2400"/>
              <a:t>curl -X POST http://localhost:4985/default/_user/ -d '{"name":"foo", "password":"bar"}'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User Creation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2"/>
      <p:bldP build="whole" bldLvl="1" animBg="1" rev="0" advAuto="0" spid="19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body" idx="1"/>
          </p:nvPr>
        </p:nvSpPr>
        <p:spPr>
          <a:xfrm>
            <a:off x="457200" y="1096469"/>
            <a:ext cx="8007740" cy="3448317"/>
          </a:xfrm>
          <a:prstGeom prst="rect">
            <a:avLst/>
          </a:prstGeom>
        </p:spPr>
        <p:txBody>
          <a:bodyPr/>
          <a:lstStyle/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Create a document using our user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curl -u foo:bar -X POST http://localhost:4984/default/  -H "Content-Type: application/json"  -d '{ "type": “presentation","title":"Intro To Couchbase Mobile"}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The server Answer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{"id":"c80c95e37157d8f910205e81a52a0499","ok":true,"rev":"1-6a60ed9c1437173f44ff56be2d11bb7c"}</a:t>
            </a:r>
          </a:p>
        </p:txBody>
      </p:sp>
      <p:sp>
        <p:nvSpPr>
          <p:cNvPr id="196" name="Shape 1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Document Creation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  <p:bldP build="whole" bldLvl="1" animBg="1" rev="0" advAuto="0" spid="195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body" idx="1"/>
          </p:nvPr>
        </p:nvSpPr>
        <p:spPr>
          <a:xfrm>
            <a:off x="457200" y="1096469"/>
            <a:ext cx="8007740" cy="3734443"/>
          </a:xfrm>
          <a:prstGeom prst="rect">
            <a:avLst/>
          </a:prstGeom>
        </p:spPr>
        <p:txBody>
          <a:bodyPr/>
          <a:lstStyle/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Get the created Document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29" indent="-24063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curl -u foo:bar -X GET </a:t>
            </a:r>
            <a:r>
              <a:rPr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rPr>
              <a:t>http://localhost:4984/default/c80c95e37157d8f910205e81a52a0499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The server answer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{"error":"Forbidden","reason":"forbidden"}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Something is wrong! </a:t>
            </a:r>
          </a:p>
        </p:txBody>
      </p:sp>
      <p:sp>
        <p:nvSpPr>
          <p:cNvPr id="200" name="Shape 2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Retrieve the Document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  <p:bldP build="whole" bldLvl="1" animBg="1" rev="0" advAuto="0" spid="199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body" idx="1"/>
          </p:nvPr>
        </p:nvSpPr>
        <p:spPr>
          <a:xfrm>
            <a:off x="457200" y="1096469"/>
            <a:ext cx="8007740" cy="7560027"/>
          </a:xfrm>
          <a:prstGeom prst="rect">
            <a:avLst/>
          </a:prstGeom>
        </p:spPr>
        <p:txBody>
          <a:bodyPr/>
          <a:lstStyle/>
          <a:p>
            <a:pPr lvl="0" marL="320839" indent="-320839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100">
                <a:latin typeface="Arial"/>
                <a:ea typeface="Arial"/>
                <a:cs typeface="Arial"/>
                <a:sym typeface="Arial"/>
              </a:rPr>
              <a:t>Update the user to be able to access the ‘public’ channel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lvl="1" marL="701839" indent="-320839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100">
                <a:latin typeface="Arial"/>
                <a:ea typeface="Arial"/>
                <a:cs typeface="Arial"/>
                <a:sym typeface="Arial"/>
              </a:rPr>
              <a:t>curl -X PUT http://localhost:4985/default/_user/foo  -H "Content-Type: application/json" -d ‘{“admin_channels":["public"]}'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lvl="0" marL="320839" indent="-320839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100">
                <a:latin typeface="Arial"/>
                <a:ea typeface="Arial"/>
                <a:cs typeface="Arial"/>
                <a:sym typeface="Arial"/>
              </a:rPr>
              <a:t>Get the user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lvl="1" marL="541419" indent="-160419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100">
                <a:latin typeface="Arial"/>
                <a:ea typeface="Arial"/>
                <a:cs typeface="Arial"/>
                <a:sym typeface="Arial"/>
              </a:rPr>
              <a:t>curl  -X GET </a:t>
            </a:r>
            <a:r>
              <a:rPr sz="2100"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rPr>
              <a:t>http://localhost:4985/default/_user/foo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lvl="0" marL="320839" indent="-320839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100">
                <a:latin typeface="Arial"/>
                <a:ea typeface="Arial"/>
                <a:cs typeface="Arial"/>
                <a:sym typeface="Arial"/>
              </a:rPr>
              <a:t>Server Answer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lvl="1" marL="701839" indent="-320839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100">
                <a:latin typeface="Arial"/>
                <a:ea typeface="Arial"/>
                <a:cs typeface="Arial"/>
                <a:sym typeface="Arial"/>
              </a:rPr>
              <a:t>{"name":"foo","admin_channels":["public"],"all_channels":["public"]}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User Update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2"/>
      <p:bldP build="whole" bldLvl="1" animBg="1" rev="0" advAuto="0" spid="20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body" idx="1"/>
          </p:nvPr>
        </p:nvSpPr>
        <p:spPr>
          <a:xfrm>
            <a:off x="457200" y="1096469"/>
            <a:ext cx="8007740" cy="3329609"/>
          </a:xfrm>
          <a:prstGeom prst="rect">
            <a:avLst/>
          </a:prstGeom>
        </p:spPr>
        <p:txBody>
          <a:bodyPr/>
          <a:lstStyle/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Update the user to be able to access the ‘public’ channel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621629" indent="-24063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curl -u foo:bar -X GET </a:t>
            </a:r>
            <a:r>
              <a:rPr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rPr>
              <a:t>http://localhost:4984/default/c80c95e37157d8f910205e81a52a0499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The Server Answer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{"_id":"c80c95e37157d8f910205e81a52a0499","_rev":"1-6a60ed9c1437173f44ff56be2d11bb7c","title":"IntroToCBMobile”,"type":"presentation"}</a:t>
            </a:r>
          </a:p>
        </p:txBody>
      </p:sp>
      <p:sp>
        <p:nvSpPr>
          <p:cNvPr id="208" name="Shape 2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Retry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  <p:bldP build="whole" bldLvl="1" animBg="1" rev="0" advAuto="0" spid="207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body" idx="1"/>
          </p:nvPr>
        </p:nvSpPr>
        <p:spPr>
          <a:xfrm>
            <a:off x="457200" y="1096469"/>
            <a:ext cx="8007740" cy="3782961"/>
          </a:xfrm>
          <a:prstGeom prst="rect">
            <a:avLst/>
          </a:prstGeom>
        </p:spPr>
        <p:txBody>
          <a:bodyPr/>
          <a:lstStyle>
            <a:lvl1pPr marL="320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1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2839" indent="-320839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</a:lstStyle>
          <a:p>
            <a:pPr lvl="0">
              <a:defRPr sz="1800"/>
            </a:pPr>
            <a:r>
              <a:rPr sz="2400"/>
              <a:t>Get the list of documents on the server</a:t>
            </a:r>
            <a:endParaRPr sz="2400"/>
          </a:p>
          <a:p>
            <a:pPr lvl="1">
              <a:defRPr sz="1800"/>
            </a:pPr>
            <a:r>
              <a:rPr sz="2400"/>
              <a:t>curl -u foo:bar  -X GET http://localhost:4984/default/_all_docs</a:t>
            </a:r>
            <a:endParaRPr sz="2400"/>
          </a:p>
          <a:p>
            <a:pPr lvl="2">
              <a:defRPr sz="1800"/>
            </a:pPr>
            <a:r>
              <a:rPr sz="2400"/>
              <a:t>{"rows":[{"key":"c80c95e37157d8f910205e81a52a0499","id":"c80c95e37157d8f910205e81a52a0499","value":{"rev":"1-6a60ed9c1437173f44ff56be2d11bb7c"}}],"total_rows":1,"update_seq":4}</a:t>
            </a:r>
          </a:p>
        </p:txBody>
      </p:sp>
      <p:sp>
        <p:nvSpPr>
          <p:cNvPr id="212" name="Shape 2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All documents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2"/>
      <p:bldP build="whole" bldLvl="1" animBg="1" rev="0" advAuto="0" spid="21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body" idx="1"/>
          </p:nvPr>
        </p:nvSpPr>
        <p:spPr>
          <a:xfrm>
            <a:off x="457200" y="1096469"/>
            <a:ext cx="8007740" cy="3730028"/>
          </a:xfrm>
          <a:prstGeom prst="rect">
            <a:avLst/>
          </a:prstGeom>
        </p:spPr>
        <p:txBody>
          <a:bodyPr/>
          <a:lstStyle>
            <a:lvl1pPr marL="320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1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2839" indent="-320839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</a:lstStyle>
          <a:p>
            <a:pPr lvl="0">
              <a:defRPr sz="1800"/>
            </a:pPr>
            <a:r>
              <a:rPr sz="2400"/>
              <a:t>Get the list of changes on the server</a:t>
            </a:r>
            <a:endParaRPr sz="2400"/>
          </a:p>
          <a:p>
            <a:pPr lvl="1">
              <a:defRPr sz="1800"/>
            </a:pPr>
            <a:r>
              <a:rPr sz="2400"/>
              <a:t>curl -u foo:bar  -X GET http://localhost:4984/default/_changes</a:t>
            </a:r>
            <a:endParaRPr sz="2400"/>
          </a:p>
          <a:p>
            <a:pPr lvl="2">
              <a:defRPr sz="1800"/>
            </a:pPr>
            <a:r>
              <a:rPr sz="2400"/>
              <a:t>{"results":[{"seq":"4:2","id":"c80c95e37157d8f910205e81a52a0499","changes":[{"rev":"1-6a60ed9c1437173f44ff56be2d11bb7c"}]},{"seq":4,"id":"_user/foo","changes":[{"rev":""}]}],"last_seq":"4"}</a:t>
            </a:r>
          </a:p>
        </p:txBody>
      </p:sp>
      <p:sp>
        <p:nvSpPr>
          <p:cNvPr id="216" name="Shape 2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Changes?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2"/>
      <p:bldP build="whole" bldLvl="1" animBg="1" rev="0" advAuto="0" spid="21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body" idx="1"/>
          </p:nvPr>
        </p:nvSpPr>
        <p:spPr>
          <a:xfrm>
            <a:off x="457200" y="1096469"/>
            <a:ext cx="8007740" cy="3329609"/>
          </a:xfrm>
          <a:prstGeom prst="rect">
            <a:avLst/>
          </a:prstGeom>
        </p:spPr>
        <p:txBody>
          <a:bodyPr/>
          <a:lstStyle/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Write a Sync function that give access only to the owner of document of type presentation.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To do that you need to use the access and channel functions.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2" marL="709612" indent="-254000">
              <a:defRPr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channel(</a:t>
            </a: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channelName</a:t>
            </a:r>
            <a:r>
              <a:rPr b="1"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Routes the document to the named channel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2" marL="709612" indent="-254000">
              <a:defRPr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access(</a:t>
            </a: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user,channelName</a:t>
            </a:r>
            <a:r>
              <a:rPr b="1"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Grant access to a channel to a specified user, list of users or a role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About document Access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  <p:bldP build="whole" bldLvl="1" animBg="1" rev="0" advAuto="0" spid="219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224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4206" y="4647008"/>
            <a:ext cx="789386" cy="451249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About document Access</a:t>
            </a:r>
          </a:p>
        </p:txBody>
      </p:sp>
      <p:sp>
        <p:nvSpPr>
          <p:cNvPr id="226" name="Shape 226"/>
          <p:cNvSpPr/>
          <p:nvPr/>
        </p:nvSpPr>
        <p:spPr>
          <a:xfrm>
            <a:off x="1079082" y="1466849"/>
            <a:ext cx="6773119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function(doc, olddoc) {</a:t>
            </a:r>
            <a:endParaRPr sz="23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if (doc.type &amp;&amp; doc.type == "presentation"){</a:t>
            </a:r>
            <a:endParaRPr sz="23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  access (doc.owner, "presentationBy"+doc.owner);  </a:t>
            </a:r>
            <a:endParaRPr sz="23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  channel("presentationBy"+doc.owner);</a:t>
            </a:r>
            <a:endParaRPr sz="23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23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3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Bind only to localhost!!!!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Superset of the REST API on :4984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Port :4985</a:t>
            </a:r>
          </a:p>
        </p:txBody>
      </p:sp>
      <p:pic>
        <p:nvPicPr>
          <p:cNvPr id="117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990" y="2062750"/>
            <a:ext cx="7500160" cy="1084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body" idx="1"/>
          </p:nvPr>
        </p:nvSpPr>
        <p:spPr>
          <a:xfrm>
            <a:off x="457200" y="1096469"/>
            <a:ext cx="8007740" cy="3796157"/>
          </a:xfrm>
          <a:prstGeom prst="rect">
            <a:avLst/>
          </a:prstGeom>
        </p:spPr>
        <p:txBody>
          <a:bodyPr/>
          <a:lstStyle/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This will work only if the presentation document has an ‘owner’ field.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Modify the sync function to throw an error if there is no owner.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1600"/>
              </a:spcBef>
              <a:buClr>
                <a:srgbClr val="333333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You will need the throw method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2" marL="709612" indent="-254000">
              <a:buChar char="•"/>
              <a:defRPr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throw(</a:t>
            </a: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jsonObject</a:t>
            </a:r>
            <a:r>
              <a:rPr b="1"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Prevents a document mutation from persisting,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lvl="3" marL="881062" indent="-254000">
              <a:buChar char="•"/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Sync Gateway behave as an HTTP server, errors are map to HTTP code. It sets headers accordingly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Enforce the document validity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2"/>
      <p:bldP build="whole" bldLvl="1" animBg="1" rev="0" advAuto="0" spid="23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233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4206" y="4647008"/>
            <a:ext cx="789386" cy="451249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Enforce the document validity</a:t>
            </a:r>
          </a:p>
        </p:txBody>
      </p:sp>
      <p:sp>
        <p:nvSpPr>
          <p:cNvPr id="235" name="Shape 235"/>
          <p:cNvSpPr/>
          <p:nvPr/>
        </p:nvSpPr>
        <p:spPr>
          <a:xfrm>
            <a:off x="718588" y="1230226"/>
            <a:ext cx="7998596" cy="321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function(doc, olddoc) {</a:t>
            </a:r>
            <a:endParaRPr sz="22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if (doc.type &amp;&amp; doc.type == “presentation"){</a:t>
            </a:r>
            <a:endParaRPr sz="22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  if (!doc.owner) {</a:t>
            </a:r>
            <a:endParaRPr sz="22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sz="2200">
                <a:solidFill>
                  <a:srgbClr val="333333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throw({forbidden:</a:t>
            </a:r>
            <a:r>
              <a:rPr sz="2200">
                <a:solidFill>
                  <a:srgbClr val="333333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"Missing owner"});</a:t>
            </a:r>
            <a:endParaRPr sz="2200">
              <a:solidFill>
                <a:srgbClr val="333333"/>
              </a:solidFill>
              <a:uFill>
                <a:solidFill>
                  <a:srgbClr val="505050"/>
                </a:solidFill>
              </a:uFill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 sz="22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  access (doc.owner, "presentationBy"+doc.owner);  </a:t>
            </a:r>
            <a:endParaRPr sz="22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   channel("presentationBy"+doc.owner);</a:t>
            </a:r>
            <a:endParaRPr sz="22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22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2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body" idx="1"/>
          </p:nvPr>
        </p:nvSpPr>
        <p:spPr>
          <a:xfrm>
            <a:off x="457200" y="1096469"/>
            <a:ext cx="8007740" cy="3477564"/>
          </a:xfrm>
          <a:prstGeom prst="rect">
            <a:avLst/>
          </a:prstGeom>
        </p:spPr>
        <p:txBody>
          <a:bodyPr/>
          <a:lstStyle>
            <a:lvl1pPr marL="320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1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lvl="0">
              <a:defRPr sz="1800"/>
            </a:pPr>
            <a:r>
              <a:rPr sz="2400"/>
              <a:t>Using the same function, make sure the owner of the document does not change.</a:t>
            </a:r>
            <a:endParaRPr sz="2400"/>
          </a:p>
          <a:p>
            <a:pPr lvl="1">
              <a:defRPr sz="1800"/>
            </a:pPr>
            <a:r>
              <a:rPr sz="2400"/>
              <a:t>Remember that the arguments passed to the sync function are the new revision and the current revision of the document.</a:t>
            </a: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Enforce the document validity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1"/>
      <p:bldP build="whole" bldLvl="1" animBg="1" rev="0" advAuto="0" spid="237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Enforce the document validity</a:t>
            </a:r>
          </a:p>
        </p:txBody>
      </p:sp>
      <p:sp>
        <p:nvSpPr>
          <p:cNvPr id="243" name="Shape 243"/>
          <p:cNvSpPr/>
          <p:nvPr/>
        </p:nvSpPr>
        <p:spPr>
          <a:xfrm>
            <a:off x="2033037" y="1329143"/>
            <a:ext cx="5324371" cy="319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function(doc, olddoc) {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if (doc.type &amp;&amp; doc.type == “presentation"){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   if (!doc.owner) {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sz="1700">
                <a:solidFill>
                  <a:srgbClr val="333333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throw({forbidden:</a:t>
            </a:r>
            <a:r>
              <a:rPr sz="1700">
                <a:solidFill>
                  <a:srgbClr val="333333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"Missing owner"});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   }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70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if (oldDoc &amp;&amp; doc.owner != oldDoc.owner)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throw({forbidden:</a:t>
            </a:r>
            <a:r>
              <a:rPr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"Owner changed”});</a:t>
            </a:r>
            <a:endParaRPr sz="17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   access (doc.owner, "presentationBy"+doc.owner); 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   channel("presentationBy"+doc.owner);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  }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body" idx="1"/>
          </p:nvPr>
        </p:nvSpPr>
        <p:spPr>
          <a:xfrm>
            <a:off x="457200" y="1096469"/>
            <a:ext cx="8007740" cy="3477564"/>
          </a:xfrm>
          <a:prstGeom prst="rect">
            <a:avLst/>
          </a:prstGeom>
        </p:spPr>
        <p:txBody>
          <a:bodyPr/>
          <a:lstStyle/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Get a document Id on the admin UI and GET the document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curl -u foo:bar -X GET </a:t>
            </a:r>
            <a:r>
              <a:rPr sz="2400"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rPr>
              <a:t>http://localhost:4985/default/59b822c5-d69a-4b5d-9fee-5b56f22704d9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{"_id":"59b822c5-d69a-4b5d-9fee-5b56f22704d9","_rev":"3-d8ce35c54d1a8616f83f9207c2527053","created_at":1416964490008,"down_votes":1,"title":"prez1","type":"presentation","up_votes":1}</a:t>
            </a:r>
          </a:p>
        </p:txBody>
      </p:sp>
      <p:sp>
        <p:nvSpPr>
          <p:cNvPr id="246" name="Shape 2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Test the Synchronization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2"/>
      <p:bldP build="whole" bldLvl="1" animBg="1" rev="0" advAuto="0" spid="24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body" idx="1"/>
          </p:nvPr>
        </p:nvSpPr>
        <p:spPr>
          <a:xfrm>
            <a:off x="457200" y="1096469"/>
            <a:ext cx="8007740" cy="3477564"/>
          </a:xfrm>
          <a:prstGeom prst="rect">
            <a:avLst/>
          </a:prstGeom>
        </p:spPr>
        <p:txBody>
          <a:bodyPr/>
          <a:lstStyle/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Modify the document and go back to your app, changes is forwarded in real time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marL="320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curl -X PUT </a:t>
            </a:r>
            <a:r>
              <a:rPr sz="1600"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rPr>
              <a:t>http://localhost:4985/default/59b822c5-d69a-4b5d-9fee-5b56f22704d9</a:t>
            </a:r>
            <a:r>
              <a:rPr sz="1600">
                <a:latin typeface="Arial"/>
                <a:ea typeface="Arial"/>
                <a:cs typeface="Arial"/>
                <a:sym typeface="Arial"/>
              </a:rPr>
              <a:t> -H "Content-Type: application/json"  -d ‘{"_id":"59b822c5-d69a-4b5d-9fee-5b56f22704d9","_rev":"3-d8ce35c54d1a8616f83f9207c2527053","created_at":1416964490008,"down_votes":1,"title":"prez1","type":"presentation","up_votes":2}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1" marL="701840" indent="-320840" defTabSz="342900">
              <a:spcBef>
                <a:spcPts val="1600"/>
              </a:spcBef>
              <a:buClr>
                <a:srgbClr val="333333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latin typeface="Arial"/>
                <a:ea typeface="Arial"/>
                <a:cs typeface="Arial"/>
                <a:sym typeface="Arial"/>
              </a:rPr>
              <a:t>{"id":"59b822c5-d69a-4b5d-9fee-5b56f22704d9","ok":true,"rev":"4-54d151c055977d520602f515470ea074"}</a:t>
            </a:r>
          </a:p>
        </p:txBody>
      </p:sp>
      <p:sp>
        <p:nvSpPr>
          <p:cNvPr id="250" name="Shape 2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Test the Synchronization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1" grpId="1"/>
      <p:bldP build="whole" bldLvl="1" animBg="1" rev="0" advAuto="0" spid="249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body" idx="1"/>
          </p:nvPr>
        </p:nvSpPr>
        <p:spPr>
          <a:xfrm>
            <a:off x="457200" y="1096469"/>
            <a:ext cx="8007740" cy="3329609"/>
          </a:xfrm>
          <a:prstGeom prst="rect">
            <a:avLst/>
          </a:prstGeom>
        </p:spPr>
        <p:txBody>
          <a:bodyPr/>
          <a:lstStyle>
            <a:lvl1pPr marL="320840" indent="-320840" defTabSz="342900">
              <a:spcBef>
                <a:spcPts val="1600"/>
              </a:spcBef>
              <a:buClr>
                <a:srgbClr val="333333"/>
              </a:buClr>
              <a:buFontTx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As a final exercise/works to take back home we invite you to add authentication to the app. It could use basic auth or Facebook, Mozilla Persona if you have such an account.</a:t>
            </a:r>
          </a:p>
        </p:txBody>
      </p:sp>
      <p:sp>
        <p:nvSpPr>
          <p:cNvPr id="254" name="Shape 2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Add Authentication to your app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1"/>
      <p:bldP build="whole" bldLvl="1" animBg="1" rev="0" advAuto="0" spid="253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Sync Gateway Components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Sync Gateway Components</a:t>
            </a:r>
          </a:p>
        </p:txBody>
      </p:sp>
      <p:sp>
        <p:nvSpPr>
          <p:cNvPr id="261" name="Shape 261"/>
          <p:cNvSpPr/>
          <p:nvPr/>
        </p:nvSpPr>
        <p:spPr>
          <a:xfrm>
            <a:off x="2762250" y="1052512"/>
            <a:ext cx="3609975" cy="3781426"/>
          </a:xfrm>
          <a:prstGeom prst="roundRect">
            <a:avLst>
              <a:gd name="adj" fmla="val 11188"/>
            </a:avLst>
          </a:prstGeom>
          <a:solidFill>
            <a:srgbClr val="D8EBFF"/>
          </a:solidFill>
          <a:ln w="38100">
            <a:solidFill/>
            <a:miter lim="400000"/>
          </a:ln>
        </p:spPr>
        <p:txBody>
          <a:bodyPr lIns="38100" tIns="38100" rIns="38100" bIns="38100"/>
          <a:lstStyle/>
          <a:p>
            <a:pPr lvl="0" algn="ctr" defTabSz="438150">
              <a:lnSpc>
                <a:spcPct val="80000"/>
              </a:lnSpc>
              <a:defRPr b="1" sz="10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682625" y="1658544"/>
            <a:ext cx="2549525" cy="7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6200" cap="rnd">
            <a:solidFill/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263" name="Shape 263"/>
          <p:cNvSpPr/>
          <p:nvPr/>
        </p:nvSpPr>
        <p:spPr>
          <a:xfrm>
            <a:off x="-276225" y="1190625"/>
            <a:ext cx="952500" cy="952500"/>
          </a:xfrm>
          <a:prstGeom prst="roundRect">
            <a:avLst>
              <a:gd name="adj" fmla="val 20000"/>
            </a:avLst>
          </a:prstGeom>
          <a:solidFill>
            <a:srgbClr val="D6D6D6"/>
          </a:solidFill>
          <a:ln w="127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438150">
              <a:lnSpc>
                <a:spcPct val="80000"/>
              </a:lnSpc>
              <a:defRPr b="1"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4102100" y="1660309"/>
            <a:ext cx="530225" cy="3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25400">
            <a:solidFill/>
            <a:miter lim="400000"/>
            <a:headEnd type="stealth"/>
          </a:ln>
        </p:spPr>
        <p:txBody>
          <a:bodyPr/>
          <a:lstStyle/>
          <a:p>
            <a:pPr lvl="0"/>
          </a:p>
        </p:txBody>
      </p:sp>
      <p:grpSp>
        <p:nvGrpSpPr>
          <p:cNvPr id="267" name="Group 267"/>
          <p:cNvGrpSpPr/>
          <p:nvPr/>
        </p:nvGrpSpPr>
        <p:grpSpPr>
          <a:xfrm>
            <a:off x="3238500" y="1371600"/>
            <a:ext cx="857250" cy="571500"/>
            <a:chOff x="0" y="0"/>
            <a:chExt cx="857250" cy="571500"/>
          </a:xfrm>
        </p:grpSpPr>
        <p:sp>
          <p:nvSpPr>
            <p:cNvPr id="265" name="Shape 265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D6D6D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>
              <a:off x="33695" y="108585"/>
              <a:ext cx="789860" cy="354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/>
            <a:p>
              <a:pPr lvl="0" algn="ctr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Sync</a:t>
              </a:r>
              <a:endParaRPr b="1" sz="1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</a:p>
          </p:txBody>
        </p:sp>
      </p:grpSp>
      <p:sp>
        <p:nvSpPr>
          <p:cNvPr id="300" name="Shape 300"/>
          <p:cNvSpPr/>
          <p:nvPr/>
        </p:nvSpPr>
        <p:spPr>
          <a:xfrm>
            <a:off x="5046679" y="4540249"/>
            <a:ext cx="15807" cy="95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>
            <a:solidFill/>
            <a:miter lim="400000"/>
            <a:headEnd type="stealth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01" name="Shape 301"/>
          <p:cNvSpPr/>
          <p:nvPr/>
        </p:nvSpPr>
        <p:spPr>
          <a:xfrm>
            <a:off x="5067300" y="3654583"/>
            <a:ext cx="0" cy="30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/>
            <a:miter lim="400000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302" name="Shape 302"/>
          <p:cNvSpPr/>
          <p:nvPr/>
        </p:nvSpPr>
        <p:spPr>
          <a:xfrm>
            <a:off x="3903051" y="2806699"/>
            <a:ext cx="928323" cy="1149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/>
            <a:miter lim="400000"/>
            <a:headEnd type="stealth"/>
          </a:ln>
        </p:spPr>
        <p:txBody>
          <a:bodyPr/>
          <a:lstStyle/>
          <a:p>
            <a:pPr lvl="0"/>
          </a:p>
        </p:txBody>
      </p:sp>
      <p:grpSp>
        <p:nvGrpSpPr>
          <p:cNvPr id="273" name="Group 273"/>
          <p:cNvGrpSpPr/>
          <p:nvPr/>
        </p:nvGrpSpPr>
        <p:grpSpPr>
          <a:xfrm>
            <a:off x="4638675" y="3962400"/>
            <a:ext cx="857250" cy="571500"/>
            <a:chOff x="0" y="0"/>
            <a:chExt cx="857250" cy="571500"/>
          </a:xfrm>
        </p:grpSpPr>
        <p:sp>
          <p:nvSpPr>
            <p:cNvPr id="271" name="Shape 271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D6D6D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" name="Shape 272"/>
            <p:cNvSpPr/>
            <p:nvPr/>
          </p:nvSpPr>
          <p:spPr>
            <a:xfrm>
              <a:off x="33695" y="108585"/>
              <a:ext cx="789860" cy="354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10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Couchbase Smart Client</a:t>
              </a:r>
            </a:p>
          </p:txBody>
        </p:sp>
      </p:grpSp>
      <p:sp>
        <p:nvSpPr>
          <p:cNvPr id="274" name="Shape 274"/>
          <p:cNvSpPr/>
          <p:nvPr/>
        </p:nvSpPr>
        <p:spPr>
          <a:xfrm>
            <a:off x="4562475" y="5505450"/>
            <a:ext cx="952500" cy="952500"/>
          </a:xfrm>
          <a:prstGeom prst="rect">
            <a:avLst/>
          </a:prstGeom>
          <a:solidFill>
            <a:srgbClr val="D6D6D6"/>
          </a:solidFill>
          <a:ln w="127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438150">
              <a:lnSpc>
                <a:spcPct val="80000"/>
              </a:lnSpc>
              <a:defRPr b="1"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5067300" y="2806700"/>
            <a:ext cx="0" cy="263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/>
            <a:miter lim="400000"/>
            <a:tailEnd type="stealth"/>
          </a:ln>
        </p:spPr>
        <p:txBody>
          <a:bodyPr/>
          <a:lstStyle/>
          <a:p>
            <a:pPr lvl="0"/>
          </a:p>
        </p:txBody>
      </p:sp>
      <p:grpSp>
        <p:nvGrpSpPr>
          <p:cNvPr id="278" name="Group 278"/>
          <p:cNvGrpSpPr/>
          <p:nvPr/>
        </p:nvGrpSpPr>
        <p:grpSpPr>
          <a:xfrm>
            <a:off x="4638675" y="3076575"/>
            <a:ext cx="857250" cy="571501"/>
            <a:chOff x="0" y="18097"/>
            <a:chExt cx="857250" cy="571500"/>
          </a:xfrm>
        </p:grpSpPr>
        <p:sp>
          <p:nvSpPr>
            <p:cNvPr id="276" name="Shape 276"/>
            <p:cNvSpPr/>
            <p:nvPr/>
          </p:nvSpPr>
          <p:spPr>
            <a:xfrm>
              <a:off x="0" y="18097"/>
              <a:ext cx="857250" cy="571501"/>
            </a:xfrm>
            <a:prstGeom prst="roundRect">
              <a:avLst>
                <a:gd name="adj" fmla="val 26840"/>
              </a:avLst>
            </a:prstGeom>
            <a:solidFill>
              <a:srgbClr val="D6D6D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3695" y="60642"/>
              <a:ext cx="789860" cy="4864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10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Revision/Conflict Management</a:t>
              </a:r>
            </a:p>
          </p:txBody>
        </p:sp>
      </p:grpSp>
      <p:sp>
        <p:nvSpPr>
          <p:cNvPr id="304" name="Shape 304"/>
          <p:cNvSpPr/>
          <p:nvPr/>
        </p:nvSpPr>
        <p:spPr>
          <a:xfrm>
            <a:off x="5067300" y="1958975"/>
            <a:ext cx="0" cy="263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/>
            <a:miter lim="400000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305" name="Shape 305"/>
          <p:cNvSpPr/>
          <p:nvPr/>
        </p:nvSpPr>
        <p:spPr>
          <a:xfrm>
            <a:off x="5502275" y="1666875"/>
            <a:ext cx="12827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2700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grpSp>
        <p:nvGrpSpPr>
          <p:cNvPr id="283" name="Group 283"/>
          <p:cNvGrpSpPr/>
          <p:nvPr/>
        </p:nvGrpSpPr>
        <p:grpSpPr>
          <a:xfrm>
            <a:off x="4638675" y="1381125"/>
            <a:ext cx="857250" cy="571500"/>
            <a:chOff x="0" y="0"/>
            <a:chExt cx="857250" cy="571500"/>
          </a:xfrm>
        </p:grpSpPr>
        <p:sp>
          <p:nvSpPr>
            <p:cNvPr id="281" name="Shape 281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D6D6D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3695" y="187324"/>
              <a:ext cx="789860" cy="196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9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9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Authentication</a:t>
              </a:r>
            </a:p>
          </p:txBody>
        </p:sp>
      </p:grpSp>
      <p:sp>
        <p:nvSpPr>
          <p:cNvPr id="306" name="Shape 306"/>
          <p:cNvSpPr/>
          <p:nvPr/>
        </p:nvSpPr>
        <p:spPr>
          <a:xfrm>
            <a:off x="4102100" y="2514600"/>
            <a:ext cx="530225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/>
            <a:miter lim="400000"/>
            <a:headEnd type="stealth"/>
          </a:ln>
        </p:spPr>
        <p:txBody>
          <a:bodyPr/>
          <a:lstStyle/>
          <a:p>
            <a:pPr lvl="0"/>
          </a:p>
        </p:txBody>
      </p:sp>
      <p:grpSp>
        <p:nvGrpSpPr>
          <p:cNvPr id="287" name="Group 287"/>
          <p:cNvGrpSpPr/>
          <p:nvPr/>
        </p:nvGrpSpPr>
        <p:grpSpPr>
          <a:xfrm>
            <a:off x="4638675" y="2228850"/>
            <a:ext cx="857250" cy="571500"/>
            <a:chOff x="0" y="0"/>
            <a:chExt cx="857250" cy="571500"/>
          </a:xfrm>
        </p:grpSpPr>
        <p:sp>
          <p:nvSpPr>
            <p:cNvPr id="285" name="Shape 285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FFFC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3695" y="108585"/>
              <a:ext cx="789860" cy="354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10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App’s Sync Function</a:t>
              </a:r>
            </a:p>
          </p:txBody>
        </p:sp>
      </p:grpSp>
      <p:sp>
        <p:nvSpPr>
          <p:cNvPr id="307" name="Shape 307"/>
          <p:cNvSpPr/>
          <p:nvPr/>
        </p:nvSpPr>
        <p:spPr>
          <a:xfrm>
            <a:off x="1139821" y="2514583"/>
            <a:ext cx="2092329" cy="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76200" cap="rnd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91" name="Group 291"/>
          <p:cNvGrpSpPr/>
          <p:nvPr/>
        </p:nvGrpSpPr>
        <p:grpSpPr>
          <a:xfrm>
            <a:off x="3238500" y="2228850"/>
            <a:ext cx="857250" cy="571500"/>
            <a:chOff x="0" y="0"/>
            <a:chExt cx="857250" cy="571500"/>
          </a:xfrm>
        </p:grpSpPr>
        <p:sp>
          <p:nvSpPr>
            <p:cNvPr id="289" name="Shape 289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D6D6D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0" name="Shape 290"/>
            <p:cNvSpPr/>
            <p:nvPr/>
          </p:nvSpPr>
          <p:spPr>
            <a:xfrm>
              <a:off x="33695" y="42544"/>
              <a:ext cx="789860" cy="4864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10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Channel Change Tracking</a:t>
              </a:r>
            </a:p>
          </p:txBody>
        </p:sp>
      </p:grpSp>
      <p:grpSp>
        <p:nvGrpSpPr>
          <p:cNvPr id="294" name="Group 294"/>
          <p:cNvGrpSpPr/>
          <p:nvPr/>
        </p:nvGrpSpPr>
        <p:grpSpPr>
          <a:xfrm>
            <a:off x="6791325" y="1381125"/>
            <a:ext cx="857250" cy="571500"/>
            <a:chOff x="0" y="0"/>
            <a:chExt cx="857250" cy="571500"/>
          </a:xfrm>
        </p:grpSpPr>
        <p:sp>
          <p:nvSpPr>
            <p:cNvPr id="292" name="Shape 292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FFE8B9"/>
            </a:solidFill>
            <a:ln w="12700" cap="flat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3695" y="131445"/>
              <a:ext cx="789860" cy="308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9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9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External Auth Services</a:t>
              </a:r>
            </a:p>
          </p:txBody>
        </p:sp>
      </p:grpSp>
      <p:sp>
        <p:nvSpPr>
          <p:cNvPr id="295" name="Shape 295"/>
          <p:cNvSpPr/>
          <p:nvPr/>
        </p:nvSpPr>
        <p:spPr>
          <a:xfrm>
            <a:off x="1209675" y="1943100"/>
            <a:ext cx="574155" cy="2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>
            <a:spAutoFit/>
          </a:bodyPr>
          <a:lstStyle>
            <a:lvl1pPr defTabSz="914400"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to client</a:t>
            </a:r>
          </a:p>
        </p:txBody>
      </p:sp>
      <p:sp>
        <p:nvSpPr>
          <p:cNvPr id="296" name="Shape 296"/>
          <p:cNvSpPr/>
          <p:nvPr/>
        </p:nvSpPr>
        <p:spPr>
          <a:xfrm>
            <a:off x="5095875" y="4886325"/>
            <a:ext cx="1340099" cy="2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>
            <a:spAutoFit/>
          </a:bodyPr>
          <a:lstStyle>
            <a:lvl1pPr defTabSz="914400"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to Couchbase Server</a:t>
            </a:r>
          </a:p>
        </p:txBody>
      </p:sp>
      <p:sp>
        <p:nvSpPr>
          <p:cNvPr id="297" name="Shape 297"/>
          <p:cNvSpPr/>
          <p:nvPr/>
        </p:nvSpPr>
        <p:spPr>
          <a:xfrm>
            <a:off x="857246" y="2162165"/>
            <a:ext cx="276219" cy="704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438150">
              <a:lnSpc>
                <a:spcPct val="80000"/>
              </a:lnSpc>
              <a:defRPr b="1"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310" name="Shape 3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Sync Gateway: Incoming Changes</a:t>
            </a:r>
          </a:p>
        </p:txBody>
      </p:sp>
      <p:sp>
        <p:nvSpPr>
          <p:cNvPr id="311" name="Shape 311"/>
          <p:cNvSpPr/>
          <p:nvPr/>
        </p:nvSpPr>
        <p:spPr>
          <a:xfrm>
            <a:off x="2762250" y="1052512"/>
            <a:ext cx="3609975" cy="3781426"/>
          </a:xfrm>
          <a:prstGeom prst="roundRect">
            <a:avLst>
              <a:gd name="adj" fmla="val 11188"/>
            </a:avLst>
          </a:prstGeom>
          <a:solidFill>
            <a:srgbClr val="D8EBFF"/>
          </a:solidFill>
          <a:ln w="38100">
            <a:solidFill/>
            <a:miter lim="400000"/>
          </a:ln>
        </p:spPr>
        <p:txBody>
          <a:bodyPr lIns="38100" tIns="38100" rIns="38100" bIns="38100"/>
          <a:lstStyle/>
          <a:p>
            <a:pPr lvl="0" algn="ctr" defTabSz="438150">
              <a:lnSpc>
                <a:spcPct val="80000"/>
              </a:lnSpc>
              <a:defRPr b="1" sz="10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682625" y="1658544"/>
            <a:ext cx="2549525" cy="7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6200" cap="rnd">
            <a:solidFill/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313" name="Shape 313"/>
          <p:cNvSpPr/>
          <p:nvPr/>
        </p:nvSpPr>
        <p:spPr>
          <a:xfrm>
            <a:off x="-276225" y="1190625"/>
            <a:ext cx="952500" cy="952500"/>
          </a:xfrm>
          <a:prstGeom prst="roundRect">
            <a:avLst>
              <a:gd name="adj" fmla="val 20000"/>
            </a:avLst>
          </a:prstGeom>
          <a:solidFill>
            <a:srgbClr val="D6D6D6"/>
          </a:solidFill>
          <a:ln w="127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438150">
              <a:lnSpc>
                <a:spcPct val="80000"/>
              </a:lnSpc>
              <a:defRPr b="1"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4102100" y="1660309"/>
            <a:ext cx="530225" cy="3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25400">
            <a:solidFill/>
            <a:miter lim="400000"/>
            <a:headEnd type="stealth"/>
          </a:ln>
        </p:spPr>
        <p:txBody>
          <a:bodyPr/>
          <a:lstStyle/>
          <a:p>
            <a:pPr lvl="0"/>
          </a:p>
        </p:txBody>
      </p:sp>
      <p:grpSp>
        <p:nvGrpSpPr>
          <p:cNvPr id="317" name="Group 317"/>
          <p:cNvGrpSpPr/>
          <p:nvPr/>
        </p:nvGrpSpPr>
        <p:grpSpPr>
          <a:xfrm>
            <a:off x="3238500" y="1371600"/>
            <a:ext cx="857250" cy="571500"/>
            <a:chOff x="0" y="0"/>
            <a:chExt cx="857250" cy="571500"/>
          </a:xfrm>
        </p:grpSpPr>
        <p:sp>
          <p:nvSpPr>
            <p:cNvPr id="315" name="Shape 315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D6D6D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33695" y="108585"/>
              <a:ext cx="789860" cy="354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/>
            <a:p>
              <a:pPr lvl="0" algn="ctr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Sync</a:t>
              </a:r>
              <a:endParaRPr b="1" sz="1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</a:p>
          </p:txBody>
        </p:sp>
      </p:grpSp>
      <p:sp>
        <p:nvSpPr>
          <p:cNvPr id="336" name="Shape 336"/>
          <p:cNvSpPr/>
          <p:nvPr/>
        </p:nvSpPr>
        <p:spPr>
          <a:xfrm>
            <a:off x="5502275" y="1666875"/>
            <a:ext cx="12827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2700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grpSp>
        <p:nvGrpSpPr>
          <p:cNvPr id="321" name="Group 321"/>
          <p:cNvGrpSpPr/>
          <p:nvPr/>
        </p:nvGrpSpPr>
        <p:grpSpPr>
          <a:xfrm>
            <a:off x="4638675" y="1381125"/>
            <a:ext cx="857250" cy="571500"/>
            <a:chOff x="0" y="0"/>
            <a:chExt cx="857250" cy="571500"/>
          </a:xfrm>
        </p:grpSpPr>
        <p:sp>
          <p:nvSpPr>
            <p:cNvPr id="319" name="Shape 319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D6D6D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33695" y="187324"/>
              <a:ext cx="789860" cy="196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9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9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Authentication</a:t>
              </a:r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6791325" y="1381125"/>
            <a:ext cx="857250" cy="571500"/>
            <a:chOff x="0" y="0"/>
            <a:chExt cx="857250" cy="571500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FFE8B9"/>
            </a:solidFill>
            <a:ln w="12700" cap="flat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33695" y="131445"/>
              <a:ext cx="789860" cy="308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9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9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External Auth Services</a:t>
              </a:r>
            </a:p>
          </p:txBody>
        </p:sp>
      </p:grpSp>
      <p:grpSp>
        <p:nvGrpSpPr>
          <p:cNvPr id="327" name="Group 327"/>
          <p:cNvGrpSpPr/>
          <p:nvPr/>
        </p:nvGrpSpPr>
        <p:grpSpPr>
          <a:xfrm>
            <a:off x="1962150" y="1877615"/>
            <a:ext cx="2428876" cy="1398985"/>
            <a:chOff x="0" y="0"/>
            <a:chExt cx="2428875" cy="1398984"/>
          </a:xfrm>
        </p:grpSpPr>
        <p:sp>
          <p:nvSpPr>
            <p:cNvPr id="325" name="Shape 325"/>
            <p:cNvSpPr/>
            <p:nvPr/>
          </p:nvSpPr>
          <p:spPr>
            <a:xfrm>
              <a:off x="0" y="-1"/>
              <a:ext cx="2428876" cy="139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2" y="0"/>
                  </a:moveTo>
                  <a:lnTo>
                    <a:pt x="14575" y="2335"/>
                  </a:lnTo>
                  <a:lnTo>
                    <a:pt x="1694" y="2335"/>
                  </a:lnTo>
                  <a:cubicBezTo>
                    <a:pt x="758" y="2335"/>
                    <a:pt x="0" y="3651"/>
                    <a:pt x="0" y="5276"/>
                  </a:cubicBezTo>
                  <a:lnTo>
                    <a:pt x="0" y="18659"/>
                  </a:lnTo>
                  <a:cubicBezTo>
                    <a:pt x="0" y="20283"/>
                    <a:pt x="758" y="21600"/>
                    <a:pt x="1694" y="21600"/>
                  </a:cubicBezTo>
                  <a:lnTo>
                    <a:pt x="19906" y="21600"/>
                  </a:lnTo>
                  <a:cubicBezTo>
                    <a:pt x="20842" y="21600"/>
                    <a:pt x="21600" y="20283"/>
                    <a:pt x="21600" y="18659"/>
                  </a:cubicBezTo>
                  <a:lnTo>
                    <a:pt x="21600" y="5276"/>
                  </a:lnTo>
                  <a:cubicBezTo>
                    <a:pt x="21600" y="3651"/>
                    <a:pt x="20842" y="2335"/>
                    <a:pt x="19906" y="2335"/>
                  </a:cubicBezTo>
                  <a:lnTo>
                    <a:pt x="16269" y="2335"/>
                  </a:lnTo>
                  <a:lnTo>
                    <a:pt x="15422" y="0"/>
                  </a:lnTo>
                  <a:close/>
                </a:path>
              </a:pathLst>
            </a:custGeom>
            <a:solidFill>
              <a:srgbClr val="FFFDC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88900" dist="50800" dir="2700000">
                <a:srgbClr val="000000">
                  <a:alpha val="7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6" name="Shape 326"/>
            <p:cNvSpPr/>
            <p:nvPr/>
          </p:nvSpPr>
          <p:spPr>
            <a:xfrm>
              <a:off x="0" y="-1"/>
              <a:ext cx="2428875" cy="775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85725" tIns="85725" rIns="85725" bIns="85725" numCol="1" anchor="t">
              <a:spAutoFit/>
            </a:bodyPr>
            <a:lstStyle/>
            <a:p>
              <a:pPr lvl="0" marL="152400" indent="-152400" defTabSz="438150">
                <a:lnSpc>
                  <a:spcPct val="80000"/>
                </a:lnSpc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endParaRPr b="1" sz="12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152400" indent="-152400" defTabSz="438150">
                <a:lnSpc>
                  <a:spcPct val="80000"/>
                </a:lnSpc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rPr b="1" sz="12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Pushes changes from client:</a:t>
              </a:r>
              <a:endParaRPr b="1" sz="12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endParaRPr>
            </a:p>
            <a:p>
              <a:pPr lvl="1" marL="381000" indent="-152400" defTabSz="438150">
                <a:lnSpc>
                  <a:spcPct val="80000"/>
                </a:lnSpc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rPr b="1" sz="12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POST /db/_revs_diff</a:t>
              </a:r>
              <a:endParaRPr b="1" sz="12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endParaRPr>
            </a:p>
            <a:p>
              <a:pPr lvl="1" marL="381000" indent="-152400" defTabSz="438150">
                <a:lnSpc>
                  <a:spcPct val="80000"/>
                </a:lnSpc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rPr b="1" sz="12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POST /db/_bulk_docs</a:t>
              </a:r>
            </a:p>
          </p:txBody>
        </p:sp>
      </p:grpSp>
      <p:grpSp>
        <p:nvGrpSpPr>
          <p:cNvPr id="330" name="Group 330"/>
          <p:cNvGrpSpPr/>
          <p:nvPr/>
        </p:nvGrpSpPr>
        <p:grpSpPr>
          <a:xfrm>
            <a:off x="3324225" y="1877615"/>
            <a:ext cx="2428876" cy="1398985"/>
            <a:chOff x="0" y="0"/>
            <a:chExt cx="2428875" cy="1398984"/>
          </a:xfrm>
        </p:grpSpPr>
        <p:sp>
          <p:nvSpPr>
            <p:cNvPr id="328" name="Shape 328"/>
            <p:cNvSpPr/>
            <p:nvPr/>
          </p:nvSpPr>
          <p:spPr>
            <a:xfrm>
              <a:off x="0" y="-1"/>
              <a:ext cx="2428876" cy="139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2" y="0"/>
                  </a:moveTo>
                  <a:lnTo>
                    <a:pt x="14575" y="2335"/>
                  </a:lnTo>
                  <a:lnTo>
                    <a:pt x="1694" y="2335"/>
                  </a:lnTo>
                  <a:cubicBezTo>
                    <a:pt x="758" y="2335"/>
                    <a:pt x="0" y="3651"/>
                    <a:pt x="0" y="5276"/>
                  </a:cubicBezTo>
                  <a:lnTo>
                    <a:pt x="0" y="18659"/>
                  </a:lnTo>
                  <a:cubicBezTo>
                    <a:pt x="0" y="20283"/>
                    <a:pt x="758" y="21600"/>
                    <a:pt x="1694" y="21600"/>
                  </a:cubicBezTo>
                  <a:lnTo>
                    <a:pt x="19906" y="21600"/>
                  </a:lnTo>
                  <a:cubicBezTo>
                    <a:pt x="20842" y="21600"/>
                    <a:pt x="21600" y="20283"/>
                    <a:pt x="21600" y="18659"/>
                  </a:cubicBezTo>
                  <a:lnTo>
                    <a:pt x="21600" y="5276"/>
                  </a:lnTo>
                  <a:cubicBezTo>
                    <a:pt x="21600" y="3651"/>
                    <a:pt x="20842" y="2335"/>
                    <a:pt x="19906" y="2335"/>
                  </a:cubicBezTo>
                  <a:lnTo>
                    <a:pt x="16269" y="2335"/>
                  </a:lnTo>
                  <a:lnTo>
                    <a:pt x="15422" y="0"/>
                  </a:lnTo>
                  <a:close/>
                </a:path>
              </a:pathLst>
            </a:custGeom>
            <a:solidFill>
              <a:srgbClr val="FFFDC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88900" dist="50800" dir="2700000">
                <a:srgbClr val="000000">
                  <a:alpha val="7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defTabSz="438150">
                <a:lnSpc>
                  <a:spcPct val="80000"/>
                </a:lnSpc>
                <a:defRPr b="1" sz="1200">
                  <a:solidFill>
                    <a:srgbClr val="000000"/>
                  </a:solidFill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-1"/>
              <a:ext cx="2428875" cy="633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85725" tIns="85725" rIns="85725" bIns="85725" numCol="1" anchor="t">
              <a:spAutoFit/>
            </a:bodyPr>
            <a:lstStyle/>
            <a:p>
              <a:pPr lvl="0" marL="152400" indent="-152400" defTabSz="438150">
                <a:lnSpc>
                  <a:spcPct val="80000"/>
                </a:lnSpc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endParaRPr b="1" sz="12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152400" indent="-152400" defTabSz="438150">
                <a:lnSpc>
                  <a:spcPct val="80000"/>
                </a:lnSpc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rPr b="1" sz="12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HTTP Basic (over SSL), or</a:t>
              </a:r>
              <a:endParaRPr b="1" sz="12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152400" indent="-152400" defTabSz="438150">
                <a:lnSpc>
                  <a:spcPct val="80000"/>
                </a:lnSpc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rPr b="1" sz="12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Session cookie</a:t>
              </a:r>
            </a:p>
          </p:txBody>
        </p:sp>
      </p:grpSp>
      <p:grpSp>
        <p:nvGrpSpPr>
          <p:cNvPr id="333" name="Group 333"/>
          <p:cNvGrpSpPr/>
          <p:nvPr/>
        </p:nvGrpSpPr>
        <p:grpSpPr>
          <a:xfrm>
            <a:off x="5457825" y="1877615"/>
            <a:ext cx="2428876" cy="1398985"/>
            <a:chOff x="0" y="0"/>
            <a:chExt cx="2428875" cy="1398984"/>
          </a:xfrm>
        </p:grpSpPr>
        <p:sp>
          <p:nvSpPr>
            <p:cNvPr id="331" name="Shape 331"/>
            <p:cNvSpPr/>
            <p:nvPr/>
          </p:nvSpPr>
          <p:spPr>
            <a:xfrm>
              <a:off x="0" y="-1"/>
              <a:ext cx="2428876" cy="139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2" y="0"/>
                  </a:moveTo>
                  <a:lnTo>
                    <a:pt x="14575" y="2335"/>
                  </a:lnTo>
                  <a:lnTo>
                    <a:pt x="1694" y="2335"/>
                  </a:lnTo>
                  <a:cubicBezTo>
                    <a:pt x="758" y="2335"/>
                    <a:pt x="0" y="3651"/>
                    <a:pt x="0" y="5276"/>
                  </a:cubicBezTo>
                  <a:lnTo>
                    <a:pt x="0" y="18659"/>
                  </a:lnTo>
                  <a:cubicBezTo>
                    <a:pt x="0" y="20283"/>
                    <a:pt x="758" y="21600"/>
                    <a:pt x="1694" y="21600"/>
                  </a:cubicBezTo>
                  <a:lnTo>
                    <a:pt x="19906" y="21600"/>
                  </a:lnTo>
                  <a:cubicBezTo>
                    <a:pt x="20842" y="21600"/>
                    <a:pt x="21600" y="20283"/>
                    <a:pt x="21600" y="18659"/>
                  </a:cubicBezTo>
                  <a:lnTo>
                    <a:pt x="21600" y="5276"/>
                  </a:lnTo>
                  <a:cubicBezTo>
                    <a:pt x="21600" y="3651"/>
                    <a:pt x="20842" y="2335"/>
                    <a:pt x="19906" y="2335"/>
                  </a:cubicBezTo>
                  <a:lnTo>
                    <a:pt x="16269" y="2335"/>
                  </a:lnTo>
                  <a:lnTo>
                    <a:pt x="15422" y="0"/>
                  </a:lnTo>
                  <a:close/>
                </a:path>
              </a:pathLst>
            </a:custGeom>
            <a:solidFill>
              <a:srgbClr val="FFFDC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88900" dist="50800" dir="2700000">
                <a:srgbClr val="000000">
                  <a:alpha val="7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0" y="-1"/>
              <a:ext cx="2428875" cy="918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85725" tIns="85725" rIns="85725" bIns="85725" numCol="1" anchor="t">
              <a:spAutoFit/>
            </a:bodyPr>
            <a:lstStyle/>
            <a:p>
              <a:pPr lvl="0" marL="152400" indent="-152400" defTabSz="438150">
                <a:lnSpc>
                  <a:spcPct val="80000"/>
                </a:lnSpc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endParaRPr b="1" sz="12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152400" indent="-152400" defTabSz="438150">
                <a:lnSpc>
                  <a:spcPct val="80000"/>
                </a:lnSpc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rPr b="1" sz="12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Facebook</a:t>
              </a:r>
              <a:endParaRPr b="1" sz="12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152400" indent="-152400" defTabSz="438150">
                <a:lnSpc>
                  <a:spcPct val="80000"/>
                </a:lnSpc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rPr b="1" sz="12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Persona </a:t>
              </a:r>
              <a:r>
                <a:rPr b="1" sz="1200">
                  <a:solidFill>
                    <a:srgbClr val="A9A9A9"/>
                  </a:solidFill>
                  <a:uFill>
                    <a:solidFill>
                      <a:srgbClr val="A9A9A9"/>
                    </a:solidFill>
                  </a:uFill>
                  <a:latin typeface="Calibri"/>
                  <a:ea typeface="Calibri"/>
                  <a:cs typeface="Calibri"/>
                  <a:sym typeface="Calibri"/>
                </a:rPr>
                <a:t>(email-based)</a:t>
              </a:r>
              <a:endParaRPr b="1" sz="12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152400" indent="-152400" defTabSz="438150">
                <a:lnSpc>
                  <a:spcPct val="80000"/>
                </a:lnSpc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rPr b="1" sz="12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Custom</a:t>
              </a:r>
              <a:endParaRPr b="1" sz="12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endParaRPr>
            </a:p>
            <a:p>
              <a:pPr lvl="1" marL="381000" indent="-152400" defTabSz="438150">
                <a:lnSpc>
                  <a:spcPct val="80000"/>
                </a:lnSpc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rPr b="1" sz="12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LDAP, etc. *</a:t>
              </a:r>
            </a:p>
          </p:txBody>
        </p:sp>
      </p:grp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2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afterEffect" presetClass="entr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2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xi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25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0" grpId="3"/>
      <p:bldP build="whole" bldLvl="1" animBg="1" rev="0" advAuto="0" spid="327" grpId="2"/>
      <p:bldP build="whole" bldLvl="1" animBg="1" rev="0" advAuto="0" spid="327" grpId="1"/>
      <p:bldP build="whole" bldLvl="1" animBg="1" rev="0" advAuto="0" spid="330" grpId="4"/>
      <p:bldP build="whole" bldLvl="1" animBg="1" rev="0" advAuto="0" spid="333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Bypasses authentication / authorization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Great for admin tasks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Read all changes</a:t>
            </a:r>
          </a:p>
        </p:txBody>
      </p:sp>
      <p:pic>
        <p:nvPicPr>
          <p:cNvPr id="122" name="image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761" y="2324255"/>
            <a:ext cx="6858002" cy="125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Sync Gateway: App Logic &amp; Storage</a:t>
            </a:r>
          </a:p>
        </p:txBody>
      </p:sp>
      <p:sp>
        <p:nvSpPr>
          <p:cNvPr id="340" name="Shape 340"/>
          <p:cNvSpPr/>
          <p:nvPr/>
        </p:nvSpPr>
        <p:spPr>
          <a:xfrm>
            <a:off x="2762250" y="1052512"/>
            <a:ext cx="3609975" cy="3781426"/>
          </a:xfrm>
          <a:prstGeom prst="roundRect">
            <a:avLst>
              <a:gd name="adj" fmla="val 11188"/>
            </a:avLst>
          </a:prstGeom>
          <a:solidFill>
            <a:srgbClr val="D8EBFF"/>
          </a:solidFill>
          <a:ln w="38100">
            <a:solidFill/>
            <a:miter lim="400000"/>
          </a:ln>
        </p:spPr>
        <p:txBody>
          <a:bodyPr lIns="38100" tIns="38100" rIns="38100" bIns="38100"/>
          <a:lstStyle/>
          <a:p>
            <a:pPr lvl="0" algn="ctr" defTabSz="438150">
              <a:lnSpc>
                <a:spcPct val="80000"/>
              </a:lnSpc>
              <a:defRPr b="1" sz="10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5067300" y="4540250"/>
            <a:ext cx="1" cy="95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0800" y="7200"/>
                  <a:pt x="0" y="14400"/>
                  <a:pt x="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397" name="Shape 397"/>
          <p:cNvSpPr/>
          <p:nvPr/>
        </p:nvSpPr>
        <p:spPr>
          <a:xfrm>
            <a:off x="5067300" y="3654583"/>
            <a:ext cx="0" cy="30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/>
            <a:miter lim="400000"/>
            <a:tailEnd type="stealth"/>
          </a:ln>
        </p:spPr>
        <p:txBody>
          <a:bodyPr/>
          <a:lstStyle/>
          <a:p>
            <a:pPr lvl="0"/>
          </a:p>
        </p:txBody>
      </p:sp>
      <p:grpSp>
        <p:nvGrpSpPr>
          <p:cNvPr id="345" name="Group 345"/>
          <p:cNvGrpSpPr/>
          <p:nvPr/>
        </p:nvGrpSpPr>
        <p:grpSpPr>
          <a:xfrm>
            <a:off x="4638675" y="3962400"/>
            <a:ext cx="857250" cy="571500"/>
            <a:chOff x="0" y="0"/>
            <a:chExt cx="857250" cy="571500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D6D6D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33695" y="108585"/>
              <a:ext cx="789860" cy="354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10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Couchbase Smart Client</a:t>
              </a:r>
            </a:p>
          </p:txBody>
        </p:sp>
      </p:grpSp>
      <p:sp>
        <p:nvSpPr>
          <p:cNvPr id="346" name="Shape 346"/>
          <p:cNvSpPr/>
          <p:nvPr/>
        </p:nvSpPr>
        <p:spPr>
          <a:xfrm>
            <a:off x="4591050" y="5505450"/>
            <a:ext cx="952500" cy="952500"/>
          </a:xfrm>
          <a:prstGeom prst="rect">
            <a:avLst/>
          </a:prstGeom>
          <a:solidFill>
            <a:srgbClr val="D6D6D6"/>
          </a:solidFill>
          <a:ln w="127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438150">
              <a:lnSpc>
                <a:spcPct val="80000"/>
              </a:lnSpc>
              <a:defRPr b="1"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5067300" y="2806700"/>
            <a:ext cx="0" cy="263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/>
            <a:miter lim="400000"/>
            <a:tailEnd type="stealth"/>
          </a:ln>
        </p:spPr>
        <p:txBody>
          <a:bodyPr/>
          <a:lstStyle/>
          <a:p>
            <a:pPr lvl="0"/>
          </a:p>
        </p:txBody>
      </p:sp>
      <p:grpSp>
        <p:nvGrpSpPr>
          <p:cNvPr id="350" name="Group 350"/>
          <p:cNvGrpSpPr/>
          <p:nvPr/>
        </p:nvGrpSpPr>
        <p:grpSpPr>
          <a:xfrm>
            <a:off x="4638675" y="3076575"/>
            <a:ext cx="857250" cy="571501"/>
            <a:chOff x="0" y="18097"/>
            <a:chExt cx="857250" cy="571500"/>
          </a:xfrm>
        </p:grpSpPr>
        <p:sp>
          <p:nvSpPr>
            <p:cNvPr id="348" name="Shape 348"/>
            <p:cNvSpPr/>
            <p:nvPr/>
          </p:nvSpPr>
          <p:spPr>
            <a:xfrm>
              <a:off x="0" y="18097"/>
              <a:ext cx="857250" cy="571501"/>
            </a:xfrm>
            <a:prstGeom prst="roundRect">
              <a:avLst>
                <a:gd name="adj" fmla="val 26840"/>
              </a:avLst>
            </a:prstGeom>
            <a:solidFill>
              <a:srgbClr val="D6D6D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3695" y="60642"/>
              <a:ext cx="789860" cy="4864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10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Revision/Conflict Management</a:t>
              </a:r>
            </a:p>
          </p:txBody>
        </p:sp>
      </p:grpSp>
      <p:grpSp>
        <p:nvGrpSpPr>
          <p:cNvPr id="353" name="Group 353"/>
          <p:cNvGrpSpPr/>
          <p:nvPr/>
        </p:nvGrpSpPr>
        <p:grpSpPr>
          <a:xfrm>
            <a:off x="4638675" y="2228850"/>
            <a:ext cx="857250" cy="571500"/>
            <a:chOff x="0" y="0"/>
            <a:chExt cx="857250" cy="571500"/>
          </a:xfrm>
        </p:grpSpPr>
        <p:sp>
          <p:nvSpPr>
            <p:cNvPr id="351" name="Shape 351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FFFC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2" name="Shape 352"/>
            <p:cNvSpPr/>
            <p:nvPr/>
          </p:nvSpPr>
          <p:spPr>
            <a:xfrm>
              <a:off x="33695" y="108585"/>
              <a:ext cx="789860" cy="354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10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App’s Sync Function</a:t>
              </a:r>
            </a:p>
          </p:txBody>
        </p:sp>
      </p:grpSp>
      <p:sp>
        <p:nvSpPr>
          <p:cNvPr id="354" name="Shape 354"/>
          <p:cNvSpPr/>
          <p:nvPr/>
        </p:nvSpPr>
        <p:spPr>
          <a:xfrm>
            <a:off x="5095875" y="4886325"/>
            <a:ext cx="1340099" cy="2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>
            <a:spAutoFit/>
          </a:bodyPr>
          <a:lstStyle>
            <a:lvl1pPr defTabSz="914400"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to Couchbase Server</a:t>
            </a:r>
          </a:p>
        </p:txBody>
      </p:sp>
      <p:sp>
        <p:nvSpPr>
          <p:cNvPr id="355" name="Shape 355"/>
          <p:cNvSpPr/>
          <p:nvPr/>
        </p:nvSpPr>
        <p:spPr>
          <a:xfrm flipV="1">
            <a:off x="5065587" y="1942358"/>
            <a:ext cx="2" cy="268832"/>
          </a:xfrm>
          <a:prstGeom prst="line">
            <a:avLst/>
          </a:prstGeom>
          <a:ln w="25400">
            <a:solidFill>
              <a:srgbClr val="000000">
                <a:alpha val="46000"/>
              </a:srgbClr>
            </a:solidFill>
            <a:miter lim="400000"/>
            <a:headEnd type="stealth"/>
          </a:ln>
        </p:spPr>
        <p:txBody>
          <a:bodyPr lIns="34289" tIns="34289" rIns="34289" bIns="34289"/>
          <a:lstStyle/>
          <a:p>
            <a:pPr lvl="0">
              <a:defRPr sz="900">
                <a:solidFill>
                  <a:srgbClr val="000000"/>
                </a:solidFill>
              </a:defRPr>
            </a:pPr>
          </a:p>
        </p:txBody>
      </p:sp>
      <p:grpSp>
        <p:nvGrpSpPr>
          <p:cNvPr id="358" name="Group 358"/>
          <p:cNvGrpSpPr/>
          <p:nvPr/>
        </p:nvGrpSpPr>
        <p:grpSpPr>
          <a:xfrm>
            <a:off x="2066924" y="2152649"/>
            <a:ext cx="2654203" cy="1247776"/>
            <a:chOff x="0" y="0"/>
            <a:chExt cx="2654201" cy="1247775"/>
          </a:xfrm>
        </p:grpSpPr>
        <p:sp>
          <p:nvSpPr>
            <p:cNvPr id="356" name="Shape 356"/>
            <p:cNvSpPr/>
            <p:nvPr/>
          </p:nvSpPr>
          <p:spPr>
            <a:xfrm>
              <a:off x="-1" y="-1"/>
              <a:ext cx="2654203" cy="1247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0" y="0"/>
                  </a:moveTo>
                  <a:cubicBezTo>
                    <a:pt x="694" y="0"/>
                    <a:pt x="0" y="1476"/>
                    <a:pt x="0" y="3298"/>
                  </a:cubicBezTo>
                  <a:lnTo>
                    <a:pt x="0" y="18302"/>
                  </a:lnTo>
                  <a:cubicBezTo>
                    <a:pt x="0" y="20124"/>
                    <a:pt x="694" y="21600"/>
                    <a:pt x="1550" y="21600"/>
                  </a:cubicBezTo>
                  <a:lnTo>
                    <a:pt x="18216" y="21600"/>
                  </a:lnTo>
                  <a:cubicBezTo>
                    <a:pt x="19072" y="21600"/>
                    <a:pt x="19766" y="20124"/>
                    <a:pt x="19766" y="18302"/>
                  </a:cubicBezTo>
                  <a:lnTo>
                    <a:pt x="19766" y="8543"/>
                  </a:lnTo>
                  <a:lnTo>
                    <a:pt x="21600" y="6889"/>
                  </a:lnTo>
                  <a:lnTo>
                    <a:pt x="19766" y="5240"/>
                  </a:lnTo>
                  <a:lnTo>
                    <a:pt x="19766" y="3298"/>
                  </a:lnTo>
                  <a:cubicBezTo>
                    <a:pt x="19766" y="1476"/>
                    <a:pt x="19072" y="0"/>
                    <a:pt x="18216" y="0"/>
                  </a:cubicBezTo>
                  <a:lnTo>
                    <a:pt x="1550" y="0"/>
                  </a:lnTo>
                  <a:close/>
                </a:path>
              </a:pathLst>
            </a:custGeom>
            <a:solidFill>
              <a:srgbClr val="FFFDC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88900" dist="50800" dir="2700000">
                <a:srgbClr val="000000">
                  <a:alpha val="7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7" name="Shape 357"/>
            <p:cNvSpPr/>
            <p:nvPr/>
          </p:nvSpPr>
          <p:spPr>
            <a:xfrm>
              <a:off x="-1" y="0"/>
              <a:ext cx="2654203" cy="1102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t">
              <a:spAutoFit/>
            </a:bodyPr>
            <a:lstStyle/>
            <a:p>
              <a:pPr lvl="0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endParaRPr b="1" sz="900">
                <a:uFill>
                  <a:solidFill/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900">
                  <a:uFill>
                    <a:solidFill/>
                  </a:uFill>
                  <a:latin typeface="Consolas"/>
                  <a:ea typeface="Consolas"/>
                  <a:cs typeface="Consolas"/>
                  <a:sym typeface="Consolas"/>
                </a:rPr>
                <a:t>function(doc, oldDoc) {</a:t>
              </a:r>
              <a:endParaRPr b="1" sz="900">
                <a:uFill>
                  <a:solidFill/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1" indent="342900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900">
                  <a:uFill>
                    <a:solidFill/>
                  </a:uFill>
                  <a:latin typeface="Consolas"/>
                  <a:ea typeface="Consolas"/>
                  <a:cs typeface="Consolas"/>
                  <a:sym typeface="Consolas"/>
                </a:rPr>
                <a:t>…</a:t>
              </a:r>
              <a:endParaRPr b="1" sz="900">
                <a:uFill>
                  <a:solidFill/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1" indent="342900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900">
                  <a:solidFill>
                    <a:srgbClr val="0096FF"/>
                  </a:solidFill>
                  <a:uFill>
                    <a:solidFill>
                      <a:srgbClr val="0096FF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requireUser</a:t>
              </a:r>
              <a:r>
                <a:rPr b="1" sz="900">
                  <a:solidFill>
                    <a:srgbClr val="929292"/>
                  </a:solidFill>
                  <a:uFill>
                    <a:solidFill>
                      <a:srgbClr val="929292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(oldDoc.owner);</a:t>
              </a:r>
              <a:endParaRPr b="1" sz="9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1" indent="342900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900">
                  <a:solidFill>
                    <a:srgbClr val="929292"/>
                  </a:solidFill>
                  <a:uFill>
                    <a:solidFill>
                      <a:srgbClr val="929292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…</a:t>
              </a:r>
              <a:endParaRPr b="1" sz="9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1" indent="342900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900">
                  <a:solidFill>
                    <a:srgbClr val="0096FF"/>
                  </a:solidFill>
                  <a:uFill>
                    <a:solidFill>
                      <a:srgbClr val="0096FF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channel</a:t>
              </a:r>
              <a:r>
                <a:rPr b="1" sz="900">
                  <a:solidFill>
                    <a:srgbClr val="929292"/>
                  </a:solidFill>
                  <a:uFill>
                    <a:solidFill>
                      <a:srgbClr val="929292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(doc.channel);</a:t>
              </a:r>
              <a:endParaRPr b="1" sz="9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1" indent="342900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900">
                  <a:solidFill>
                    <a:srgbClr val="929292"/>
                  </a:solidFill>
                  <a:uFill>
                    <a:solidFill>
                      <a:srgbClr val="929292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…</a:t>
              </a:r>
              <a:endParaRPr b="1" sz="9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1" indent="342900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900">
                  <a:solidFill>
                    <a:srgbClr val="0096FF"/>
                  </a:solidFill>
                  <a:uFill>
                    <a:solidFill>
                      <a:srgbClr val="0096FF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access</a:t>
              </a:r>
              <a:r>
                <a:rPr b="1" sz="900">
                  <a:solidFill>
                    <a:srgbClr val="929292"/>
                  </a:solidFill>
                  <a:uFill>
                    <a:solidFill>
                      <a:srgbClr val="929292"/>
                    </a:solidFill>
                  </a:uFill>
                  <a:latin typeface="Consolas"/>
                  <a:ea typeface="Consolas"/>
                  <a:cs typeface="Consolas"/>
                  <a:sym typeface="Consolas"/>
                </a:rPr>
                <a:t>(doc.members, doc.roomID);</a:t>
              </a:r>
              <a:endParaRPr b="1" sz="9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900">
                  <a:uFill>
                    <a:solidFill/>
                  </a:u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</a:p>
          </p:txBody>
        </p:sp>
      </p:grpSp>
      <p:grpSp>
        <p:nvGrpSpPr>
          <p:cNvPr id="361" name="Group 361"/>
          <p:cNvGrpSpPr/>
          <p:nvPr/>
        </p:nvGrpSpPr>
        <p:grpSpPr>
          <a:xfrm>
            <a:off x="1474752" y="2020158"/>
            <a:ext cx="984321" cy="779334"/>
            <a:chOff x="0" y="0"/>
            <a:chExt cx="984319" cy="779332"/>
          </a:xfrm>
        </p:grpSpPr>
        <p:sp>
          <p:nvSpPr>
            <p:cNvPr id="359" name="Shape 359"/>
            <p:cNvSpPr/>
            <p:nvPr/>
          </p:nvSpPr>
          <p:spPr>
            <a:xfrm rot="1392764">
              <a:off x="58772" y="151541"/>
              <a:ext cx="866776" cy="476251"/>
            </a:xfrm>
            <a:prstGeom prst="rightArrow">
              <a:avLst>
                <a:gd name="adj1" fmla="val 48079"/>
                <a:gd name="adj2" fmla="val 119944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0" name="Shape 360"/>
            <p:cNvSpPr/>
            <p:nvPr/>
          </p:nvSpPr>
          <p:spPr>
            <a:xfrm rot="1392764">
              <a:off x="67109" y="237947"/>
              <a:ext cx="660794" cy="222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r" defTabSz="438150">
                <a:lnSpc>
                  <a:spcPct val="80000"/>
                </a:lnSpc>
                <a:defRPr b="1" sz="1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b="1" sz="1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validation</a:t>
              </a:r>
            </a:p>
          </p:txBody>
        </p:sp>
      </p:grpSp>
      <p:grpSp>
        <p:nvGrpSpPr>
          <p:cNvPr id="364" name="Group 364"/>
          <p:cNvGrpSpPr/>
          <p:nvPr/>
        </p:nvGrpSpPr>
        <p:grpSpPr>
          <a:xfrm>
            <a:off x="1474752" y="2239233"/>
            <a:ext cx="984321" cy="779334"/>
            <a:chOff x="0" y="0"/>
            <a:chExt cx="984319" cy="779332"/>
          </a:xfrm>
        </p:grpSpPr>
        <p:sp>
          <p:nvSpPr>
            <p:cNvPr id="362" name="Shape 362"/>
            <p:cNvSpPr/>
            <p:nvPr/>
          </p:nvSpPr>
          <p:spPr>
            <a:xfrm rot="1392764">
              <a:off x="58772" y="151541"/>
              <a:ext cx="866776" cy="476251"/>
            </a:xfrm>
            <a:prstGeom prst="rightArrow">
              <a:avLst>
                <a:gd name="adj1" fmla="val 48079"/>
                <a:gd name="adj2" fmla="val 119944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 rot="1392764">
              <a:off x="67109" y="237947"/>
              <a:ext cx="660794" cy="222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r" defTabSz="438150">
                <a:lnSpc>
                  <a:spcPct val="80000"/>
                </a:lnSpc>
                <a:defRPr b="1" sz="1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b="1" sz="1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routing</a:t>
              </a:r>
            </a:p>
          </p:txBody>
        </p:sp>
      </p:grpSp>
      <p:grpSp>
        <p:nvGrpSpPr>
          <p:cNvPr id="367" name="Group 367"/>
          <p:cNvGrpSpPr/>
          <p:nvPr/>
        </p:nvGrpSpPr>
        <p:grpSpPr>
          <a:xfrm>
            <a:off x="1474752" y="2458308"/>
            <a:ext cx="984321" cy="779334"/>
            <a:chOff x="0" y="0"/>
            <a:chExt cx="984319" cy="779332"/>
          </a:xfrm>
        </p:grpSpPr>
        <p:sp>
          <p:nvSpPr>
            <p:cNvPr id="365" name="Shape 365"/>
            <p:cNvSpPr/>
            <p:nvPr/>
          </p:nvSpPr>
          <p:spPr>
            <a:xfrm rot="1392764">
              <a:off x="58772" y="151541"/>
              <a:ext cx="866776" cy="476251"/>
            </a:xfrm>
            <a:prstGeom prst="rightArrow">
              <a:avLst>
                <a:gd name="adj1" fmla="val 48079"/>
                <a:gd name="adj2" fmla="val 119944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6" name="Shape 366"/>
            <p:cNvSpPr/>
            <p:nvPr/>
          </p:nvSpPr>
          <p:spPr>
            <a:xfrm rot="1392764">
              <a:off x="67109" y="237947"/>
              <a:ext cx="660794" cy="222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r" defTabSz="438150">
                <a:lnSpc>
                  <a:spcPct val="80000"/>
                </a:lnSpc>
                <a:defRPr b="1" sz="1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b="1" sz="1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access ctrl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5350370" y="2943224"/>
            <a:ext cx="2583956" cy="1247776"/>
            <a:chOff x="0" y="0"/>
            <a:chExt cx="2583955" cy="1247775"/>
          </a:xfrm>
        </p:grpSpPr>
        <p:sp>
          <p:nvSpPr>
            <p:cNvPr id="368" name="Shape 368"/>
            <p:cNvSpPr/>
            <p:nvPr/>
          </p:nvSpPr>
          <p:spPr>
            <a:xfrm>
              <a:off x="-1" y="-1"/>
              <a:ext cx="2583956" cy="1247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85" y="0"/>
                  </a:moveTo>
                  <a:cubicBezTo>
                    <a:pt x="2806" y="0"/>
                    <a:pt x="2093" y="1476"/>
                    <a:pt x="2093" y="3298"/>
                  </a:cubicBezTo>
                  <a:lnTo>
                    <a:pt x="2093" y="5565"/>
                  </a:lnTo>
                  <a:lnTo>
                    <a:pt x="0" y="7214"/>
                  </a:lnTo>
                  <a:lnTo>
                    <a:pt x="2093" y="8868"/>
                  </a:lnTo>
                  <a:lnTo>
                    <a:pt x="2093" y="18302"/>
                  </a:lnTo>
                  <a:cubicBezTo>
                    <a:pt x="2093" y="20124"/>
                    <a:pt x="2806" y="21600"/>
                    <a:pt x="3685" y="21600"/>
                  </a:cubicBezTo>
                  <a:lnTo>
                    <a:pt x="20008" y="21600"/>
                  </a:lnTo>
                  <a:cubicBezTo>
                    <a:pt x="20887" y="21600"/>
                    <a:pt x="21600" y="20124"/>
                    <a:pt x="21600" y="18302"/>
                  </a:cubicBezTo>
                  <a:lnTo>
                    <a:pt x="21600" y="3298"/>
                  </a:lnTo>
                  <a:cubicBezTo>
                    <a:pt x="21600" y="1476"/>
                    <a:pt x="20887" y="0"/>
                    <a:pt x="20008" y="0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rgbClr val="FFFDC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88900" dist="50800" dir="2700000">
                <a:srgbClr val="000000">
                  <a:alpha val="7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defTabSz="438150">
                <a:lnSpc>
                  <a:spcPct val="80000"/>
                </a:lnSpc>
                <a:defRPr b="1" sz="900">
                  <a:solidFill>
                    <a:srgbClr val="000000"/>
                  </a:solidFill>
                  <a:uFill>
                    <a:solidFill/>
                  </a:u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grpSp>
          <p:nvGrpSpPr>
            <p:cNvPr id="373" name="Group 373"/>
            <p:cNvGrpSpPr/>
            <p:nvPr/>
          </p:nvGrpSpPr>
          <p:grpSpPr>
            <a:xfrm>
              <a:off x="345578" y="466725"/>
              <a:ext cx="542926" cy="304800"/>
              <a:chOff x="0" y="0"/>
              <a:chExt cx="542925" cy="304800"/>
            </a:xfrm>
          </p:grpSpPr>
          <p:grpSp>
            <p:nvGrpSpPr>
              <p:cNvPr id="371" name="Group 371"/>
              <p:cNvGrpSpPr/>
              <p:nvPr/>
            </p:nvGrpSpPr>
            <p:grpSpPr>
              <a:xfrm>
                <a:off x="9524" y="9525"/>
                <a:ext cx="523876" cy="266700"/>
                <a:chOff x="0" y="0"/>
                <a:chExt cx="523875" cy="266700"/>
              </a:xfrm>
            </p:grpSpPr>
            <p:sp>
              <p:nvSpPr>
                <p:cNvPr id="369" name="Shape 369"/>
                <p:cNvSpPr/>
                <p:nvPr/>
              </p:nvSpPr>
              <p:spPr>
                <a:xfrm>
                  <a:off x="-1" y="0"/>
                  <a:ext cx="523876" cy="266700"/>
                </a:xfrm>
                <a:prstGeom prst="rect">
                  <a:avLst/>
                </a:prstGeom>
                <a:solidFill>
                  <a:srgbClr val="C8A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438150">
                    <a:lnSpc>
                      <a:spcPct val="80000"/>
                    </a:lnSpc>
                    <a:defRPr sz="1200">
                      <a:solidFill>
                        <a:srgbClr val="000000"/>
                      </a:solidFill>
                      <a:latin typeface="Marker Felt"/>
                      <a:ea typeface="Marker Felt"/>
                      <a:cs typeface="Marker Felt"/>
                      <a:sym typeface="Marker Felt"/>
                    </a:defRPr>
                  </a:pPr>
                </a:p>
              </p:txBody>
            </p:sp>
            <p:sp>
              <p:nvSpPr>
                <p:cNvPr id="370" name="Shape 370"/>
                <p:cNvSpPr/>
                <p:nvPr/>
              </p:nvSpPr>
              <p:spPr>
                <a:xfrm>
                  <a:off x="-1" y="34925"/>
                  <a:ext cx="523876" cy="1968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28575" tIns="28575" rIns="28575" bIns="28575" numCol="1" anchor="ctr">
                  <a:spAutoFit/>
                </a:bodyPr>
                <a:lstStyle>
                  <a:lvl1pPr algn="ctr" defTabSz="43815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pPr lvl="0">
                    <a:defRPr b="0"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rPr>
                    <a:t>rev 1</a:t>
                  </a:r>
                </a:p>
              </p:txBody>
            </p:sp>
          </p:grpSp>
          <p:pic>
            <p:nvPicPr>
              <p:cNvPr id="372" name="image11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542926" cy="3048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78" name="Group 378"/>
            <p:cNvGrpSpPr/>
            <p:nvPr/>
          </p:nvGrpSpPr>
          <p:grpSpPr>
            <a:xfrm>
              <a:off x="1117103" y="466725"/>
              <a:ext cx="542926" cy="304800"/>
              <a:chOff x="0" y="0"/>
              <a:chExt cx="542925" cy="304800"/>
            </a:xfrm>
          </p:grpSpPr>
          <p:grpSp>
            <p:nvGrpSpPr>
              <p:cNvPr id="376" name="Group 376"/>
              <p:cNvGrpSpPr/>
              <p:nvPr/>
            </p:nvGrpSpPr>
            <p:grpSpPr>
              <a:xfrm>
                <a:off x="9524" y="9525"/>
                <a:ext cx="523876" cy="266700"/>
                <a:chOff x="0" y="0"/>
                <a:chExt cx="523875" cy="266700"/>
              </a:xfrm>
            </p:grpSpPr>
            <p:sp>
              <p:nvSpPr>
                <p:cNvPr id="374" name="Shape 374"/>
                <p:cNvSpPr/>
                <p:nvPr/>
              </p:nvSpPr>
              <p:spPr>
                <a:xfrm>
                  <a:off x="-1" y="0"/>
                  <a:ext cx="523876" cy="266700"/>
                </a:xfrm>
                <a:prstGeom prst="rect">
                  <a:avLst/>
                </a:prstGeom>
                <a:solidFill>
                  <a:srgbClr val="C8A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438150">
                    <a:lnSpc>
                      <a:spcPct val="80000"/>
                    </a:lnSpc>
                    <a:defRPr sz="1200">
                      <a:solidFill>
                        <a:srgbClr val="000000"/>
                      </a:solidFill>
                      <a:latin typeface="Marker Felt"/>
                      <a:ea typeface="Marker Felt"/>
                      <a:cs typeface="Marker Felt"/>
                      <a:sym typeface="Marker Felt"/>
                    </a:defRPr>
                  </a:pPr>
                </a:p>
              </p:txBody>
            </p:sp>
            <p:sp>
              <p:nvSpPr>
                <p:cNvPr id="375" name="Shape 375"/>
                <p:cNvSpPr/>
                <p:nvPr/>
              </p:nvSpPr>
              <p:spPr>
                <a:xfrm>
                  <a:off x="-1" y="34925"/>
                  <a:ext cx="523876" cy="1968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28575" tIns="28575" rIns="28575" bIns="28575" numCol="1" anchor="ctr">
                  <a:spAutoFit/>
                </a:bodyPr>
                <a:lstStyle>
                  <a:lvl1pPr algn="ctr" defTabSz="43815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pPr lvl="0">
                    <a:defRPr b="0"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rPr>
                    <a:t>rev 2</a:t>
                  </a:r>
                </a:p>
              </p:txBody>
            </p:sp>
          </p:grpSp>
          <p:pic>
            <p:nvPicPr>
              <p:cNvPr id="377" name="image11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542926" cy="3048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83" name="Group 383"/>
            <p:cNvGrpSpPr/>
            <p:nvPr/>
          </p:nvGrpSpPr>
          <p:grpSpPr>
            <a:xfrm>
              <a:off x="1812428" y="133349"/>
              <a:ext cx="542926" cy="304801"/>
              <a:chOff x="0" y="0"/>
              <a:chExt cx="542925" cy="304800"/>
            </a:xfrm>
          </p:grpSpPr>
          <p:grpSp>
            <p:nvGrpSpPr>
              <p:cNvPr id="381" name="Group 381"/>
              <p:cNvGrpSpPr/>
              <p:nvPr/>
            </p:nvGrpSpPr>
            <p:grpSpPr>
              <a:xfrm>
                <a:off x="9524" y="9525"/>
                <a:ext cx="523876" cy="266700"/>
                <a:chOff x="0" y="0"/>
                <a:chExt cx="523875" cy="266700"/>
              </a:xfrm>
            </p:grpSpPr>
            <p:sp>
              <p:nvSpPr>
                <p:cNvPr id="379" name="Shape 379"/>
                <p:cNvSpPr/>
                <p:nvPr/>
              </p:nvSpPr>
              <p:spPr>
                <a:xfrm>
                  <a:off x="-1" y="0"/>
                  <a:ext cx="523876" cy="266700"/>
                </a:xfrm>
                <a:prstGeom prst="rect">
                  <a:avLst/>
                </a:prstGeom>
                <a:solidFill>
                  <a:srgbClr val="C8A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438150">
                    <a:lnSpc>
                      <a:spcPct val="80000"/>
                    </a:lnSpc>
                    <a:defRPr sz="1200">
                      <a:solidFill>
                        <a:srgbClr val="000000"/>
                      </a:solidFill>
                      <a:latin typeface="Marker Felt"/>
                      <a:ea typeface="Marker Felt"/>
                      <a:cs typeface="Marker Felt"/>
                      <a:sym typeface="Marker Felt"/>
                    </a:defRPr>
                  </a:pPr>
                </a:p>
              </p:txBody>
            </p:sp>
            <p:sp>
              <p:nvSpPr>
                <p:cNvPr id="380" name="Shape 380"/>
                <p:cNvSpPr/>
                <p:nvPr/>
              </p:nvSpPr>
              <p:spPr>
                <a:xfrm>
                  <a:off x="-1" y="34925"/>
                  <a:ext cx="523876" cy="1968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28575" tIns="28575" rIns="28575" bIns="28575" numCol="1" anchor="ctr">
                  <a:spAutoFit/>
                </a:bodyPr>
                <a:lstStyle>
                  <a:lvl1pPr algn="ctr" defTabSz="43815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pPr lvl="0">
                    <a:defRPr b="0"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rPr>
                    <a:t>rev 3a</a:t>
                  </a:r>
                </a:p>
              </p:txBody>
            </p:sp>
          </p:grpSp>
          <p:pic>
            <p:nvPicPr>
              <p:cNvPr id="382" name="image11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542926" cy="3048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88" name="Group 388"/>
            <p:cNvGrpSpPr/>
            <p:nvPr/>
          </p:nvGrpSpPr>
          <p:grpSpPr>
            <a:xfrm>
              <a:off x="1812428" y="847725"/>
              <a:ext cx="542926" cy="304800"/>
              <a:chOff x="0" y="0"/>
              <a:chExt cx="542925" cy="304800"/>
            </a:xfrm>
          </p:grpSpPr>
          <p:grpSp>
            <p:nvGrpSpPr>
              <p:cNvPr id="386" name="Group 386"/>
              <p:cNvGrpSpPr/>
              <p:nvPr/>
            </p:nvGrpSpPr>
            <p:grpSpPr>
              <a:xfrm>
                <a:off x="9524" y="9525"/>
                <a:ext cx="523876" cy="266700"/>
                <a:chOff x="0" y="0"/>
                <a:chExt cx="523875" cy="266700"/>
              </a:xfrm>
            </p:grpSpPr>
            <p:sp>
              <p:nvSpPr>
                <p:cNvPr id="384" name="Shape 384"/>
                <p:cNvSpPr/>
                <p:nvPr/>
              </p:nvSpPr>
              <p:spPr>
                <a:xfrm>
                  <a:off x="-1" y="0"/>
                  <a:ext cx="523876" cy="266700"/>
                </a:xfrm>
                <a:prstGeom prst="rect">
                  <a:avLst/>
                </a:prstGeom>
                <a:solidFill>
                  <a:srgbClr val="C8A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algn="ctr" defTabSz="438150">
                    <a:lnSpc>
                      <a:spcPct val="80000"/>
                    </a:lnSpc>
                    <a:defRPr sz="1200">
                      <a:solidFill>
                        <a:srgbClr val="000000"/>
                      </a:solidFill>
                      <a:latin typeface="Marker Felt"/>
                      <a:ea typeface="Marker Felt"/>
                      <a:cs typeface="Marker Felt"/>
                      <a:sym typeface="Marker Felt"/>
                    </a:defRPr>
                  </a:pPr>
                </a:p>
              </p:txBody>
            </p:sp>
            <p:sp>
              <p:nvSpPr>
                <p:cNvPr id="385" name="Shape 385"/>
                <p:cNvSpPr/>
                <p:nvPr/>
              </p:nvSpPr>
              <p:spPr>
                <a:xfrm>
                  <a:off x="-1" y="34925"/>
                  <a:ext cx="523876" cy="1968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28575" tIns="28575" rIns="28575" bIns="28575" numCol="1" anchor="ctr">
                  <a:spAutoFit/>
                </a:bodyPr>
                <a:lstStyle>
                  <a:lvl1pPr algn="ctr" defTabSz="438150">
                    <a:lnSpc>
                      <a:spcPct val="80000"/>
                    </a:lnSpc>
                    <a:def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pPr lvl="0">
                    <a:defRPr b="0"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b="1" sz="100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</a:rPr>
                    <a:t>rev 3b</a:t>
                  </a:r>
                </a:p>
              </p:txBody>
            </p:sp>
          </p:grpSp>
          <p:pic>
            <p:nvPicPr>
              <p:cNvPr id="387" name="image11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542926" cy="3048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89" name="image15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36264" y="390375"/>
              <a:ext cx="236045" cy="2078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0" name="image16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22931" y="628872"/>
              <a:ext cx="254313" cy="2685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1" name="image17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68981" y="529665"/>
              <a:ext cx="299536" cy="164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5" name="Group 395"/>
          <p:cNvGrpSpPr/>
          <p:nvPr/>
        </p:nvGrpSpPr>
        <p:grpSpPr>
          <a:xfrm>
            <a:off x="4638675" y="1381125"/>
            <a:ext cx="857250" cy="571500"/>
            <a:chOff x="0" y="0"/>
            <a:chExt cx="857250" cy="571500"/>
          </a:xfrm>
        </p:grpSpPr>
        <p:sp>
          <p:nvSpPr>
            <p:cNvPr id="393" name="Shape 393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D6D6D6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33695" y="187324"/>
              <a:ext cx="789860" cy="196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9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9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Authentication</a:t>
              </a:r>
            </a:p>
          </p:txBody>
        </p:sp>
      </p:grp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xi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presetClass="exi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afterEffect" presetClass="exi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8" dur="250" fill="hold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presetClass="entr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2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xit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8" dur="1000" fill="hold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8" grpId="8"/>
      <p:bldP build="whole" bldLvl="1" animBg="1" rev="0" advAuto="0" spid="367" grpId="6"/>
      <p:bldP build="whole" bldLvl="1" animBg="1" rev="0" advAuto="0" spid="358" grpId="1"/>
      <p:bldP build="whole" bldLvl="1" animBg="1" rev="0" advAuto="0" spid="367" grpId="7"/>
      <p:bldP build="whole" bldLvl="1" animBg="1" rev="0" advAuto="0" spid="392" grpId="9"/>
      <p:bldP build="whole" bldLvl="1" animBg="1" rev="0" advAuto="0" spid="392" grpId="10"/>
      <p:bldP build="whole" bldLvl="1" animBg="1" rev="0" advAuto="0" spid="364" grpId="4"/>
      <p:bldP build="whole" bldLvl="1" animBg="1" rev="0" advAuto="0" spid="364" grpId="5"/>
      <p:bldP build="whole" bldLvl="1" animBg="1" rev="0" advAuto="0" spid="361" grpId="2"/>
      <p:bldP build="whole" bldLvl="1" animBg="1" rev="0" advAuto="0" spid="361" grpId="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401" name="Shape 4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Sync Gateway Components</a:t>
            </a:r>
          </a:p>
        </p:txBody>
      </p:sp>
      <p:sp>
        <p:nvSpPr>
          <p:cNvPr id="402" name="Shape 402"/>
          <p:cNvSpPr/>
          <p:nvPr/>
        </p:nvSpPr>
        <p:spPr>
          <a:xfrm>
            <a:off x="2762250" y="1052512"/>
            <a:ext cx="3609975" cy="3781426"/>
          </a:xfrm>
          <a:prstGeom prst="roundRect">
            <a:avLst>
              <a:gd name="adj" fmla="val 11188"/>
            </a:avLst>
          </a:prstGeom>
          <a:solidFill>
            <a:srgbClr val="D8EBFF"/>
          </a:solidFill>
          <a:ln w="38100">
            <a:solidFill/>
            <a:miter lim="400000"/>
          </a:ln>
        </p:spPr>
        <p:txBody>
          <a:bodyPr lIns="38100" tIns="38100" rIns="38100" bIns="38100"/>
          <a:lstStyle/>
          <a:p>
            <a:pPr lvl="0" algn="ctr" defTabSz="438150">
              <a:lnSpc>
                <a:spcPct val="80000"/>
              </a:lnSpc>
              <a:defRPr b="1" sz="10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4102100" y="1660309"/>
            <a:ext cx="530225" cy="3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25400">
            <a:solidFill/>
            <a:miter lim="400000"/>
            <a:headEnd type="stealth"/>
          </a:ln>
        </p:spPr>
        <p:txBody>
          <a:bodyPr/>
          <a:lstStyle/>
          <a:p>
            <a:pPr lvl="0"/>
          </a:p>
        </p:txBody>
      </p:sp>
      <p:grpSp>
        <p:nvGrpSpPr>
          <p:cNvPr id="406" name="Group 406"/>
          <p:cNvGrpSpPr/>
          <p:nvPr/>
        </p:nvGrpSpPr>
        <p:grpSpPr>
          <a:xfrm>
            <a:off x="3238500" y="1371600"/>
            <a:ext cx="857250" cy="571500"/>
            <a:chOff x="0" y="0"/>
            <a:chExt cx="857250" cy="571500"/>
          </a:xfrm>
        </p:grpSpPr>
        <p:sp>
          <p:nvSpPr>
            <p:cNvPr id="404" name="Shape 404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D6D6D6">
                <a:alpha val="33000"/>
              </a:srgbClr>
            </a:solidFill>
            <a:ln w="12700" cap="flat">
              <a:solidFill>
                <a:srgbClr val="000000">
                  <a:alpha val="33000"/>
                </a:srgb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3695" y="108585"/>
              <a:ext cx="789860" cy="354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/>
            <a:p>
              <a:pPr lvl="0" algn="ctr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Sync</a:t>
              </a:r>
              <a:endParaRPr b="1" sz="1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 defTabSz="438150">
                <a:lnSpc>
                  <a:spcPct val="80000"/>
                </a:lnSpc>
                <a:defRPr>
                  <a:solidFill>
                    <a:srgbClr val="000000"/>
                  </a:solidFill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</a:p>
          </p:txBody>
        </p:sp>
      </p:grpSp>
      <p:sp>
        <p:nvSpPr>
          <p:cNvPr id="436" name="Shape 436"/>
          <p:cNvSpPr/>
          <p:nvPr/>
        </p:nvSpPr>
        <p:spPr>
          <a:xfrm>
            <a:off x="5067300" y="3654583"/>
            <a:ext cx="0" cy="30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/>
            <a:miter lim="400000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437" name="Shape 437"/>
          <p:cNvSpPr/>
          <p:nvPr/>
        </p:nvSpPr>
        <p:spPr>
          <a:xfrm>
            <a:off x="3903051" y="2806699"/>
            <a:ext cx="928323" cy="1149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/>
            <a:miter lim="400000"/>
            <a:headEnd type="stealth"/>
          </a:ln>
        </p:spPr>
        <p:txBody>
          <a:bodyPr/>
          <a:lstStyle/>
          <a:p>
            <a:pPr lvl="0"/>
          </a:p>
        </p:txBody>
      </p:sp>
      <p:sp>
        <p:nvSpPr>
          <p:cNvPr id="438" name="Shape 438"/>
          <p:cNvSpPr/>
          <p:nvPr/>
        </p:nvSpPr>
        <p:spPr>
          <a:xfrm>
            <a:off x="5067300" y="4540250"/>
            <a:ext cx="0" cy="768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>
              <a:srgbClr val="FF2600"/>
            </a:solidFill>
            <a:miter lim="400000"/>
            <a:headEnd type="stealth"/>
          </a:ln>
        </p:spPr>
        <p:txBody>
          <a:bodyPr/>
          <a:lstStyle/>
          <a:p>
            <a:pPr lvl="0"/>
          </a:p>
        </p:txBody>
      </p:sp>
      <p:grpSp>
        <p:nvGrpSpPr>
          <p:cNvPr id="412" name="Group 412"/>
          <p:cNvGrpSpPr/>
          <p:nvPr/>
        </p:nvGrpSpPr>
        <p:grpSpPr>
          <a:xfrm>
            <a:off x="4638675" y="3962400"/>
            <a:ext cx="857250" cy="571500"/>
            <a:chOff x="0" y="0"/>
            <a:chExt cx="857250" cy="571500"/>
          </a:xfrm>
        </p:grpSpPr>
        <p:sp>
          <p:nvSpPr>
            <p:cNvPr id="410" name="Shape 410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D6D6D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3695" y="108585"/>
              <a:ext cx="789860" cy="354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10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Couchbase Smart Client</a:t>
              </a:r>
            </a:p>
          </p:txBody>
        </p:sp>
      </p:grpSp>
      <p:sp>
        <p:nvSpPr>
          <p:cNvPr id="439" name="Shape 439"/>
          <p:cNvSpPr/>
          <p:nvPr/>
        </p:nvSpPr>
        <p:spPr>
          <a:xfrm>
            <a:off x="5067300" y="2806700"/>
            <a:ext cx="0" cy="263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/>
            <a:miter lim="400000"/>
            <a:tailEnd type="stealth"/>
          </a:ln>
        </p:spPr>
        <p:txBody>
          <a:bodyPr/>
          <a:lstStyle/>
          <a:p>
            <a:pPr lvl="0"/>
          </a:p>
        </p:txBody>
      </p:sp>
      <p:grpSp>
        <p:nvGrpSpPr>
          <p:cNvPr id="416" name="Group 416"/>
          <p:cNvGrpSpPr/>
          <p:nvPr/>
        </p:nvGrpSpPr>
        <p:grpSpPr>
          <a:xfrm>
            <a:off x="4638675" y="3076575"/>
            <a:ext cx="857250" cy="571501"/>
            <a:chOff x="0" y="18097"/>
            <a:chExt cx="857250" cy="571500"/>
          </a:xfrm>
        </p:grpSpPr>
        <p:sp>
          <p:nvSpPr>
            <p:cNvPr id="414" name="Shape 414"/>
            <p:cNvSpPr/>
            <p:nvPr/>
          </p:nvSpPr>
          <p:spPr>
            <a:xfrm>
              <a:off x="0" y="18097"/>
              <a:ext cx="857250" cy="571501"/>
            </a:xfrm>
            <a:prstGeom prst="roundRect">
              <a:avLst>
                <a:gd name="adj" fmla="val 26840"/>
              </a:avLst>
            </a:prstGeom>
            <a:solidFill>
              <a:srgbClr val="D6D6D6">
                <a:alpha val="33000"/>
              </a:srgbClr>
            </a:solidFill>
            <a:ln w="12700" cap="flat">
              <a:solidFill>
                <a:srgbClr val="000000">
                  <a:alpha val="33000"/>
                </a:srgb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695" y="60642"/>
              <a:ext cx="789860" cy="4864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10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Revision/Conflict Management</a:t>
              </a:r>
            </a:p>
          </p:txBody>
        </p:sp>
      </p:grpSp>
      <p:sp>
        <p:nvSpPr>
          <p:cNvPr id="440" name="Shape 440"/>
          <p:cNvSpPr/>
          <p:nvPr/>
        </p:nvSpPr>
        <p:spPr>
          <a:xfrm>
            <a:off x="5067300" y="1958975"/>
            <a:ext cx="0" cy="263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>
            <a:solidFill/>
            <a:miter lim="400000"/>
            <a:tailEnd type="stealth"/>
          </a:ln>
        </p:spPr>
        <p:txBody>
          <a:bodyPr/>
          <a:lstStyle/>
          <a:p>
            <a:pPr lvl="0"/>
          </a:p>
        </p:txBody>
      </p:sp>
      <p:sp>
        <p:nvSpPr>
          <p:cNvPr id="441" name="Shape 441"/>
          <p:cNvSpPr/>
          <p:nvPr/>
        </p:nvSpPr>
        <p:spPr>
          <a:xfrm>
            <a:off x="4062015" y="1905609"/>
            <a:ext cx="610971" cy="369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175" cap="sq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421" name="Group 421"/>
          <p:cNvGrpSpPr/>
          <p:nvPr/>
        </p:nvGrpSpPr>
        <p:grpSpPr>
          <a:xfrm>
            <a:off x="4638675" y="1381125"/>
            <a:ext cx="857250" cy="571500"/>
            <a:chOff x="0" y="0"/>
            <a:chExt cx="857250" cy="571500"/>
          </a:xfrm>
        </p:grpSpPr>
        <p:sp>
          <p:nvSpPr>
            <p:cNvPr id="419" name="Shape 419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D6D6D6">
                <a:alpha val="33000"/>
              </a:srgbClr>
            </a:solidFill>
            <a:ln w="12700" cap="flat">
              <a:solidFill>
                <a:srgbClr val="000000">
                  <a:alpha val="33000"/>
                </a:srgb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3695" y="187324"/>
              <a:ext cx="789860" cy="196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9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9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Authentication</a:t>
              </a:r>
            </a:p>
          </p:txBody>
        </p:sp>
      </p:grpSp>
      <p:sp>
        <p:nvSpPr>
          <p:cNvPr id="442" name="Shape 442"/>
          <p:cNvSpPr/>
          <p:nvPr/>
        </p:nvSpPr>
        <p:spPr>
          <a:xfrm>
            <a:off x="4102100" y="2514600"/>
            <a:ext cx="530225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/>
            <a:miter lim="400000"/>
            <a:headEnd type="stealth"/>
          </a:ln>
        </p:spPr>
        <p:txBody>
          <a:bodyPr/>
          <a:lstStyle/>
          <a:p>
            <a:pPr lvl="0"/>
          </a:p>
        </p:txBody>
      </p:sp>
      <p:grpSp>
        <p:nvGrpSpPr>
          <p:cNvPr id="425" name="Group 425"/>
          <p:cNvGrpSpPr/>
          <p:nvPr/>
        </p:nvGrpSpPr>
        <p:grpSpPr>
          <a:xfrm>
            <a:off x="4638675" y="2228850"/>
            <a:ext cx="857250" cy="571500"/>
            <a:chOff x="0" y="0"/>
            <a:chExt cx="857250" cy="571500"/>
          </a:xfrm>
        </p:grpSpPr>
        <p:sp>
          <p:nvSpPr>
            <p:cNvPr id="423" name="Shape 423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FFFC79">
                <a:alpha val="33000"/>
              </a:srgbClr>
            </a:solidFill>
            <a:ln w="12700" cap="flat">
              <a:solidFill>
                <a:srgbClr val="000000">
                  <a:alpha val="33000"/>
                </a:srgb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4" name="Shape 424"/>
            <p:cNvSpPr/>
            <p:nvPr/>
          </p:nvSpPr>
          <p:spPr>
            <a:xfrm>
              <a:off x="33695" y="108585"/>
              <a:ext cx="789860" cy="354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10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App’s Sync Function</a:t>
              </a:r>
            </a:p>
          </p:txBody>
        </p:sp>
      </p:grpSp>
      <p:grpSp>
        <p:nvGrpSpPr>
          <p:cNvPr id="428" name="Group 428"/>
          <p:cNvGrpSpPr/>
          <p:nvPr/>
        </p:nvGrpSpPr>
        <p:grpSpPr>
          <a:xfrm>
            <a:off x="3238500" y="2228850"/>
            <a:ext cx="857250" cy="571500"/>
            <a:chOff x="0" y="0"/>
            <a:chExt cx="857250" cy="571500"/>
          </a:xfrm>
        </p:grpSpPr>
        <p:sp>
          <p:nvSpPr>
            <p:cNvPr id="426" name="Shape 426"/>
            <p:cNvSpPr/>
            <p:nvPr/>
          </p:nvSpPr>
          <p:spPr>
            <a:xfrm>
              <a:off x="0" y="0"/>
              <a:ext cx="857250" cy="571500"/>
            </a:xfrm>
            <a:prstGeom prst="roundRect">
              <a:avLst>
                <a:gd name="adj" fmla="val 26840"/>
              </a:avLst>
            </a:prstGeom>
            <a:solidFill>
              <a:srgbClr val="D6D6D6">
                <a:alpha val="33000"/>
              </a:srgbClr>
            </a:solidFill>
            <a:ln w="12700" cap="flat">
              <a:solidFill>
                <a:srgbClr val="000000">
                  <a:alpha val="33000"/>
                </a:srgb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38150">
                <a:lnSpc>
                  <a:spcPct val="80000"/>
                </a:lnSpc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3695" y="42544"/>
              <a:ext cx="789860" cy="4864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8575" tIns="28575" rIns="28575" bIns="28575" numCol="1" anchor="ctr">
              <a:spAutoFit/>
            </a:bodyPr>
            <a:lstStyle>
              <a:lvl1pPr algn="ctr" defTabSz="438150">
                <a:lnSpc>
                  <a:spcPct val="80000"/>
                </a:lnSpc>
                <a:defRPr b="1" sz="10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effectLst/>
                  <a:uFillTx/>
                </a:defRPr>
              </a:pPr>
              <a:r>
                <a:rPr b="1" sz="1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>
                    <a:solidFill/>
                  </a:uFill>
                </a:rPr>
                <a:t>Channel Change Tracking</a:t>
              </a:r>
            </a:p>
          </p:txBody>
        </p:sp>
      </p:grpSp>
      <p:sp>
        <p:nvSpPr>
          <p:cNvPr id="429" name="Shape 429"/>
          <p:cNvSpPr/>
          <p:nvPr/>
        </p:nvSpPr>
        <p:spPr>
          <a:xfrm>
            <a:off x="4591050" y="5314950"/>
            <a:ext cx="952500" cy="952500"/>
          </a:xfrm>
          <a:prstGeom prst="rect">
            <a:avLst/>
          </a:prstGeom>
          <a:solidFill>
            <a:srgbClr val="D6D6D6"/>
          </a:solidFill>
          <a:ln w="127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438150">
              <a:lnSpc>
                <a:spcPct val="80000"/>
              </a:lnSpc>
              <a:defRPr b="1"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0" name="Shape 430"/>
          <p:cNvSpPr/>
          <p:nvPr/>
        </p:nvSpPr>
        <p:spPr>
          <a:xfrm>
            <a:off x="5095875" y="4886325"/>
            <a:ext cx="1695450" cy="2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>
            <a:spAutoFit/>
          </a:bodyPr>
          <a:lstStyle>
            <a:lvl1pPr defTabSz="914400"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TAP feed from server</a:t>
            </a:r>
          </a:p>
        </p:txBody>
      </p:sp>
      <p:grpSp>
        <p:nvGrpSpPr>
          <p:cNvPr id="434" name="Group 434"/>
          <p:cNvGrpSpPr/>
          <p:nvPr/>
        </p:nvGrpSpPr>
        <p:grpSpPr>
          <a:xfrm>
            <a:off x="1107200" y="1938989"/>
            <a:ext cx="2161918" cy="1174657"/>
            <a:chOff x="0" y="0"/>
            <a:chExt cx="2161917" cy="1174656"/>
          </a:xfrm>
        </p:grpSpPr>
        <p:pic>
          <p:nvPicPr>
            <p:cNvPr id="431" name="image18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426" y="385133"/>
              <a:ext cx="2132491" cy="3897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2" name="image19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642277"/>
              <a:ext cx="2158770" cy="5323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3" name="image2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8563" y="-1"/>
              <a:ext cx="2100206" cy="5089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7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8" grpId="1"/>
      <p:bldP build="whole" bldLvl="1" animBg="1" rev="0" advAuto="0" spid="434" grpId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Sync Function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pic>
        <p:nvPicPr>
          <p:cNvPr id="447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4206" y="4647009"/>
            <a:ext cx="789385" cy="451248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Shape 4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JSON Document Schema</a:t>
            </a:r>
          </a:p>
        </p:txBody>
      </p:sp>
      <p:pic>
        <p:nvPicPr>
          <p:cNvPr id="449" name="image21.png"/>
          <p:cNvPicPr/>
          <p:nvPr/>
        </p:nvPicPr>
        <p:blipFill>
          <a:blip r:embed="rId4">
            <a:extLst/>
          </a:blip>
          <a:srcRect l="1165" t="1667" r="3503" b="1666"/>
          <a:stretch>
            <a:fillRect/>
          </a:stretch>
        </p:blipFill>
        <p:spPr>
          <a:xfrm>
            <a:off x="2444948" y="1019309"/>
            <a:ext cx="4041447" cy="3955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454" name="Shape 4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Sync Function</a:t>
            </a:r>
          </a:p>
        </p:txBody>
      </p:sp>
      <p:pic>
        <p:nvPicPr>
          <p:cNvPr id="455" name="image22.png"/>
          <p:cNvPicPr/>
          <p:nvPr/>
        </p:nvPicPr>
        <p:blipFill>
          <a:blip r:embed="rId2">
            <a:extLst/>
          </a:blip>
          <a:srcRect l="0" t="248" r="0" b="247"/>
          <a:stretch>
            <a:fillRect/>
          </a:stretch>
        </p:blipFill>
        <p:spPr>
          <a:xfrm>
            <a:off x="1416434" y="1024291"/>
            <a:ext cx="6098238" cy="3856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63295" indent="-463295"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Task documents belong to lists</a:t>
            </a:r>
          </a:p>
        </p:txBody>
      </p:sp>
      <p:sp>
        <p:nvSpPr>
          <p:cNvPr id="458" name="Shape 4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459" name="Shape 4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Sync Function</a:t>
            </a:r>
          </a:p>
        </p:txBody>
      </p:sp>
      <p:pic>
        <p:nvPicPr>
          <p:cNvPr id="460" name="image22.png"/>
          <p:cNvPicPr/>
          <p:nvPr/>
        </p:nvPicPr>
        <p:blipFill>
          <a:blip r:embed="rId2">
            <a:extLst/>
          </a:blip>
          <a:srcRect l="0" t="248" r="37244" b="75560"/>
          <a:stretch>
            <a:fillRect/>
          </a:stretch>
        </p:blipFill>
        <p:spPr>
          <a:xfrm>
            <a:off x="1479351" y="1814115"/>
            <a:ext cx="6185326" cy="1515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List documents specify owners and members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This app shares the list info with all members (easy to change)</a:t>
            </a:r>
          </a:p>
        </p:txBody>
      </p:sp>
      <p:sp>
        <p:nvSpPr>
          <p:cNvPr id="463" name="Shape 4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464" name="Shape 4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Sync Function</a:t>
            </a:r>
          </a:p>
        </p:txBody>
      </p:sp>
      <p:pic>
        <p:nvPicPr>
          <p:cNvPr id="465" name="image22.png"/>
          <p:cNvPicPr/>
          <p:nvPr/>
        </p:nvPicPr>
        <p:blipFill>
          <a:blip r:embed="rId2">
            <a:extLst/>
          </a:blip>
          <a:srcRect l="0" t="24194" r="37244" b="34779"/>
          <a:stretch>
            <a:fillRect/>
          </a:stretch>
        </p:blipFill>
        <p:spPr>
          <a:xfrm>
            <a:off x="2139255" y="2290762"/>
            <a:ext cx="6240386" cy="2592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Profile documents are distributed to all users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Owned by the user they describe</a:t>
            </a:r>
          </a:p>
        </p:txBody>
      </p:sp>
      <p:sp>
        <p:nvSpPr>
          <p:cNvPr id="468" name="Shape 4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469" name="Shape 4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Sync Function</a:t>
            </a:r>
          </a:p>
        </p:txBody>
      </p:sp>
      <p:pic>
        <p:nvPicPr>
          <p:cNvPr id="470" name="image22.png"/>
          <p:cNvPicPr/>
          <p:nvPr/>
        </p:nvPicPr>
        <p:blipFill>
          <a:blip r:embed="rId2">
            <a:extLst/>
          </a:blip>
          <a:srcRect l="0" t="65028" r="37244" b="3710"/>
          <a:stretch>
            <a:fillRect/>
          </a:stretch>
        </p:blipFill>
        <p:spPr>
          <a:xfrm>
            <a:off x="958655" y="2009727"/>
            <a:ext cx="7013897" cy="2220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Document Model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Metadata is inside the JSON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“_”-prefixed fields (“_id”, “_rev”, etc.)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More-robust MVCC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Digest-based “_rev” property, not uint64 CAS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“_rev” identifies a revision globally across all replicas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Ties into revision tree (q.v.)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Attachments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Arbitrary-size binary blobs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Tagged with name and MIME type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Metadata visible as “_attachments” property</a:t>
            </a:r>
          </a:p>
        </p:txBody>
      </p:sp>
      <p:sp>
        <p:nvSpPr>
          <p:cNvPr id="475" name="Shape 4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476" name="Shape 4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Differences from Couchbase Server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Browse channels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Simulate results of changing the sync function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Admin UI</a:t>
            </a:r>
          </a:p>
        </p:txBody>
      </p:sp>
      <p:pic>
        <p:nvPicPr>
          <p:cNvPr id="127" name="image2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1339" y="1866743"/>
            <a:ext cx="6858002" cy="504135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3468058" y="1081044"/>
            <a:ext cx="199516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defTabSz="914400">
              <a:def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http://localhost:4985/_admin/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Documents store revision trees (“hash histories”)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Tree stores metadata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Revision ID (based on SHA-1 digest of contents)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Deletion status (“tombstone”)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JSON contents of old revs deleted during compaction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“Pruning” eventually deletes oldest tree items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Tree structure supports conflicts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Conflicts are not errors!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Resolution can be deferred until convenient, or never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There is always a single “default” or “winning” revision</a:t>
            </a:r>
          </a:p>
        </p:txBody>
      </p:sp>
      <p:sp>
        <p:nvSpPr>
          <p:cNvPr id="479" name="Shape 4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480" name="Shape 4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Revision Trees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8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483" name="Shape 483"/>
          <p:cNvSpPr/>
          <p:nvPr/>
        </p:nvSpPr>
        <p:spPr>
          <a:xfrm>
            <a:off x="2047516" y="1120576"/>
            <a:ext cx="4674672" cy="3706741"/>
          </a:xfrm>
          <a:prstGeom prst="rect">
            <a:avLst/>
          </a:prstGeom>
          <a:solidFill>
            <a:srgbClr val="2E2E2C"/>
          </a:solidFill>
          <a:ln w="12700">
            <a:miter lim="400000"/>
          </a:ln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438150">
              <a:lnSpc>
                <a:spcPct val="80000"/>
              </a:lnSpc>
              <a:defRPr b="1" sz="1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4" name="Shape 4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Fitting This Into Couchbase Server</a:t>
            </a:r>
          </a:p>
        </p:txBody>
      </p:sp>
      <p:sp>
        <p:nvSpPr>
          <p:cNvPr id="485" name="Shape 485"/>
          <p:cNvSpPr/>
          <p:nvPr/>
        </p:nvSpPr>
        <p:spPr>
          <a:xfrm>
            <a:off x="2316208" y="1110254"/>
            <a:ext cx="5863495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{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"_sync"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{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"channels"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{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"short"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1000">
                <a:solidFill>
                  <a:srgbClr val="F37722"/>
                </a:solidFill>
                <a:latin typeface="Menlo Regular"/>
                <a:ea typeface="Menlo Regular"/>
                <a:cs typeface="Menlo Regular"/>
                <a:sym typeface="Menlo Regular"/>
              </a:rPr>
              <a:t>null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"word"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1000">
                <a:solidFill>
                  <a:srgbClr val="F37722"/>
                </a:solidFill>
                <a:latin typeface="Menlo Regular"/>
                <a:ea typeface="Menlo Regular"/>
                <a:cs typeface="Menlo Regular"/>
                <a:sym typeface="Menlo Regular"/>
              </a:rPr>
              <a:t>null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},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"history"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{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"bodies"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[</a:t>
            </a:r>
            <a:endParaRPr sz="1000">
              <a:solidFill>
                <a:srgbClr val="A0A0A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   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],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"channels"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[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    [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"short"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,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"word"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]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],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"parents"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[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   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-1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],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"revs"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[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   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"1-86effb929acbf953905dd0e3974f6051"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    ]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},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"rev"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"1-86effb929acbf953905dd0e3974f6051"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"sequence"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1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"time_saved"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"0001-01-01T00:00:00Z"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}, 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419EFF"/>
                </a:solidFill>
                <a:latin typeface="Menlo Regular"/>
                <a:ea typeface="Menlo Regular"/>
                <a:cs typeface="Menlo Regular"/>
                <a:sym typeface="Menlo Regular"/>
              </a:rPr>
              <a:t>"word"</a:t>
            </a: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1000">
                <a:solidFill>
                  <a:srgbClr val="31C3C2"/>
                </a:solidFill>
                <a:latin typeface="Menlo Regular"/>
                <a:ea typeface="Menlo Regular"/>
                <a:cs typeface="Menlo Regular"/>
                <a:sym typeface="Menlo Regular"/>
              </a:rPr>
              <a:t>"cat"</a:t>
            </a:r>
            <a:endParaRPr sz="1000">
              <a:solidFill>
                <a:srgbClr val="00F9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3429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A0A0A0"/>
                </a:solidFill>
                <a:latin typeface="Menlo Regular"/>
                <a:ea typeface="Menlo Regular"/>
                <a:cs typeface="Menlo Regular"/>
                <a:sym typeface="Menlo Regular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Application data documents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“Local” documents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Used by client replicators to store checkpoints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User accounts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Roles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Binary attachments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Obsolete revisions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Removed when database is compacted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 single sequence counter</a:t>
            </a:r>
          </a:p>
        </p:txBody>
      </p:sp>
      <p:sp>
        <p:nvSpPr>
          <p:cNvPr id="488" name="Shape 4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489" name="Shape 4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Document Types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7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Multi-Master Replication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Any number of clients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Arbitrary topologies (from centralized to P2P)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Occasionally-connected clients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Conflict resolution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No data loss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Usually client-driven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Asynchronous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347472" indent="-347472">
              <a:defRPr sz="1800">
                <a:solidFill>
                  <a:srgbClr val="000000"/>
                </a:solidFill>
              </a:defRPr>
            </a:pPr>
            <a:r>
              <a:rPr b="1" i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delta optimizations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Unchanged attachments aren’t sent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Lots of room to optimize here (delta encoding)</a:t>
            </a:r>
          </a:p>
        </p:txBody>
      </p:sp>
      <p:sp>
        <p:nvSpPr>
          <p:cNvPr id="494" name="Shape 4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495" name="Shape 4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Features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3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One-directional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“Push” to server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“Pull” from server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One-shot or continuous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Continuous offers low-latency changes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but locks up a server socket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Polling is a compromise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Always client-initiated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Sync Gateway is passive</a:t>
            </a:r>
          </a:p>
        </p:txBody>
      </p:sp>
      <p:sp>
        <p:nvSpPr>
          <p:cNvPr id="498" name="Shape 4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499" name="Shape 4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Replication Types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7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Consult local db for revisions added since last checkpoint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347472" indent="-347472"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POST list of </a:t>
            </a:r>
            <a:r>
              <a:rPr b="1" i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{doc ID, rev ID}</a:t>
            </a: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tuples to _revs_diff</a:t>
            </a:r>
            <a:endParaRPr b="1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Response contains subset that are new to the server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2" marL="646112" indent="-190500"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plus latest rev IDs known to server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PUT each new revision to server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Including revision history to incorporate into tree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and attachments added since server’s last known revision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Save checkpoint with latest sequence processed</a:t>
            </a:r>
          </a:p>
        </p:txBody>
      </p:sp>
      <p:sp>
        <p:nvSpPr>
          <p:cNvPr id="502" name="Shape 5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503" name="Shape 5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“Push” Replication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1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Read server’s “_changes” feed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Starting from just past last checkpoint sequence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List of </a:t>
            </a:r>
            <a:r>
              <a:rPr i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{sequence, doc ID, leaf rev ID(s)}</a:t>
            </a: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tuples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Consult local db to find unknown revisions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GET each revision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Tell server latest rev ID(s) I have, to prune unchanged attachments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Server includes rev history to incorporate into tree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Response usually MIME multipart/related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Save checkpoint with latest sequence processed</a:t>
            </a:r>
          </a:p>
        </p:txBody>
      </p:sp>
      <p:sp>
        <p:nvSpPr>
          <p:cNvPr id="506" name="Shape 5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507" name="Shape 5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“Pull” replication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5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Most difficult part of entire project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Linear history of all document changes, per channel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Must be efficient, scalable, reliable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Source of truth: a view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But view queries are expensive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Source of speed: Tap feed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Parse incoming document changes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Queue in sequence order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Cache by channel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Consult view for older changes</a:t>
            </a:r>
          </a:p>
        </p:txBody>
      </p:sp>
      <p:sp>
        <p:nvSpPr>
          <p:cNvPr id="510" name="Shape 5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511" name="Shape 5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Changes Feed</a:t>
            </a:r>
          </a:p>
        </p:txBody>
      </p:sp>
      <p:sp>
        <p:nvSpPr>
          <p:cNvPr id="512" name="Shape 512"/>
          <p:cNvSpPr/>
          <p:nvPr/>
        </p:nvSpPr>
        <p:spPr>
          <a:xfrm>
            <a:off x="4612834" y="2059600"/>
            <a:ext cx="5022355" cy="1103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(channel in doc.channels)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emit</a:t>
            </a: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([channel, doc.sequence],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doc.revID, doc.deleted);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9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</a:rPr>
              <a:t>Coexistence With Couchbase Apps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63295" indent="-463295">
              <a:defRPr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Add admin_channels, change password, etc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Edit User Accounts</a:t>
            </a:r>
          </a:p>
        </p:txBody>
      </p:sp>
      <p:pic>
        <p:nvPicPr>
          <p:cNvPr id="133" name="image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31" y="1743502"/>
            <a:ext cx="8482678" cy="1283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2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2979" y="1966239"/>
            <a:ext cx="2319154" cy="55912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</p:pic>
      <p:pic>
        <p:nvPicPr>
          <p:cNvPr id="135" name="image2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31502" y="2512653"/>
            <a:ext cx="2319154" cy="55912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2"/>
      <p:bldP build="whole" bldLvl="1" animBg="1" rev="0" advAuto="0" spid="13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App servers reading from Gateway’s bucket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i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“What’s this ‘_sync’ crap in my data?”</a:t>
            </a:r>
            <a:endParaRPr i="1"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i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“What are all these extra docs like ‘_sync:user:snej’”?</a:t>
            </a:r>
            <a:endParaRPr i="1"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App servers updating docs in the bucket is worse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Gateway: </a:t>
            </a:r>
            <a:r>
              <a:rPr i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“Who moved my cheese?!”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App removing “_sync” property is disastrous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App preserving “sync” property is still bad: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2" marL="646112" indent="-190500"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Rev tree isn’t updated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2" marL="646112" indent="-190500"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Sequence number isn’t bumped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2" marL="646112" indent="-190500"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But Gateway can’t tell anything’s wrong</a:t>
            </a:r>
          </a:p>
        </p:txBody>
      </p:sp>
      <p:sp>
        <p:nvSpPr>
          <p:cNvPr id="517" name="Shape 5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518" name="Shape 5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Sharing Isn’t Easy</a:t>
            </a:r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Inscrutable metadata is inserted into docs being stored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Separate documents are created for other data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Attachments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Users, roles, sessions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Unauthorized updates make the metadata go out of date.</a:t>
            </a:r>
          </a:p>
        </p:txBody>
      </p:sp>
      <p:sp>
        <p:nvSpPr>
          <p:cNvPr id="521" name="Shape 5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522" name="Shape 5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Why? The Gateway Is An App Server</a:t>
            </a:r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type="title"/>
          </p:nvPr>
        </p:nvSpPr>
        <p:spPr>
          <a:xfrm>
            <a:off x="1485900" y="285750"/>
            <a:ext cx="6172200" cy="91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The Gateway Is Territorial</a:t>
            </a:r>
            <a:endParaRPr b="1" sz="300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About Its Bucket. </a:t>
            </a:r>
            <a:r>
              <a:rPr b="1" i="1" sz="30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No Touchies!</a:t>
            </a:r>
          </a:p>
        </p:txBody>
      </p:sp>
      <p:pic>
        <p:nvPicPr>
          <p:cNvPr id="525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810" y="1387726"/>
            <a:ext cx="6600380" cy="3507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“But I need to work on that bucket!”</a:t>
            </a:r>
            <a:endParaRPr b="1" sz="2900">
              <a:solidFill>
                <a:srgbClr val="FFFFFF"/>
              </a:solidFill>
              <a:uFill>
                <a:solidFill>
                  <a:srgbClr val="197EA4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  <a:uFill>
                  <a:solidFill>
                    <a:srgbClr val="197EA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—Server-side developer</a:t>
            </a:r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Give app and Gateway their own buckets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Shadower task watches both buckets’ Tap feeds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Adds changes from app bucket to Gateway docs </a:t>
            </a:r>
            <a:r>
              <a:rPr i="1"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as new revisions</a:t>
            </a:r>
            <a:endParaRPr i="1" sz="1400"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Copies current rev of Gateway doc to app bucket</a:t>
            </a:r>
            <a:endParaRPr i="1"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Asynchronous replication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Shadowing is best for adding sync to existing high-volume web apps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The gateway still keeps its own internal shadow bucket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498855" indent="-270255">
              <a:spcBef>
                <a:spcPts val="600"/>
              </a:spcBef>
              <a:buClr>
                <a:srgbClr val="9D9D9D"/>
              </a:buClr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Downside: Duplication of data</a:t>
            </a:r>
          </a:p>
        </p:txBody>
      </p:sp>
      <p:sp>
        <p:nvSpPr>
          <p:cNvPr id="530" name="Shape 5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531" name="Shape 5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Bucket Shadowing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9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type="sldNum" sz="quarter" idx="2"/>
          </p:nvPr>
        </p:nvSpPr>
        <p:spPr>
          <a:xfrm>
            <a:off x="8229600" y="4788615"/>
            <a:ext cx="740664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9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CCCCCC"/>
                </a:solidFill>
              </a:rPr>
            </a:fld>
          </a:p>
        </p:txBody>
      </p:sp>
      <p:sp>
        <p:nvSpPr>
          <p:cNvPr id="534" name="Shape 5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Bucket Shadowing</a:t>
            </a:r>
          </a:p>
        </p:txBody>
      </p:sp>
      <p:sp>
        <p:nvSpPr>
          <p:cNvPr id="535" name="Shape 535"/>
          <p:cNvSpPr/>
          <p:nvPr/>
        </p:nvSpPr>
        <p:spPr>
          <a:xfrm>
            <a:off x="1262688" y="1209645"/>
            <a:ext cx="5783288" cy="3161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3429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	"databases": {</a:t>
            </a:r>
            <a:endParaRPr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		"my_cool_app": {</a:t>
            </a:r>
            <a:endParaRPr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			"server": "http://localhost:8091",</a:t>
            </a:r>
            <a:endParaRPr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			"bucket": "sync_gateway",</a:t>
            </a:r>
            <a:endParaRPr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	"shadow":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		"server": "http://localhost:8091",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		"bucket": "megacorp_database"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3429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538" name="Group 538"/>
          <p:cNvGrpSpPr/>
          <p:nvPr/>
        </p:nvGrpSpPr>
        <p:grpSpPr>
          <a:xfrm>
            <a:off x="2656122" y="3654742"/>
            <a:ext cx="1332487" cy="609603"/>
            <a:chOff x="0" y="0"/>
            <a:chExt cx="1332485" cy="609602"/>
          </a:xfrm>
        </p:grpSpPr>
        <p:sp>
          <p:nvSpPr>
            <p:cNvPr id="536" name="Shape 536"/>
            <p:cNvSpPr/>
            <p:nvPr/>
          </p:nvSpPr>
          <p:spPr>
            <a:xfrm>
              <a:off x="0" y="0"/>
              <a:ext cx="1332486" cy="609603"/>
            </a:xfrm>
            <a:prstGeom prst="wedgeEllipseCallout">
              <a:avLst>
                <a:gd name="adj1" fmla="val 75192"/>
                <a:gd name="adj2" fmla="val -78055"/>
              </a:avLst>
            </a:prstGeom>
            <a:solidFill>
              <a:srgbClr val="CC2A2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342900"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95137" y="40593"/>
              <a:ext cx="942210" cy="528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342900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Original existing bucket</a:t>
              </a:r>
            </a:p>
          </p:txBody>
        </p:sp>
      </p:grpSp>
      <p:grpSp>
        <p:nvGrpSpPr>
          <p:cNvPr id="541" name="Group 541"/>
          <p:cNvGrpSpPr/>
          <p:nvPr/>
        </p:nvGrpSpPr>
        <p:grpSpPr>
          <a:xfrm>
            <a:off x="4933748" y="1126740"/>
            <a:ext cx="1332485" cy="644947"/>
            <a:chOff x="0" y="0"/>
            <a:chExt cx="1332484" cy="644946"/>
          </a:xfrm>
        </p:grpSpPr>
        <p:sp>
          <p:nvSpPr>
            <p:cNvPr id="539" name="Shape 539"/>
            <p:cNvSpPr/>
            <p:nvPr/>
          </p:nvSpPr>
          <p:spPr>
            <a:xfrm>
              <a:off x="0" y="-1"/>
              <a:ext cx="1332485" cy="644948"/>
            </a:xfrm>
            <a:prstGeom prst="wedgeEllipseCallout">
              <a:avLst>
                <a:gd name="adj1" fmla="val -46583"/>
                <a:gd name="adj2" fmla="val 112203"/>
              </a:avLst>
            </a:prstGeom>
            <a:solidFill>
              <a:srgbClr val="CC2A2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342900"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0" name="Shape 540"/>
            <p:cNvSpPr/>
            <p:nvPr/>
          </p:nvSpPr>
          <p:spPr>
            <a:xfrm>
              <a:off x="195136" y="147165"/>
              <a:ext cx="942211" cy="3506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342900"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New bucket for Gateway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8" grpId="2"/>
      <p:bldP build="whole" bldLvl="1" animBg="1" rev="0" advAuto="0" spid="541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Server-side app code can talk to the gateway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REST API offers CRUD + changes feed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Gateway’s “admin port” bypasses auth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Most CouchDB-compatible SDKs will work</a:t>
            </a:r>
          </a:p>
        </p:txBody>
      </p:sp>
      <p:sp>
        <p:nvSpPr>
          <p:cNvPr id="544" name="Shape 5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545" name="Shape 5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Alternative: Use Gateway API</a:t>
            </a:r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Reads, writes and channel subscriptions via Gateway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63295" indent="-463295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Map reduce queries directly to Couchbase Server</a:t>
            </a:r>
          </a:p>
        </p:txBody>
      </p:sp>
      <p:sp>
        <p:nvSpPr>
          <p:cNvPr id="548" name="Shape 5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549" name="Shape 5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Read-only direct access</a:t>
            </a:r>
          </a:p>
        </p:txBody>
      </p:sp>
      <p:pic>
        <p:nvPicPr>
          <p:cNvPr id="550" name="image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4219" y="2177009"/>
            <a:ext cx="3094554" cy="1885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type="body" idx="1"/>
          </p:nvPr>
        </p:nvSpPr>
        <p:spPr>
          <a:xfrm>
            <a:off x="457199" y="1096471"/>
            <a:ext cx="8007740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9840" indent="-259840" defTabSz="42519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E1C1C"/>
                </a:solidFill>
              </a:rPr>
              <a:t>First Level Bullet</a:t>
            </a:r>
            <a:endParaRPr sz="2200"/>
          </a:p>
          <a:p>
            <a:pPr lvl="1" marL="447178" indent="-234580" defTabSz="425194">
              <a:buFont typeface="Arial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E1C1C"/>
                </a:solidFill>
              </a:rPr>
              <a:t>Second Level Bullet</a:t>
            </a:r>
            <a:endParaRPr sz="2000"/>
          </a:p>
          <a:p>
            <a:pPr lvl="1" marL="423720" indent="-211121" defTabSz="425194">
              <a:buFont typeface="Arial"/>
              <a:defRPr sz="1800">
                <a:solidFill>
                  <a:srgbClr val="000000"/>
                </a:solidFill>
              </a:defRPr>
            </a:pPr>
            <a:endParaRPr sz="2000"/>
          </a:p>
          <a:p>
            <a:pPr lvl="0" marL="259840" indent="-259840" defTabSz="42519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E1C1C"/>
                </a:solidFill>
              </a:rPr>
              <a:t>First Level Bullet</a:t>
            </a:r>
            <a:endParaRPr sz="2200"/>
          </a:p>
          <a:p>
            <a:pPr lvl="1" marL="447178" indent="-234580" defTabSz="425194">
              <a:buFont typeface="Arial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E1C1C"/>
                </a:solidFill>
              </a:rPr>
              <a:t>Second Level Bullet</a:t>
            </a:r>
            <a:endParaRPr sz="2000"/>
          </a:p>
          <a:p>
            <a:pPr lvl="1" marL="423720" indent="-211121" defTabSz="425194">
              <a:buFont typeface="Arial"/>
              <a:defRPr sz="1800">
                <a:solidFill>
                  <a:srgbClr val="000000"/>
                </a:solidFill>
              </a:defRPr>
            </a:pPr>
            <a:endParaRPr sz="2000"/>
          </a:p>
          <a:p>
            <a:pPr lvl="0" marL="259840" indent="-259840" defTabSz="42519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E1C1C"/>
                </a:solidFill>
              </a:rPr>
              <a:t>First Level Bullet</a:t>
            </a:r>
            <a:endParaRPr sz="2200"/>
          </a:p>
          <a:p>
            <a:pPr lvl="1" marL="447178" indent="-234580" defTabSz="425194">
              <a:buFont typeface="Arial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E1C1C"/>
                </a:solidFill>
              </a:rPr>
              <a:t>Second Level Bullet</a:t>
            </a:r>
            <a:endParaRPr sz="2000"/>
          </a:p>
          <a:p>
            <a:pPr lvl="1" marL="423720" indent="-211121" defTabSz="425194">
              <a:buFont typeface="Arial"/>
              <a:defRPr sz="1800">
                <a:solidFill>
                  <a:srgbClr val="000000"/>
                </a:solidFill>
              </a:defRPr>
            </a:pPr>
            <a:endParaRPr sz="2000"/>
          </a:p>
          <a:p>
            <a:pPr lvl="0" marL="259840" indent="-259840" defTabSz="42519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E1C1C"/>
                </a:solidFill>
              </a:rPr>
              <a:t>First Level Bullet</a:t>
            </a:r>
            <a:endParaRPr sz="2200"/>
          </a:p>
          <a:p>
            <a:pPr lvl="1" marL="447178" indent="-234580" defTabSz="425194">
              <a:buFont typeface="Arial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E1C1C"/>
                </a:solidFill>
              </a:rPr>
              <a:t>Second Level Bullet</a:t>
            </a:r>
          </a:p>
        </p:txBody>
      </p:sp>
      <p:sp>
        <p:nvSpPr>
          <p:cNvPr id="553" name="Shape 553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554" name="Shape 554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Title and Bullets</a:t>
            </a: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Tables</a:t>
            </a:r>
          </a:p>
        </p:txBody>
      </p:sp>
      <p:sp>
        <p:nvSpPr>
          <p:cNvPr id="557" name="Shape 557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558" name="Table 558"/>
          <p:cNvGraphicFramePr/>
          <p:nvPr/>
        </p:nvGraphicFramePr>
        <p:xfrm>
          <a:off x="1524000" y="1805102"/>
          <a:ext cx="6096000" cy="243631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06052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HEADING 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HEADING 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HEADING 3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HEADING 4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HEADING 5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40605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605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605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605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605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1400">
                          <a:solidFill>
                            <a:srgbClr val="1E1C1C"/>
                          </a:solidFill>
                          <a:sym typeface="Helvetica"/>
                        </a:rPr>
                        <a:t>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4206" y="4647008"/>
            <a:ext cx="789386" cy="451249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>
            <p:ph type="body" idx="1"/>
          </p:nvPr>
        </p:nvSpPr>
        <p:spPr>
          <a:xfrm>
            <a:off x="457200" y="1096469"/>
            <a:ext cx="8007740" cy="2486271"/>
          </a:xfrm>
          <a:prstGeom prst="rect">
            <a:avLst/>
          </a:prstGeom>
        </p:spPr>
        <p:txBody>
          <a:bodyPr/>
          <a:lstStyle/>
          <a:p>
            <a:pPr lvl="0" marL="457200" indent="-457200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Every new Sync Gateway Instances don’t allow unauthorized access by default.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57200" indent="-457200"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Enables the GUEST account and allows it access to a channel named public: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Secured By Default</a:t>
            </a:r>
          </a:p>
        </p:txBody>
      </p:sp>
      <p:sp>
        <p:nvSpPr>
          <p:cNvPr id="141" name="Shape 141"/>
          <p:cNvSpPr/>
          <p:nvPr/>
        </p:nvSpPr>
        <p:spPr>
          <a:xfrm>
            <a:off x="569064" y="2563254"/>
            <a:ext cx="778401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914400">
              <a:def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curl -X PUT http://localhost:4985/default/_user/GUEST --data    '{"disabled":false, "admin_channels":["public"]}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2"/>
      <p:bldP build="whole" bldLvl="1" animBg="1" rev="0" advAuto="0" spid="140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Title and Text</a:t>
            </a:r>
          </a:p>
        </p:txBody>
      </p:sp>
      <p:sp>
        <p:nvSpPr>
          <p:cNvPr id="561" name="Shape 561"/>
          <p:cNvSpPr/>
          <p:nvPr>
            <p:ph type="body" idx="1"/>
          </p:nvPr>
        </p:nvSpPr>
        <p:spPr>
          <a:xfrm>
            <a:off x="457199" y="1096471"/>
            <a:ext cx="8007740" cy="33944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Lorem ipsum dolor sit amet, consectetur adipiscing elit. Donec risus purus, tempus in quis, ultricies eu diam. Donec convallis enim in mi lacinia, id viverra neque pretium. Phasellus et.</a:t>
            </a:r>
          </a:p>
        </p:txBody>
      </p:sp>
      <p:sp>
        <p:nvSpPr>
          <p:cNvPr id="562" name="Shape 562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565" name="Shape 565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Couchbase Colors for Office*</a:t>
            </a:r>
          </a:p>
        </p:txBody>
      </p:sp>
      <p:sp>
        <p:nvSpPr>
          <p:cNvPr id="566" name="Shape 566"/>
          <p:cNvSpPr/>
          <p:nvPr/>
        </p:nvSpPr>
        <p:spPr>
          <a:xfrm>
            <a:off x="583692" y="1688193"/>
            <a:ext cx="733554" cy="733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E1C1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567" name="Shape 567"/>
          <p:cNvSpPr/>
          <p:nvPr/>
        </p:nvSpPr>
        <p:spPr>
          <a:xfrm>
            <a:off x="1897809" y="1688193"/>
            <a:ext cx="733554" cy="733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BB2E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568" name="Shape 568"/>
          <p:cNvSpPr/>
          <p:nvPr/>
        </p:nvSpPr>
        <p:spPr>
          <a:xfrm>
            <a:off x="3211925" y="1688193"/>
            <a:ext cx="733554" cy="733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40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569" name="Shape 569"/>
          <p:cNvSpPr/>
          <p:nvPr/>
        </p:nvSpPr>
        <p:spPr>
          <a:xfrm>
            <a:off x="4526043" y="1688193"/>
            <a:ext cx="733554" cy="733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D4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570" name="Shape 570"/>
          <p:cNvSpPr/>
          <p:nvPr/>
        </p:nvSpPr>
        <p:spPr>
          <a:xfrm>
            <a:off x="5840159" y="1688193"/>
            <a:ext cx="733554" cy="733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6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571" name="Shape 571"/>
          <p:cNvSpPr/>
          <p:nvPr/>
        </p:nvSpPr>
        <p:spPr>
          <a:xfrm>
            <a:off x="7154278" y="1688193"/>
            <a:ext cx="733554" cy="733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EFE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572" name="Shape 572"/>
          <p:cNvSpPr/>
          <p:nvPr/>
        </p:nvSpPr>
        <p:spPr>
          <a:xfrm>
            <a:off x="583702" y="2524417"/>
            <a:ext cx="643157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R: 30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G: 28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B: 28</a:t>
            </a:r>
          </a:p>
        </p:txBody>
      </p:sp>
      <p:sp>
        <p:nvSpPr>
          <p:cNvPr id="573" name="Shape 573"/>
          <p:cNvSpPr/>
          <p:nvPr/>
        </p:nvSpPr>
        <p:spPr>
          <a:xfrm>
            <a:off x="1897819" y="2524417"/>
            <a:ext cx="630747" cy="838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R: 27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G: 178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B: 226</a:t>
            </a:r>
          </a:p>
        </p:txBody>
      </p:sp>
      <p:sp>
        <p:nvSpPr>
          <p:cNvPr id="574" name="Shape 574"/>
          <p:cNvSpPr/>
          <p:nvPr/>
        </p:nvSpPr>
        <p:spPr>
          <a:xfrm>
            <a:off x="3211934" y="2524417"/>
            <a:ext cx="732455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R: 228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G: 1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B: 33</a:t>
            </a:r>
          </a:p>
        </p:txBody>
      </p:sp>
      <p:sp>
        <p:nvSpPr>
          <p:cNvPr id="575" name="Shape 575"/>
          <p:cNvSpPr/>
          <p:nvPr/>
        </p:nvSpPr>
        <p:spPr>
          <a:xfrm>
            <a:off x="4526053" y="2524417"/>
            <a:ext cx="744732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R: 255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G: 212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B: 0</a:t>
            </a:r>
          </a:p>
        </p:txBody>
      </p:sp>
      <p:sp>
        <p:nvSpPr>
          <p:cNvPr id="576" name="Shape 576"/>
          <p:cNvSpPr/>
          <p:nvPr/>
        </p:nvSpPr>
        <p:spPr>
          <a:xfrm>
            <a:off x="5840169" y="2524417"/>
            <a:ext cx="731114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R: 255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G: 101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B: 0</a:t>
            </a:r>
          </a:p>
        </p:txBody>
      </p:sp>
      <p:sp>
        <p:nvSpPr>
          <p:cNvPr id="577" name="Shape 577"/>
          <p:cNvSpPr/>
          <p:nvPr/>
        </p:nvSpPr>
        <p:spPr>
          <a:xfrm>
            <a:off x="7154288" y="2524417"/>
            <a:ext cx="742276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R: 239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G: 239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rPr>
              <a:t>B: 239</a:t>
            </a:r>
          </a:p>
        </p:txBody>
      </p:sp>
      <p:sp>
        <p:nvSpPr>
          <p:cNvPr id="578" name="Shape 578"/>
          <p:cNvSpPr/>
          <p:nvPr/>
        </p:nvSpPr>
        <p:spPr>
          <a:xfrm>
            <a:off x="181709" y="4382951"/>
            <a:ext cx="3566328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E1C1C"/>
                </a:solidFill>
              </a:rPr>
              <a:t>*Do not use these RGB values for Adobe Creative Suite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Pie Charts</a:t>
            </a:r>
          </a:p>
        </p:txBody>
      </p:sp>
      <p:sp>
        <p:nvSpPr>
          <p:cNvPr id="581" name="Shape 581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582" name="Chart 582"/>
          <p:cNvGraphicFramePr/>
          <p:nvPr/>
        </p:nvGraphicFramePr>
        <p:xfrm>
          <a:off x="3055123" y="834477"/>
          <a:ext cx="4432579" cy="329764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Bar Charts</a:t>
            </a:r>
          </a:p>
        </p:txBody>
      </p:sp>
      <p:sp>
        <p:nvSpPr>
          <p:cNvPr id="585" name="Shape 585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586" name="Chart 586"/>
          <p:cNvGraphicFramePr/>
          <p:nvPr/>
        </p:nvGraphicFramePr>
        <p:xfrm>
          <a:off x="1319945" y="1400458"/>
          <a:ext cx="7100412" cy="29845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type="title"/>
          </p:nvPr>
        </p:nvSpPr>
        <p:spPr>
          <a:xfrm>
            <a:off x="466344" y="18288"/>
            <a:ext cx="7998595" cy="8572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defRPr b="1" spc="0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Line Charts</a:t>
            </a:r>
          </a:p>
        </p:txBody>
      </p:sp>
      <p:sp>
        <p:nvSpPr>
          <p:cNvPr id="589" name="Shape 589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590" name="Chart 590"/>
          <p:cNvGraphicFramePr/>
          <p:nvPr/>
        </p:nvGraphicFramePr>
        <p:xfrm>
          <a:off x="1211838" y="1402182"/>
          <a:ext cx="7353769" cy="284309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type="title"/>
          </p:nvPr>
        </p:nvSpPr>
        <p:spPr>
          <a:xfrm>
            <a:off x="685800" y="1883664"/>
            <a:ext cx="7772400" cy="1102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Section Break (Blue)</a:t>
            </a:r>
          </a:p>
        </p:txBody>
      </p:sp>
      <p:sp>
        <p:nvSpPr>
          <p:cNvPr id="593" name="Shape 593"/>
          <p:cNvSpPr/>
          <p:nvPr>
            <p:ph type="body" idx="1"/>
          </p:nvPr>
        </p:nvSpPr>
        <p:spPr>
          <a:xfrm>
            <a:off x="1371600" y="3063238"/>
            <a:ext cx="6400800" cy="115214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Subtitle</a:t>
            </a:r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type="title"/>
          </p:nvPr>
        </p:nvSpPr>
        <p:spPr>
          <a:xfrm>
            <a:off x="685800" y="1883664"/>
            <a:ext cx="7772400" cy="1102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E40121"/>
                </a:solidFill>
              </a:rPr>
              <a:t>Section Break (White)</a:t>
            </a:r>
          </a:p>
        </p:txBody>
      </p:sp>
      <p:sp>
        <p:nvSpPr>
          <p:cNvPr id="596" name="Shape 596"/>
          <p:cNvSpPr/>
          <p:nvPr>
            <p:ph type="body" idx="1"/>
          </p:nvPr>
        </p:nvSpPr>
        <p:spPr>
          <a:xfrm>
            <a:off x="1371600" y="3063238"/>
            <a:ext cx="6400800" cy="115214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40121"/>
                </a:solidFill>
              </a:rPr>
              <a:t>Subtitle</a:t>
            </a:r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type="title"/>
          </p:nvPr>
        </p:nvSpPr>
        <p:spPr>
          <a:xfrm>
            <a:off x="685800" y="1883664"/>
            <a:ext cx="7772400" cy="1102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Section Break (Grey)</a:t>
            </a:r>
          </a:p>
        </p:txBody>
      </p:sp>
      <p:sp>
        <p:nvSpPr>
          <p:cNvPr id="599" name="Shape 599"/>
          <p:cNvSpPr/>
          <p:nvPr>
            <p:ph type="body" idx="1"/>
          </p:nvPr>
        </p:nvSpPr>
        <p:spPr>
          <a:xfrm>
            <a:off x="1371600" y="3063238"/>
            <a:ext cx="6400800" cy="115214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Subtitle</a:t>
            </a:r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type="title"/>
          </p:nvPr>
        </p:nvSpPr>
        <p:spPr>
          <a:xfrm>
            <a:off x="685800" y="1883664"/>
            <a:ext cx="7772400" cy="1102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900">
                <a:solidFill>
                  <a:srgbClr val="FFFFFF"/>
                </a:solidFill>
              </a:rPr>
              <a:t>Section Break (Red)</a:t>
            </a:r>
          </a:p>
        </p:txBody>
      </p:sp>
      <p:sp>
        <p:nvSpPr>
          <p:cNvPr id="602" name="Shape 602"/>
          <p:cNvSpPr/>
          <p:nvPr>
            <p:ph type="body" idx="1"/>
          </p:nvPr>
        </p:nvSpPr>
        <p:spPr>
          <a:xfrm>
            <a:off x="1371600" y="3063238"/>
            <a:ext cx="6400800" cy="115214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Subtitle</a:t>
            </a:r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type="sldNum" sz="quarter" idx="2"/>
          </p:nvPr>
        </p:nvSpPr>
        <p:spPr>
          <a:xfrm>
            <a:off x="8229600" y="4703762"/>
            <a:ext cx="74066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Sample Config File</a:t>
            </a:r>
          </a:p>
        </p:txBody>
      </p:sp>
      <p:sp>
        <p:nvSpPr>
          <p:cNvPr id="145" name="Shape 145"/>
          <p:cNvSpPr/>
          <p:nvPr/>
        </p:nvSpPr>
        <p:spPr>
          <a:xfrm>
            <a:off x="1754278" y="1167636"/>
            <a:ext cx="4313933" cy="3773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"log": ["CRUD", "REST+"],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"databases": 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"db": 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"server": "http://localhost:8091",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"bucket": "bucket42",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"sync": `function(doc){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       channel(doc.channels);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     }`,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"users": 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"ford_prefect": 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    "admin_channels": ["all"],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    "admin_roles": ["froods"],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    "password": "foo"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},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"GUEST": {"disabled": true}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},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"roles": 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    "froods": {"admin_channels": ["hoopy"]}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lvl="0" defTabSz="914400">
              <a:defRPr>
                <a:solidFill>
                  <a:srgbClr val="000000"/>
                </a:solidFill>
              </a:defRPr>
            </a:pPr>
            <a:r>
              <a:rPr b="1" sz="11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4206" y="4647008"/>
            <a:ext cx="789386" cy="45124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>
            <p:ph type="body" idx="1"/>
          </p:nvPr>
        </p:nvSpPr>
        <p:spPr>
          <a:xfrm>
            <a:off x="457200" y="1096469"/>
            <a:ext cx="8007740" cy="3448317"/>
          </a:xfrm>
          <a:prstGeom prst="rect">
            <a:avLst/>
          </a:prstGeom>
        </p:spPr>
        <p:txBody>
          <a:bodyPr/>
          <a:lstStyle/>
          <a:p>
            <a:pPr lvl="0" marL="457200" indent="-457200">
              <a:buChar char="•"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Default port for the Sync REST API is 4984. It is used for client replication.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0" marL="457200" indent="-457200">
              <a:buChar char="•"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Default port for the Admin REST API is 4985. It is used to: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685800" indent="-457200">
              <a:buChar char="•"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Administer user accounts and roles.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685800" indent="-457200">
              <a:buChar char="•"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Look at the contents of databases in superuser mode. </a:t>
            </a:r>
            <a:endParaRPr b="1" sz="2400">
              <a:solidFill>
                <a:srgbClr val="505050"/>
              </a:solidFill>
              <a:uFill>
                <a:solidFill>
                  <a:srgbClr val="50505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marL="685800" indent="-457200">
              <a:buChar char="•"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Reachable only from localhost by default for safety reasons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uFillTx/>
              </a:defRPr>
            </a:pPr>
            <a:r>
              <a:rPr b="1" spc="28" sz="3000">
                <a:solidFill>
                  <a:srgbClr val="FFFFFF"/>
                </a:solidFill>
                <a:uFill>
                  <a:solidFill>
                    <a:srgbClr val="505050"/>
                  </a:solidFill>
                </a:uFill>
              </a:rPr>
              <a:t>The two REST API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2"/>
      <p:bldP build="whole" bldLvl="1" animBg="1" rev="0" advAuto="0" spid="15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1E1C1C"/>
      </a:dk1>
      <a:lt1>
        <a:srgbClr val="FFFFFF"/>
      </a:lt1>
      <a:dk2>
        <a:srgbClr val="A7A7A7"/>
      </a:dk2>
      <a:lt2>
        <a:srgbClr val="535353"/>
      </a:lt2>
      <a:accent1>
        <a:srgbClr val="1BB2E2"/>
      </a:accent1>
      <a:accent2>
        <a:srgbClr val="E40121"/>
      </a:accent2>
      <a:accent3>
        <a:srgbClr val="FFD400"/>
      </a:accent3>
      <a:accent4>
        <a:srgbClr val="FF6500"/>
      </a:accent4>
      <a:accent5>
        <a:srgbClr val="EFEFEF"/>
      </a:accent5>
      <a:accent6>
        <a:srgbClr val="39393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BB2E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E1C1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1BB2E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E1C1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BB2E2"/>
      </a:accent1>
      <a:accent2>
        <a:srgbClr val="E40121"/>
      </a:accent2>
      <a:accent3>
        <a:srgbClr val="FFD400"/>
      </a:accent3>
      <a:accent4>
        <a:srgbClr val="FF6500"/>
      </a:accent4>
      <a:accent5>
        <a:srgbClr val="EFEFEF"/>
      </a:accent5>
      <a:accent6>
        <a:srgbClr val="39393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BB2E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E1C1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1BB2E2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E1C1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