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84" r:id="rId2"/>
  </p:sldMasterIdLst>
  <p:notesMasterIdLst>
    <p:notesMasterId r:id="rId15"/>
  </p:notesMasterIdLst>
  <p:handoutMasterIdLst>
    <p:handoutMasterId r:id="rId16"/>
  </p:handoutMasterIdLst>
  <p:sldIdLst>
    <p:sldId id="444" r:id="rId3"/>
    <p:sldId id="445" r:id="rId4"/>
    <p:sldId id="493" r:id="rId5"/>
    <p:sldId id="472" r:id="rId6"/>
    <p:sldId id="487" r:id="rId7"/>
    <p:sldId id="489" r:id="rId8"/>
    <p:sldId id="490" r:id="rId9"/>
    <p:sldId id="491" r:id="rId10"/>
    <p:sldId id="492" r:id="rId11"/>
    <p:sldId id="494" r:id="rId12"/>
    <p:sldId id="495" r:id="rId13"/>
    <p:sldId id="484" r:id="rId1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CC3AC08-9A30-477B-882B-9C484112DCC2}">
          <p14:sldIdLst>
            <p14:sldId id="444"/>
            <p14:sldId id="445"/>
            <p14:sldId id="493"/>
            <p14:sldId id="472"/>
            <p14:sldId id="487"/>
            <p14:sldId id="489"/>
            <p14:sldId id="490"/>
            <p14:sldId id="491"/>
            <p14:sldId id="492"/>
            <p14:sldId id="494"/>
            <p14:sldId id="495"/>
            <p14:sldId id="48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061">
          <p15:clr>
            <a:srgbClr val="A4A3A4"/>
          </p15:clr>
        </p15:guide>
        <p15:guide id="2" pos="5581">
          <p15:clr>
            <a:srgbClr val="A4A3A4"/>
          </p15:clr>
        </p15:guide>
        <p15:guide id="3" pos="180">
          <p15:clr>
            <a:srgbClr val="A4A3A4"/>
          </p15:clr>
        </p15:guide>
        <p15:guide id="4" pos="543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E1523"/>
    <a:srgbClr val="D7001A"/>
    <a:srgbClr val="CCCCCC"/>
    <a:srgbClr val="333333"/>
    <a:srgbClr val="FD7505"/>
    <a:srgbClr val="16AEB0"/>
    <a:srgbClr val="609E0E"/>
    <a:srgbClr val="FEB91D"/>
    <a:srgbClr val="E1001F"/>
    <a:srgbClr val="129D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999" autoAdjust="0"/>
    <p:restoredTop sz="70595" autoAdjust="0"/>
  </p:normalViewPr>
  <p:slideViewPr>
    <p:cSldViewPr snapToGrid="0" snapToObjects="1" showGuides="1">
      <p:cViewPr varScale="1">
        <p:scale>
          <a:sx n="101" d="100"/>
          <a:sy n="101" d="100"/>
        </p:scale>
        <p:origin x="1536" y="102"/>
      </p:cViewPr>
      <p:guideLst>
        <p:guide orient="horz" pos="3061"/>
        <p:guide pos="5581"/>
        <p:guide pos="180"/>
        <p:guide pos="5433"/>
      </p:guideLst>
    </p:cSldViewPr>
  </p:slideViewPr>
  <p:outlineViewPr>
    <p:cViewPr>
      <p:scale>
        <a:sx n="33" d="100"/>
        <a:sy n="33" d="100"/>
      </p:scale>
      <p:origin x="0" y="2550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4" d="100"/>
          <a:sy n="84" d="100"/>
        </p:scale>
        <p:origin x="-2448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389E1E-C654-E943-9883-792E99AD7287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50E822-5F4D-874B-B26E-816912436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45613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20D99B-2862-464A-984E-65BFC5FC0BBC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9351FC-18D6-4741-8EEB-9FDB1F020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17059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40000"/>
              </a:lnSpc>
              <a:buClr>
                <a:schemeClr val="accent2"/>
              </a:buClr>
              <a:buFont typeface="Arial"/>
              <a:buNone/>
            </a:pPr>
            <a:endParaRPr lang="en-US" sz="1200" dirty="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351FC-18D6-4741-8EEB-9FDB1F020AA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0153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(Dark)">
    <p:bg>
      <p:bgPr>
        <a:solidFill>
          <a:schemeClr val="bg2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21000" y="0"/>
            <a:ext cx="2451100" cy="90094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</a:blip>
          <a:srcRect t="28396" b="42477"/>
          <a:stretch/>
        </p:blipFill>
        <p:spPr>
          <a:xfrm>
            <a:off x="0" y="3759200"/>
            <a:ext cx="9144000" cy="13843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42387"/>
            <a:ext cx="7772400" cy="1102519"/>
          </a:xfrm>
          <a:effectLst/>
        </p:spPr>
        <p:txBody>
          <a:bodyPr/>
          <a:lstStyle>
            <a:lvl1pPr algn="ctr">
              <a:defRPr sz="4000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244906"/>
            <a:ext cx="6400800" cy="1088136"/>
          </a:xfrm>
        </p:spPr>
        <p:txBody>
          <a:bodyPr/>
          <a:lstStyle>
            <a:lvl1pPr marL="0" indent="0" algn="ctr">
              <a:buNone/>
              <a:defRPr sz="2000">
                <a:solidFill>
                  <a:srgbClr val="333333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129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71450"/>
            <a:ext cx="8382000" cy="49978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1000" y="1085850"/>
            <a:ext cx="8382000" cy="15004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483663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85850"/>
            <a:ext cx="8382000" cy="1500411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4" name="Picture 3" descr="MSconfidential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invGray">
          <a:xfrm>
            <a:off x="3550922" y="4857750"/>
            <a:ext cx="2042159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845450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085850"/>
            <a:ext cx="4114800" cy="1306512"/>
          </a:xfrm>
        </p:spPr>
        <p:txBody>
          <a:bodyPr/>
          <a:lstStyle>
            <a:lvl1pPr marL="254982" indent="-254982">
              <a:lnSpc>
                <a:spcPct val="90000"/>
              </a:lnSpc>
              <a:defRPr sz="2100"/>
            </a:lvl1pPr>
            <a:lvl2pPr marL="505004" indent="-244068">
              <a:lnSpc>
                <a:spcPct val="90000"/>
              </a:lnSpc>
              <a:defRPr sz="1800"/>
            </a:lvl2pPr>
            <a:lvl3pPr marL="715339" indent="-216288">
              <a:lnSpc>
                <a:spcPct val="90000"/>
              </a:lnSpc>
              <a:defRPr sz="1500"/>
            </a:lvl3pPr>
            <a:lvl4pPr marL="920714" indent="-205375">
              <a:lnSpc>
                <a:spcPct val="90000"/>
              </a:lnSpc>
              <a:defRPr sz="1350"/>
            </a:lvl4pPr>
            <a:lvl5pPr marL="1137002" indent="-210335">
              <a:lnSpc>
                <a:spcPct val="90000"/>
              </a:lnSpc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85850"/>
            <a:ext cx="4114800" cy="1306512"/>
          </a:xfrm>
        </p:spPr>
        <p:txBody>
          <a:bodyPr/>
          <a:lstStyle>
            <a:lvl1pPr marL="260936" indent="-260936">
              <a:lnSpc>
                <a:spcPct val="90000"/>
              </a:lnSpc>
              <a:defRPr sz="2100"/>
            </a:lvl1pPr>
            <a:lvl2pPr marL="505004" indent="-254982">
              <a:lnSpc>
                <a:spcPct val="90000"/>
              </a:lnSpc>
              <a:defRPr sz="1800"/>
            </a:lvl2pPr>
            <a:lvl3pPr marL="721292" indent="-227202">
              <a:lnSpc>
                <a:spcPct val="90000"/>
              </a:lnSpc>
              <a:defRPr sz="1500"/>
            </a:lvl3pPr>
            <a:lvl4pPr marL="920714" indent="-199422">
              <a:lnSpc>
                <a:spcPct val="90000"/>
              </a:lnSpc>
              <a:defRPr sz="1350"/>
            </a:lvl4pPr>
            <a:lvl5pPr marL="1137002" indent="-205375">
              <a:lnSpc>
                <a:spcPct val="90000"/>
              </a:lnSpc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875975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345538"/>
            <a:ext cx="4114800" cy="259686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75" b="1"/>
            </a:lvl1pPr>
            <a:lvl2pPr marL="342887" indent="0">
              <a:buNone/>
              <a:defRPr sz="1500" b="1"/>
            </a:lvl2pPr>
            <a:lvl3pPr marL="685772" indent="0">
              <a:buNone/>
              <a:defRPr sz="1350" b="1"/>
            </a:lvl3pPr>
            <a:lvl4pPr marL="1028659" indent="0">
              <a:buNone/>
              <a:defRPr sz="1200" b="1"/>
            </a:lvl4pPr>
            <a:lvl5pPr marL="1371545" indent="0">
              <a:buNone/>
              <a:defRPr sz="1200" b="1"/>
            </a:lvl5pPr>
            <a:lvl6pPr marL="1714432" indent="0">
              <a:buNone/>
              <a:defRPr sz="1200" b="1"/>
            </a:lvl6pPr>
            <a:lvl7pPr marL="2057318" indent="0">
              <a:buNone/>
              <a:defRPr sz="1200" b="1"/>
            </a:lvl7pPr>
            <a:lvl8pPr marL="2400204" indent="0">
              <a:buNone/>
              <a:defRPr sz="1200" b="1"/>
            </a:lvl8pPr>
            <a:lvl9pPr marL="2743091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0999" y="1704492"/>
            <a:ext cx="4114800" cy="1153008"/>
          </a:xfrm>
        </p:spPr>
        <p:txBody>
          <a:bodyPr/>
          <a:lstStyle>
            <a:lvl1pPr marL="211328" indent="-211328">
              <a:defRPr sz="1725"/>
            </a:lvl1pPr>
            <a:lvl2pPr marL="421664" indent="-199422">
              <a:defRPr sz="1500"/>
            </a:lvl2pPr>
            <a:lvl3pPr marL="610172" indent="-182555">
              <a:defRPr sz="1350"/>
            </a:lvl3pPr>
            <a:lvl4pPr marL="787766" indent="-171642">
              <a:defRPr sz="1275"/>
            </a:lvl4pPr>
            <a:lvl5pPr marL="959408" indent="-154775">
              <a:defRPr sz="1275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982" y="1345538"/>
            <a:ext cx="4117019" cy="259686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75" b="1"/>
            </a:lvl1pPr>
            <a:lvl2pPr marL="342887" indent="0">
              <a:buNone/>
              <a:defRPr sz="1500" b="1"/>
            </a:lvl2pPr>
            <a:lvl3pPr marL="685772" indent="0">
              <a:buNone/>
              <a:defRPr sz="1350" b="1"/>
            </a:lvl3pPr>
            <a:lvl4pPr marL="1028659" indent="0">
              <a:buNone/>
              <a:defRPr sz="1200" b="1"/>
            </a:lvl4pPr>
            <a:lvl5pPr marL="1371545" indent="0">
              <a:buNone/>
              <a:defRPr sz="1200" b="1"/>
            </a:lvl5pPr>
            <a:lvl6pPr marL="1714432" indent="0">
              <a:buNone/>
              <a:defRPr sz="1200" b="1"/>
            </a:lvl6pPr>
            <a:lvl7pPr marL="2057318" indent="0">
              <a:buNone/>
              <a:defRPr sz="1200" b="1"/>
            </a:lvl7pPr>
            <a:lvl8pPr marL="2400204" indent="0">
              <a:buNone/>
              <a:defRPr sz="1200" b="1"/>
            </a:lvl8pPr>
            <a:lvl9pPr marL="2743091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704492"/>
            <a:ext cx="4117974" cy="1153008"/>
          </a:xfrm>
        </p:spPr>
        <p:txBody>
          <a:bodyPr/>
          <a:lstStyle>
            <a:lvl1pPr marL="222241" indent="-222241">
              <a:defRPr sz="1725"/>
            </a:lvl1pPr>
            <a:lvl2pPr marL="427616" indent="-205375">
              <a:defRPr sz="1500"/>
            </a:lvl2pPr>
            <a:lvl3pPr marL="616124" indent="-183548">
              <a:defRPr sz="1350"/>
            </a:lvl3pPr>
            <a:lvl4pPr marL="787766" indent="-177595">
              <a:defRPr sz="1275"/>
            </a:lvl4pPr>
            <a:lvl5pPr marL="959408" indent="-165689">
              <a:defRPr sz="1275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233725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604394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79458242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- Prints in GRAYSCALE">
    <p:bg bwMode="ltGray">
      <p:bgPr>
        <a:gradFill>
          <a:gsLst>
            <a:gs pos="0">
              <a:schemeClr val="tx1"/>
            </a:gs>
            <a:gs pos="50000">
              <a:srgbClr val="0070C0"/>
            </a:gs>
            <a:gs pos="100000">
              <a:srgbClr val="7030A0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51840805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amer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ctr">
              <a:defRPr baseline="0"/>
            </a:lvl1pPr>
          </a:lstStyle>
          <a:p>
            <a:r>
              <a:rPr lang="en-US" dirty="0"/>
              <a:t>Please Be Courteous!</a:t>
            </a:r>
          </a:p>
        </p:txBody>
      </p:sp>
      <p:pic>
        <p:nvPicPr>
          <p:cNvPr id="5" name="Picture 5" descr="C:\Users\monical\Desktop\ADMIN\DVD_ART34\Artwork_Imagery\Icons - Illustrations\_WINDOWS VISTA ICONS\Cell mobile smart phone smartphone.png"/>
          <p:cNvPicPr>
            <a:picLocks noChangeAspect="1" noChangeArrowheads="1"/>
          </p:cNvPicPr>
          <p:nvPr userDrawn="1"/>
        </p:nvPicPr>
        <p:blipFill>
          <a:blip r:embed="rId2"/>
          <a:stretch>
            <a:fillRect/>
          </a:stretch>
        </p:blipFill>
        <p:spPr bwMode="auto">
          <a:xfrm>
            <a:off x="3505201" y="1456954"/>
            <a:ext cx="1791197" cy="13433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 descr="C:\Users\monical\Desktop\ADMIN\DVD_ART34\Artwork_Imagery\Icons - Illustrations\_WINDOWS SERVER ICONS\Symbols\X don't no not okay approved bad.png"/>
          <p:cNvPicPr>
            <a:picLocks noChangeAspect="1" noChangeArrowheads="1"/>
          </p:cNvPicPr>
          <p:nvPr userDrawn="1"/>
        </p:nvPicPr>
        <p:blipFill>
          <a:blip r:embed="rId3"/>
          <a:stretch>
            <a:fillRect/>
          </a:stretch>
        </p:blipFill>
        <p:spPr bwMode="auto">
          <a:xfrm>
            <a:off x="3995749" y="1766041"/>
            <a:ext cx="945153" cy="63897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Rectangle 1"/>
          <p:cNvSpPr>
            <a:spLocks noChangeArrowheads="1"/>
          </p:cNvSpPr>
          <p:nvPr userDrawn="1"/>
        </p:nvSpPr>
        <p:spPr bwMode="auto">
          <a:xfrm>
            <a:off x="732424" y="3714477"/>
            <a:ext cx="7679152" cy="1086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6858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50" b="0" i="1" u="none" strike="noStrike" cap="none" normalizeH="0" baseline="0" dirty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</a:gsLst>
                  <a:lin ang="5400000" scaled="0"/>
                </a:gradFill>
                <a:effectLst/>
                <a:latin typeface="+mn-lt"/>
                <a:ea typeface="Calibri" pitchFamily="34" charset="0"/>
                <a:cs typeface="Arial" pitchFamily="34" charset="0"/>
              </a:rPr>
              <a:t>Please be courteous to your fellow attendees</a:t>
            </a:r>
          </a:p>
          <a:p>
            <a:pPr marL="0" marR="0" lvl="0" indent="0" algn="ctr" defTabSz="6858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50" b="0" i="1" u="none" strike="noStrike" cap="none" normalizeH="0" baseline="0" dirty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</a:gsLst>
                  <a:lin ang="5400000" scaled="0"/>
                </a:gradFill>
                <a:effectLst/>
                <a:latin typeface="+mn-lt"/>
                <a:ea typeface="Calibri" pitchFamily="34" charset="0"/>
                <a:cs typeface="Arial" pitchFamily="34" charset="0"/>
              </a:rPr>
              <a:t>and</a:t>
            </a:r>
          </a:p>
          <a:p>
            <a:pPr marL="0" marR="0" lvl="0" indent="0" algn="ctr" defTabSz="6858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50" b="0" i="1" u="none" strike="noStrike" cap="none" normalizeH="0" baseline="0" dirty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</a:gsLst>
                  <a:lin ang="5400000" scaled="0"/>
                </a:gradFill>
                <a:effectLst/>
                <a:latin typeface="+mn-lt"/>
                <a:ea typeface="Calibri" pitchFamily="34" charset="0"/>
                <a:cs typeface="Arial" pitchFamily="34" charset="0"/>
              </a:rPr>
              <a:t>set your phones to vibrate or silent mode!</a:t>
            </a:r>
            <a:r>
              <a:rPr kumimoji="0" lang="en-US" sz="1350" b="0" i="1" u="none" strike="noStrike" cap="none" normalizeH="0" baseline="0" dirty="0">
                <a:ln>
                  <a:noFill/>
                </a:ln>
                <a:gradFill>
                  <a:gsLst>
                    <a:gs pos="0">
                      <a:schemeClr val="tx2"/>
                    </a:gs>
                    <a:gs pos="50000">
                      <a:schemeClr val="tx2"/>
                    </a:gs>
                  </a:gsLst>
                  <a:lin ang="5400000" scaled="0"/>
                </a:gradFill>
                <a:effectLst/>
                <a:latin typeface="+mn-lt"/>
                <a:ea typeface="Calibri" pitchFamily="34" charset="0"/>
                <a:cs typeface="Arial" pitchFamily="34" charset="0"/>
              </a:rPr>
              <a:t> </a:t>
            </a:r>
            <a:br>
              <a:rPr kumimoji="0" lang="en-US" sz="1350" b="0" i="1" u="none" strike="noStrike" cap="none" normalizeH="0" baseline="0" dirty="0">
                <a:ln>
                  <a:noFill/>
                </a:ln>
                <a:gradFill>
                  <a:gsLst>
                    <a:gs pos="0">
                      <a:schemeClr val="tx2"/>
                    </a:gs>
                    <a:gs pos="50000">
                      <a:schemeClr val="tx2"/>
                    </a:gs>
                  </a:gsLst>
                  <a:lin ang="5400000" scaled="0"/>
                </a:gradFill>
                <a:effectLst/>
                <a:latin typeface="+mn-lt"/>
                <a:ea typeface="Calibri" pitchFamily="34" charset="0"/>
                <a:cs typeface="Arial" pitchFamily="34" charset="0"/>
              </a:rPr>
            </a:br>
            <a:endParaRPr kumimoji="0" lang="en-US" sz="1350" b="0" i="1" u="sng" strike="noStrike" kern="1200" cap="none" normalizeH="0" baseline="0" dirty="0">
              <a:ln>
                <a:noFill/>
              </a:ln>
              <a:gradFill>
                <a:gsLst>
                  <a:gs pos="0">
                    <a:schemeClr val="tx2"/>
                  </a:gs>
                  <a:gs pos="50000">
                    <a:schemeClr val="tx2"/>
                  </a:gs>
                </a:gsLst>
                <a:lin ang="5400000" scaled="0"/>
              </a:gradFill>
              <a:effectLst/>
              <a:latin typeface="+mn-lt"/>
              <a:ea typeface="Calibri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669133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le and Content">
    <p:bg bwMode="black">
      <p:bgPr>
        <a:gradFill>
          <a:gsLst>
            <a:gs pos="0">
              <a:schemeClr val="tx1"/>
            </a:gs>
            <a:gs pos="50000">
              <a:srgbClr val="0070C0"/>
            </a:gs>
            <a:gs pos="100000">
              <a:srgbClr val="7030A0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381000" y="1085850"/>
            <a:ext cx="8382000" cy="1500411"/>
          </a:xfrm>
        </p:spPr>
        <p:txBody>
          <a:bodyPr/>
          <a:lstStyle>
            <a:lvl1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1pPr>
            <a:lvl2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2pPr>
            <a:lvl3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3pPr>
            <a:lvl4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4pPr>
            <a:lvl5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2" y="4679158"/>
            <a:ext cx="9144001" cy="464344"/>
          </a:xfrm>
          <a:solidFill>
            <a:srgbClr val="FFFF99"/>
          </a:solidFill>
        </p:spPr>
        <p:txBody>
          <a:bodyPr wrap="square" lIns="152394" tIns="76197" rIns="152394" bIns="76197" anchor="b" anchorCtr="0">
            <a:noAutofit/>
          </a:bodyPr>
          <a:lstStyle>
            <a:lvl1pPr algn="r">
              <a:buFont typeface="Arial" pitchFamily="34" charset="0"/>
              <a:buNone/>
              <a:defRPr>
                <a:solidFill>
                  <a:srgbClr val="000000"/>
                </a:solidFill>
                <a:effectLst/>
                <a:latin typeface="Segoe Semibold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0738095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Use for slides with Softwar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722313" y="1428750"/>
            <a:ext cx="8040688" cy="1500411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819463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Bullets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57" y="98134"/>
            <a:ext cx="7998595" cy="537337"/>
          </a:xfrm>
          <a:effectLst/>
        </p:spPr>
        <p:txBody>
          <a:bodyPr anchor="ctr"/>
          <a:lstStyle>
            <a:lvl1pPr>
              <a:lnSpc>
                <a:spcPct val="80000"/>
              </a:lnSpc>
              <a:defRPr sz="2400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36600"/>
            <a:ext cx="8007739" cy="3394472"/>
          </a:xfrm>
        </p:spPr>
        <p:txBody>
          <a:bodyPr/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Pct val="110000"/>
              <a:defRPr sz="2000"/>
            </a:lvl1pPr>
            <a:lvl2pPr marL="457200" indent="-2286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Lucida Grande"/>
              <a:buChar char="–"/>
              <a:defRPr sz="1800" b="0"/>
            </a:lvl2pPr>
            <a:lvl3pPr marL="455613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Lucida Grande"/>
              <a:buChar char="–"/>
              <a:defRPr sz="1600" b="0"/>
            </a:lvl3pPr>
            <a:lvl4pPr marL="635000" indent="-2286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Arial"/>
              <a:buChar char="•"/>
              <a:defRPr sz="1600" b="0"/>
            </a:lvl4pPr>
            <a:lvl5pPr marL="863600" indent="-2286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Wingdings" charset="2"/>
              <a:buChar char="§"/>
              <a:defRPr sz="1400" b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23395"/>
            <a:ext cx="2895600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204032" y="4731284"/>
            <a:ext cx="1191352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solidFill>
                  <a:srgbClr val="CCCCCC"/>
                </a:solidFill>
              </a:rPr>
              <a:t>©2016 Couchbase</a:t>
            </a:r>
            <a:r>
              <a:rPr lang="en-US" sz="850" baseline="0" dirty="0">
                <a:solidFill>
                  <a:srgbClr val="CCCCCC"/>
                </a:solidFill>
              </a:rPr>
              <a:t> Inc.</a:t>
            </a:r>
            <a:endParaRPr lang="en-US" sz="850" dirty="0">
              <a:solidFill>
                <a:srgbClr val="CCCCCC"/>
              </a:solidFill>
            </a:endParaRP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8224640" y="4731284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50" kern="1200">
                <a:solidFill>
                  <a:srgbClr val="CCCCCC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5E7766-B4D4-B545-BC12-CA0EFEB1F16F}" type="slidenum">
              <a:rPr lang="en-US" sz="850" smtClean="0"/>
              <a:t>‹#›</a:t>
            </a:fld>
            <a:endParaRPr lang="en-US" sz="850" dirty="0"/>
          </a:p>
        </p:txBody>
      </p:sp>
      <p:pic>
        <p:nvPicPr>
          <p:cNvPr id="11" name="Picture 10" descr="bug-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498" y="217322"/>
            <a:ext cx="237743" cy="237743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285750" y="627985"/>
            <a:ext cx="8574088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631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57" y="47334"/>
            <a:ext cx="7998595" cy="537337"/>
          </a:xfrm>
          <a:effectLst/>
        </p:spPr>
        <p:txBody>
          <a:bodyPr anchor="ctr"/>
          <a:lstStyle>
            <a:lvl1pPr>
              <a:lnSpc>
                <a:spcPct val="80000"/>
              </a:lnSpc>
              <a:defRPr sz="2400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007739" cy="3394472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Pct val="110000"/>
              <a:buNone/>
              <a:defRPr sz="2000" b="0"/>
            </a:lvl1pPr>
            <a:lvl2pPr marL="230188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None/>
              <a:defRPr sz="1600" b="0"/>
            </a:lvl2pPr>
            <a:lvl3pPr marL="230188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None/>
              <a:defRPr sz="1600" b="0"/>
            </a:lvl3pPr>
            <a:lvl4pPr marL="230188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None/>
              <a:defRPr sz="1600" b="0"/>
            </a:lvl4pPr>
            <a:lvl5pPr marL="230188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None/>
              <a:defRPr sz="1600" b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672595"/>
            <a:ext cx="2895600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204032" y="4680484"/>
            <a:ext cx="1191352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solidFill>
                  <a:srgbClr val="CCCCCC"/>
                </a:solidFill>
              </a:rPr>
              <a:t>©2016 Couchbase</a:t>
            </a:r>
            <a:r>
              <a:rPr lang="en-US" sz="850" baseline="0" dirty="0">
                <a:solidFill>
                  <a:srgbClr val="CCCCCC"/>
                </a:solidFill>
              </a:rPr>
              <a:t> Inc.</a:t>
            </a:r>
            <a:endParaRPr lang="en-US" sz="850" dirty="0">
              <a:solidFill>
                <a:srgbClr val="CCCCCC"/>
              </a:solidFill>
            </a:endParaRP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8224640" y="4680484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50" kern="1200">
                <a:solidFill>
                  <a:srgbClr val="CCCCCC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5E7766-B4D4-B545-BC12-CA0EFEB1F16F}" type="slidenum">
              <a:rPr lang="en-US" sz="850" smtClean="0"/>
              <a:t>‹#›</a:t>
            </a:fld>
            <a:endParaRPr lang="en-US" sz="850" dirty="0"/>
          </a:p>
        </p:txBody>
      </p:sp>
      <p:pic>
        <p:nvPicPr>
          <p:cNvPr id="11" name="Picture 10" descr="bug-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498" y="166522"/>
            <a:ext cx="237743" cy="237743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285750" y="577185"/>
            <a:ext cx="8574088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4001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57" y="47334"/>
            <a:ext cx="7998595" cy="537337"/>
          </a:xfrm>
          <a:effectLst/>
        </p:spPr>
        <p:txBody>
          <a:bodyPr anchor="ctr"/>
          <a:lstStyle>
            <a:lvl1pPr>
              <a:lnSpc>
                <a:spcPct val="80000"/>
              </a:lnSpc>
              <a:defRPr sz="2400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672595"/>
            <a:ext cx="2895600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204032" y="4680484"/>
            <a:ext cx="1191352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solidFill>
                  <a:srgbClr val="CCCCCC"/>
                </a:solidFill>
              </a:rPr>
              <a:t>©2016 Couchbase</a:t>
            </a:r>
            <a:r>
              <a:rPr lang="en-US" sz="850" baseline="0" dirty="0">
                <a:solidFill>
                  <a:srgbClr val="CCCCCC"/>
                </a:solidFill>
              </a:rPr>
              <a:t> Inc.</a:t>
            </a:r>
            <a:endParaRPr lang="en-US" sz="850" dirty="0">
              <a:solidFill>
                <a:srgbClr val="CCCCCC"/>
              </a:solidFill>
            </a:endParaRP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8224640" y="4680484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50" kern="1200">
                <a:solidFill>
                  <a:srgbClr val="CCCCCC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5E7766-B4D4-B545-BC12-CA0EFEB1F16F}" type="slidenum">
              <a:rPr lang="en-US" sz="850" smtClean="0"/>
              <a:t>‹#›</a:t>
            </a:fld>
            <a:endParaRPr lang="en-US" sz="850" dirty="0"/>
          </a:p>
        </p:txBody>
      </p:sp>
      <p:pic>
        <p:nvPicPr>
          <p:cNvPr id="11" name="Picture 10" descr="bug-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498" y="166522"/>
            <a:ext cx="237743" cy="237743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285750" y="577185"/>
            <a:ext cx="8574088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8753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(Blu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66954"/>
            <a:ext cx="7772400" cy="1102519"/>
          </a:xfrm>
          <a:effectLst/>
        </p:spPr>
        <p:txBody>
          <a:bodyPr anchor="ctr"/>
          <a:lstStyle>
            <a:lvl1pPr algn="ctr">
              <a:defRPr sz="2900">
                <a:solidFill>
                  <a:srgbClr val="E1002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00182" y="387517"/>
            <a:ext cx="8543636" cy="364117"/>
            <a:chOff x="300182" y="387517"/>
            <a:chExt cx="8543636" cy="364117"/>
          </a:xfrm>
        </p:grpSpPr>
        <p:cxnSp>
          <p:nvCxnSpPr>
            <p:cNvPr id="6" name="Straight Connector 5"/>
            <p:cNvCxnSpPr/>
            <p:nvPr userDrawn="1"/>
          </p:nvCxnSpPr>
          <p:spPr>
            <a:xfrm flipH="1">
              <a:off x="300182" y="569575"/>
              <a:ext cx="4064000" cy="0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 userDrawn="1"/>
          </p:nvCxnSpPr>
          <p:spPr>
            <a:xfrm flipH="1">
              <a:off x="4779818" y="569575"/>
              <a:ext cx="4064000" cy="0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9" name="Picture 8" descr="bug-01.png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9941" y="387517"/>
              <a:ext cx="364117" cy="364117"/>
            </a:xfrm>
            <a:prstGeom prst="rect">
              <a:avLst/>
            </a:prstGeom>
          </p:spPr>
        </p:pic>
      </p:grp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672595"/>
            <a:ext cx="2895600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204032" y="4680484"/>
            <a:ext cx="1191352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solidFill>
                  <a:srgbClr val="CCCCCC"/>
                </a:solidFill>
              </a:rPr>
              <a:t>©2016 Couchbase</a:t>
            </a:r>
            <a:r>
              <a:rPr lang="en-US" sz="850" baseline="0" dirty="0">
                <a:solidFill>
                  <a:srgbClr val="CCCCCC"/>
                </a:solidFill>
              </a:rPr>
              <a:t> Inc.</a:t>
            </a:r>
            <a:endParaRPr lang="en-US" sz="850" dirty="0">
              <a:solidFill>
                <a:srgbClr val="CCCCCC"/>
              </a:solidFill>
            </a:endParaRPr>
          </a:p>
        </p:txBody>
      </p:sp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8224640" y="4680484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50" kern="1200">
                <a:solidFill>
                  <a:srgbClr val="CCCCCC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5E7766-B4D4-B545-BC12-CA0EFEB1F16F}" type="slidenum">
              <a:rPr lang="en-US" sz="850" smtClean="0"/>
              <a:t>‹#›</a:t>
            </a:fld>
            <a:endParaRPr lang="en-US" sz="850" dirty="0"/>
          </a:p>
        </p:txBody>
      </p:sp>
    </p:spTree>
    <p:extLst>
      <p:ext uri="{BB962C8B-B14F-4D97-AF65-F5344CB8AC3E}">
        <p14:creationId xmlns:p14="http://schemas.microsoft.com/office/powerpoint/2010/main" val="4269224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 (Red)">
    <p:bg>
      <p:bgPr>
        <a:solidFill>
          <a:srgbClr val="E100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83664"/>
            <a:ext cx="7772400" cy="1102519"/>
          </a:xfrm>
          <a:effectLst>
            <a:outerShdw blurRad="127000" dir="2700000" algn="tl" rotWithShape="0">
              <a:srgbClr val="000000">
                <a:alpha val="20000"/>
              </a:srgbClr>
            </a:outerShdw>
          </a:effectLst>
        </p:spPr>
        <p:txBody>
          <a:bodyPr/>
          <a:lstStyle>
            <a:lvl1pPr algn="ctr">
              <a:defRPr sz="29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63240"/>
            <a:ext cx="6400800" cy="1152144"/>
          </a:xfrm>
        </p:spPr>
        <p:txBody>
          <a:bodyPr/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7" name="Picture 6" descr="bug test-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370" y="351896"/>
            <a:ext cx="495260" cy="49526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231053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672595"/>
            <a:ext cx="2895600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204032" y="4680484"/>
            <a:ext cx="1191352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solidFill>
                  <a:srgbClr val="CCCCCC"/>
                </a:solidFill>
              </a:rPr>
              <a:t>©2016 Couchbase</a:t>
            </a:r>
            <a:r>
              <a:rPr lang="en-US" sz="850" baseline="0" dirty="0">
                <a:solidFill>
                  <a:srgbClr val="CCCCCC"/>
                </a:solidFill>
              </a:rPr>
              <a:t> Inc.</a:t>
            </a:r>
            <a:endParaRPr lang="en-US" sz="850" dirty="0">
              <a:solidFill>
                <a:srgbClr val="CCCCCC"/>
              </a:solidFill>
            </a:endParaRP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8224640" y="4680484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50" kern="1200">
                <a:solidFill>
                  <a:srgbClr val="CCCCCC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5E7766-B4D4-B545-BC12-CA0EFEB1F16F}" type="slidenum">
              <a:rPr lang="en-US" sz="850" smtClean="0"/>
              <a:t>‹#›</a:t>
            </a:fld>
            <a:endParaRPr lang="en-US" sz="850" dirty="0"/>
          </a:p>
        </p:txBody>
      </p:sp>
    </p:spTree>
    <p:extLst>
      <p:ext uri="{BB962C8B-B14F-4D97-AF65-F5344CB8AC3E}">
        <p14:creationId xmlns:p14="http://schemas.microsoft.com/office/powerpoint/2010/main" val="4202175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gradFill>
          <a:gsLst>
            <a:gs pos="0">
              <a:schemeClr val="tx1"/>
            </a:gs>
            <a:gs pos="50000">
              <a:srgbClr val="0070C0"/>
            </a:gs>
            <a:gs pos="100000">
              <a:srgbClr val="7030A0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258741"/>
            <a:ext cx="7681914" cy="346249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86000">
                      <a:schemeClr val="accent1">
                        <a:lumMod val="40000"/>
                        <a:lumOff val="60000"/>
                      </a:schemeClr>
                    </a:gs>
                  </a:gsLst>
                  <a:lin ang="5400000" scaled="0"/>
                </a:gradFill>
              </a:defRPr>
            </a:lvl1pPr>
            <a:lvl2pPr marL="3428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3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2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0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29107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mo, Video etc. &quot;special&quot; slides">
    <p:bg>
      <p:bgPr>
        <a:gradFill>
          <a:gsLst>
            <a:gs pos="0">
              <a:schemeClr val="tx1"/>
            </a:gs>
            <a:gs pos="50000">
              <a:srgbClr val="0070C0"/>
            </a:gs>
            <a:gs pos="100000">
              <a:srgbClr val="7030A0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428750"/>
            <a:ext cx="7043208" cy="1142621"/>
          </a:xfrm>
        </p:spPr>
        <p:txBody>
          <a:bodyPr anchor="t" anchorCtr="0">
            <a:noAutofit/>
          </a:bodyPr>
          <a:lstStyle>
            <a:lvl1pPr algn="l" defTabSz="68577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50" b="0" kern="1200" cap="none" spc="-113" dirty="0">
                <a:ln w="3175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  <a:tileRect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257550"/>
            <a:ext cx="3429000" cy="346249"/>
          </a:xfrm>
        </p:spPr>
        <p:txBody>
          <a:bodyPr>
            <a:noAutofit/>
          </a:bodyPr>
          <a:lstStyle>
            <a:lvl1pPr marL="0" indent="0" algn="l" defTabSz="685772" rtl="0" eaLnBrk="1" latinLnBrk="0" hangingPunct="1">
              <a:lnSpc>
                <a:spcPct val="90000"/>
              </a:lnSpc>
              <a:spcBef>
                <a:spcPts val="0"/>
              </a:spcBef>
              <a:buSzPct val="85000"/>
              <a:buFontTx/>
              <a:buNone/>
              <a:defRPr lang="en-US" sz="2400" kern="1200" dirty="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86000">
                      <a:schemeClr val="accent1">
                        <a:lumMod val="40000"/>
                        <a:lumOff val="60000"/>
                      </a:schemeClr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3428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3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2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0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072886" y="171450"/>
            <a:ext cx="7690114" cy="1038746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>
              <a:contourClr>
                <a:schemeClr val="tx2"/>
              </a:contourClr>
            </a:sp3d>
          </a:bodyPr>
          <a:lstStyle>
            <a:lvl1pPr marL="0" indent="0" algn="r">
              <a:buFont typeface="Arial" pitchFamily="34" charset="0"/>
              <a:buNone/>
              <a:defRPr kumimoji="0" lang="en-US" sz="8250" b="1" i="1" u="none" strike="noStrike" kern="1200" cap="none" spc="-482" normalizeH="0" baseline="0" noProof="0" dirty="0" smtClean="0">
                <a:ln w="11430"/>
                <a:gradFill>
                  <a:gsLst>
                    <a:gs pos="0">
                      <a:schemeClr val="tx1"/>
                    </a:gs>
                    <a:gs pos="88000">
                      <a:schemeClr val="tx1">
                        <a:alpha val="50000"/>
                      </a:schemeClr>
                    </a:gs>
                  </a:gsLst>
                  <a:lin ang="5400000"/>
                </a:gradFill>
                <a:effectLst/>
                <a:uLnTx/>
                <a:uFillTx/>
                <a:latin typeface="Segoe UI" pitchFamily="34" charset="0"/>
                <a:ea typeface="+mn-ea"/>
                <a:cs typeface="+mn-cs"/>
              </a:defRPr>
            </a:lvl1pPr>
          </a:lstStyle>
          <a:p>
            <a:pPr marL="0" lvl="0" indent="0" algn="r" defTabSz="685772" rtl="0" eaLnBrk="1" latinLnBrk="0" hangingPunct="1">
              <a:lnSpc>
                <a:spcPct val="90000"/>
              </a:lnSpc>
              <a:spcBef>
                <a:spcPct val="20000"/>
              </a:spcBef>
              <a:buSzPct val="85000"/>
              <a:buFont typeface="Arial" pitchFamily="34" charset="0"/>
              <a:buNone/>
            </a:pPr>
            <a:r>
              <a:rPr lang="en-US" dirty="0"/>
              <a:t>click to…</a:t>
            </a:r>
          </a:p>
        </p:txBody>
      </p:sp>
    </p:spTree>
    <p:extLst>
      <p:ext uri="{BB962C8B-B14F-4D97-AF65-F5344CB8AC3E}">
        <p14:creationId xmlns:p14="http://schemas.microsoft.com/office/powerpoint/2010/main" val="1728899118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9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Relationship Id="rId14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831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50">
                <a:solidFill>
                  <a:srgbClr val="CCCCCC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0" y="4767263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rgbClr val="CCCCCC"/>
                </a:solidFill>
              </a:defRPr>
            </a:lvl1pPr>
          </a:lstStyle>
          <a:p>
            <a:fld id="{E728A94C-44F1-DF43-8BD8-694E750DEF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623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5" r:id="rId2"/>
    <p:sldLayoutId id="2147483678" r:id="rId3"/>
    <p:sldLayoutId id="2147483679" r:id="rId4"/>
    <p:sldLayoutId id="2147483663" r:id="rId5"/>
    <p:sldLayoutId id="2147483666" r:id="rId6"/>
    <p:sldLayoutId id="2147483674" r:id="rId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457200" rtl="0" eaLnBrk="1" latinLnBrk="0" hangingPunct="1">
        <a:spcBef>
          <a:spcPts val="0"/>
        </a:spcBef>
        <a:buClr>
          <a:schemeClr val="accent1"/>
        </a:buClr>
        <a:buFont typeface="Wingdings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5613" indent="-227013" algn="l" defTabSz="457200" rtl="0" eaLnBrk="1" latinLnBrk="0" hangingPunct="1">
        <a:spcBef>
          <a:spcPts val="0"/>
        </a:spcBef>
        <a:buClr>
          <a:srgbClr val="262626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455613" indent="-228600" algn="l" defTabSz="457200" rtl="0" eaLnBrk="1" latinLnBrk="0" hangingPunct="1">
        <a:spcBef>
          <a:spcPts val="0"/>
        </a:spcBef>
        <a:buClr>
          <a:srgbClr val="262626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455613" indent="-228600" algn="l" defTabSz="457200" rtl="0" eaLnBrk="1" latinLnBrk="0" hangingPunct="1">
        <a:spcBef>
          <a:spcPts val="0"/>
        </a:spcBef>
        <a:buClr>
          <a:srgbClr val="262626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455613" indent="-228600" algn="l" defTabSz="457200" rtl="0" eaLnBrk="1" latinLnBrk="0" hangingPunct="1">
        <a:spcBef>
          <a:spcPts val="200"/>
        </a:spcBef>
        <a:buClr>
          <a:srgbClr val="262626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tx1"/>
            </a:gs>
            <a:gs pos="50000">
              <a:srgbClr val="0070C0"/>
            </a:gs>
            <a:gs pos="100000">
              <a:srgbClr val="7030A0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171450"/>
            <a:ext cx="8382000" cy="49978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085850"/>
            <a:ext cx="8382000" cy="15004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0" y="4959855"/>
            <a:ext cx="9144000" cy="207749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anchor="ctr" anchorCtr="1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750" b="1" dirty="0">
                <a:solidFill>
                  <a:schemeClr val="tx1"/>
                </a:solidFill>
                <a:latin typeface="+mj-lt"/>
              </a:rPr>
              <a:t>          Tulsa</a:t>
            </a:r>
            <a:r>
              <a:rPr lang="en-US" sz="750" b="1" baseline="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750" b="1" dirty="0">
                <a:solidFill>
                  <a:schemeClr val="tx1"/>
                </a:solidFill>
                <a:latin typeface="+mj-lt"/>
              </a:rPr>
              <a:t>TechFest 2016              |                Fri, Aug  5</a:t>
            </a:r>
            <a:r>
              <a:rPr lang="en-US" sz="750" b="1" baseline="30000" dirty="0">
                <a:solidFill>
                  <a:schemeClr val="tx1"/>
                </a:solidFill>
                <a:latin typeface="+mj-lt"/>
              </a:rPr>
              <a:t>th</a:t>
            </a:r>
            <a:r>
              <a:rPr lang="en-US" sz="750" b="1" dirty="0">
                <a:solidFill>
                  <a:schemeClr val="tx1"/>
                </a:solidFill>
                <a:latin typeface="+mj-lt"/>
              </a:rPr>
              <a:t>, 2016              |                OSU - Tulsa                |          70+ Speakers, 20+ Tracks &amp; 85+</a:t>
            </a:r>
            <a:r>
              <a:rPr lang="en-US" sz="750" b="1" baseline="0" dirty="0">
                <a:solidFill>
                  <a:schemeClr val="tx1"/>
                </a:solidFill>
                <a:latin typeface="+mj-lt"/>
              </a:rPr>
              <a:t> Sessions!</a:t>
            </a:r>
            <a:r>
              <a:rPr lang="en-US" sz="750" b="1" dirty="0">
                <a:solidFill>
                  <a:schemeClr val="tx1"/>
                </a:solidFill>
                <a:latin typeface="+mj-lt"/>
              </a:rPr>
              <a:t>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7655363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transition>
    <p:fade/>
  </p:transition>
  <p:txStyles>
    <p:titleStyle>
      <a:lvl1pPr algn="l" defTabSz="685772" rtl="0" eaLnBrk="1" latinLnBrk="0" hangingPunct="1">
        <a:lnSpc>
          <a:spcPct val="90000"/>
        </a:lnSpc>
        <a:spcBef>
          <a:spcPct val="0"/>
        </a:spcBef>
        <a:buNone/>
        <a:defRPr lang="en-US" sz="3600" b="0" kern="1200" cap="none" spc="-113" dirty="0" smtClean="0">
          <a:ln w="3175">
            <a:noFill/>
          </a:ln>
          <a:gradFill flip="none" rotWithShape="1"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  <a:tileRect/>
          </a:gradFill>
          <a:effectLst/>
          <a:latin typeface="+mj-lt"/>
          <a:ea typeface="+mn-ea"/>
          <a:cs typeface="Arial" charset="0"/>
        </a:defRPr>
      </a:lvl1pPr>
    </p:titleStyle>
    <p:bodyStyle>
      <a:lvl1pPr marL="345281" indent="-345281" algn="l" defTabSz="685772" rtl="0" eaLnBrk="1" latinLnBrk="0" hangingPunct="1">
        <a:lnSpc>
          <a:spcPct val="90000"/>
        </a:lnSpc>
        <a:spcBef>
          <a:spcPct val="20000"/>
        </a:spcBef>
        <a:buSzPct val="85000"/>
        <a:buFontTx/>
        <a:buBlip>
          <a:blip r:embed="rId14"/>
        </a:buBlip>
        <a:defRPr sz="24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1pPr>
      <a:lvl2pPr marL="641747" indent="-296466" algn="l" defTabSz="685772" rtl="0" eaLnBrk="1" latinLnBrk="0" hangingPunct="1">
        <a:lnSpc>
          <a:spcPct val="90000"/>
        </a:lnSpc>
        <a:spcBef>
          <a:spcPct val="20000"/>
        </a:spcBef>
        <a:buSzPct val="85000"/>
        <a:buFontTx/>
        <a:buBlip>
          <a:blip r:embed="rId14"/>
        </a:buBlip>
        <a:defRPr sz="21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944166" indent="-302419" algn="l" defTabSz="685772" rtl="0" eaLnBrk="1" latinLnBrk="0" hangingPunct="1">
        <a:lnSpc>
          <a:spcPct val="90000"/>
        </a:lnSpc>
        <a:spcBef>
          <a:spcPct val="20000"/>
        </a:spcBef>
        <a:buSzPct val="85000"/>
        <a:buFontTx/>
        <a:buBlip>
          <a:blip r:embed="rId14"/>
        </a:buBlip>
        <a:defRPr sz="18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203722" indent="-259556" algn="l" defTabSz="685772" rtl="0" eaLnBrk="1" latinLnBrk="0" hangingPunct="1">
        <a:lnSpc>
          <a:spcPct val="90000"/>
        </a:lnSpc>
        <a:spcBef>
          <a:spcPct val="20000"/>
        </a:spcBef>
        <a:buSzPct val="85000"/>
        <a:buFontTx/>
        <a:buBlip>
          <a:blip r:embed="rId14"/>
        </a:buBlip>
        <a:defRPr sz="15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456135" indent="-252413" algn="l" defTabSz="685772" rtl="0" eaLnBrk="1" latinLnBrk="0" hangingPunct="1">
        <a:lnSpc>
          <a:spcPct val="90000"/>
        </a:lnSpc>
        <a:spcBef>
          <a:spcPct val="20000"/>
        </a:spcBef>
        <a:buSzPct val="85000"/>
        <a:buFontTx/>
        <a:buBlip>
          <a:blip r:embed="rId14"/>
        </a:buBlip>
        <a:defRPr sz="15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1885874" indent="-171443" algn="l" defTabSz="685772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61" indent="-171443" algn="l" defTabSz="685772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47" indent="-171443" algn="l" defTabSz="685772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34" indent="-171443" algn="l" defTabSz="685772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7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72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59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45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32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18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04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091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ouchbaselabs/workshop/tree/master/connect2016/developer/02" TargetMode="Externa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91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developer.couchbase.com/documentation/server/4.5/rest-api/rest-intro.html" TargetMode="Externa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25974"/>
            <a:ext cx="7772400" cy="2338001"/>
          </a:xfrm>
        </p:spPr>
        <p:txBody>
          <a:bodyPr/>
          <a:lstStyle/>
          <a:p>
            <a:r>
              <a:rPr lang="en-US" sz="3600" dirty="0"/>
              <a:t>Workshop 2 – Using </a:t>
            </a:r>
            <a:r>
              <a:rPr lang="en-US" sz="3600" dirty="0" err="1"/>
              <a:t>Couchbase</a:t>
            </a:r>
            <a:endParaRPr lang="en-US" sz="36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9035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1: N1QL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09600" y="838200"/>
            <a:ext cx="8007739" cy="3394472"/>
          </a:xfrm>
          <a:prstGeom prst="rect">
            <a:avLst/>
          </a:prstGeom>
        </p:spPr>
        <p:txBody>
          <a:bodyPr/>
          <a:lstStyle>
            <a:lvl1pPr marL="228600" indent="-228600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5613" indent="-227013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5613" indent="-228600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5613" indent="-228600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55613" indent="-228600" algn="l" defTabSz="457200" rtl="0" eaLnBrk="1" latinLnBrk="0" hangingPunct="1">
              <a:spcBef>
                <a:spcPts val="20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charset="0"/>
              <a:buChar char="•"/>
            </a:pPr>
            <a:r>
              <a:rPr lang="en-US" dirty="0"/>
              <a:t>Create a primary index on default bucket</a:t>
            </a:r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pPr marL="227013" lvl="1" indent="0">
              <a:buNone/>
            </a:pPr>
            <a:r>
              <a:rPr lang="en-US" dirty="0"/>
              <a:t>          CREATE PRIMARY INDEX on `default`</a:t>
            </a:r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Add document(s) to default bucket</a:t>
            </a:r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pPr marL="569913" lvl="1" indent="-342900">
              <a:buFont typeface="Arial" charset="0"/>
              <a:buChar char="•"/>
            </a:pPr>
            <a:r>
              <a:rPr lang="en-US" dirty="0"/>
              <a:t>Use “Create Document” button in Documents view</a:t>
            </a:r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SELECT documents</a:t>
            </a:r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pPr marL="227013" lvl="1" indent="0">
              <a:buNone/>
            </a:pPr>
            <a:r>
              <a:rPr lang="en-US" dirty="0"/>
              <a:t>          SELECT d.* FROM `default` d</a:t>
            </a:r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1218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2: Using SDK in “Hello World”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98158" y="838200"/>
            <a:ext cx="8717242" cy="3394472"/>
          </a:xfrm>
          <a:prstGeom prst="rect">
            <a:avLst/>
          </a:prstGeom>
        </p:spPr>
        <p:txBody>
          <a:bodyPr/>
          <a:lstStyle>
            <a:lvl1pPr marL="228600" indent="-228600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5613" indent="-227013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5613" indent="-228600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5613" indent="-228600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55613" indent="-228600" algn="l" defTabSz="457200" rtl="0" eaLnBrk="1" latinLnBrk="0" hangingPunct="1">
              <a:spcBef>
                <a:spcPts val="20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charset="0"/>
              <a:buChar char="•"/>
            </a:pPr>
            <a:r>
              <a:rPr lang="en-US" sz="1800" dirty="0">
                <a:hlinkClick r:id="rId2"/>
              </a:rPr>
              <a:t>https://github.com/couchbaselabs/workshop/tree/master/connect2016/developer/02</a:t>
            </a:r>
            <a:endParaRPr lang="en-US" sz="1800" dirty="0"/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pPr marL="342900" indent="-342900">
              <a:buFont typeface="Arial" charset="0"/>
              <a:buChar char="•"/>
            </a:pPr>
            <a:r>
              <a:rPr lang="en-US" dirty="0" err="1"/>
              <a:t>dotnet</a:t>
            </a:r>
            <a:endParaRPr lang="en-US" dirty="0"/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java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node</a:t>
            </a:r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Insert document(s)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Select documents with N1QL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9540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25974"/>
            <a:ext cx="7772400" cy="2338001"/>
          </a:xfrm>
        </p:spPr>
        <p:txBody>
          <a:bodyPr/>
          <a:lstStyle/>
          <a:p>
            <a:r>
              <a:rPr lang="en-US" sz="3600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620921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/>
              <a:t>Using Query Workbench / </a:t>
            </a:r>
            <a:r>
              <a:rPr lang="en-US" dirty="0" err="1"/>
              <a:t>cbq</a:t>
            </a:r>
            <a:endParaRPr lang="en-US" dirty="0"/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Using the REST API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Using the SDK (.NET / Java / Node)</a:t>
            </a:r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1469" y="3150605"/>
            <a:ext cx="4713979" cy="1414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745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Workbench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75" y="1000409"/>
            <a:ext cx="8020050" cy="396505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04825" y="584671"/>
            <a:ext cx="21675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http://localhost:8091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283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cbq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685800"/>
            <a:ext cx="8007739" cy="3394472"/>
          </a:xfrm>
          <a:prstGeom prst="rect">
            <a:avLst/>
          </a:prstGeom>
        </p:spPr>
        <p:txBody>
          <a:bodyPr/>
          <a:lstStyle>
            <a:lvl1pPr marL="228600" indent="-228600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5613" indent="-227013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5613" indent="-228600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5613" indent="-228600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55613" indent="-228600" algn="l" defTabSz="457200" rtl="0" eaLnBrk="1" latinLnBrk="0" hangingPunct="1">
              <a:spcBef>
                <a:spcPts val="20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charset="0"/>
              <a:buChar char="•"/>
            </a:pPr>
            <a:r>
              <a:rPr lang="en-US" dirty="0"/>
              <a:t>Command Line N1QL tool</a:t>
            </a:r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pPr marL="342900" indent="-342900">
              <a:buFont typeface="Arial" charset="0"/>
              <a:buChar char="•"/>
            </a:pPr>
            <a:r>
              <a:rPr lang="en-US" b="1" dirty="0"/>
              <a:t>Windows</a:t>
            </a:r>
            <a:r>
              <a:rPr lang="en-US" dirty="0"/>
              <a:t>: </a:t>
            </a:r>
            <a:r>
              <a:rPr lang="en-US" sz="2000" dirty="0">
                <a:latin typeface="Consolas" panose="020B0609020204030204" pitchFamily="49" charset="0"/>
              </a:rPr>
              <a:t>C:\Program Files\</a:t>
            </a:r>
            <a:r>
              <a:rPr lang="en-US" sz="2000" dirty="0" err="1">
                <a:latin typeface="Consolas" panose="020B0609020204030204" pitchFamily="49" charset="0"/>
              </a:rPr>
              <a:t>Couchbase</a:t>
            </a:r>
            <a:r>
              <a:rPr lang="en-US" sz="2000" dirty="0">
                <a:latin typeface="Consolas" panose="020B0609020204030204" pitchFamily="49" charset="0"/>
              </a:rPr>
              <a:t>\Server\bin</a:t>
            </a:r>
          </a:p>
          <a:p>
            <a:pPr marL="342900" indent="-342900">
              <a:buFont typeface="Arial" charset="0"/>
              <a:buChar char="•"/>
            </a:pPr>
            <a:endParaRPr lang="en-US" sz="2000" dirty="0">
              <a:latin typeface="Consolas" panose="020B0609020204030204" pitchFamily="49" charset="0"/>
            </a:endParaRPr>
          </a:p>
          <a:p>
            <a:pPr marL="342900" indent="-342900">
              <a:buFont typeface="Arial" charset="0"/>
              <a:buChar char="•"/>
            </a:pPr>
            <a:r>
              <a:rPr lang="en-US" b="1" dirty="0"/>
              <a:t>OS X</a:t>
            </a:r>
            <a:r>
              <a:rPr lang="en-US" dirty="0"/>
              <a:t>: </a:t>
            </a:r>
            <a:r>
              <a:rPr lang="en-US" sz="2000" dirty="0">
                <a:latin typeface="Consolas" panose="020B0609020204030204" pitchFamily="49" charset="0"/>
              </a:rPr>
              <a:t>/Applications/</a:t>
            </a:r>
            <a:r>
              <a:rPr lang="en-US" sz="2000" dirty="0" err="1">
                <a:latin typeface="Consolas" panose="020B0609020204030204" pitchFamily="49" charset="0"/>
              </a:rPr>
              <a:t>Couchbase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Server.app</a:t>
            </a:r>
            <a:r>
              <a:rPr lang="en-US" sz="2000" dirty="0">
                <a:latin typeface="Consolas" panose="020B0609020204030204" pitchFamily="49" charset="0"/>
              </a:rPr>
              <a:t>/Contents/Resources/</a:t>
            </a:r>
            <a:r>
              <a:rPr lang="en-US" sz="2000" dirty="0" err="1">
                <a:latin typeface="Consolas" panose="020B0609020204030204" pitchFamily="49" charset="0"/>
              </a:rPr>
              <a:t>couchbase</a:t>
            </a:r>
            <a:r>
              <a:rPr lang="en-US" sz="2000" dirty="0">
                <a:latin typeface="Consolas" panose="020B0609020204030204" pitchFamily="49" charset="0"/>
              </a:rPr>
              <a:t>-core/bin</a:t>
            </a:r>
          </a:p>
          <a:p>
            <a:pPr marL="342900" indent="-342900">
              <a:buFont typeface="Arial" charset="0"/>
              <a:buChar char="•"/>
            </a:pPr>
            <a:endParaRPr lang="en-US" sz="2000" dirty="0">
              <a:latin typeface="Consolas" panose="020B0609020204030204" pitchFamily="49" charset="0"/>
            </a:endParaRPr>
          </a:p>
          <a:p>
            <a:pPr marL="342900" indent="-342900">
              <a:buFont typeface="Arial" charset="0"/>
              <a:buChar char="•"/>
            </a:pPr>
            <a:r>
              <a:rPr lang="en-US" b="1" dirty="0"/>
              <a:t>Linux</a:t>
            </a:r>
            <a:r>
              <a:rPr lang="en-US" dirty="0"/>
              <a:t>: </a:t>
            </a:r>
            <a:r>
              <a:rPr lang="en-US" sz="2000" dirty="0">
                <a:latin typeface="Consolas" panose="020B0609020204030204" pitchFamily="49" charset="0"/>
              </a:rPr>
              <a:t>/opt/</a:t>
            </a:r>
            <a:r>
              <a:rPr lang="en-US" sz="2000" dirty="0" err="1">
                <a:latin typeface="Consolas" panose="020B0609020204030204" pitchFamily="49" charset="0"/>
              </a:rPr>
              <a:t>couchbase</a:t>
            </a:r>
            <a:r>
              <a:rPr lang="en-US" sz="2000" dirty="0">
                <a:latin typeface="Consolas" panose="020B0609020204030204" pitchFamily="49" charset="0"/>
              </a:rPr>
              <a:t>/bin/</a:t>
            </a:r>
            <a:r>
              <a:rPr lang="en-US" sz="2000" dirty="0" err="1">
                <a:latin typeface="Consolas" panose="020B0609020204030204" pitchFamily="49" charset="0"/>
              </a:rPr>
              <a:t>cbq</a:t>
            </a:r>
            <a:endParaRPr lang="en-US" sz="2000" dirty="0"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062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API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685800"/>
            <a:ext cx="8007739" cy="3394472"/>
          </a:xfrm>
          <a:prstGeom prst="rect">
            <a:avLst/>
          </a:prstGeom>
        </p:spPr>
        <p:txBody>
          <a:bodyPr/>
          <a:lstStyle>
            <a:lvl1pPr marL="228600" indent="-228600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5613" indent="-227013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5613" indent="-228600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5613" indent="-228600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55613" indent="-228600" algn="l" defTabSz="457200" rtl="0" eaLnBrk="1" latinLnBrk="0" hangingPunct="1">
              <a:spcBef>
                <a:spcPts val="20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charset="0"/>
              <a:buChar char="•"/>
            </a:pPr>
            <a:r>
              <a:rPr lang="en-US" dirty="0"/>
              <a:t>REST API documentation: </a:t>
            </a:r>
            <a:r>
              <a:rPr lang="en-US" dirty="0">
                <a:hlinkClick r:id="rId2"/>
              </a:rPr>
              <a:t>http://developer.couchbase.com/documentation/server/4.5/rest-api/rest-intro.html</a:t>
            </a:r>
            <a:endParaRPr lang="en-US" dirty="0"/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907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API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09600" y="695325"/>
            <a:ext cx="8007739" cy="3394472"/>
          </a:xfrm>
          <a:prstGeom prst="rect">
            <a:avLst/>
          </a:prstGeom>
        </p:spPr>
        <p:txBody>
          <a:bodyPr/>
          <a:lstStyle>
            <a:lvl1pPr marL="228600" indent="-228600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5613" indent="-227013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5613" indent="-228600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5613" indent="-228600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55613" indent="-228600" algn="l" defTabSz="457200" rtl="0" eaLnBrk="1" latinLnBrk="0" hangingPunct="1">
              <a:spcBef>
                <a:spcPts val="20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charset="0"/>
              <a:buChar char="•"/>
            </a:pPr>
            <a:r>
              <a:rPr lang="en-US" dirty="0"/>
              <a:t>Cluster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Nodes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Server Group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Buckets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Indexes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Views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XDCR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Compaction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Log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User/Security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N1QL</a:t>
            </a:r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174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SDK: .NET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09600" y="838200"/>
            <a:ext cx="8007739" cy="1924050"/>
          </a:xfrm>
          <a:prstGeom prst="rect">
            <a:avLst/>
          </a:prstGeom>
        </p:spPr>
        <p:txBody>
          <a:bodyPr/>
          <a:lstStyle>
            <a:lvl1pPr marL="228600" indent="-228600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5613" indent="-227013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5613" indent="-228600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5613" indent="-228600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55613" indent="-228600" algn="l" defTabSz="457200" rtl="0" eaLnBrk="1" latinLnBrk="0" hangingPunct="1">
              <a:spcBef>
                <a:spcPts val="20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charset="0"/>
              <a:buChar char="•"/>
            </a:pPr>
            <a:r>
              <a:rPr lang="en-US" sz="2000" dirty="0"/>
              <a:t>How to install </a:t>
            </a:r>
          </a:p>
          <a:p>
            <a:pPr marL="569913" lvl="1" indent="-342900">
              <a:buFont typeface="Arial" charset="0"/>
              <a:buChar char="•"/>
            </a:pPr>
            <a:endParaRPr lang="en-US" sz="1800" dirty="0"/>
          </a:p>
          <a:p>
            <a:pPr marL="569913" lvl="1" indent="-342900">
              <a:buFont typeface="Arial" charset="0"/>
              <a:buChar char="•"/>
            </a:pPr>
            <a:r>
              <a:rPr lang="en-US" sz="1800" dirty="0" err="1"/>
              <a:t>NuGet</a:t>
            </a:r>
            <a:r>
              <a:rPr lang="en-US" sz="1800" dirty="0"/>
              <a:t>: Install-Package </a:t>
            </a:r>
            <a:r>
              <a:rPr lang="en-US" sz="1800" dirty="0" err="1"/>
              <a:t>CouchbaseNetClient</a:t>
            </a:r>
            <a:endParaRPr lang="en-US" sz="1800" dirty="0"/>
          </a:p>
          <a:p>
            <a:pPr marL="569913" lvl="1" indent="-342900">
              <a:buFont typeface="Arial" charset="0"/>
              <a:buChar char="•"/>
            </a:pPr>
            <a:endParaRPr lang="en-US" sz="1800" dirty="0"/>
          </a:p>
          <a:p>
            <a:pPr marL="342900" indent="-342900">
              <a:buFont typeface="Arial" charset="0"/>
              <a:buChar char="•"/>
            </a:pPr>
            <a:r>
              <a:rPr lang="en-US" sz="2000" dirty="0"/>
              <a:t>How to connect to a </a:t>
            </a:r>
            <a:r>
              <a:rPr lang="en-US" sz="2000" dirty="0" err="1"/>
              <a:t>Couchbase</a:t>
            </a:r>
            <a:r>
              <a:rPr lang="en-US" sz="2000" dirty="0"/>
              <a:t> cluster</a:t>
            </a:r>
          </a:p>
          <a:p>
            <a:pPr marL="342900" indent="-342900">
              <a:buFont typeface="Arial" charset="0"/>
              <a:buChar char="•"/>
            </a:pPr>
            <a:endParaRPr lang="en-US" sz="2000" dirty="0"/>
          </a:p>
          <a:p>
            <a:pPr marL="569913" lvl="1" indent="-342900">
              <a:buFont typeface="Arial" charset="0"/>
              <a:buChar char="•"/>
            </a:pPr>
            <a:endParaRPr lang="en-US" sz="1800" dirty="0"/>
          </a:p>
          <a:p>
            <a:pPr marL="0" indent="0">
              <a:buNone/>
            </a:pPr>
            <a:endParaRPr lang="en-US" sz="1400" dirty="0"/>
          </a:p>
          <a:p>
            <a:pPr marL="569913" lvl="1" indent="-342900">
              <a:buFont typeface="Arial" charset="0"/>
              <a:buChar char="•"/>
            </a:pPr>
            <a:endParaRPr lang="en-US" sz="1800" dirty="0"/>
          </a:p>
          <a:p>
            <a:pPr marL="342900" indent="-342900">
              <a:buFont typeface="Arial" charset="0"/>
              <a:buChar char="•"/>
            </a:pPr>
            <a:endParaRPr lang="en-US" sz="2000" dirty="0"/>
          </a:p>
          <a:p>
            <a:endParaRPr lang="en-US" sz="2000" dirty="0"/>
          </a:p>
        </p:txBody>
      </p:sp>
      <p:sp>
        <p:nvSpPr>
          <p:cNvPr id="5" name="Shape 1658"/>
          <p:cNvSpPr txBox="1">
            <a:spLocks/>
          </p:cNvSpPr>
          <p:nvPr/>
        </p:nvSpPr>
        <p:spPr>
          <a:xfrm>
            <a:off x="1546418" y="2409825"/>
            <a:ext cx="6854631" cy="240982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28600" indent="-228600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5613" indent="-227013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5613" indent="-228600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5613" indent="-228600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55613" indent="-228600" algn="l" defTabSz="457200" rtl="0" eaLnBrk="1" latinLnBrk="0" hangingPunct="1">
              <a:spcBef>
                <a:spcPts val="20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1100" dirty="0">
                <a:solidFill>
                  <a:srgbClr val="1BB2E2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//connecting to a </a:t>
            </a:r>
            <a:r>
              <a:rPr lang="en-US" sz="1100" dirty="0" err="1">
                <a:solidFill>
                  <a:srgbClr val="1BB2E2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Couchbase</a:t>
            </a:r>
            <a:r>
              <a:rPr lang="en-US" sz="1100" dirty="0">
                <a:solidFill>
                  <a:srgbClr val="1BB2E2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 cluster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1100" dirty="0" err="1">
                <a:solidFill>
                  <a:srgbClr val="1E1C1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var</a:t>
            </a:r>
            <a:r>
              <a:rPr lang="en-US" sz="1100" dirty="0">
                <a:solidFill>
                  <a:srgbClr val="1E1C1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 </a:t>
            </a:r>
            <a:r>
              <a:rPr lang="en-US" sz="1100" dirty="0" err="1">
                <a:solidFill>
                  <a:srgbClr val="1E1C1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config</a:t>
            </a:r>
            <a:r>
              <a:rPr lang="en-US" sz="1100" dirty="0">
                <a:solidFill>
                  <a:srgbClr val="1E1C1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 = new </a:t>
            </a:r>
            <a:r>
              <a:rPr lang="en-US" sz="1100" dirty="0" err="1">
                <a:solidFill>
                  <a:srgbClr val="1E1C1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ClientConfiguration</a:t>
            </a:r>
            <a:r>
              <a:rPr lang="en-US" sz="1100" dirty="0">
                <a:solidFill>
                  <a:srgbClr val="1E1C1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();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1100" dirty="0" err="1">
                <a:solidFill>
                  <a:srgbClr val="1E1C1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config.Services</a:t>
            </a:r>
            <a:r>
              <a:rPr lang="en-US" sz="1100" dirty="0">
                <a:solidFill>
                  <a:srgbClr val="1E1C1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 = new List&lt;Uri&gt; { “</a:t>
            </a:r>
            <a:r>
              <a:rPr lang="en-US" sz="1100" dirty="0" err="1">
                <a:solidFill>
                  <a:srgbClr val="1E1C1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couchbase</a:t>
            </a:r>
            <a:r>
              <a:rPr lang="en-US" sz="1100" dirty="0">
                <a:solidFill>
                  <a:srgbClr val="1E1C1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://localhost” };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1100" dirty="0" err="1">
                <a:solidFill>
                  <a:srgbClr val="1E1C1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ClusterHelper.Initialize</a:t>
            </a:r>
            <a:r>
              <a:rPr lang="en-US" sz="1100" dirty="0">
                <a:solidFill>
                  <a:srgbClr val="1E1C1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(</a:t>
            </a:r>
            <a:r>
              <a:rPr lang="en-US" sz="1100" dirty="0" err="1">
                <a:solidFill>
                  <a:srgbClr val="1E1C1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config</a:t>
            </a:r>
            <a:r>
              <a:rPr lang="en-US" sz="1100" dirty="0">
                <a:solidFill>
                  <a:srgbClr val="1E1C1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);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endParaRPr lang="en-US" sz="1100" dirty="0">
              <a:solidFill>
                <a:srgbClr val="1E1C1C"/>
              </a:solidFill>
              <a:latin typeface="Courier" charset="0"/>
              <a:ea typeface="Courier" charset="0"/>
              <a:cs typeface="Courier" charset="0"/>
              <a:sym typeface="Consolas"/>
            </a:endParaRP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1100" dirty="0">
                <a:solidFill>
                  <a:srgbClr val="1BB2E2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//opening a bucket in the cluster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1100" dirty="0">
                <a:solidFill>
                  <a:srgbClr val="1E1C1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_bucket = </a:t>
            </a:r>
            <a:r>
              <a:rPr lang="en-US" sz="1100" dirty="0" err="1">
                <a:solidFill>
                  <a:srgbClr val="1E1C1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ClusterHelper.GetBucket</a:t>
            </a:r>
            <a:r>
              <a:rPr lang="en-US" sz="1100" dirty="0">
                <a:solidFill>
                  <a:srgbClr val="1E1C1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(</a:t>
            </a:r>
            <a:r>
              <a:rPr lang="en-US" sz="1100" dirty="0">
                <a:solidFill>
                  <a:srgbClr val="E40121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"travel-sample"</a:t>
            </a:r>
            <a:r>
              <a:rPr lang="en-US" sz="1100" dirty="0">
                <a:solidFill>
                  <a:srgbClr val="1E1C1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, </a:t>
            </a:r>
            <a:r>
              <a:rPr lang="en-US" sz="1100" dirty="0">
                <a:solidFill>
                  <a:srgbClr val="E40121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“password"</a:t>
            </a:r>
            <a:r>
              <a:rPr lang="en-US" sz="1100" dirty="0">
                <a:solidFill>
                  <a:srgbClr val="1E1C1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);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endParaRPr lang="en-US" sz="1100" dirty="0">
              <a:solidFill>
                <a:srgbClr val="1E1C1C"/>
              </a:solidFill>
              <a:latin typeface="Courier" charset="0"/>
              <a:ea typeface="Courier" charset="0"/>
              <a:cs typeface="Courier" charset="0"/>
              <a:sym typeface="Consolas"/>
            </a:endParaRP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1100" dirty="0">
                <a:solidFill>
                  <a:srgbClr val="1BB2E2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//preparing N1ql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1100" dirty="0" err="1">
                <a:solidFill>
                  <a:srgbClr val="2E2E2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var</a:t>
            </a:r>
            <a:r>
              <a:rPr lang="en-US" sz="1100" dirty="0">
                <a:solidFill>
                  <a:srgbClr val="2E2E2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 </a:t>
            </a:r>
            <a:r>
              <a:rPr lang="en-US" sz="1100" dirty="0" err="1">
                <a:solidFill>
                  <a:srgbClr val="2E2E2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myQuery</a:t>
            </a:r>
            <a:r>
              <a:rPr lang="en-US" sz="1100" dirty="0">
                <a:solidFill>
                  <a:srgbClr val="2E2E2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 = </a:t>
            </a:r>
            <a:r>
              <a:rPr lang="en-US" sz="1100" dirty="0" err="1">
                <a:solidFill>
                  <a:srgbClr val="2E2E2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QueryRequest.Create</a:t>
            </a:r>
            <a:r>
              <a:rPr lang="en-US" sz="1100" dirty="0">
                <a:solidFill>
                  <a:srgbClr val="2E2E2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(</a:t>
            </a:r>
            <a:r>
              <a:rPr lang="en-US" sz="1100" dirty="0">
                <a:solidFill>
                  <a:srgbClr val="E40121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“SELECT * FROM `travel-sample`“</a:t>
            </a:r>
            <a:r>
              <a:rPr lang="en-US" sz="1100" dirty="0">
                <a:solidFill>
                  <a:srgbClr val="2E2E2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);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endParaRPr lang="en-US" sz="1100" dirty="0">
              <a:solidFill>
                <a:srgbClr val="1E1C1C"/>
              </a:solidFill>
              <a:latin typeface="Courier" charset="0"/>
              <a:ea typeface="Courier" charset="0"/>
              <a:cs typeface="Courier" charset="0"/>
              <a:sym typeface="Consolas"/>
            </a:endParaRP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1100" dirty="0">
                <a:solidFill>
                  <a:srgbClr val="1BB2E2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//creating and saving a Document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1100" dirty="0" err="1">
                <a:solidFill>
                  <a:srgbClr val="2E2E2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var</a:t>
            </a:r>
            <a:r>
              <a:rPr lang="en-US" sz="1100" dirty="0">
                <a:solidFill>
                  <a:srgbClr val="2E2E2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 document = new Document&lt;</a:t>
            </a:r>
            <a:r>
              <a:rPr lang="en-US" sz="1100" dirty="0" err="1">
                <a:solidFill>
                  <a:srgbClr val="2E2E2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MyType</a:t>
            </a:r>
            <a:r>
              <a:rPr lang="en-US" sz="1100" dirty="0">
                <a:solidFill>
                  <a:srgbClr val="2E2E2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&gt; { Id = “123”, Content = new </a:t>
            </a:r>
            <a:r>
              <a:rPr lang="en-US" sz="1100" dirty="0" err="1">
                <a:solidFill>
                  <a:srgbClr val="2E2E2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MyType</a:t>
            </a:r>
            <a:r>
              <a:rPr lang="en-US" sz="1100" dirty="0">
                <a:solidFill>
                  <a:srgbClr val="2E2E2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() };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1100" dirty="0">
                <a:solidFill>
                  <a:srgbClr val="2E2E2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_</a:t>
            </a:r>
            <a:r>
              <a:rPr lang="en-US" sz="1100" dirty="0" err="1">
                <a:solidFill>
                  <a:srgbClr val="2E2E2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bucket.Insert</a:t>
            </a:r>
            <a:r>
              <a:rPr lang="en-US" sz="1100" dirty="0">
                <a:solidFill>
                  <a:srgbClr val="2E2E2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(document);</a:t>
            </a:r>
          </a:p>
        </p:txBody>
      </p:sp>
    </p:spTree>
    <p:extLst>
      <p:ext uri="{BB962C8B-B14F-4D97-AF65-F5344CB8AC3E}">
        <p14:creationId xmlns:p14="http://schemas.microsoft.com/office/powerpoint/2010/main" val="731843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SDK: Node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09600" y="676275"/>
            <a:ext cx="8007739" cy="2009775"/>
          </a:xfrm>
          <a:prstGeom prst="rect">
            <a:avLst/>
          </a:prstGeom>
        </p:spPr>
        <p:txBody>
          <a:bodyPr/>
          <a:lstStyle>
            <a:lvl1pPr marL="228600" indent="-228600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5613" indent="-227013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5613" indent="-228600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5613" indent="-228600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55613" indent="-228600" algn="l" defTabSz="457200" rtl="0" eaLnBrk="1" latinLnBrk="0" hangingPunct="1">
              <a:spcBef>
                <a:spcPts val="20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charset="0"/>
              <a:buChar char="•"/>
            </a:pPr>
            <a:r>
              <a:rPr lang="en-US" dirty="0"/>
              <a:t>How to install</a:t>
            </a:r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pPr marL="569913" lvl="1" indent="-342900">
              <a:buFont typeface="Arial" charset="0"/>
              <a:buChar char="•"/>
            </a:pPr>
            <a:r>
              <a:rPr lang="en-US" dirty="0" err="1"/>
              <a:t>npm</a:t>
            </a:r>
            <a:r>
              <a:rPr lang="en-US" dirty="0"/>
              <a:t> install </a:t>
            </a:r>
            <a:r>
              <a:rPr lang="en-US" dirty="0" err="1"/>
              <a:t>couchbase</a:t>
            </a:r>
            <a:endParaRPr lang="en-US" dirty="0"/>
          </a:p>
          <a:p>
            <a:pPr marL="569913" lvl="1" indent="-342900">
              <a:buFont typeface="Arial" charset="0"/>
              <a:buChar char="•"/>
            </a:pPr>
            <a:endParaRPr lang="en-US" dirty="0"/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How to connect to a </a:t>
            </a:r>
            <a:r>
              <a:rPr lang="en-US" dirty="0" err="1"/>
              <a:t>Couchbase</a:t>
            </a:r>
            <a:r>
              <a:rPr lang="en-US" dirty="0"/>
              <a:t> cluster</a:t>
            </a:r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4" name="Shape 1658"/>
          <p:cNvSpPr txBox="1">
            <a:spLocks/>
          </p:cNvSpPr>
          <p:nvPr/>
        </p:nvSpPr>
        <p:spPr>
          <a:xfrm>
            <a:off x="1288661" y="2419349"/>
            <a:ext cx="6236089" cy="242055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28600" indent="-228600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5613" indent="-227013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5613" indent="-228600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5613" indent="-228600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55613" indent="-228600" algn="l" defTabSz="457200" rtl="0" eaLnBrk="1" latinLnBrk="0" hangingPunct="1">
              <a:spcBef>
                <a:spcPts val="20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1100" dirty="0">
                <a:solidFill>
                  <a:srgbClr val="1BB2E2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//including the Node.js dependency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1100" dirty="0" err="1">
                <a:solidFill>
                  <a:srgbClr val="1E1C1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var</a:t>
            </a:r>
            <a:r>
              <a:rPr lang="en-US" sz="1100" dirty="0">
                <a:solidFill>
                  <a:srgbClr val="1E1C1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 </a:t>
            </a:r>
            <a:r>
              <a:rPr lang="en-US" sz="1100" dirty="0" err="1">
                <a:solidFill>
                  <a:srgbClr val="1E1C1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Couchbase</a:t>
            </a:r>
            <a:r>
              <a:rPr lang="en-US" sz="1100" dirty="0">
                <a:solidFill>
                  <a:srgbClr val="1E1C1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 = require(</a:t>
            </a:r>
            <a:r>
              <a:rPr lang="en-US" sz="1100" dirty="0">
                <a:solidFill>
                  <a:srgbClr val="E40121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”</a:t>
            </a:r>
            <a:r>
              <a:rPr lang="en-US" sz="1100" dirty="0" err="1">
                <a:solidFill>
                  <a:srgbClr val="E40121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couchbase</a:t>
            </a:r>
            <a:r>
              <a:rPr lang="en-US" sz="1100" dirty="0">
                <a:solidFill>
                  <a:srgbClr val="E40121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"</a:t>
            </a:r>
            <a:r>
              <a:rPr lang="en-US" sz="1100" dirty="0">
                <a:solidFill>
                  <a:srgbClr val="1E1C1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);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endParaRPr lang="en-US" sz="1100" dirty="0">
              <a:solidFill>
                <a:srgbClr val="1E1C1C"/>
              </a:solidFill>
              <a:latin typeface="Courier" charset="0"/>
              <a:ea typeface="Courier" charset="0"/>
              <a:cs typeface="Courier" charset="0"/>
              <a:sym typeface="Consolas"/>
            </a:endParaRP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1100" dirty="0">
                <a:solidFill>
                  <a:srgbClr val="1BB2E2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//connecting to a </a:t>
            </a:r>
            <a:r>
              <a:rPr lang="en-US" sz="1100" dirty="0" err="1">
                <a:solidFill>
                  <a:srgbClr val="1BB2E2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Couchbase</a:t>
            </a:r>
            <a:r>
              <a:rPr lang="en-US" sz="1100" dirty="0">
                <a:solidFill>
                  <a:srgbClr val="1BB2E2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 cluster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1100" dirty="0" err="1">
                <a:solidFill>
                  <a:srgbClr val="1E1C1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var</a:t>
            </a:r>
            <a:r>
              <a:rPr lang="en-US" sz="1100" dirty="0">
                <a:solidFill>
                  <a:srgbClr val="1E1C1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 cluster = new </a:t>
            </a:r>
            <a:r>
              <a:rPr lang="en-US" sz="1100" dirty="0" err="1">
                <a:solidFill>
                  <a:srgbClr val="1E1C1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Couchbase.Cluster</a:t>
            </a:r>
            <a:r>
              <a:rPr lang="en-US" sz="1100" dirty="0">
                <a:solidFill>
                  <a:srgbClr val="1E1C1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(</a:t>
            </a:r>
            <a:r>
              <a:rPr lang="en-US" sz="1100" dirty="0">
                <a:solidFill>
                  <a:srgbClr val="E40121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"</a:t>
            </a:r>
            <a:r>
              <a:rPr lang="en-US" sz="1100" dirty="0" err="1">
                <a:solidFill>
                  <a:srgbClr val="E40121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couchbase</a:t>
            </a:r>
            <a:r>
              <a:rPr lang="en-US" sz="1100" dirty="0">
                <a:solidFill>
                  <a:srgbClr val="E40121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://localhost:8091"</a:t>
            </a:r>
            <a:r>
              <a:rPr lang="en-US" sz="1100" dirty="0">
                <a:solidFill>
                  <a:srgbClr val="1E1C1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);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endParaRPr lang="en-US" sz="1100" dirty="0">
              <a:solidFill>
                <a:srgbClr val="1E1C1C"/>
              </a:solidFill>
              <a:latin typeface="Courier" charset="0"/>
              <a:ea typeface="Courier" charset="0"/>
              <a:cs typeface="Courier" charset="0"/>
              <a:sym typeface="Consolas"/>
            </a:endParaRP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1100" dirty="0">
                <a:solidFill>
                  <a:srgbClr val="1BB2E2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//opening a bucket in the cluster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1100" dirty="0" err="1">
                <a:solidFill>
                  <a:srgbClr val="1E1C1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var</a:t>
            </a:r>
            <a:r>
              <a:rPr lang="en-US" sz="1100" dirty="0">
                <a:solidFill>
                  <a:srgbClr val="1E1C1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 </a:t>
            </a:r>
            <a:r>
              <a:rPr lang="en-US" sz="1100" dirty="0" err="1">
                <a:solidFill>
                  <a:srgbClr val="1E1C1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myBucket</a:t>
            </a:r>
            <a:r>
              <a:rPr lang="en-US" sz="1100" dirty="0">
                <a:solidFill>
                  <a:srgbClr val="1E1C1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 = </a:t>
            </a:r>
            <a:r>
              <a:rPr lang="en-US" sz="1100" dirty="0" err="1">
                <a:solidFill>
                  <a:srgbClr val="1E1C1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cluster.openBucket</a:t>
            </a:r>
            <a:r>
              <a:rPr lang="en-US" sz="1100" dirty="0">
                <a:solidFill>
                  <a:srgbClr val="1E1C1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(</a:t>
            </a:r>
            <a:r>
              <a:rPr lang="en-US" sz="1100" dirty="0">
                <a:solidFill>
                  <a:srgbClr val="E40121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"travel-sample"</a:t>
            </a:r>
            <a:r>
              <a:rPr lang="en-US" sz="1100" dirty="0">
                <a:solidFill>
                  <a:srgbClr val="1E1C1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, </a:t>
            </a:r>
            <a:r>
              <a:rPr lang="en-US" sz="1100" dirty="0">
                <a:solidFill>
                  <a:srgbClr val="E40121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“password"</a:t>
            </a:r>
            <a:r>
              <a:rPr lang="en-US" sz="1100" dirty="0">
                <a:solidFill>
                  <a:srgbClr val="1E1C1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);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endParaRPr lang="en-US" sz="1100" dirty="0">
              <a:solidFill>
                <a:srgbClr val="1E1C1C"/>
              </a:solidFill>
              <a:latin typeface="Courier" charset="0"/>
              <a:ea typeface="Courier" charset="0"/>
              <a:cs typeface="Courier" charset="0"/>
              <a:sym typeface="Consolas"/>
            </a:endParaRP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1100" dirty="0">
                <a:solidFill>
                  <a:srgbClr val="1BB2E2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//preparing N1ql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1100" dirty="0" err="1">
                <a:solidFill>
                  <a:srgbClr val="2E2E2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var</a:t>
            </a:r>
            <a:r>
              <a:rPr lang="en-US" sz="1100" dirty="0">
                <a:solidFill>
                  <a:srgbClr val="2E2E2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 </a:t>
            </a:r>
            <a:r>
              <a:rPr lang="en-US" sz="1100" dirty="0" err="1">
                <a:solidFill>
                  <a:srgbClr val="2E2E2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myQuery</a:t>
            </a:r>
            <a:r>
              <a:rPr lang="en-US" sz="1100" dirty="0">
                <a:solidFill>
                  <a:srgbClr val="2E2E2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 = Couchbase.N1qlQuery();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endParaRPr lang="en-US" sz="1100" dirty="0">
              <a:solidFill>
                <a:srgbClr val="1E1C1C"/>
              </a:solidFill>
              <a:latin typeface="Courier" charset="0"/>
              <a:ea typeface="Courier" charset="0"/>
              <a:cs typeface="Courier" charset="0"/>
              <a:sym typeface="Consolas"/>
            </a:endParaRP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1100" dirty="0">
                <a:solidFill>
                  <a:srgbClr val="1BB2E2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//creating and saving a Document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1100" dirty="0" err="1">
                <a:solidFill>
                  <a:srgbClr val="2E2E2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var</a:t>
            </a:r>
            <a:r>
              <a:rPr lang="en-US" sz="1100" dirty="0">
                <a:solidFill>
                  <a:srgbClr val="2E2E2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 document = { </a:t>
            </a:r>
            <a:r>
              <a:rPr lang="en-US" sz="1100" dirty="0" err="1">
                <a:solidFill>
                  <a:srgbClr val="2E2E2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firstname</a:t>
            </a:r>
            <a:r>
              <a:rPr lang="en-US" sz="1100" dirty="0">
                <a:solidFill>
                  <a:srgbClr val="2E2E2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: </a:t>
            </a:r>
            <a:r>
              <a:rPr lang="en-US" sz="1100" dirty="0">
                <a:solidFill>
                  <a:srgbClr val="E40121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“Matt"</a:t>
            </a:r>
            <a:r>
              <a:rPr lang="en-US" sz="1100" dirty="0">
                <a:solidFill>
                  <a:srgbClr val="2E2E2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, </a:t>
            </a:r>
            <a:r>
              <a:rPr lang="en-US" sz="1100" dirty="0" err="1">
                <a:solidFill>
                  <a:srgbClr val="2E2E2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lastname</a:t>
            </a:r>
            <a:r>
              <a:rPr lang="en-US" sz="1100" dirty="0">
                <a:solidFill>
                  <a:srgbClr val="2E2E2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: </a:t>
            </a:r>
            <a:r>
              <a:rPr lang="en-US" sz="1100" dirty="0">
                <a:solidFill>
                  <a:srgbClr val="E40121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“Groves“ </a:t>
            </a:r>
            <a:r>
              <a:rPr lang="en-US" sz="1100" dirty="0">
                <a:solidFill>
                  <a:srgbClr val="2E2E2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};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1100" dirty="0" err="1">
                <a:solidFill>
                  <a:srgbClr val="2E2E2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myBucket.insert</a:t>
            </a:r>
            <a:r>
              <a:rPr lang="en-US" sz="1100" dirty="0">
                <a:solidFill>
                  <a:srgbClr val="2E2E2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(</a:t>
            </a:r>
            <a:r>
              <a:rPr lang="en-US" sz="1100" dirty="0">
                <a:solidFill>
                  <a:srgbClr val="E40121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"my-key"</a:t>
            </a:r>
            <a:r>
              <a:rPr lang="en-US" sz="1100" dirty="0">
                <a:solidFill>
                  <a:srgbClr val="2E2E2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, document, function(error, result) {});</a:t>
            </a:r>
          </a:p>
        </p:txBody>
      </p:sp>
    </p:spTree>
    <p:extLst>
      <p:ext uri="{BB962C8B-B14F-4D97-AF65-F5344CB8AC3E}">
        <p14:creationId xmlns:p14="http://schemas.microsoft.com/office/powerpoint/2010/main" val="1812346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SDK: Java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09600" y="838200"/>
            <a:ext cx="8007739" cy="3394472"/>
          </a:xfrm>
          <a:prstGeom prst="rect">
            <a:avLst/>
          </a:prstGeom>
        </p:spPr>
        <p:txBody>
          <a:bodyPr/>
          <a:lstStyle>
            <a:lvl1pPr marL="228600" indent="-228600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5613" indent="-227013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5613" indent="-228600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5613" indent="-228600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55613" indent="-228600" algn="l" defTabSz="457200" rtl="0" eaLnBrk="1" latinLnBrk="0" hangingPunct="1">
              <a:spcBef>
                <a:spcPts val="20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charset="0"/>
              <a:buChar char="•"/>
            </a:pPr>
            <a:r>
              <a:rPr lang="en-US" dirty="0"/>
              <a:t>How to install [</a:t>
            </a:r>
            <a:r>
              <a:rPr lang="en-US" dirty="0" err="1"/>
              <a:t>todo</a:t>
            </a:r>
            <a:r>
              <a:rPr lang="en-US" dirty="0"/>
              <a:t>]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How to connect to a </a:t>
            </a:r>
            <a:r>
              <a:rPr lang="en-US" dirty="0" err="1"/>
              <a:t>Couchbase</a:t>
            </a:r>
            <a:r>
              <a:rPr lang="en-US" dirty="0"/>
              <a:t> cluster</a:t>
            </a:r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4" name="Shape 1658"/>
          <p:cNvSpPr txBox="1">
            <a:spLocks/>
          </p:cNvSpPr>
          <p:nvPr/>
        </p:nvSpPr>
        <p:spPr>
          <a:xfrm>
            <a:off x="1288661" y="1812120"/>
            <a:ext cx="6236089" cy="285513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28600" indent="-228600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5613" indent="-227013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5613" indent="-228600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5613" indent="-228600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55613" indent="-228600" algn="l" defTabSz="457200" rtl="0" eaLnBrk="1" latinLnBrk="0" hangingPunct="1">
              <a:spcBef>
                <a:spcPts val="20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endParaRPr lang="en-US" sz="1100" dirty="0">
              <a:solidFill>
                <a:srgbClr val="2E2E2C"/>
              </a:solidFill>
              <a:latin typeface="Courier" charset="0"/>
              <a:ea typeface="Courier" charset="0"/>
              <a:cs typeface="Courier" charset="0"/>
              <a:sym typeface="Consolas"/>
            </a:endParaRPr>
          </a:p>
        </p:txBody>
      </p:sp>
      <p:sp>
        <p:nvSpPr>
          <p:cNvPr id="5" name="Shape 1658"/>
          <p:cNvSpPr txBox="1">
            <a:spLocks/>
          </p:cNvSpPr>
          <p:nvPr/>
        </p:nvSpPr>
        <p:spPr>
          <a:xfrm>
            <a:off x="1288661" y="1812120"/>
            <a:ext cx="6779014" cy="242055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28600" indent="-228600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5613" indent="-227013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5613" indent="-228600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5613" indent="-228600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55613" indent="-228600" algn="l" defTabSz="457200" rtl="0" eaLnBrk="1" latinLnBrk="0" hangingPunct="1">
              <a:spcBef>
                <a:spcPts val="20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1100" dirty="0">
                <a:latin typeface="Courier" charset="0"/>
                <a:ea typeface="Courier" charset="0"/>
                <a:cs typeface="Courier" charset="0"/>
                <a:sym typeface="Consolas"/>
              </a:rPr>
              <a:t>// connecting to a cluster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1100" dirty="0">
                <a:latin typeface="Courier" charset="0"/>
                <a:ea typeface="Courier" charset="0"/>
                <a:cs typeface="Courier" charset="0"/>
                <a:sym typeface="Consolas"/>
              </a:rPr>
              <a:t>Cluster </a:t>
            </a:r>
            <a:r>
              <a:rPr lang="en-US" sz="1100" dirty="0" err="1">
                <a:latin typeface="Courier" charset="0"/>
                <a:ea typeface="Courier" charset="0"/>
                <a:cs typeface="Courier" charset="0"/>
                <a:sym typeface="Consolas"/>
              </a:rPr>
              <a:t>cluster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  <a:sym typeface="Consolas"/>
              </a:rPr>
              <a:t> = </a:t>
            </a:r>
            <a:r>
              <a:rPr lang="en-US" sz="1100" dirty="0" err="1">
                <a:latin typeface="Courier" charset="0"/>
                <a:ea typeface="Courier" charset="0"/>
                <a:cs typeface="Courier" charset="0"/>
                <a:sym typeface="Consolas"/>
              </a:rPr>
              <a:t>CouchbaseCluster.create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  <a:sym typeface="Consolas"/>
              </a:rPr>
              <a:t>("localhost");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endParaRPr lang="en-US" sz="1100" dirty="0">
              <a:latin typeface="Courier" charset="0"/>
              <a:ea typeface="Courier" charset="0"/>
              <a:cs typeface="Courier" charset="0"/>
              <a:sym typeface="Consolas"/>
            </a:endParaRP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1100" dirty="0">
                <a:latin typeface="Courier" charset="0"/>
                <a:ea typeface="Courier" charset="0"/>
                <a:cs typeface="Courier" charset="0"/>
                <a:sym typeface="Consolas"/>
              </a:rPr>
              <a:t>// opening a bucket in the cluster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1100" dirty="0">
                <a:latin typeface="Courier" charset="0"/>
                <a:ea typeface="Courier" charset="0"/>
                <a:cs typeface="Courier" charset="0"/>
                <a:sym typeface="Consolas"/>
              </a:rPr>
              <a:t>Bucket </a:t>
            </a:r>
            <a:r>
              <a:rPr lang="en-US" sz="1100" dirty="0" err="1">
                <a:latin typeface="Courier" charset="0"/>
                <a:ea typeface="Courier" charset="0"/>
                <a:cs typeface="Courier" charset="0"/>
                <a:sym typeface="Consolas"/>
              </a:rPr>
              <a:t>bucket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  <a:sym typeface="Consolas"/>
              </a:rPr>
              <a:t> = </a:t>
            </a:r>
            <a:r>
              <a:rPr lang="en-US" sz="1100" dirty="0" err="1">
                <a:latin typeface="Courier" charset="0"/>
                <a:ea typeface="Courier" charset="0"/>
                <a:cs typeface="Courier" charset="0"/>
                <a:sym typeface="Consolas"/>
              </a:rPr>
              <a:t>cluster.openBucket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  <a:sym typeface="Consolas"/>
              </a:rPr>
              <a:t>("default");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endParaRPr lang="en-US" sz="1100" dirty="0">
              <a:latin typeface="Courier" charset="0"/>
              <a:ea typeface="Courier" charset="0"/>
              <a:cs typeface="Courier" charset="0"/>
              <a:sym typeface="Consolas"/>
            </a:endParaRP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1100" dirty="0">
                <a:latin typeface="Courier" charset="0"/>
                <a:ea typeface="Courier" charset="0"/>
                <a:cs typeface="Courier" charset="0"/>
                <a:sym typeface="Consolas"/>
              </a:rPr>
              <a:t>// preparing N1QL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1100" dirty="0">
                <a:latin typeface="Courier" charset="0"/>
                <a:ea typeface="Courier" charset="0"/>
                <a:cs typeface="Courier" charset="0"/>
                <a:sym typeface="Consolas"/>
              </a:rPr>
              <a:t>N1qlQuery query =  N1qlQuery.parameterized(“SELECT * FROM `travel-sample`”);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endParaRPr lang="en-US" sz="1100" dirty="0">
              <a:solidFill>
                <a:srgbClr val="2E2E2C"/>
              </a:solidFill>
              <a:latin typeface="Courier" charset="0"/>
              <a:ea typeface="Courier" charset="0"/>
              <a:cs typeface="Courier" charset="0"/>
              <a:sym typeface="Consolas"/>
            </a:endParaRP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1100" dirty="0">
                <a:solidFill>
                  <a:srgbClr val="2E2E2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// creating and saving a document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1100" dirty="0" err="1">
                <a:solidFill>
                  <a:srgbClr val="2E2E2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JsonObject</a:t>
            </a:r>
            <a:r>
              <a:rPr lang="en-US" sz="1100" dirty="0">
                <a:solidFill>
                  <a:srgbClr val="2E2E2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 person = </a:t>
            </a:r>
            <a:r>
              <a:rPr lang="en-US" sz="1100" dirty="0" err="1">
                <a:solidFill>
                  <a:srgbClr val="2E2E2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JsonObject.create</a:t>
            </a:r>
            <a:r>
              <a:rPr lang="en-US" sz="1100" dirty="0">
                <a:solidFill>
                  <a:srgbClr val="2E2E2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()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1100" dirty="0">
                <a:solidFill>
                  <a:srgbClr val="2E2E2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                .put("</a:t>
            </a:r>
            <a:r>
              <a:rPr lang="en-US" sz="1100" dirty="0" err="1">
                <a:solidFill>
                  <a:srgbClr val="2E2E2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firstName</a:t>
            </a:r>
            <a:r>
              <a:rPr lang="en-US" sz="1100" dirty="0">
                <a:solidFill>
                  <a:srgbClr val="2E2E2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", "John")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1100" dirty="0">
                <a:solidFill>
                  <a:srgbClr val="2E2E2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                .put("</a:t>
            </a:r>
            <a:r>
              <a:rPr lang="en-US" sz="1100" dirty="0" err="1">
                <a:solidFill>
                  <a:srgbClr val="2E2E2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lastName</a:t>
            </a:r>
            <a:r>
              <a:rPr lang="en-US" sz="1100" dirty="0">
                <a:solidFill>
                  <a:srgbClr val="2E2E2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", "Doe");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1100" dirty="0" err="1">
                <a:solidFill>
                  <a:srgbClr val="2E2E2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bucket.upsert</a:t>
            </a:r>
            <a:r>
              <a:rPr lang="en-US" sz="1100" dirty="0">
                <a:solidFill>
                  <a:srgbClr val="2E2E2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(</a:t>
            </a:r>
            <a:r>
              <a:rPr lang="en-US" sz="1100" dirty="0" err="1">
                <a:solidFill>
                  <a:srgbClr val="2E2E2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JsonDocument.create</a:t>
            </a:r>
            <a:r>
              <a:rPr lang="en-US" sz="1100" dirty="0">
                <a:solidFill>
                  <a:srgbClr val="2E2E2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(key, person));</a:t>
            </a:r>
          </a:p>
        </p:txBody>
      </p:sp>
    </p:spTree>
    <p:extLst>
      <p:ext uri="{BB962C8B-B14F-4D97-AF65-F5344CB8AC3E}">
        <p14:creationId xmlns:p14="http://schemas.microsoft.com/office/powerpoint/2010/main" val="1324995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1E1C1C"/>
      </a:dk1>
      <a:lt1>
        <a:sysClr val="window" lastClr="FFFFFF"/>
      </a:lt1>
      <a:dk2>
        <a:srgbClr val="1E1C1C"/>
      </a:dk2>
      <a:lt2>
        <a:srgbClr val="FFFFFF"/>
      </a:lt2>
      <a:accent1>
        <a:srgbClr val="178ADB"/>
      </a:accent1>
      <a:accent2>
        <a:srgbClr val="BE1523"/>
      </a:accent2>
      <a:accent3>
        <a:srgbClr val="FD7500"/>
      </a:accent3>
      <a:accent4>
        <a:srgbClr val="FEB900"/>
      </a:accent4>
      <a:accent5>
        <a:srgbClr val="609E0E"/>
      </a:accent5>
      <a:accent6>
        <a:srgbClr val="16AEB0"/>
      </a:accent6>
      <a:hlink>
        <a:srgbClr val="129DD8"/>
      </a:hlink>
      <a:folHlink>
        <a:srgbClr val="292929"/>
      </a:folHlink>
    </a:clrScheme>
    <a:fontScheme name="Module">
      <a:maj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NWA TechFest 2010 Presentation Template">
  <a:themeElements>
    <a:clrScheme name="Custom 5">
      <a:dk1>
        <a:srgbClr val="000000"/>
      </a:dk1>
      <a:lt1>
        <a:srgbClr val="FFFFFF"/>
      </a:lt1>
      <a:dk2>
        <a:srgbClr val="2570A3"/>
      </a:dk2>
      <a:lt2>
        <a:srgbClr val="FFE784"/>
      </a:lt2>
      <a:accent1>
        <a:srgbClr val="3A94D2"/>
      </a:accent1>
      <a:accent2>
        <a:srgbClr val="F38C37"/>
      </a:accent2>
      <a:accent3>
        <a:srgbClr val="8CA923"/>
      </a:accent3>
      <a:accent4>
        <a:srgbClr val="FED45C"/>
      </a:accent4>
      <a:accent5>
        <a:srgbClr val="8557C9"/>
      </a:accent5>
      <a:accent6>
        <a:srgbClr val="274085"/>
      </a:accent6>
      <a:hlink>
        <a:srgbClr val="FED45C"/>
      </a:hlink>
      <a:folHlink>
        <a:srgbClr val="3A94D2"/>
      </a:folHlink>
    </a:clrScheme>
    <a:fontScheme name="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 fontAlgn="base">
          <a:spcBef>
            <a:spcPct val="0"/>
          </a:spcBef>
          <a:spcAft>
            <a:spcPct val="0"/>
          </a:spcAft>
          <a:defRPr sz="200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defRPr sz="2400" dirty="0" err="1" smtClean="0">
            <a:gradFill>
              <a:gsLst>
                <a:gs pos="0">
                  <a:schemeClr val="tx1"/>
                </a:gs>
                <a:gs pos="86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14847</TotalTime>
  <Words>436</Words>
  <Application>Microsoft Office PowerPoint</Application>
  <PresentationFormat>On-screen Show (16:9)</PresentationFormat>
  <Paragraphs>116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3" baseType="lpstr">
      <vt:lpstr>Arial</vt:lpstr>
      <vt:lpstr>Calibri</vt:lpstr>
      <vt:lpstr>Consolas</vt:lpstr>
      <vt:lpstr>Corbel</vt:lpstr>
      <vt:lpstr>Courier</vt:lpstr>
      <vt:lpstr>Lucida Grande</vt:lpstr>
      <vt:lpstr>Segoe Semibold</vt:lpstr>
      <vt:lpstr>Segoe UI</vt:lpstr>
      <vt:lpstr>Wingdings</vt:lpstr>
      <vt:lpstr>Office Theme</vt:lpstr>
      <vt:lpstr>NWA TechFest 2010 Presentation Template</vt:lpstr>
      <vt:lpstr>Workshop 2 – Using Couchbase</vt:lpstr>
      <vt:lpstr>Agenda</vt:lpstr>
      <vt:lpstr>Query Workbench</vt:lpstr>
      <vt:lpstr>cbq</vt:lpstr>
      <vt:lpstr>REST API</vt:lpstr>
      <vt:lpstr>REST API</vt:lpstr>
      <vt:lpstr>SDK: .NET</vt:lpstr>
      <vt:lpstr>SDK: Node</vt:lpstr>
      <vt:lpstr>SDK: Java</vt:lpstr>
      <vt:lpstr>Exercise 1: N1QL</vt:lpstr>
      <vt:lpstr>Exercise 2: Using SDK in “Hello World”</vt:lpstr>
      <vt:lpstr>Questions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Matthew Groves</cp:lastModifiedBy>
  <cp:revision>428</cp:revision>
  <dcterms:created xsi:type="dcterms:W3CDTF">2014-10-22T15:36:28Z</dcterms:created>
  <dcterms:modified xsi:type="dcterms:W3CDTF">2016-10-06T13:49:54Z</dcterms:modified>
  <cp:category/>
</cp:coreProperties>
</file>