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6" r:id="rId3"/>
    <p:sldId id="283" r:id="rId4"/>
    <p:sldId id="296" r:id="rId5"/>
    <p:sldId id="313" r:id="rId6"/>
    <p:sldId id="307" r:id="rId7"/>
    <p:sldId id="309" r:id="rId8"/>
    <p:sldId id="308" r:id="rId9"/>
    <p:sldId id="315" r:id="rId10"/>
    <p:sldId id="314" r:id="rId11"/>
    <p:sldId id="316" r:id="rId12"/>
    <p:sldId id="310" r:id="rId13"/>
    <p:sldId id="311" r:id="rId14"/>
    <p:sldId id="312" r:id="rId15"/>
    <p:sldId id="285" r:id="rId16"/>
    <p:sldId id="295" r:id="rId17"/>
    <p:sldId id="284" r:id="rId18"/>
    <p:sldId id="294" r:id="rId19"/>
    <p:sldId id="287" r:id="rId20"/>
    <p:sldId id="288" r:id="rId21"/>
    <p:sldId id="289" r:id="rId22"/>
    <p:sldId id="290" r:id="rId23"/>
    <p:sldId id="291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292" r:id="rId35"/>
    <p:sldId id="267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1D"/>
    <a:srgbClr val="FD7505"/>
    <a:srgbClr val="16AEB0"/>
    <a:srgbClr val="609E0E"/>
    <a:srgbClr val="FEB91D"/>
    <a:srgbClr val="E1001F"/>
    <a:srgbClr val="129DD8"/>
    <a:srgbClr val="262626"/>
    <a:srgbClr val="E40121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04" autoAdjust="0"/>
  </p:normalViewPr>
  <p:slideViewPr>
    <p:cSldViewPr snapToGrid="0" snapToObjects="1" showGuides="1">
      <p:cViewPr>
        <p:scale>
          <a:sx n="125" d="100"/>
          <a:sy n="125" d="100"/>
        </p:scale>
        <p:origin x="-232" y="-120"/>
      </p:cViewPr>
      <p:guideLst>
        <p:guide orient="horz" pos="927"/>
        <p:guide orient="horz"/>
        <p:guide pos="2591"/>
        <p:guide pos="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Lecture: SDKs [30min]</a:t>
            </a:r>
          </a:p>
          <a:p>
            <a:r>
              <a:rPr lang="en-US" dirty="0" smtClean="0"/>
              <a:t>How it works, what SDKs we provide,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2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3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Model </a:t>
            </a:r>
            <a:br>
              <a:rPr lang="en-US" dirty="0" smtClean="0"/>
            </a:br>
            <a:r>
              <a:rPr lang="en-US" dirty="0" smtClean="0"/>
              <a:t>for Couchbase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otNetAvatar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762000"/>
            <a:ext cx="2438400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SDK for Couchbase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685800"/>
            <a:ext cx="5730239" cy="39573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.NET</a:t>
            </a:r>
          </a:p>
          <a:p>
            <a:pPr marL="0" indent="0">
              <a:buNone/>
            </a:pPr>
            <a:r>
              <a:rPr lang="en-US" sz="1600" dirty="0" smtClean="0"/>
              <a:t>2.0 – Document oriented, vastly improved connection management</a:t>
            </a:r>
          </a:p>
          <a:p>
            <a:pPr marL="0" indent="0">
              <a:buNone/>
            </a:pPr>
            <a:r>
              <a:rPr lang="en-US" sz="1600" dirty="0" smtClean="0"/>
              <a:t>2.1 – Task-based Asynchronous Pattern,  pluggable transcoders, networking enhancements </a:t>
            </a:r>
          </a:p>
          <a:p>
            <a:pPr marL="0" indent="0">
              <a:buNone/>
            </a:pPr>
            <a:r>
              <a:rPr lang="en-US" sz="1600" dirty="0" smtClean="0"/>
              <a:t>2.2 – (future) Official N1QL support, official geospatial support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98161" y="3151505"/>
            <a:ext cx="3220719" cy="1491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78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99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Integration for .NET</a:t>
            </a:r>
          </a:p>
          <a:p>
            <a:pPr lvl="1"/>
            <a:r>
              <a:rPr lang="en-US" sz="1400" dirty="0" smtClean="0"/>
              <a:t>LINQ  (language integrated query)</a:t>
            </a:r>
          </a:p>
          <a:p>
            <a:pPr lvl="1"/>
            <a:r>
              <a:rPr lang="en-US" sz="1400" dirty="0" smtClean="0"/>
              <a:t>ASP.NET Session Providers</a:t>
            </a:r>
          </a:p>
          <a:p>
            <a:pPr lvl="1"/>
            <a:r>
              <a:rPr lang="en-US" sz="1400" dirty="0" err="1" smtClean="0"/>
              <a:t>Contrib</a:t>
            </a:r>
            <a:r>
              <a:rPr lang="en-US" sz="1400" dirty="0" smtClean="0"/>
              <a:t> for new features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13850"/>
            <a:ext cx="3108960" cy="21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5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odeJSAvatar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762000"/>
            <a:ext cx="2438400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SDK for Couchbase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685800"/>
            <a:ext cx="5953760" cy="39573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Node.js</a:t>
            </a: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/>
              <a:t>2.0 – More document oriented, revised view interface, experimental N1QL support, streaming view results and automatic pipelining of multi-operations</a:t>
            </a:r>
          </a:p>
          <a:p>
            <a:pPr marL="0" indent="0">
              <a:buNone/>
            </a:pPr>
            <a:r>
              <a:rPr lang="en-US" sz="1600" dirty="0" smtClean="0"/>
              <a:t>2.1 </a:t>
            </a:r>
            <a:r>
              <a:rPr lang="en-US" sz="1600" smtClean="0"/>
              <a:t>– </a:t>
            </a:r>
            <a:r>
              <a:rPr lang="en-US" sz="1600" smtClean="0"/>
              <a:t>(future) N1QL </a:t>
            </a:r>
            <a:r>
              <a:rPr lang="en-US" sz="1600" dirty="0" smtClean="0"/>
              <a:t>official support</a:t>
            </a:r>
          </a:p>
          <a:p>
            <a:r>
              <a:rPr lang="en-US" sz="1600" dirty="0" smtClean="0"/>
              <a:t>Based on and bundles </a:t>
            </a:r>
            <a:r>
              <a:rPr lang="en-US" sz="1600" dirty="0" err="1" smtClean="0"/>
              <a:t>libcouchbase</a:t>
            </a:r>
            <a:r>
              <a:rPr lang="en-US" sz="1600" dirty="0" smtClean="0"/>
              <a:t>, the super-fast event-oriented C SDK/library for Couchbase</a:t>
            </a:r>
          </a:p>
          <a:p>
            <a:r>
              <a:rPr lang="en-US" sz="1600" dirty="0" smtClean="0"/>
              <a:t>Asynchronous Interface</a:t>
            </a:r>
          </a:p>
          <a:p>
            <a:pPr lvl="1"/>
            <a:r>
              <a:rPr lang="en-US" sz="1200" dirty="0" smtClean="0"/>
              <a:t>All responses are through callbacks as expected</a:t>
            </a:r>
          </a:p>
          <a:p>
            <a:pPr lvl="1"/>
            <a:endParaRPr lang="en-US" sz="1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98161" y="3151505"/>
            <a:ext cx="3220719" cy="1644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78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99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Frameworks for </a:t>
            </a:r>
            <a:r>
              <a:rPr lang="en-US" sz="1600" dirty="0" err="1" smtClean="0"/>
              <a:t>Node.js</a:t>
            </a:r>
            <a:r>
              <a:rPr lang="en-US" sz="1600" dirty="0" smtClean="0"/>
              <a:t> developers</a:t>
            </a:r>
          </a:p>
          <a:p>
            <a:pPr lvl="1"/>
            <a:r>
              <a:rPr lang="en-US" sz="1100" dirty="0" smtClean="0"/>
              <a:t>Couchbase Ottoman</a:t>
            </a:r>
          </a:p>
          <a:p>
            <a:pPr lvl="1"/>
            <a:r>
              <a:rPr lang="en-US" sz="1100" dirty="0" err="1" smtClean="0"/>
              <a:t>Kouch</a:t>
            </a:r>
            <a:r>
              <a:rPr lang="en-US" sz="1100" dirty="0" smtClean="0"/>
              <a:t>: Mongoose-like porting framework </a:t>
            </a:r>
          </a:p>
          <a:p>
            <a:pPr lvl="1"/>
            <a:r>
              <a:rPr lang="en-US" sz="1100" dirty="0" smtClean="0"/>
              <a:t>arrest-</a:t>
            </a:r>
            <a:r>
              <a:rPr lang="en-US" sz="1100" dirty="0" err="1" smtClean="0"/>
              <a:t>couchbase</a:t>
            </a:r>
            <a:r>
              <a:rPr lang="en-US" sz="1100" dirty="0" smtClean="0"/>
              <a:t>, fast-</a:t>
            </a:r>
            <a:r>
              <a:rPr lang="en-US" sz="1100" dirty="0" err="1" smtClean="0"/>
              <a:t>api</a:t>
            </a:r>
            <a:r>
              <a:rPr lang="en-US" sz="1100" dirty="0" smtClean="0"/>
              <a:t>, sofa-</a:t>
            </a:r>
            <a:r>
              <a:rPr lang="en-US" sz="1100" dirty="0" err="1" smtClean="0"/>
              <a:t>odm</a:t>
            </a:r>
            <a:r>
              <a:rPr lang="en-US" sz="1100" dirty="0" smtClean="0"/>
              <a:t>, </a:t>
            </a:r>
            <a:r>
              <a:rPr lang="en-US" sz="1100" dirty="0" err="1" smtClean="0"/>
              <a:t>couchtard</a:t>
            </a:r>
            <a:endParaRPr lang="en-US" sz="1100" dirty="0" smtClean="0"/>
          </a:p>
          <a:p>
            <a:pPr lvl="1"/>
            <a:r>
              <a:rPr lang="en-US" sz="1100" dirty="0" smtClean="0"/>
              <a:t>33 dependencies on </a:t>
            </a:r>
            <a:r>
              <a:rPr lang="en-US" sz="1100" dirty="0" err="1" smtClean="0"/>
              <a:t>npm</a:t>
            </a:r>
            <a:r>
              <a:rPr lang="en-US" sz="1100" dirty="0" smtClean="0"/>
              <a:t>!</a:t>
            </a:r>
          </a:p>
          <a:p>
            <a:pPr lvl="1"/>
            <a:endParaRPr lang="en-US" sz="1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1" y="2919832"/>
            <a:ext cx="4632960" cy="17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6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first-class citizens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0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Documents are integral to the SDKs.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There are many implementations, depending on the content type.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 Document contains: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— Proprietary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536" y="4767263"/>
            <a:ext cx="74395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29413"/>
              </p:ext>
            </p:extLst>
          </p:nvPr>
        </p:nvGraphicFramePr>
        <p:xfrm>
          <a:off x="1194242" y="2713269"/>
          <a:ext cx="6744406" cy="1854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372203"/>
                <a:gridCol w="33722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Property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bucket-unique identifier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Content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value that is stored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Expiry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 expiration</a:t>
                      </a:r>
                      <a:r>
                        <a:rPr lang="en-US" sz="1400" baseline="0" dirty="0" smtClean="0"/>
                        <a:t> time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CAS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CC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Compare-And-Swap</a:t>
                      </a:r>
                      <a:r>
                        <a:rPr lang="en-US" sz="1400" baseline="0" dirty="0" smtClean="0"/>
                        <a:t> identifier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CC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99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Document implementations are language specific.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All support JSON in its different forms.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 addition, some support: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Serialized objects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Unquoted Strings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Binary pass-through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Legacy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…</a:t>
            </a:r>
          </a:p>
          <a:p>
            <a:pPr marL="587375" lvl="1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Implementations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— Proprietary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536" y="4767263"/>
            <a:ext cx="74395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034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555625"/>
            <a:ext cx="9144000" cy="4587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-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sdk</a:t>
            </a:r>
            <a:r>
              <a:rPr lang="de-DE" dirty="0" smtClean="0"/>
              <a:t> </a:t>
            </a:r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grabs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setups</a:t>
            </a:r>
            <a:r>
              <a:rPr lang="de-DE" dirty="0" smtClean="0"/>
              <a:t>/</a:t>
            </a:r>
            <a:r>
              <a:rPr lang="de-DE" dirty="0" err="1" smtClean="0"/>
              <a:t>constraints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watch</a:t>
            </a:r>
            <a:r>
              <a:rPr lang="de-DE" dirty="0" smtClean="0"/>
              <a:t> out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sdk-specific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? </a:t>
            </a:r>
            <a:r>
              <a:rPr lang="de-DE" dirty="0" err="1" smtClean="0"/>
              <a:t>java</a:t>
            </a:r>
            <a:r>
              <a:rPr lang="de-DE" dirty="0" smtClean="0"/>
              <a:t>, </a:t>
            </a:r>
            <a:r>
              <a:rPr lang="de-DE" dirty="0" err="1" smtClean="0"/>
              <a:t>lcb</a:t>
            </a:r>
            <a:r>
              <a:rPr lang="de-DE" dirty="0" smtClean="0"/>
              <a:t>, .net API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specifics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74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Clusters to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7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555625"/>
            <a:ext cx="9144000" cy="4587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Cluster (</a:t>
            </a:r>
            <a:r>
              <a:rPr lang="de-DE" dirty="0" err="1" smtClean="0"/>
              <a:t>incl</a:t>
            </a:r>
            <a:r>
              <a:rPr lang="de-DE" dirty="0" smtClean="0"/>
              <a:t> </a:t>
            </a:r>
            <a:r>
              <a:rPr lang="de-DE" dirty="0" err="1" smtClean="0"/>
              <a:t>connecting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disconnecting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Bucket</a:t>
            </a:r>
            <a:r>
              <a:rPr lang="de-DE" dirty="0" smtClean="0"/>
              <a:t> (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explanation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double check all </a:t>
            </a:r>
            <a:r>
              <a:rPr lang="de-DE" dirty="0" err="1" smtClean="0"/>
              <a:t>examples</a:t>
            </a:r>
            <a:r>
              <a:rPr lang="de-DE" dirty="0" smtClean="0"/>
              <a:t> (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outdated</a:t>
            </a:r>
            <a:r>
              <a:rPr lang="de-DE" dirty="0" smtClean="0"/>
              <a:t>!)</a:t>
            </a:r>
          </a:p>
          <a:p>
            <a:pPr marL="0" indent="0">
              <a:buNone/>
            </a:pPr>
            <a:r>
              <a:rPr lang="de-DE" dirty="0" smtClean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ClusterManager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BucketManager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sdk-specific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? </a:t>
            </a:r>
            <a:r>
              <a:rPr lang="de-DE" dirty="0" err="1" smtClean="0"/>
              <a:t>java</a:t>
            </a:r>
            <a:r>
              <a:rPr lang="de-DE" dirty="0" smtClean="0"/>
              <a:t>, </a:t>
            </a:r>
            <a:r>
              <a:rPr lang="de-DE" dirty="0" err="1" smtClean="0"/>
              <a:t>lcb</a:t>
            </a:r>
            <a:r>
              <a:rPr lang="de-DE" dirty="0" smtClean="0"/>
              <a:t>, .net API </a:t>
            </a:r>
            <a:r>
              <a:rPr lang="de-DE" dirty="0" err="1" smtClean="0"/>
              <a:t>samples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23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6344" y="685800"/>
            <a:ext cx="7998595" cy="2128520"/>
          </a:xfrm>
        </p:spPr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Documents are integral to the SDKs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There are many implementations, depending on the content type.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 Document contains: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57609"/>
              </p:ext>
            </p:extLst>
          </p:nvPr>
        </p:nvGraphicFramePr>
        <p:xfrm>
          <a:off x="1680836" y="2902382"/>
          <a:ext cx="6233804" cy="1523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1404"/>
                <a:gridCol w="3962400"/>
              </a:tblGrid>
              <a:tr h="20545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Property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Desc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ription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bucket-unique identifier</a:t>
                      </a: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value that is stored</a:t>
                      </a: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Expiry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 expiration</a:t>
                      </a:r>
                      <a:r>
                        <a:rPr lang="en-US" sz="1400" baseline="0" dirty="0" smtClean="0"/>
                        <a:t> time</a:t>
                      </a:r>
                      <a:endParaRPr lang="en-US" sz="1400" dirty="0" smtClean="0"/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Compare-And-Swap</a:t>
                      </a:r>
                      <a:r>
                        <a:rPr lang="en-US" sz="1400" baseline="0" dirty="0" smtClean="0"/>
                        <a:t> identifier</a:t>
                      </a:r>
                      <a:endParaRPr lang="en-US" sz="1400" dirty="0" smtClean="0"/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7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SDK Overview</a:t>
            </a:r>
          </a:p>
          <a:p>
            <a:r>
              <a:rPr lang="en-US" dirty="0" smtClean="0"/>
              <a:t>High-Level Architecture</a:t>
            </a:r>
          </a:p>
          <a:p>
            <a:endParaRPr lang="en-US" dirty="0" smtClean="0"/>
          </a:p>
          <a:p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Cluster, Bucket, Documents,…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1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10" name="Picture 9" descr="Screen Shot 2014-09-18 at 13.40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35" y="823570"/>
            <a:ext cx="4812793" cy="37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1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Document implementations are language specific.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All support JSON in its different forms.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 addition, some support: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Serialized objects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Unquoted Strings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Binary pass-through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Legacy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…</a:t>
            </a:r>
          </a:p>
          <a:p>
            <a:pPr marL="587375" lvl="1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Implementations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85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Document - Java</a:t>
            </a:r>
            <a:endParaRPr lang="en-US" dirty="0"/>
          </a:p>
        </p:txBody>
      </p:sp>
      <p:pic>
        <p:nvPicPr>
          <p:cNvPr id="6" name="Picture 5" descr="Screen Shot 2014-09-18 at 13.4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021"/>
            <a:ext cx="9144000" cy="36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5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Document - .NET</a:t>
            </a:r>
            <a:endParaRPr lang="en-US" dirty="0"/>
          </a:p>
        </p:txBody>
      </p:sp>
      <p:pic>
        <p:nvPicPr>
          <p:cNvPr id="2" name="Picture 1" descr="Screen Shot 2014-09-18 at 13.49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83405"/>
            <a:ext cx="6083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86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b="1" dirty="0"/>
              <a:t>i</a:t>
            </a:r>
            <a:r>
              <a:rPr lang="en-US" b="1" dirty="0" smtClean="0"/>
              <a:t>nsert()</a:t>
            </a:r>
            <a:r>
              <a:rPr lang="en-US" dirty="0" smtClean="0"/>
              <a:t> the document if it does not exist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r</a:t>
            </a:r>
            <a:r>
              <a:rPr lang="en-US" b="1" dirty="0" smtClean="0"/>
              <a:t>eplace()</a:t>
            </a:r>
            <a:r>
              <a:rPr lang="en-US" dirty="0" smtClean="0"/>
              <a:t> the document if it does exist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 err="1"/>
              <a:t>u</a:t>
            </a:r>
            <a:r>
              <a:rPr lang="en-US" b="1" dirty="0" err="1" smtClean="0"/>
              <a:t>psert</a:t>
            </a:r>
            <a:r>
              <a:rPr lang="en-US" b="1" dirty="0" smtClean="0"/>
              <a:t>()</a:t>
            </a:r>
            <a:r>
              <a:rPr lang="en-US" dirty="0" smtClean="0"/>
              <a:t> the document (insert or replace)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r</a:t>
            </a:r>
            <a:r>
              <a:rPr lang="en-US" b="1" dirty="0" smtClean="0"/>
              <a:t>emove()</a:t>
            </a:r>
            <a:r>
              <a:rPr lang="en-US" dirty="0" smtClean="0"/>
              <a:t> the document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a</a:t>
            </a:r>
            <a:r>
              <a:rPr lang="en-US" b="1" dirty="0" smtClean="0"/>
              <a:t>ppend()</a:t>
            </a:r>
            <a:r>
              <a:rPr lang="en-US" dirty="0" smtClean="0"/>
              <a:t> data to the document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p</a:t>
            </a:r>
            <a:r>
              <a:rPr lang="en-US" b="1" dirty="0" smtClean="0"/>
              <a:t>repend()</a:t>
            </a:r>
            <a:r>
              <a:rPr lang="en-US" dirty="0" smtClean="0"/>
              <a:t> data to the document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c</a:t>
            </a:r>
            <a:r>
              <a:rPr lang="en-US" b="1" dirty="0" smtClean="0"/>
              <a:t>ounter()</a:t>
            </a:r>
            <a:r>
              <a:rPr lang="en-US" dirty="0" smtClean="0"/>
              <a:t> for increment/decrement type operations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API – Modifying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52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.NET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— Proprietary and Confidential</a:t>
            </a:r>
            <a:endParaRPr lang="en-US" dirty="0"/>
          </a:p>
        </p:txBody>
      </p:sp>
      <p:pic>
        <p:nvPicPr>
          <p:cNvPr id="6" name="Picture 5" descr="Screen Shot 2014-09-18 at 14.05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7" y="567443"/>
            <a:ext cx="7587726" cy="445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71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Java</a:t>
            </a:r>
            <a:endParaRPr lang="en-US" dirty="0"/>
          </a:p>
        </p:txBody>
      </p:sp>
      <p:pic>
        <p:nvPicPr>
          <p:cNvPr id="2" name="Picture 1" descr="Screen Shot 2014-09-18 at 14.0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100"/>
            <a:ext cx="9144000" cy="20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34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API – Retrieving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5555" y="1063432"/>
            <a:ext cx="8229600" cy="3539546"/>
          </a:xfrm>
        </p:spPr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b="1" dirty="0" smtClean="0"/>
              <a:t>get()</a:t>
            </a:r>
            <a:r>
              <a:rPr lang="en-US" dirty="0" smtClean="0"/>
              <a:t> the document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 err="1" smtClean="0"/>
              <a:t>getFromReplica</a:t>
            </a:r>
            <a:r>
              <a:rPr lang="en-US" b="1" dirty="0" smtClean="0"/>
              <a:t>()</a:t>
            </a:r>
            <a:r>
              <a:rPr lang="en-US" dirty="0" smtClean="0"/>
              <a:t> if the master is not available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b="1" dirty="0" err="1" smtClean="0"/>
              <a:t>getAndLock</a:t>
            </a:r>
            <a:r>
              <a:rPr lang="en-US" b="1" dirty="0" smtClean="0"/>
              <a:t>()</a:t>
            </a:r>
            <a:r>
              <a:rPr lang="en-US" dirty="0" smtClean="0"/>
              <a:t> to load the document and write-lock it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 err="1" smtClean="0"/>
              <a:t>getAndTouch</a:t>
            </a:r>
            <a:r>
              <a:rPr lang="en-US" b="1" dirty="0" smtClean="0"/>
              <a:t>()</a:t>
            </a:r>
            <a:r>
              <a:rPr lang="en-US" dirty="0" smtClean="0"/>
              <a:t> to load the document and reset the expiry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42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PHP</a:t>
            </a:r>
            <a:endParaRPr lang="en-US" dirty="0"/>
          </a:p>
        </p:txBody>
      </p:sp>
      <p:pic>
        <p:nvPicPr>
          <p:cNvPr id="6" name="Picture 5" descr="Screen Shot 2014-09-18 at 14.1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0" y="794678"/>
            <a:ext cx="5445155" cy="1571903"/>
          </a:xfrm>
          <a:prstGeom prst="rect">
            <a:avLst/>
          </a:prstGeom>
        </p:spPr>
      </p:pic>
      <p:pic>
        <p:nvPicPr>
          <p:cNvPr id="7" name="Picture 6" descr="Screen Shot 2014-09-18 at 14.11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51" y="1939644"/>
            <a:ext cx="3971076" cy="28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58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2" name="Picture 1" descr="Screen Shot 2014-09-18 at 14.13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30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2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4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b="1" dirty="0"/>
              <a:t>q</a:t>
            </a:r>
            <a:r>
              <a:rPr lang="en-US" b="1" dirty="0" smtClean="0"/>
              <a:t>uery()</a:t>
            </a:r>
            <a:r>
              <a:rPr lang="en-US" dirty="0" smtClean="0"/>
              <a:t> is possible for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Views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N1QL (experimental until 4.0 GA)</a:t>
            </a:r>
          </a:p>
          <a:p>
            <a:pPr marL="587375" lvl="1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Streams N response rows as they arrive from the server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Loads more than one Document based on Criteria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Typically used to satisfy secondary and advanced querying use cases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API – Querying</a:t>
            </a:r>
          </a:p>
        </p:txBody>
      </p:sp>
    </p:spTree>
    <p:extLst>
      <p:ext uri="{BB962C8B-B14F-4D97-AF65-F5344CB8AC3E}">
        <p14:creationId xmlns:p14="http://schemas.microsoft.com/office/powerpoint/2010/main" val="4153864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Querying Java</a:t>
            </a:r>
            <a:endParaRPr lang="en-US" dirty="0"/>
          </a:p>
        </p:txBody>
      </p:sp>
      <p:pic>
        <p:nvPicPr>
          <p:cNvPr id="6" name="Picture 5" descr="Screen Shot 2014-09-18 at 11.5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9144000" cy="2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34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.NET</a:t>
            </a:r>
            <a:endParaRPr lang="en-US" dirty="0"/>
          </a:p>
        </p:txBody>
      </p:sp>
      <p:pic>
        <p:nvPicPr>
          <p:cNvPr id="2" name="Picture 1" descr="Screen Shot 2014-09-18 at 14.15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720291"/>
            <a:ext cx="72517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73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</a:t>
            </a:r>
            <a:r>
              <a:rPr lang="en-US" baseline="0" dirty="0" smtClean="0"/>
              <a:t> about Couchbase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7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1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555625"/>
            <a:ext cx="9144000" cy="4587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- </a:t>
            </a:r>
            <a:r>
              <a:rPr lang="de-DE" dirty="0" err="1" smtClean="0"/>
              <a:t>motivation</a:t>
            </a:r>
            <a:r>
              <a:rPr lang="de-DE" dirty="0" smtClean="0"/>
              <a:t> (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sdks</a:t>
            </a:r>
            <a:r>
              <a:rPr lang="de-DE" dirty="0" smtClean="0"/>
              <a:t>?)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the</a:t>
            </a:r>
            <a:r>
              <a:rPr lang="de-DE" dirty="0" smtClean="0"/>
              <a:t> 2.x SDK initiative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sdks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, a quick </a:t>
            </a:r>
            <a:r>
              <a:rPr lang="de-DE" dirty="0" err="1" smtClean="0"/>
              <a:t>slide</a:t>
            </a:r>
            <a:r>
              <a:rPr lang="de-DE" dirty="0" smtClean="0"/>
              <a:t> per </a:t>
            </a:r>
            <a:r>
              <a:rPr lang="de-DE" dirty="0" err="1" smtClean="0"/>
              <a:t>official</a:t>
            </a:r>
            <a:r>
              <a:rPr lang="de-DE" dirty="0" smtClean="0"/>
              <a:t> SDK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talking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15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5400000">
            <a:off x="-321506" y="2230200"/>
            <a:ext cx="2909193" cy="807357"/>
          </a:xfrm>
          <a:prstGeom prst="rect">
            <a:avLst/>
          </a:prstGeom>
          <a:solidFill>
            <a:srgbClr val="FFB9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1250554" y="1763041"/>
            <a:ext cx="2909192" cy="17416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N1QL</a:t>
            </a:r>
            <a:br>
              <a:rPr lang="en-US" dirty="0" smtClean="0"/>
            </a:b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6344" y="3129642"/>
            <a:ext cx="3760942" cy="8073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Value Store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344" y="2211613"/>
            <a:ext cx="3760942" cy="8073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Documents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26429" y="685799"/>
            <a:ext cx="3838510" cy="4110249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4075" indent="-1682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4075" indent="-168275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All are Key Value stores at some level or another</a:t>
            </a:r>
          </a:p>
          <a:p>
            <a:pPr lvl="1"/>
            <a:r>
              <a:rPr lang="en-US" sz="1600" dirty="0" smtClean="0"/>
              <a:t>Couchbase has key-value at it’s core</a:t>
            </a:r>
          </a:p>
          <a:p>
            <a:r>
              <a:rPr lang="en-US" sz="1800" dirty="0" smtClean="0"/>
              <a:t>A JSON Document store is a special case of the Key-Value Store</a:t>
            </a:r>
          </a:p>
          <a:p>
            <a:pPr lvl="1"/>
            <a:r>
              <a:rPr lang="en-US" sz="1400" dirty="0" smtClean="0"/>
              <a:t>Couchbase prefers operating with Documents </a:t>
            </a:r>
          </a:p>
          <a:p>
            <a:r>
              <a:rPr lang="en-US" sz="1800" dirty="0" smtClean="0"/>
              <a:t>N1QL as a service gives you one of the most powerful and expressive ways of accessing JSON documents</a:t>
            </a:r>
          </a:p>
          <a:p>
            <a:r>
              <a:rPr lang="en-US" sz="1800" dirty="0" smtClean="0"/>
              <a:t>Views in Couchbase continue as a great way to deal with things like aggregation or data that has very different shapes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407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SDKs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487560"/>
          </a:xfrm>
        </p:spPr>
        <p:txBody>
          <a:bodyPr/>
          <a:lstStyle/>
          <a:p>
            <a:r>
              <a:rPr lang="en-US" dirty="0" smtClean="0"/>
              <a:t>What does it mean to be a Couchbase SDK?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276355" y="3254926"/>
            <a:ext cx="3373208" cy="914400"/>
          </a:xfrm>
          <a:prstGeom prst="cube">
            <a:avLst>
              <a:gd name="adj" fmla="val 5176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292430" y="2706988"/>
            <a:ext cx="3357133" cy="914400"/>
          </a:xfrm>
          <a:prstGeom prst="cube">
            <a:avLst>
              <a:gd name="adj" fmla="val 5176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Bucket</a:t>
            </a:r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308507" y="1917950"/>
            <a:ext cx="1395808" cy="1189430"/>
          </a:xfrm>
          <a:prstGeom prst="cube">
            <a:avLst>
              <a:gd name="adj" fmla="val 39405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14" name="Cube 13"/>
          <p:cNvSpPr/>
          <p:nvPr/>
        </p:nvSpPr>
        <p:spPr>
          <a:xfrm>
            <a:off x="1286289" y="1917950"/>
            <a:ext cx="1395808" cy="1189430"/>
          </a:xfrm>
          <a:prstGeom prst="cube">
            <a:avLst>
              <a:gd name="adj" fmla="val 39405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Query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2253755" y="1927371"/>
            <a:ext cx="1395808" cy="1189430"/>
          </a:xfrm>
          <a:prstGeom prst="cube">
            <a:avLst>
              <a:gd name="adj" fmla="val 39405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N1QL Query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3850" y="1492250"/>
            <a:ext cx="4630281" cy="320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Functional</a:t>
            </a:r>
          </a:p>
          <a:p>
            <a:r>
              <a:rPr lang="en-US" dirty="0" smtClean="0"/>
              <a:t>Manage connections to the bucket within the cluster for different services.</a:t>
            </a:r>
          </a:p>
          <a:p>
            <a:r>
              <a:rPr lang="en-US" dirty="0" smtClean="0"/>
              <a:t>Provide a core layer where IO can be managed and optimized.</a:t>
            </a:r>
          </a:p>
          <a:p>
            <a:r>
              <a:rPr lang="en-US" dirty="0" smtClean="0"/>
              <a:t>Provide a way to manage buckets.</a:t>
            </a:r>
          </a:p>
          <a:p>
            <a:endParaRPr lang="en-US" dirty="0"/>
          </a:p>
          <a:p>
            <a:r>
              <a:rPr lang="en-US" sz="2000" i="1" dirty="0" smtClean="0"/>
              <a:t>API</a:t>
            </a:r>
          </a:p>
          <a:p>
            <a:r>
              <a:rPr lang="en-US" dirty="0" err="1" smtClean="0"/>
              <a:t>insertDesignDocument</a:t>
            </a:r>
            <a:r>
              <a:rPr lang="en-US" dirty="0" smtClean="0"/>
              <a:t>()</a:t>
            </a:r>
          </a:p>
          <a:p>
            <a:r>
              <a:rPr lang="en-US" dirty="0"/>
              <a:t>f</a:t>
            </a:r>
            <a:r>
              <a:rPr lang="en-US" dirty="0" smtClean="0"/>
              <a:t>lush()</a:t>
            </a:r>
          </a:p>
          <a:p>
            <a:r>
              <a:rPr lang="en-US" dirty="0" err="1" smtClean="0"/>
              <a:t>listDesignDocuments</a:t>
            </a:r>
            <a:r>
              <a:rPr lang="en-US" dirty="0" smtClean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33850" y="1492250"/>
            <a:ext cx="4630281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Functional</a:t>
            </a:r>
          </a:p>
          <a:p>
            <a:r>
              <a:rPr lang="en-US" dirty="0" smtClean="0"/>
              <a:t>Hold on to cluster information such as topology.</a:t>
            </a:r>
          </a:p>
          <a:p>
            <a:endParaRPr lang="en-US" dirty="0"/>
          </a:p>
          <a:p>
            <a:r>
              <a:rPr lang="en-US" sz="2000" i="1" dirty="0" smtClean="0"/>
              <a:t>API</a:t>
            </a:r>
          </a:p>
          <a:p>
            <a:r>
              <a:rPr lang="en-US" dirty="0" smtClean="0"/>
              <a:t>Reference Cluster Management</a:t>
            </a:r>
          </a:p>
          <a:p>
            <a:r>
              <a:rPr lang="en-US" dirty="0" err="1" smtClean="0"/>
              <a:t>openBucket</a:t>
            </a:r>
            <a:r>
              <a:rPr lang="en-US" dirty="0" smtClean="0"/>
              <a:t>()</a:t>
            </a:r>
          </a:p>
          <a:p>
            <a:r>
              <a:rPr lang="en-US" dirty="0"/>
              <a:t>i</a:t>
            </a:r>
            <a:r>
              <a:rPr lang="en-US" dirty="0" smtClean="0"/>
              <a:t>nfo()</a:t>
            </a:r>
          </a:p>
          <a:p>
            <a:r>
              <a:rPr lang="en-US" dirty="0"/>
              <a:t>d</a:t>
            </a:r>
            <a:r>
              <a:rPr lang="en-US" dirty="0" smtClean="0"/>
              <a:t>isconnect()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33850" y="1492250"/>
            <a:ext cx="4630281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Functional</a:t>
            </a:r>
          </a:p>
          <a:p>
            <a:r>
              <a:rPr lang="en-US" dirty="0" smtClean="0"/>
              <a:t>Give the application developer a concurrent API for basic (k-v) or document management</a:t>
            </a:r>
          </a:p>
          <a:p>
            <a:endParaRPr lang="en-US" dirty="0"/>
          </a:p>
          <a:p>
            <a:r>
              <a:rPr lang="en-US" sz="2000" i="1" dirty="0" smtClean="0"/>
              <a:t>API</a:t>
            </a:r>
          </a:p>
          <a:p>
            <a:r>
              <a:rPr lang="en-US" dirty="0"/>
              <a:t>g</a:t>
            </a:r>
            <a:r>
              <a:rPr lang="en-US" dirty="0" smtClean="0"/>
              <a:t>et()</a:t>
            </a:r>
          </a:p>
          <a:p>
            <a:r>
              <a:rPr lang="en-US" dirty="0" smtClean="0"/>
              <a:t>insert()</a:t>
            </a:r>
          </a:p>
          <a:p>
            <a:r>
              <a:rPr lang="en-US" dirty="0" err="1" smtClean="0"/>
              <a:t>upsert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remove()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3850" y="1481773"/>
            <a:ext cx="46302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Functional</a:t>
            </a:r>
          </a:p>
          <a:p>
            <a:r>
              <a:rPr lang="en-US" dirty="0" smtClean="0"/>
              <a:t>Allow for querying, execution of other directives such as defining indexes and checking on index state.</a:t>
            </a:r>
          </a:p>
          <a:p>
            <a:endParaRPr lang="en-US" dirty="0"/>
          </a:p>
          <a:p>
            <a:r>
              <a:rPr lang="en-US" sz="2000" i="1" dirty="0" smtClean="0"/>
              <a:t>API</a:t>
            </a:r>
          </a:p>
          <a:p>
            <a:r>
              <a:rPr lang="en-US" sz="2000" dirty="0" smtClean="0"/>
              <a:t>abucket</a:t>
            </a:r>
            <a:r>
              <a:rPr lang="en-US" sz="2000" dirty="0" smtClean="0"/>
              <a:t>.NewN1QLQuery</a:t>
            </a:r>
            <a:r>
              <a:rPr lang="en-US" sz="2000" dirty="0" smtClean="0"/>
              <a:t>(</a:t>
            </a:r>
            <a:br>
              <a:rPr lang="en-US" sz="2000" dirty="0" smtClean="0"/>
            </a:br>
            <a:r>
              <a:rPr lang="en-US" sz="2000" dirty="0" smtClean="0"/>
              <a:t>  “SELECT * FROM default LIMIT 5” )</a:t>
            </a:r>
          </a:p>
          <a:p>
            <a:r>
              <a:rPr lang="en-US" sz="2000" dirty="0" smtClean="0"/>
              <a:t>  .</a:t>
            </a:r>
            <a:r>
              <a:rPr lang="en-US" sz="2000" dirty="0"/>
              <a:t>Consistency(</a:t>
            </a:r>
            <a:r>
              <a:rPr lang="en-US" sz="2000" dirty="0" err="1"/>
              <a:t>gocouchbase.RequestPlus</a:t>
            </a:r>
            <a:r>
              <a:rPr lang="en-US" sz="2000" dirty="0"/>
              <a:t>);</a:t>
            </a:r>
          </a:p>
          <a:p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133850" y="1495659"/>
            <a:ext cx="463028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Functional</a:t>
            </a:r>
          </a:p>
          <a:p>
            <a:r>
              <a:rPr lang="en-US" dirty="0" smtClean="0"/>
              <a:t>Allow for view querying, building of queries and reasonable error handling from the cluster.</a:t>
            </a:r>
          </a:p>
          <a:p>
            <a:endParaRPr lang="en-US" dirty="0"/>
          </a:p>
          <a:p>
            <a:r>
              <a:rPr lang="en-US" sz="2000" i="1" dirty="0" smtClean="0"/>
              <a:t>API</a:t>
            </a:r>
          </a:p>
          <a:p>
            <a:r>
              <a:rPr lang="en-US" sz="2000" dirty="0" err="1" smtClean="0"/>
              <a:t>abucket.NewViewQuery</a:t>
            </a:r>
            <a:r>
              <a:rPr lang="en-US" sz="2000" dirty="0" smtClean="0"/>
              <a:t>().Limit().Stale()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837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5" grpId="0" animBg="1"/>
      <p:bldP spid="14" grpId="0" animBg="1"/>
      <p:bldP spid="10" grpId="0" animBg="1"/>
      <p:bldP spid="4" grpId="0"/>
      <p:bldP spid="4" grpId="1"/>
      <p:bldP spid="16" grpId="0"/>
      <p:bldP spid="16" grpId="1"/>
      <p:bldP spid="17" grpId="0"/>
      <p:bldP spid="17" grpId="1"/>
      <p:bldP spid="18" grpId="0"/>
      <p:bldP spid="19" grpId="0"/>
      <p:bldP spid="1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799"/>
            <a:ext cx="8007739" cy="408146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Couchbase Server evolved from a cache to a document </a:t>
            </a:r>
            <a:r>
              <a:rPr lang="en-US" dirty="0"/>
              <a:t>o</a:t>
            </a:r>
            <a:r>
              <a:rPr lang="en-US" dirty="0" smtClean="0"/>
              <a:t>riented database.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SDK APIs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Programing model in place since the cache era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“</a:t>
            </a:r>
            <a:r>
              <a:rPr lang="en-US" dirty="0" err="1" smtClean="0"/>
              <a:t>Memcached</a:t>
            </a:r>
            <a:r>
              <a:rPr lang="en-US" dirty="0" smtClean="0"/>
              <a:t>-like”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Enhanced for views and </a:t>
            </a:r>
            <a:r>
              <a:rPr lang="en-US" dirty="0" err="1" smtClean="0"/>
              <a:t>config</a:t>
            </a:r>
            <a:r>
              <a:rPr lang="en-US" dirty="0" smtClean="0"/>
              <a:t> management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The 2.0 SDK initiative 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Provide document oriented APIs to the developer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Supporting current and future evolvements (3.0+)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Interoperability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— Proprietary and Confidential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968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Languages and Interfaces for Couchbase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 smtClean="0"/>
              <a:t>SDKs</a:t>
            </a:r>
            <a:endParaRPr lang="en-US" dirty="0" smtClean="0"/>
          </a:p>
          <a:p>
            <a:pPr marL="644525" lvl="1" indent="-342900"/>
            <a:r>
              <a:rPr lang="en-US" sz="1800" dirty="0" smtClean="0"/>
              <a:t>Java – Version 2.1</a:t>
            </a:r>
          </a:p>
          <a:p>
            <a:pPr marL="644525" lvl="1" indent="-342900"/>
            <a:r>
              <a:rPr lang="en-US" sz="1800" dirty="0" smtClean="0"/>
              <a:t>.NET – Version 2.1</a:t>
            </a:r>
          </a:p>
          <a:p>
            <a:pPr marL="644525" lvl="1" indent="-342900"/>
            <a:r>
              <a:rPr lang="en-US" sz="1800" dirty="0" err="1" smtClean="0"/>
              <a:t>Node.js</a:t>
            </a:r>
            <a:r>
              <a:rPr lang="en-US" sz="1800" dirty="0" smtClean="0"/>
              <a:t> – Version 2.0</a:t>
            </a:r>
          </a:p>
          <a:p>
            <a:pPr marL="644525" lvl="1" indent="-342900"/>
            <a:r>
              <a:rPr lang="en-US" sz="1800" dirty="0" smtClean="0"/>
              <a:t>Python – Version 2.0</a:t>
            </a:r>
          </a:p>
          <a:p>
            <a:r>
              <a:rPr lang="en-US" dirty="0" smtClean="0"/>
              <a:t>For each of these we have</a:t>
            </a:r>
          </a:p>
          <a:p>
            <a:pPr lvl="1"/>
            <a:r>
              <a:rPr lang="en-US" dirty="0" smtClean="0"/>
              <a:t>Full Document support</a:t>
            </a:r>
          </a:p>
          <a:p>
            <a:pPr lvl="1"/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Common yet idiomatic Programming Model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Others: </a:t>
            </a:r>
            <a:r>
              <a:rPr lang="en-US" dirty="0" err="1" smtClean="0"/>
              <a:t>Erlang</a:t>
            </a:r>
            <a:r>
              <a:rPr lang="en-US" dirty="0" smtClean="0"/>
              <a:t>, Perl, TCL, </a:t>
            </a:r>
            <a:r>
              <a:rPr lang="en-US" dirty="0" err="1" smtClean="0"/>
              <a:t>Clojure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— Proprietary and Confidential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13" name="Picture 12" descr="javaAvatar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27" y="685798"/>
            <a:ext cx="914400" cy="914400"/>
          </a:xfrm>
          <a:prstGeom prst="rect">
            <a:avLst/>
          </a:prstGeom>
        </p:spPr>
      </p:pic>
      <p:pic>
        <p:nvPicPr>
          <p:cNvPr id="14" name="Picture 13" descr="dotNetAvatar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20" y="685798"/>
            <a:ext cx="914400" cy="914400"/>
          </a:xfrm>
          <a:prstGeom prst="rect">
            <a:avLst/>
          </a:prstGeom>
        </p:spPr>
      </p:pic>
      <p:pic>
        <p:nvPicPr>
          <p:cNvPr id="15" name="Picture 14" descr="nodeJSAvatar.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27" y="1514470"/>
            <a:ext cx="914400" cy="914400"/>
          </a:xfrm>
          <a:prstGeom prst="rect">
            <a:avLst/>
          </a:prstGeom>
        </p:spPr>
      </p:pic>
      <p:pic>
        <p:nvPicPr>
          <p:cNvPr id="16" name="Picture 15" descr="pythonAvatar.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20" y="1514470"/>
            <a:ext cx="914400" cy="914400"/>
          </a:xfrm>
          <a:prstGeom prst="rect">
            <a:avLst/>
          </a:prstGeom>
        </p:spPr>
      </p:pic>
      <p:pic>
        <p:nvPicPr>
          <p:cNvPr id="17" name="Picture 16" descr="phpAvatar.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27" y="2286315"/>
            <a:ext cx="914400" cy="914400"/>
          </a:xfrm>
          <a:prstGeom prst="rect">
            <a:avLst/>
          </a:prstGeom>
        </p:spPr>
      </p:pic>
      <p:pic>
        <p:nvPicPr>
          <p:cNvPr id="18" name="Picture 17" descr="cAvatar.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20" y="2286315"/>
            <a:ext cx="914400" cy="914400"/>
          </a:xfrm>
          <a:prstGeom prst="rect">
            <a:avLst/>
          </a:prstGeom>
        </p:spPr>
      </p:pic>
      <p:pic>
        <p:nvPicPr>
          <p:cNvPr id="19" name="Picture 18" descr="goAvata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27" y="3088955"/>
            <a:ext cx="914400" cy="914400"/>
          </a:xfrm>
          <a:prstGeom prst="rect">
            <a:avLst/>
          </a:prstGeom>
        </p:spPr>
      </p:pic>
      <p:sp>
        <p:nvSpPr>
          <p:cNvPr id="20" name="Content Placeholder 1"/>
          <p:cNvSpPr txBox="1">
            <a:spLocks/>
          </p:cNvSpPr>
          <p:nvPr/>
        </p:nvSpPr>
        <p:spPr>
          <a:xfrm>
            <a:off x="3015094" y="1098855"/>
            <a:ext cx="2964066" cy="1411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78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99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4525" lvl="1" indent="-342900"/>
            <a:r>
              <a:rPr lang="en-US" sz="1800" dirty="0" smtClean="0"/>
              <a:t>PHP – Version 2.0</a:t>
            </a:r>
          </a:p>
          <a:p>
            <a:pPr marL="644525" lvl="1" indent="-342900"/>
            <a:r>
              <a:rPr lang="en-US" sz="1800" dirty="0" smtClean="0"/>
              <a:t>C – Version 2.5</a:t>
            </a:r>
          </a:p>
          <a:p>
            <a:pPr marL="644525" lvl="1" indent="-342900"/>
            <a:r>
              <a:rPr lang="en-US" sz="1800" dirty="0" smtClean="0"/>
              <a:t>Go – Version 1.0 DP</a:t>
            </a:r>
          </a:p>
          <a:p>
            <a:pPr marL="644525" lvl="1" indent="-342900"/>
            <a:r>
              <a:rPr lang="en-US" sz="1800" dirty="0" smtClean="0"/>
              <a:t>Ruby – Version 2.0 DP</a:t>
            </a:r>
          </a:p>
        </p:txBody>
      </p:sp>
      <p:pic>
        <p:nvPicPr>
          <p:cNvPr id="21" name="Picture 20" descr="rubyAvatar.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20" y="3088955"/>
            <a:ext cx="914400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1450" y="4112414"/>
            <a:ext cx="564297" cy="660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74627" y="4276760"/>
            <a:ext cx="173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JDBC and ODBC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9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SDK for Couchbase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685800"/>
            <a:ext cx="5730239" cy="39573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Java </a:t>
            </a:r>
          </a:p>
          <a:p>
            <a:pPr marL="0" indent="0">
              <a:buNone/>
            </a:pPr>
            <a:r>
              <a:rPr lang="en-US" sz="1600" dirty="0" smtClean="0"/>
              <a:t>2.0 – More document oriented</a:t>
            </a:r>
          </a:p>
          <a:p>
            <a:pPr marL="0" indent="0">
              <a:buNone/>
            </a:pPr>
            <a:r>
              <a:rPr lang="en-US" sz="1600" dirty="0" smtClean="0"/>
              <a:t>2.1 – Pluggable retries, event </a:t>
            </a:r>
            <a:r>
              <a:rPr lang="en-US" sz="1600" dirty="0"/>
              <a:t>b</a:t>
            </a:r>
            <a:r>
              <a:rPr lang="en-US" sz="1600" dirty="0" smtClean="0"/>
              <a:t>us, DNS SRV bootstrap, experimental N1QL, experimental geospatial support</a:t>
            </a:r>
          </a:p>
          <a:p>
            <a:pPr marL="0" indent="0">
              <a:buNone/>
            </a:pPr>
            <a:r>
              <a:rPr lang="en-US" sz="1600" dirty="0" smtClean="0"/>
              <a:t>2.2 – (future) Official N1QL support, official geospatial support</a:t>
            </a:r>
          </a:p>
          <a:p>
            <a:r>
              <a:rPr lang="en-US" sz="1600" dirty="0" smtClean="0"/>
              <a:t>Synchronous interface</a:t>
            </a:r>
          </a:p>
          <a:p>
            <a:pPr lvl="1"/>
            <a:r>
              <a:rPr lang="en-US" sz="1200" dirty="0" smtClean="0"/>
              <a:t>Synchronous interface will pipeline calls from multiple actors which works well if you have many requests on a container</a:t>
            </a:r>
          </a:p>
          <a:p>
            <a:r>
              <a:rPr lang="en-US" sz="1600" dirty="0" smtClean="0"/>
              <a:t>Asynchronous Interface</a:t>
            </a:r>
          </a:p>
          <a:p>
            <a:pPr lvl="1"/>
            <a:r>
              <a:rPr lang="en-US" sz="1200" dirty="0" smtClean="0"/>
              <a:t>Based on Reactive Extensions for Java, RxJava</a:t>
            </a:r>
          </a:p>
          <a:p>
            <a:pPr lvl="1"/>
            <a:endParaRPr lang="en-US" sz="1200" dirty="0"/>
          </a:p>
        </p:txBody>
      </p:sp>
      <p:pic>
        <p:nvPicPr>
          <p:cNvPr id="4" name="Picture 3" descr="javaAvatar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762000"/>
            <a:ext cx="2438400" cy="2438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598161" y="3151505"/>
            <a:ext cx="3220719" cy="1725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78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99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Frameworks for Java developers</a:t>
            </a:r>
          </a:p>
          <a:p>
            <a:pPr lvl="1"/>
            <a:r>
              <a:rPr lang="en-US" sz="1400" dirty="0" smtClean="0"/>
              <a:t>Spring Data Framework</a:t>
            </a:r>
          </a:p>
          <a:p>
            <a:pPr lvl="1"/>
            <a:r>
              <a:rPr lang="en-US" sz="1400" dirty="0" smtClean="0"/>
              <a:t>Reactive Couchbase for </a:t>
            </a:r>
            <a:r>
              <a:rPr lang="en-US" sz="1400" dirty="0" err="1" smtClean="0"/>
              <a:t>Scala</a:t>
            </a:r>
            <a:endParaRPr lang="en-US" sz="1400" dirty="0" smtClean="0"/>
          </a:p>
          <a:p>
            <a:pPr lvl="1"/>
            <a:r>
              <a:rPr lang="en-US" sz="1400" dirty="0" err="1" smtClean="0"/>
              <a:t>Scala</a:t>
            </a:r>
            <a:r>
              <a:rPr lang="en-US" sz="1400" dirty="0" smtClean="0"/>
              <a:t> Play </a:t>
            </a:r>
            <a:r>
              <a:rPr lang="en-US" sz="1400" dirty="0" smtClean="0"/>
              <a:t>Framework</a:t>
            </a:r>
          </a:p>
          <a:p>
            <a:pPr lvl="1"/>
            <a:r>
              <a:rPr lang="en-US" sz="1400" dirty="0" smtClean="0"/>
              <a:t>Support for Java Caching JSR-107</a:t>
            </a:r>
            <a:endParaRPr lang="en-US" sz="1400" dirty="0" smtClean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1" y="3334037"/>
            <a:ext cx="4805680" cy="13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3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Amphitrite.thmx</Template>
  <TotalTime>1383</TotalTime>
  <Words>1084</Words>
  <Application>Microsoft Macintosh PowerPoint</Application>
  <PresentationFormat>On-screen Show (16:9)</PresentationFormat>
  <Paragraphs>258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Programming Model  for Couchbase</vt:lpstr>
      <vt:lpstr>Agenda</vt:lpstr>
      <vt:lpstr>Overview</vt:lpstr>
      <vt:lpstr>TODO</vt:lpstr>
      <vt:lpstr>PowerPoint Presentation</vt:lpstr>
      <vt:lpstr>Couchbase SDKs</vt:lpstr>
      <vt:lpstr>Motivation</vt:lpstr>
      <vt:lpstr>Languages and Interfaces for Couchbase</vt:lpstr>
      <vt:lpstr>Java SDK for Couchbase</vt:lpstr>
      <vt:lpstr>.NET SDK for Couchbase</vt:lpstr>
      <vt:lpstr>Node.js SDK for Couchbase</vt:lpstr>
      <vt:lpstr>Documents</vt:lpstr>
      <vt:lpstr>The Document</vt:lpstr>
      <vt:lpstr>Document Implementations</vt:lpstr>
      <vt:lpstr>High-Level Architecture</vt:lpstr>
      <vt:lpstr>TODO</vt:lpstr>
      <vt:lpstr>The API</vt:lpstr>
      <vt:lpstr>TODO</vt:lpstr>
      <vt:lpstr>The Document</vt:lpstr>
      <vt:lpstr>The Document</vt:lpstr>
      <vt:lpstr>Document Implementations</vt:lpstr>
      <vt:lpstr>Example Document - Java</vt:lpstr>
      <vt:lpstr>Example Document - .NET</vt:lpstr>
      <vt:lpstr>Bucket API – Modifying Documents</vt:lpstr>
      <vt:lpstr>Insert .NET</vt:lpstr>
      <vt:lpstr>Replace Java</vt:lpstr>
      <vt:lpstr>Bucket API – Retrieving Documents</vt:lpstr>
      <vt:lpstr>Get PHP</vt:lpstr>
      <vt:lpstr>Get NodeJS</vt:lpstr>
      <vt:lpstr>Bucket API – Querying</vt:lpstr>
      <vt:lpstr>Sync Querying Java</vt:lpstr>
      <vt:lpstr>Querying .NET</vt:lpstr>
      <vt:lpstr>A Word about Couchbase Mobile</vt:lpstr>
      <vt:lpstr>Questions?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Matt Ingenthron</cp:lastModifiedBy>
  <cp:revision>80</cp:revision>
  <dcterms:created xsi:type="dcterms:W3CDTF">2014-10-22T15:36:28Z</dcterms:created>
  <dcterms:modified xsi:type="dcterms:W3CDTF">2015-06-02T01:34:51Z</dcterms:modified>
</cp:coreProperties>
</file>