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91" r:id="rId4"/>
    <p:sldId id="284" r:id="rId5"/>
    <p:sldId id="285" r:id="rId6"/>
    <p:sldId id="286" r:id="rId7"/>
    <p:sldId id="287" r:id="rId8"/>
    <p:sldId id="282" r:id="rId9"/>
    <p:sldId id="288" r:id="rId10"/>
    <p:sldId id="289" r:id="rId11"/>
    <p:sldId id="290" r:id="rId12"/>
    <p:sldId id="283" r:id="rId13"/>
    <p:sldId id="292" r:id="rId14"/>
    <p:sldId id="275" r:id="rId15"/>
    <p:sldId id="294" r:id="rId16"/>
    <p:sldId id="293" r:id="rId17"/>
    <p:sldId id="277" r:id="rId18"/>
    <p:sldId id="279" r:id="rId19"/>
    <p:sldId id="280" r:id="rId20"/>
    <p:sldId id="295" r:id="rId21"/>
    <p:sldId id="281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9" r:id="rId35"/>
    <p:sldId id="308" r:id="rId36"/>
    <p:sldId id="261" r:id="rId37"/>
    <p:sldId id="278" r:id="rId38"/>
    <p:sldId id="270" r:id="rId39"/>
    <p:sldId id="274" r:id="rId40"/>
    <p:sldId id="271" r:id="rId41"/>
    <p:sldId id="272" r:id="rId42"/>
    <p:sldId id="273" r:id="rId43"/>
    <p:sldId id="264" r:id="rId44"/>
    <p:sldId id="265" r:id="rId45"/>
    <p:sldId id="266" r:id="rId46"/>
    <p:sldId id="267" r:id="rId47"/>
    <p:sldId id="269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121"/>
    <a:srgbClr val="EFEFEF"/>
    <a:srgbClr val="1BB2E2"/>
    <a:srgbClr val="1E1C1C"/>
    <a:srgbClr val="FFD400"/>
    <a:srgbClr val="008606"/>
    <a:srgbClr val="00C10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-1224" y="-11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903608"/>
        <c:axId val="2134944504"/>
      </c:barChart>
      <c:catAx>
        <c:axId val="21349036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4944504"/>
        <c:crosses val="autoZero"/>
        <c:auto val="1"/>
        <c:lblAlgn val="ctr"/>
        <c:lblOffset val="100"/>
        <c:noMultiLvlLbl val="0"/>
      </c:catAx>
      <c:valAx>
        <c:axId val="2134944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349036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0967768"/>
        <c:axId val="2030419496"/>
      </c:lineChart>
      <c:catAx>
        <c:axId val="2030967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30419496"/>
        <c:crosses val="autoZero"/>
        <c:auto val="1"/>
        <c:lblAlgn val="ctr"/>
        <c:lblOffset val="100"/>
        <c:noMultiLvlLbl val="0"/>
      </c:catAx>
      <c:valAx>
        <c:axId val="20304194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309677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24/11/14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to let</a:t>
            </a:r>
            <a:r>
              <a:rPr lang="en-US" baseline="0" dirty="0" smtClean="0"/>
              <a:t> people do this and ask if they need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4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to let</a:t>
            </a:r>
            <a:r>
              <a:rPr lang="en-US" baseline="0" dirty="0" smtClean="0"/>
              <a:t> people do this and ask if they need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to let</a:t>
            </a:r>
            <a:r>
              <a:rPr lang="en-US" baseline="0" dirty="0" smtClean="0"/>
              <a:t> people do this and ask if they need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4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to let</a:t>
            </a:r>
            <a:r>
              <a:rPr lang="en-US" baseline="0" dirty="0" smtClean="0"/>
              <a:t> people do this and ask if they need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4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to let</a:t>
            </a:r>
            <a:r>
              <a:rPr lang="en-US" baseline="0" dirty="0" smtClean="0"/>
              <a:t> people do this and ask if they need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to let</a:t>
            </a:r>
            <a:r>
              <a:rPr lang="en-US" baseline="0" dirty="0" smtClean="0"/>
              <a:t> people do this and ask if they need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that “get sync for free” means you have to write syncing function, so not entirely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to let</a:t>
            </a:r>
            <a:r>
              <a:rPr lang="en-US" baseline="0" dirty="0" smtClean="0"/>
              <a:t> people do this and ask if they need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0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471"/>
            <a:ext cx="8007739" cy="339447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©2014 </a:t>
            </a:r>
            <a:r>
              <a:rPr lang="en-US" sz="850" dirty="0" err="1" smtClean="0">
                <a:solidFill>
                  <a:srgbClr val="CCCCCC"/>
                </a:solidFill>
              </a:rPr>
              <a:t>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4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0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471"/>
            <a:ext cx="8007739" cy="3394472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  <a:lvl2pPr marL="228600" indent="0">
              <a:lnSpc>
                <a:spcPct val="90000"/>
              </a:lnSpc>
              <a:buNone/>
              <a:defRPr/>
            </a:lvl2pPr>
            <a:lvl3pPr marL="455613" indent="0">
              <a:lnSpc>
                <a:spcPct val="90000"/>
              </a:lnSpc>
              <a:buNone/>
              <a:defRPr/>
            </a:lvl3pPr>
            <a:lvl4pPr marL="627063" indent="0">
              <a:lnSpc>
                <a:spcPct val="90000"/>
              </a:lnSpc>
              <a:buNone/>
              <a:defRPr/>
            </a:lvl4pPr>
            <a:lvl5pPr marL="798513" indent="0"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©2014 </a:t>
            </a:r>
            <a:r>
              <a:rPr lang="en-US" sz="850" dirty="0" err="1" smtClean="0">
                <a:solidFill>
                  <a:srgbClr val="CCCCCC"/>
                </a:solidFill>
              </a:rPr>
              <a:t>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94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857250"/>
          </a:xfrm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©2014 </a:t>
            </a:r>
            <a:r>
              <a:rPr lang="en-US" sz="850" dirty="0" err="1" smtClean="0">
                <a:solidFill>
                  <a:srgbClr val="CCCCCC"/>
                </a:solidFill>
              </a:rPr>
              <a:t>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7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/>
        </p:spPr>
        <p:txBody>
          <a:bodyPr/>
          <a:lstStyle>
            <a:lvl1pPr algn="ctr">
              <a:defRPr sz="2900">
                <a:solidFill>
                  <a:srgbClr val="E4012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E4012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12" y="347472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217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Grey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/>
        </p:spPr>
        <p:txBody>
          <a:bodyPr/>
          <a:lstStyle>
            <a:lvl1pPr algn="ctr">
              <a:defRPr sz="29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12" y="347472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877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494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©2014 </a:t>
            </a:r>
            <a:r>
              <a:rPr lang="en-US" sz="850" dirty="0" err="1" smtClean="0">
                <a:solidFill>
                  <a:srgbClr val="CCCCCC"/>
                </a:solidFill>
              </a:rPr>
              <a:t>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3" r:id="rId5"/>
    <p:sldLayoutId id="2147483664" r:id="rId6"/>
    <p:sldLayoutId id="2147483665" r:id="rId7"/>
    <p:sldLayoutId id="2147483666" r:id="rId8"/>
    <p:sldLayoutId id="2147483674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chemeClr val="accent1"/>
        </a:buClr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1450" algn="l" defTabSz="457200" rtl="0" eaLnBrk="1" latinLnBrk="0" hangingPunct="1">
        <a:spcBef>
          <a:spcPts val="0"/>
        </a:spcBef>
        <a:buClr>
          <a:schemeClr val="accent1"/>
        </a:buClr>
        <a:buFont typeface="Lucida Grande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71450" algn="l" defTabSz="457200" rtl="0" eaLnBrk="1" latinLnBrk="0" hangingPunct="1">
        <a:spcBef>
          <a:spcPts val="0"/>
        </a:spcBef>
        <a:buClr>
          <a:schemeClr val="accent1"/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69963" indent="-171450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first app with </a:t>
            </a:r>
            <a:br>
              <a:rPr lang="en-US" dirty="0" smtClean="0"/>
            </a:br>
            <a:r>
              <a:rPr lang="en-US" dirty="0" smtClean="0"/>
              <a:t>Couchbase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Android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Manager</a:t>
            </a:r>
            <a:endParaRPr lang="en-US" dirty="0"/>
          </a:p>
        </p:txBody>
      </p:sp>
      <p:pic>
        <p:nvPicPr>
          <p:cNvPr id="5" name="Content Placeholder 4" descr="Screen Shot 2014-11-19 at 11.46.2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05" r="-10205"/>
          <a:stretch>
            <a:fillRect/>
          </a:stretch>
        </p:blipFill>
        <p:spPr>
          <a:xfrm>
            <a:off x="457200" y="1096963"/>
            <a:ext cx="8007350" cy="3394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Document: </a:t>
            </a:r>
            <a:r>
              <a:rPr lang="en-US" sz="1800" dirty="0" smtClean="0"/>
              <a:t>JSON documents, each with a unique ID</a:t>
            </a:r>
            <a:endParaRPr lang="en-US" sz="1800" dirty="0"/>
          </a:p>
          <a:p>
            <a:endParaRPr lang="en-US" sz="1800" b="1" dirty="0" smtClean="0"/>
          </a:p>
          <a:p>
            <a:r>
              <a:rPr lang="en-US" sz="1800" b="1" dirty="0" smtClean="0"/>
              <a:t>View: </a:t>
            </a:r>
            <a:r>
              <a:rPr lang="en-US" sz="1800" dirty="0" smtClean="0"/>
              <a:t>an index created by a map-reduce script</a:t>
            </a:r>
            <a:endParaRPr lang="en-US" sz="1800" b="1" dirty="0" smtClean="0"/>
          </a:p>
          <a:p>
            <a:pPr lvl="1"/>
            <a:endParaRPr lang="en-US" sz="1800" dirty="0" smtClean="0"/>
          </a:p>
          <a:p>
            <a:r>
              <a:rPr lang="en-US" sz="1800" b="1" dirty="0" smtClean="0"/>
              <a:t>Filter function:</a:t>
            </a:r>
            <a:r>
              <a:rPr lang="en-US" sz="1800" dirty="0" smtClean="0"/>
              <a:t> filter which documents are pushed to </a:t>
            </a:r>
            <a:r>
              <a:rPr lang="en-US" sz="1800" dirty="0" err="1" smtClean="0"/>
              <a:t>SyncGateway</a:t>
            </a:r>
            <a:endParaRPr lang="en-US" sz="1800" dirty="0" smtClean="0"/>
          </a:p>
          <a:p>
            <a:endParaRPr lang="en-US" sz="1800" b="1" dirty="0"/>
          </a:p>
          <a:p>
            <a:r>
              <a:rPr lang="en-US" sz="1800" b="1" dirty="0" smtClean="0"/>
              <a:t>Replication:</a:t>
            </a:r>
            <a:r>
              <a:rPr lang="en-US" sz="1800" dirty="0" smtClean="0"/>
              <a:t> set up push, pull or bi-directional replication with </a:t>
            </a:r>
            <a:r>
              <a:rPr lang="en-US" sz="1800" dirty="0" err="1" smtClean="0"/>
              <a:t>SyncGateway</a:t>
            </a: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hands-0n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6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UpDown</a:t>
            </a:r>
            <a:r>
              <a:rPr lang="en-US" dirty="0" smtClean="0"/>
              <a:t> Vote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 we’ll build using Couchbase 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7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what we’re aiming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4" descr="up_down_vote_screen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11" r="-104811"/>
          <a:stretch>
            <a:fillRect/>
          </a:stretch>
        </p:blipFill>
        <p:spPr>
          <a:xfrm>
            <a:off x="1172789" y="985362"/>
            <a:ext cx="6807429" cy="36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building?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An app to up-vote or down-vote conference talks</a:t>
            </a:r>
          </a:p>
          <a:p>
            <a:endParaRPr lang="en-US" sz="1800" b="1" dirty="0"/>
          </a:p>
          <a:p>
            <a:r>
              <a:rPr lang="en-US" sz="1800" b="1" dirty="0" smtClean="0"/>
              <a:t>Users can:</a:t>
            </a:r>
          </a:p>
          <a:p>
            <a:pPr lvl="1"/>
            <a:r>
              <a:rPr lang="en-US" sz="1600" dirty="0" smtClean="0"/>
              <a:t>add a talk</a:t>
            </a:r>
          </a:p>
          <a:p>
            <a:pPr lvl="1"/>
            <a:r>
              <a:rPr lang="en-US" sz="1600" dirty="0" smtClean="0"/>
              <a:t>up-vote and down-vote talks</a:t>
            </a:r>
          </a:p>
          <a:p>
            <a:pPr lvl="1"/>
            <a:r>
              <a:rPr lang="en-US" sz="1600" dirty="0" smtClean="0"/>
              <a:t>sync the talk list with other people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0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skeleton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5" descr="Screen Shot 2014-11-18 at 13.43.08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0" b="17040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6940190" y="3669822"/>
            <a:ext cx="1440039" cy="4499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skeleton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1200" dirty="0" smtClean="0">
                <a:solidFill>
                  <a:srgbClr val="1E1C1C"/>
                </a:solidFill>
                <a:latin typeface="Courier New"/>
                <a:cs typeface="Courier New"/>
              </a:rPr>
              <a:t>git clone https</a:t>
            </a:r>
            <a:r>
              <a:rPr lang="en-US" sz="1200" dirty="0">
                <a:solidFill>
                  <a:srgbClr val="1E1C1C"/>
                </a:solidFill>
                <a:latin typeface="Courier New"/>
                <a:cs typeface="Courier New"/>
              </a:rPr>
              <a:t>://github.com/couchbaselabs/CouchbaseLite-DevDay-</a:t>
            </a:r>
            <a:r>
              <a:rPr lang="en-US" sz="1200" dirty="0" smtClean="0">
                <a:solidFill>
                  <a:srgbClr val="1E1C1C"/>
                </a:solidFill>
                <a:latin typeface="Courier New"/>
                <a:cs typeface="Courier New"/>
              </a:rPr>
              <a:t>StarterKit.git</a:t>
            </a:r>
          </a:p>
          <a:p>
            <a:pPr algn="ctr">
              <a:lnSpc>
                <a:spcPct val="200000"/>
              </a:lnSpc>
            </a:pPr>
            <a:r>
              <a:rPr lang="en-US" sz="1200" dirty="0" smtClean="0"/>
              <a:t>OR download the </a:t>
            </a:r>
            <a:r>
              <a:rPr lang="en-US" sz="1200" dirty="0"/>
              <a:t>zip from 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couchbaselabs</a:t>
            </a:r>
            <a:r>
              <a:rPr lang="en-US" sz="1200" dirty="0"/>
              <a:t>/</a:t>
            </a:r>
            <a:r>
              <a:rPr lang="en-US" sz="1200" dirty="0" err="1"/>
              <a:t>CouchbaseLite-DevDay-StarterKit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466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21777" b="21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463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3" descr="Screen Shot 2014-11-05 at 15.56.00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3" b="6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0280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Skeleton app</a:t>
            </a:r>
          </a:p>
          <a:p>
            <a:pPr lvl="1"/>
            <a:r>
              <a:rPr lang="en-US" sz="2000" dirty="0" smtClean="0"/>
              <a:t>Download and explore our skeleton Android app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Make it fail!</a:t>
            </a:r>
            <a:endParaRPr lang="en-US" sz="2000" dirty="0"/>
          </a:p>
          <a:p>
            <a:pPr lvl="1"/>
            <a:r>
              <a:rPr lang="en-US" sz="2000" dirty="0" smtClean="0"/>
              <a:t>Get our tests in place and watch them fail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 smtClean="0"/>
              <a:t>Connect to the database</a:t>
            </a:r>
            <a:endParaRPr lang="en-US" sz="2000" dirty="0"/>
          </a:p>
          <a:p>
            <a:pPr marL="228600" lvl="1" indent="0">
              <a:buNone/>
            </a:pPr>
            <a:endParaRPr lang="en-US" sz="2000" dirty="0"/>
          </a:p>
          <a:p>
            <a:r>
              <a:rPr lang="en-US" sz="2000" dirty="0" smtClean="0"/>
              <a:t>Handle conflicts</a:t>
            </a:r>
          </a:p>
          <a:p>
            <a:endParaRPr lang="en-US" sz="2000" dirty="0"/>
          </a:p>
          <a:p>
            <a:r>
              <a:rPr lang="en-US" sz="2000" dirty="0" smtClean="0"/>
              <a:t>Sync with Couchbase Server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5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it fail!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Screen Shot 2014-11-05 at 15.5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75" b="-21175"/>
          <a:stretch>
            <a:fillRect/>
          </a:stretch>
        </p:blipFill>
        <p:spPr>
          <a:xfrm>
            <a:off x="1247223" y="589947"/>
            <a:ext cx="6082978" cy="32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 descr="Screen Shot 2014-11-05 at 15.57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47" r="-8747"/>
          <a:stretch>
            <a:fillRect/>
          </a:stretch>
        </p:blipFill>
        <p:spPr>
          <a:xfrm>
            <a:off x="1105617" y="1089285"/>
            <a:ext cx="6704596" cy="36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6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Screen Shot 2014-11-05 at 15.59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064" b="-36064"/>
          <a:stretch>
            <a:fillRect/>
          </a:stretch>
        </p:blipFill>
        <p:spPr>
          <a:xfrm>
            <a:off x="612774" y="205400"/>
            <a:ext cx="8074025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7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to the database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empty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up, create the manager</a:t>
            </a:r>
          </a:p>
          <a:p>
            <a:endParaRPr lang="en-US" dirty="0"/>
          </a:p>
          <a:p>
            <a:r>
              <a:rPr lang="en-US" dirty="0" smtClean="0"/>
              <a:t>Next, create the database by accessing it</a:t>
            </a:r>
          </a:p>
          <a:p>
            <a:endParaRPr lang="en-US" dirty="0"/>
          </a:p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atabase names can use only lower case ASCII letters, numbers and the special characters _ $ ( ) + - 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26</a:t>
            </a:fld>
            <a:endParaRPr lang="en-US"/>
          </a:p>
        </p:txBody>
      </p:sp>
      <p:pic>
        <p:nvPicPr>
          <p:cNvPr id="7" name="Content Placeholder 3" descr="Screen Shot 2014-11-05 at 16.06.46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21" r="-34121"/>
          <a:stretch>
            <a:fillRect/>
          </a:stretch>
        </p:blipFill>
        <p:spPr>
          <a:xfrm>
            <a:off x="457200" y="1096963"/>
            <a:ext cx="8007350" cy="3394075"/>
          </a:xfrm>
        </p:spPr>
      </p:pic>
    </p:spTree>
    <p:extLst>
      <p:ext uri="{BB962C8B-B14F-4D97-AF65-F5344CB8AC3E}">
        <p14:creationId xmlns:p14="http://schemas.microsoft.com/office/powerpoint/2010/main" val="420468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a connection when the app 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 descr="Screen Shot 2014-11-05 at 16.07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15" b="-33115"/>
          <a:stretch>
            <a:fillRect/>
          </a:stretch>
        </p:blipFill>
        <p:spPr>
          <a:xfrm>
            <a:off x="1320222" y="387629"/>
            <a:ext cx="6245891" cy="33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6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testing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28</a:t>
            </a:fld>
            <a:endParaRPr lang="en-US"/>
          </a:p>
        </p:txBody>
      </p:sp>
      <p:pic>
        <p:nvPicPr>
          <p:cNvPr id="3" name="Content Placeholder 2" descr="Screen Shot 2014-11-20 at 12.59.3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46" r="-33746"/>
          <a:stretch>
            <a:fillRect/>
          </a:stretch>
        </p:blipFill>
        <p:spPr>
          <a:xfrm>
            <a:off x="457200" y="1096963"/>
            <a:ext cx="8007350" cy="3394075"/>
          </a:xfrm>
        </p:spPr>
      </p:pic>
      <p:pic>
        <p:nvPicPr>
          <p:cNvPr id="7" name="Picture 6" descr="Screen Shot 2014-11-20 at 13.01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117600"/>
            <a:ext cx="787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5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it’s your turn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the manager and connect to </a:t>
            </a:r>
            <a:r>
              <a:rPr lang="en-US" smtClean="0"/>
              <a:t>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4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Couchbase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concepts and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2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Putting something in the database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first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MainActivity</a:t>
            </a:r>
            <a:r>
              <a:rPr lang="en-US" dirty="0" smtClean="0"/>
              <a:t> we want to create an alert</a:t>
            </a:r>
          </a:p>
          <a:p>
            <a:endParaRPr lang="en-US" dirty="0"/>
          </a:p>
          <a:p>
            <a:r>
              <a:rPr lang="en-US" dirty="0" smtClean="0"/>
              <a:t>It should accept a talk title and give the option to proceed or cancel</a:t>
            </a:r>
          </a:p>
          <a:p>
            <a:endParaRPr lang="en-US" dirty="0"/>
          </a:p>
          <a:p>
            <a:r>
              <a:rPr lang="en-US" dirty="0" smtClean="0"/>
              <a:t>The “proceed” button should trigger writing the new talk into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62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first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6" descr="Screen Shot 2014-11-05 at 16.18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63" r="-17563"/>
          <a:stretch>
            <a:fillRect/>
          </a:stretch>
        </p:blipFill>
        <p:spPr>
          <a:xfrm>
            <a:off x="1183649" y="1096471"/>
            <a:ext cx="6776641" cy="36707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01212" y="2409300"/>
            <a:ext cx="3382820" cy="142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38603" y="2789091"/>
            <a:ext cx="1246302" cy="142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POJO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 descr="Screen Shot 2014-11-24 at 16.26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841500"/>
            <a:ext cx="3848100" cy="14605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save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34</a:t>
            </a:fld>
            <a:endParaRPr lang="en-US"/>
          </a:p>
        </p:txBody>
      </p:sp>
      <p:pic>
        <p:nvPicPr>
          <p:cNvPr id="3" name="Picture 2" descr="Screen Shot 2014-11-24 at 16.37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94" y="1348320"/>
            <a:ext cx="4212798" cy="3254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9343" y="1863350"/>
            <a:ext cx="2967386" cy="3323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first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35</a:t>
            </a:fld>
            <a:endParaRPr lang="en-US"/>
          </a:p>
        </p:txBody>
      </p:sp>
      <p:pic>
        <p:nvPicPr>
          <p:cNvPr id="3" name="Content Placeholder 2" descr="Screen Shot 2014-11-24 at 16.10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09" b="-42709"/>
          <a:stretch>
            <a:fillRect/>
          </a:stretch>
        </p:blipFill>
        <p:spPr/>
      </p:pic>
      <p:pic>
        <p:nvPicPr>
          <p:cNvPr id="9" name="Picture 8" descr="Screen Shot 2014-11-24 at 16.11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2006600"/>
            <a:ext cx="6451600" cy="1130300"/>
          </a:xfrm>
          <a:prstGeom prst="rect">
            <a:avLst/>
          </a:prstGeom>
        </p:spPr>
      </p:pic>
      <p:pic>
        <p:nvPicPr>
          <p:cNvPr id="5" name="Picture 4" descr="Screen Shot 2014-11-24 at 16.26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841500"/>
            <a:ext cx="38481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4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1"/>
            <a:endParaRPr lang="en-US" dirty="0"/>
          </a:p>
          <a:p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 Bullet</a:t>
            </a:r>
          </a:p>
          <a:p>
            <a:pPr lvl="1"/>
            <a:endParaRPr lang="en-US" dirty="0"/>
          </a:p>
          <a:p>
            <a:r>
              <a:rPr lang="en-US" dirty="0" smtClean="0"/>
              <a:t>First </a:t>
            </a:r>
            <a:r>
              <a:rPr lang="en-US" dirty="0"/>
              <a:t>Level Bullet</a:t>
            </a:r>
          </a:p>
          <a:p>
            <a:pPr lvl="1"/>
            <a:r>
              <a:rPr lang="en-US" dirty="0"/>
              <a:t>Second Level Bullet</a:t>
            </a:r>
          </a:p>
          <a:p>
            <a:pPr lvl="1"/>
            <a:endParaRPr lang="en-US" dirty="0"/>
          </a:p>
          <a:p>
            <a:r>
              <a:rPr lang="en-US" dirty="0"/>
              <a:t>First Level Bullet</a:t>
            </a:r>
          </a:p>
          <a:p>
            <a:pPr lvl="1"/>
            <a:r>
              <a:rPr lang="en-US" dirty="0"/>
              <a:t>Second Level </a:t>
            </a:r>
            <a:r>
              <a:rPr lang="en-US" dirty="0" smtClean="0"/>
              <a:t>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12778"/>
              </p:ext>
            </p:extLst>
          </p:nvPr>
        </p:nvGraphicFramePr>
        <p:xfrm>
          <a:off x="1524000" y="180510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HEADING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HEADING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HEADING 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HEADING</a:t>
                      </a:r>
                      <a:r>
                        <a:rPr lang="en-US" sz="1400" baseline="0" dirty="0" smtClean="0"/>
                        <a:t> 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HEADING 5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Couchbase</a:t>
            </a:r>
            <a:r>
              <a:rPr lang="en-US" dirty="0" smtClean="0"/>
              <a:t> Colors for Office*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39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3702" y="1688204"/>
            <a:ext cx="733570" cy="73357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97819" y="1688204"/>
            <a:ext cx="733570" cy="73357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11936" y="1688204"/>
            <a:ext cx="733570" cy="7335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26053" y="1688204"/>
            <a:ext cx="733570" cy="73357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40170" y="1688204"/>
            <a:ext cx="733570" cy="7335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54288" y="1688204"/>
            <a:ext cx="733570" cy="73357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3702" y="2524417"/>
            <a:ext cx="682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 30</a:t>
            </a:r>
          </a:p>
          <a:p>
            <a:r>
              <a:rPr lang="en-US" dirty="0" smtClean="0"/>
              <a:t>G: 28</a:t>
            </a:r>
          </a:p>
          <a:p>
            <a:r>
              <a:rPr lang="en-US" dirty="0" smtClean="0"/>
              <a:t>B: 28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97819" y="2524417"/>
            <a:ext cx="773244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R: 27</a:t>
            </a:r>
          </a:p>
          <a:p>
            <a:r>
              <a:rPr lang="en-US" dirty="0" smtClean="0"/>
              <a:t>G: 178</a:t>
            </a:r>
          </a:p>
          <a:p>
            <a:r>
              <a:rPr lang="en-US" dirty="0" smtClean="0"/>
              <a:t>B: 226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11936" y="2524417"/>
            <a:ext cx="772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 228</a:t>
            </a:r>
          </a:p>
          <a:p>
            <a:r>
              <a:rPr lang="en-US" dirty="0" smtClean="0"/>
              <a:t>G: 1</a:t>
            </a:r>
          </a:p>
          <a:p>
            <a:r>
              <a:rPr lang="en-US" dirty="0" smtClean="0"/>
              <a:t>B: 33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26053" y="2524417"/>
            <a:ext cx="785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 255</a:t>
            </a:r>
          </a:p>
          <a:p>
            <a:r>
              <a:rPr lang="en-US" dirty="0" smtClean="0"/>
              <a:t>G: 212</a:t>
            </a:r>
          </a:p>
          <a:p>
            <a:r>
              <a:rPr lang="en-US" dirty="0" smtClean="0"/>
              <a:t>B: 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40170" y="2524417"/>
            <a:ext cx="7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 255</a:t>
            </a:r>
          </a:p>
          <a:p>
            <a:r>
              <a:rPr lang="en-US" dirty="0" smtClean="0"/>
              <a:t>G: 101</a:t>
            </a:r>
          </a:p>
          <a:p>
            <a:r>
              <a:rPr lang="en-US" dirty="0" smtClean="0"/>
              <a:t>B: 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54288" y="2524417"/>
            <a:ext cx="782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R: 239</a:t>
            </a:r>
          </a:p>
          <a:p>
            <a:r>
              <a:rPr lang="en-US" dirty="0" smtClean="0"/>
              <a:t>G: 239</a:t>
            </a:r>
          </a:p>
          <a:p>
            <a:r>
              <a:rPr lang="en-US" dirty="0" smtClean="0"/>
              <a:t>B: 239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1711" y="4382952"/>
            <a:ext cx="3649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*Do not use these RGB values for Adobe Creative Suite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Couchbase Mobile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Couchbase Lite: </a:t>
            </a:r>
            <a:r>
              <a:rPr lang="en-US" sz="2000" dirty="0" smtClean="0"/>
              <a:t>a lightweight native document database for the device</a:t>
            </a:r>
          </a:p>
          <a:p>
            <a:endParaRPr lang="en-US" sz="2000" dirty="0" smtClean="0"/>
          </a:p>
          <a:p>
            <a:r>
              <a:rPr lang="en-US" sz="2000" b="1" dirty="0" err="1" smtClean="0"/>
              <a:t>SyncGateway</a:t>
            </a:r>
            <a:r>
              <a:rPr lang="en-US" sz="2000" b="1" dirty="0" smtClean="0"/>
              <a:t>: </a:t>
            </a:r>
            <a:r>
              <a:rPr lang="en-US" sz="2000" dirty="0" smtClean="0"/>
              <a:t>handles </a:t>
            </a:r>
            <a:r>
              <a:rPr lang="en-US" sz="2000" dirty="0" err="1" smtClean="0"/>
              <a:t>synchronisation</a:t>
            </a:r>
            <a:r>
              <a:rPr lang="en-US" sz="2000" dirty="0" smtClean="0"/>
              <a:t>, including content </a:t>
            </a:r>
            <a:r>
              <a:rPr lang="en-US" sz="2000" dirty="0" err="1" smtClean="0"/>
              <a:t>auth</a:t>
            </a:r>
            <a:r>
              <a:rPr lang="en-US" sz="2000" dirty="0" smtClean="0"/>
              <a:t> and validation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Couchbase Server: </a:t>
            </a:r>
            <a:r>
              <a:rPr lang="en-US" sz="2000" dirty="0" smtClean="0"/>
              <a:t>could also be </a:t>
            </a:r>
            <a:r>
              <a:rPr lang="en-US" sz="2000" dirty="0" err="1" smtClean="0"/>
              <a:t>CouchDB</a:t>
            </a:r>
            <a:r>
              <a:rPr lang="en-US" sz="2000" dirty="0" smtClean="0"/>
              <a:t> or another compatible database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65597551"/>
              </p:ext>
            </p:extLst>
          </p:nvPr>
        </p:nvGraphicFramePr>
        <p:xfrm>
          <a:off x="2077936" y="1274729"/>
          <a:ext cx="4988128" cy="3325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80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63790638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08193362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(White)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(Grey)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4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(Red)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Native API for:</a:t>
            </a:r>
          </a:p>
          <a:p>
            <a:pPr lvl="1"/>
            <a:r>
              <a:rPr lang="en-US" sz="1800" dirty="0" err="1" smtClean="0"/>
              <a:t>iOS</a:t>
            </a:r>
            <a:endParaRPr lang="en-US" sz="1800" dirty="0" smtClean="0"/>
          </a:p>
          <a:p>
            <a:pPr lvl="1"/>
            <a:r>
              <a:rPr lang="en-US" sz="1800" dirty="0" smtClean="0"/>
              <a:t>Android</a:t>
            </a:r>
          </a:p>
          <a:p>
            <a:pPr lvl="1"/>
            <a:r>
              <a:rPr lang="en-US" sz="1800" dirty="0" smtClean="0"/>
              <a:t>Windows Phone</a:t>
            </a:r>
          </a:p>
          <a:p>
            <a:pPr lvl="1"/>
            <a:endParaRPr lang="en-US" sz="1800" dirty="0"/>
          </a:p>
          <a:p>
            <a:r>
              <a:rPr lang="en-US" sz="2000" b="1" dirty="0" smtClean="0"/>
              <a:t>REST API:</a:t>
            </a:r>
          </a:p>
          <a:p>
            <a:pPr lvl="1"/>
            <a:r>
              <a:rPr lang="en-US" sz="1800" dirty="0" smtClean="0"/>
              <a:t>Used with </a:t>
            </a:r>
            <a:r>
              <a:rPr lang="en-US" sz="1800" dirty="0" err="1" smtClean="0"/>
              <a:t>Phonegap</a:t>
            </a:r>
            <a:r>
              <a:rPr lang="en-US" sz="1800" dirty="0" smtClean="0"/>
              <a:t>, Titanium (with a wrapper) and so on</a:t>
            </a:r>
          </a:p>
          <a:p>
            <a:endParaRPr lang="en-US" sz="2000" dirty="0" smtClean="0"/>
          </a:p>
          <a:p>
            <a:r>
              <a:rPr lang="en-US" sz="2000" b="1" dirty="0" smtClean="0"/>
              <a:t>Document database using </a:t>
            </a:r>
            <a:r>
              <a:rPr lang="en-US" sz="2000" b="1" dirty="0" err="1" smtClean="0"/>
              <a:t>CouchbDB</a:t>
            </a:r>
            <a:r>
              <a:rPr lang="en-US" sz="2000" b="1" dirty="0" smtClean="0"/>
              <a:t>-like model:</a:t>
            </a:r>
          </a:p>
          <a:p>
            <a:pPr lvl="1"/>
            <a:r>
              <a:rPr lang="en-US" sz="1800" dirty="0" smtClean="0"/>
              <a:t>Native JSON storage</a:t>
            </a:r>
          </a:p>
          <a:p>
            <a:pPr lvl="1"/>
            <a:r>
              <a:rPr lang="en-US" sz="1800" dirty="0" smtClean="0"/>
              <a:t>Uses map-reduce to create indexes (called views)</a:t>
            </a:r>
          </a:p>
          <a:p>
            <a:pPr lvl="1"/>
            <a:endParaRPr lang="en-US" sz="1800" dirty="0"/>
          </a:p>
          <a:p>
            <a:r>
              <a:rPr lang="en-US" sz="2000" b="1" dirty="0" smtClean="0"/>
              <a:t>Work locally with Couchbase Lite and get sync for free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3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Lives in the data </a:t>
            </a:r>
            <a:r>
              <a:rPr lang="en-US" sz="2000" b="1" dirty="0" err="1" smtClean="0"/>
              <a:t>centre</a:t>
            </a:r>
            <a:r>
              <a:rPr lang="en-US" sz="2000" b="1" dirty="0"/>
              <a:t> </a:t>
            </a:r>
            <a:r>
              <a:rPr lang="en-US" sz="2000" b="1" dirty="0" smtClean="0"/>
              <a:t>or cloud environment</a:t>
            </a:r>
          </a:p>
          <a:p>
            <a:endParaRPr lang="en-US" sz="2000" b="1" dirty="0"/>
          </a:p>
          <a:p>
            <a:r>
              <a:rPr lang="en-US" sz="2000" b="1" dirty="0" smtClean="0"/>
              <a:t>Uses a Couchbase Server bucket to persist data from Couchbase Lite devices</a:t>
            </a:r>
          </a:p>
          <a:p>
            <a:endParaRPr lang="en-US" sz="2000" b="1" dirty="0"/>
          </a:p>
          <a:p>
            <a:r>
              <a:rPr lang="en-US" sz="2000" b="1" dirty="0" smtClean="0"/>
              <a:t>HTTP listener that provides a passive replication end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8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Couchbase Server 2.0 or newer</a:t>
            </a:r>
          </a:p>
          <a:p>
            <a:endParaRPr lang="en-US" sz="2000" b="1" dirty="0"/>
          </a:p>
          <a:p>
            <a:r>
              <a:rPr lang="en-US" sz="2000" b="1" dirty="0" smtClean="0"/>
              <a:t>Requires a dedicated bucket</a:t>
            </a:r>
          </a:p>
          <a:p>
            <a:endParaRPr lang="en-US" sz="2000" b="1" dirty="0"/>
          </a:p>
          <a:p>
            <a:r>
              <a:rPr lang="en-US" sz="2000" b="1" dirty="0" smtClean="0"/>
              <a:t>Shadow bucket:</a:t>
            </a:r>
            <a:r>
              <a:rPr lang="en-US" sz="2000" dirty="0" smtClean="0"/>
              <a:t> optionally replicate the synced data to allow normal Couchbase Server access</a:t>
            </a:r>
          </a:p>
          <a:p>
            <a:endParaRPr lang="en-US" sz="2000" b="1" dirty="0"/>
          </a:p>
          <a:p>
            <a:r>
              <a:rPr lang="en-US" sz="2000" b="1" dirty="0" smtClean="0"/>
              <a:t>CPU:</a:t>
            </a:r>
            <a:r>
              <a:rPr lang="en-US" sz="2000" dirty="0" smtClean="0"/>
              <a:t> </a:t>
            </a:r>
            <a:r>
              <a:rPr lang="en-US" sz="2000" dirty="0" err="1" smtClean="0"/>
              <a:t>SyncGateway</a:t>
            </a:r>
            <a:r>
              <a:rPr lang="en-US" sz="2000" dirty="0" smtClean="0"/>
              <a:t> uses Couchbase views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8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Couchbase Lite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closer 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Lite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Manager</a:t>
            </a:r>
          </a:p>
          <a:p>
            <a:pPr lvl="1"/>
            <a:r>
              <a:rPr lang="en-US" sz="2000" dirty="0" smtClean="0"/>
              <a:t>Your connection to </a:t>
            </a:r>
            <a:r>
              <a:rPr lang="en-US" sz="2000" dirty="0" err="1" smtClean="0"/>
              <a:t>Couchbase</a:t>
            </a:r>
            <a:r>
              <a:rPr lang="en-US" sz="2000" dirty="0" smtClean="0"/>
              <a:t> Lite</a:t>
            </a:r>
          </a:p>
          <a:p>
            <a:pPr lvl="1"/>
            <a:r>
              <a:rPr lang="en-US" sz="2000" dirty="0" smtClean="0"/>
              <a:t>Your single point of entry into </a:t>
            </a:r>
            <a:r>
              <a:rPr lang="en-US" sz="2000" dirty="0" err="1" smtClean="0"/>
              <a:t>Couchbase</a:t>
            </a:r>
            <a:r>
              <a:rPr lang="en-US" sz="2000" smtClean="0"/>
              <a:t> Lite</a:t>
            </a:r>
            <a:endParaRPr lang="en-US" sz="2000" dirty="0" smtClean="0"/>
          </a:p>
          <a:p>
            <a:pPr lvl="1"/>
            <a:r>
              <a:rPr lang="en-US" sz="2000" dirty="0" smtClean="0"/>
              <a:t>One manager for each app</a:t>
            </a:r>
          </a:p>
          <a:p>
            <a:pPr lvl="1"/>
            <a:r>
              <a:rPr lang="en-US" sz="2000" dirty="0" smtClean="0"/>
              <a:t>Multiple databases per manager</a:t>
            </a:r>
          </a:p>
          <a:p>
            <a:pPr lvl="1"/>
            <a:endParaRPr lang="en-US" sz="2000" dirty="0"/>
          </a:p>
          <a:p>
            <a:r>
              <a:rPr lang="en-US" sz="2000" b="1" dirty="0" smtClean="0"/>
              <a:t>Database</a:t>
            </a:r>
          </a:p>
          <a:p>
            <a:pPr lvl="1"/>
            <a:r>
              <a:rPr lang="en-US" sz="2000" dirty="0" smtClean="0"/>
              <a:t>Broadly equivalent to a Couchbase Server bucket</a:t>
            </a:r>
          </a:p>
          <a:p>
            <a:pPr lvl="1"/>
            <a:r>
              <a:rPr lang="en-US" sz="2000" dirty="0" smtClean="0"/>
              <a:t>Usually one database per app</a:t>
            </a:r>
          </a:p>
          <a:p>
            <a:pPr lvl="1"/>
            <a:r>
              <a:rPr lang="en-US" sz="2000" dirty="0" smtClean="0"/>
              <a:t>Databases are independent: if you’re writing a multi-user app, consider one database per user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A94C-44F1-DF43-8BD8-694E750DE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B Corporate Template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BB2E2"/>
      </a:accent1>
      <a:accent2>
        <a:srgbClr val="E40121"/>
      </a:accent2>
      <a:accent3>
        <a:srgbClr val="FFD400"/>
      </a:accent3>
      <a:accent4>
        <a:srgbClr val="FF6500"/>
      </a:accent4>
      <a:accent5>
        <a:srgbClr val="EFEFEF"/>
      </a:accent5>
      <a:accent6>
        <a:srgbClr val="393937"/>
      </a:accent6>
      <a:hlink>
        <a:srgbClr val="15A5DE"/>
      </a:hlink>
      <a:folHlink>
        <a:srgbClr val="8E111C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1057</Words>
  <Application>Microsoft Macintosh PowerPoint</Application>
  <PresentationFormat>On-screen Show (16:9)</PresentationFormat>
  <Paragraphs>257</Paragraphs>
  <Slides>47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Your first app with  Couchbase Mobile</vt:lpstr>
      <vt:lpstr>What we’re going to do</vt:lpstr>
      <vt:lpstr>Working with Couchbase Mobile</vt:lpstr>
      <vt:lpstr>The Couchbase Mobile stack</vt:lpstr>
      <vt:lpstr>Couchbase Lite</vt:lpstr>
      <vt:lpstr>Sync Gateway</vt:lpstr>
      <vt:lpstr>Couchbase Server</vt:lpstr>
      <vt:lpstr>Couchbase Lite</vt:lpstr>
      <vt:lpstr>Couchbase Lite concepts</vt:lpstr>
      <vt:lpstr>Creating a Manager</vt:lpstr>
      <vt:lpstr>Database concepts</vt:lpstr>
      <vt:lpstr>Let’s get hands-0n</vt:lpstr>
      <vt:lpstr>UpDown Vote</vt:lpstr>
      <vt:lpstr>This is what we’re aiming for</vt:lpstr>
      <vt:lpstr>What are we building?</vt:lpstr>
      <vt:lpstr>Getting the skeleton project</vt:lpstr>
      <vt:lpstr>Getting the skeleton project</vt:lpstr>
      <vt:lpstr>Importing the project</vt:lpstr>
      <vt:lpstr>Importing the project</vt:lpstr>
      <vt:lpstr>Tests</vt:lpstr>
      <vt:lpstr>Preparing the tests</vt:lpstr>
      <vt:lpstr>Preparing the tests</vt:lpstr>
      <vt:lpstr>Preparing the tests</vt:lpstr>
      <vt:lpstr>Connecting to the database</vt:lpstr>
      <vt:lpstr>Creating an empty database</vt:lpstr>
      <vt:lpstr>Create the manager</vt:lpstr>
      <vt:lpstr>Establish a connection when the app loads</vt:lpstr>
      <vt:lpstr>How are we testing this?</vt:lpstr>
      <vt:lpstr>Now it’s your turn</vt:lpstr>
      <vt:lpstr>Putting something in the database</vt:lpstr>
      <vt:lpstr>Making our first entry</vt:lpstr>
      <vt:lpstr>Making our first entry</vt:lpstr>
      <vt:lpstr>Our POJO</vt:lpstr>
      <vt:lpstr>Our save method</vt:lpstr>
      <vt:lpstr>Making our first entry</vt:lpstr>
      <vt:lpstr>Title and Text</vt:lpstr>
      <vt:lpstr>Title and Bullets</vt:lpstr>
      <vt:lpstr>Tables</vt:lpstr>
      <vt:lpstr>Couchbase Colors for Office*</vt:lpstr>
      <vt:lpstr>Pie Charts</vt:lpstr>
      <vt:lpstr>Bar Charts</vt:lpstr>
      <vt:lpstr>Line Charts</vt:lpstr>
      <vt:lpstr>Section Break (Blue)</vt:lpstr>
      <vt:lpstr>Section Break (White)</vt:lpstr>
      <vt:lpstr>Section Break (Grey)</vt:lpstr>
      <vt:lpstr>Section Break (Red)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Matthew Revell</cp:lastModifiedBy>
  <cp:revision>72</cp:revision>
  <dcterms:created xsi:type="dcterms:W3CDTF">2014-10-22T15:36:28Z</dcterms:created>
  <dcterms:modified xsi:type="dcterms:W3CDTF">2014-11-24T17:55:55Z</dcterms:modified>
</cp:coreProperties>
</file>