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/>
  <p:notesSz cx="6858000" cy="9144000"/>
  <p:defaultTextStyle>
    <a:lvl1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1pPr>
    <a:lvl2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2pPr>
    <a:lvl3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3pPr>
    <a:lvl4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4pPr>
    <a:lvl5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5pPr>
    <a:lvl6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6pPr>
    <a:lvl7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7pPr>
    <a:lvl8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8pPr>
    <a:lvl9pPr defTabSz="457200">
      <a:defRPr>
        <a:solidFill>
          <a:srgbClr val="333333"/>
        </a:solidFill>
        <a:latin typeface="+mj-lt"/>
        <a:ea typeface="+mj-ea"/>
        <a:cs typeface="+mj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2A2E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2A2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CBCC"/>
          </a:solidFill>
        </a:fill>
      </a:tcStyle>
    </a:wholeTbl>
    <a:band2H>
      <a:tcTxStyle b="def" i="def"/>
      <a:tcStyle>
        <a:tcBdr/>
        <a:fill>
          <a:solidFill>
            <a:srgbClr val="F6E7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2A2E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2A2E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2A2E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6F6F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4D6"/>
          </a:solidFill>
        </a:fill>
      </a:tcStyle>
    </a:wholeTbl>
    <a:band2H>
      <a:tcTxStyle b="def" i="def"/>
      <a:tcStyle>
        <a:tcBdr/>
        <a:fill>
          <a:solidFill>
            <a:srgbClr val="E7EAEC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F6E7A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F6E7A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F6E7A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2A2E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bevel/>
            </a:ln>
          </a:top>
          <a:bottom>
            <a:ln w="25400" cap="flat">
              <a:solidFill>
                <a:srgbClr val="333333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2A2E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333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6" name="Shape 6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Capabilities:</a:t>
            </a:r>
          </a:p>
          <a:p>
            <a:pPr lvl="0">
              <a:defRPr sz="1800"/>
            </a:pPr>
            <a:r>
              <a:rPr sz="2400"/>
              <a:t>Enforce document validity (schema)</a:t>
            </a:r>
          </a:p>
          <a:p>
            <a:pPr lvl="0">
              <a:defRPr sz="1800"/>
            </a:pPr>
            <a:r>
              <a:rPr sz="2400"/>
              <a:t>Enforce specific user ID or role membership</a:t>
            </a:r>
          </a:p>
          <a:p>
            <a:pPr lvl="0">
              <a:defRPr sz="1800"/>
            </a:pPr>
            <a:r>
              <a:rPr sz="2400"/>
              <a:t>Tag document with channels</a:t>
            </a:r>
          </a:p>
          <a:p>
            <a:pPr lvl="0">
              <a:defRPr sz="1800"/>
            </a:pPr>
            <a:r>
              <a:rPr sz="2400"/>
              <a:t>Grant users access to channels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685800" y="1930024"/>
            <a:ext cx="7772400" cy="1102521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20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defRPr spc="0" sz="3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2899633"/>
            <a:ext cx="6400800" cy="1314452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1pPr>
            <a:lvl2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11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4905" y="369092"/>
            <a:ext cx="1136727" cy="4233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60000"/>
              </a:srgbClr>
            </a:outerShdw>
          </a:effectLst>
        </p:spPr>
      </p:pic>
      <p:pic>
        <p:nvPicPr>
          <p:cNvPr id="12" name="image2.png" descr="bug test-0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2835" y="4462731"/>
            <a:ext cx="338330" cy="33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43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5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44" name="Shape 44"/>
          <p:cNvSpPr/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</p:spPr>
        <p:txBody>
          <a:bodyPr lIns="0" tIns="0" rIns="0" bIns="0"/>
          <a:lstStyle>
            <a:lvl4pPr marL="688975"/>
            <a:lvl5pPr marL="519112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467604" y="0"/>
            <a:ext cx="8229601" cy="58745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8229534" y="4840682"/>
            <a:ext cx="743957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685800" y="1879498"/>
            <a:ext cx="7772400" cy="1102522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 lIns="0" tIns="0" rIns="0" bIns="0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1371600" y="2898648"/>
            <a:ext cx="6400800" cy="1314453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1pPr>
            <a:lvl2pPr marL="322791" indent="-211666"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2pPr>
            <a:lvl3pPr marL="322791" indent="-211666"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3pPr>
            <a:lvl4pPr marL="322791" indent="-211666"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4pPr>
            <a:lvl5pPr marL="419628" indent="-211666"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50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4905" y="369092"/>
            <a:ext cx="1136728" cy="4233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60000"/>
              </a:srgbClr>
            </a:outerShdw>
          </a:effectLst>
        </p:spPr>
      </p:pic>
      <p:pic>
        <p:nvPicPr>
          <p:cNvPr id="51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2835" y="4462731"/>
            <a:ext cx="338331" cy="338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55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5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56" name="Shape 56"/>
          <p:cNvSpPr/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</p:spPr>
        <p:txBody>
          <a:bodyPr lIns="0" tIns="0" rIns="0" bIns="0"/>
          <a:lstStyle>
            <a:lvl4pPr marL="688975"/>
            <a:lvl5pPr marL="519112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467604" y="0"/>
            <a:ext cx="8229601" cy="587452"/>
          </a:xfrm>
          <a:prstGeom prst="rect">
            <a:avLst/>
          </a:prstGeom>
        </p:spPr>
        <p:txBody>
          <a:bodyPr lIns="45718" tIns="45718" rIns="45718" bIns="45718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8229534" y="4840682"/>
            <a:ext cx="743957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685800" y="1879498"/>
            <a:ext cx="7772400" cy="1102522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 lIns="0" tIns="0" rIns="0" bIns="0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371600" y="2898648"/>
            <a:ext cx="6400800" cy="1314453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1pPr>
            <a:lvl2pPr marL="322791" indent="-211666"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2pPr>
            <a:lvl3pPr marL="322791" indent="-211666"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3pPr>
            <a:lvl4pPr marL="322791" indent="-211666"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4pPr>
            <a:lvl5pPr marL="419628" indent="-211666"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62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4905" y="369092"/>
            <a:ext cx="1136728" cy="4233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60000"/>
              </a:srgbClr>
            </a:outerShdw>
          </a:effectLst>
        </p:spPr>
      </p:pic>
      <p:pic>
        <p:nvPicPr>
          <p:cNvPr id="63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2835" y="4462731"/>
            <a:ext cx="338331" cy="338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685800" y="1879498"/>
            <a:ext cx="7772400" cy="1102523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 lIns="0" tIns="0" rIns="0" bIns="0"/>
          <a:lstStyle>
            <a:lvl1pPr algn="ctr">
              <a:defRPr spc="0" sz="29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371600" y="2898648"/>
            <a:ext cx="6400800" cy="1314454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1pPr>
            <a:lvl2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67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4905" y="369092"/>
            <a:ext cx="1136729" cy="4233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60000"/>
              </a:srgbClr>
            </a:outerShdw>
          </a:effectLst>
        </p:spPr>
      </p:pic>
      <p:pic>
        <p:nvPicPr>
          <p:cNvPr id="68" name="image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2835" y="4462731"/>
            <a:ext cx="338332" cy="338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72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6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8229534" y="4840681"/>
            <a:ext cx="743958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80472" indent="-180472">
              <a:spcBef>
                <a:spcPts val="1600"/>
              </a:spcBef>
              <a:buSzPct val="100000"/>
              <a:buChar char="•"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  <a:lvl2pPr marL="561471" indent="-180472">
              <a:spcBef>
                <a:spcPts val="1600"/>
              </a:spcBef>
              <a:buChar char="-"/>
              <a:defRPr sz="2400">
                <a:latin typeface="Arial Bold"/>
                <a:ea typeface="Arial Bold"/>
                <a:cs typeface="Arial Bold"/>
                <a:sym typeface="Arial Bold"/>
              </a:defRPr>
            </a:lvl2pPr>
            <a:lvl3pPr marL="1002629" indent="-240631">
              <a:spcBef>
                <a:spcPts val="1600"/>
              </a:spcBef>
              <a:buChar char="-"/>
              <a:defRPr sz="2400">
                <a:latin typeface="Arial Bold"/>
                <a:ea typeface="Arial Bold"/>
                <a:cs typeface="Arial Bold"/>
                <a:sym typeface="Arial Bold"/>
              </a:defRPr>
            </a:lvl3pPr>
            <a:lvl4pPr marL="1383629" indent="-240629">
              <a:spcBef>
                <a:spcPts val="1600"/>
              </a:spcBef>
              <a:buChar char="-"/>
              <a:defRPr sz="2400">
                <a:latin typeface="Arial Bold"/>
                <a:ea typeface="Arial Bold"/>
                <a:cs typeface="Arial Bold"/>
                <a:sym typeface="Arial Bold"/>
              </a:defRPr>
            </a:lvl4pPr>
            <a:lvl5pPr marL="1764631" indent="-240631">
              <a:spcBef>
                <a:spcPts val="1600"/>
              </a:spcBef>
              <a:buChar char="-"/>
              <a:defRPr sz="2400"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One</a:t>
            </a:r>
            <a:endParaRPr sz="24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Two</a:t>
            </a:r>
            <a:endParaRPr sz="24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Three</a:t>
            </a:r>
            <a:endParaRPr sz="24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Four</a:t>
            </a:r>
            <a:endParaRPr sz="24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79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6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80" name="Shape 80"/>
          <p:cNvSpPr/>
          <p:nvPr>
            <p:ph type="title"/>
          </p:nvPr>
        </p:nvSpPr>
        <p:spPr>
          <a:xfrm>
            <a:off x="467604" y="0"/>
            <a:ext cx="8229601" cy="5910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xfrm>
            <a:off x="8229534" y="4840681"/>
            <a:ext cx="743958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85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5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86" name="Shape 86"/>
          <p:cNvSpPr/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180472" indent="-180472">
              <a:spcBef>
                <a:spcPts val="1600"/>
              </a:spcBef>
              <a:buSzPct val="100000"/>
              <a:buChar char="•"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  <a:lvl2pPr marL="561471" indent="-180472">
              <a:spcBef>
                <a:spcPts val="1600"/>
              </a:spcBef>
              <a:buChar char="-"/>
              <a:defRPr sz="2400">
                <a:latin typeface="Arial Bold"/>
                <a:ea typeface="Arial Bold"/>
                <a:cs typeface="Arial Bold"/>
                <a:sym typeface="Arial Bold"/>
              </a:defRPr>
            </a:lvl2pPr>
            <a:lvl3pPr marL="1002629" indent="-240631">
              <a:spcBef>
                <a:spcPts val="1600"/>
              </a:spcBef>
              <a:buChar char="-"/>
              <a:defRPr sz="2400">
                <a:latin typeface="Arial Bold"/>
                <a:ea typeface="Arial Bold"/>
                <a:cs typeface="Arial Bold"/>
                <a:sym typeface="Arial Bold"/>
              </a:defRPr>
            </a:lvl3pPr>
            <a:lvl4pPr marL="1383629" indent="-240629">
              <a:spcBef>
                <a:spcPts val="1600"/>
              </a:spcBef>
              <a:buChar char="-"/>
              <a:defRPr sz="2400">
                <a:latin typeface="Arial Bold"/>
                <a:ea typeface="Arial Bold"/>
                <a:cs typeface="Arial Bold"/>
                <a:sym typeface="Arial Bold"/>
              </a:defRPr>
            </a:lvl4pPr>
            <a:lvl5pPr marL="1764631" indent="-240631">
              <a:spcBef>
                <a:spcPts val="1600"/>
              </a:spcBef>
              <a:buChar char="-"/>
              <a:defRPr sz="2400"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One</a:t>
            </a:r>
            <a:endParaRPr sz="240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Two</a:t>
            </a:r>
            <a:endParaRPr sz="240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Three</a:t>
            </a:r>
            <a:endParaRPr sz="2400">
              <a:solidFill>
                <a:srgbClr val="33333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Four</a:t>
            </a:r>
            <a:endParaRPr sz="2400">
              <a:solidFill>
                <a:srgbClr val="33333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>
            <a:off x="8229534" y="4840682"/>
            <a:ext cx="743957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685800" y="1383507"/>
            <a:ext cx="7772400" cy="153114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700"/>
              </a:spcBef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457200" y="69057"/>
            <a:ext cx="8229600" cy="113109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457200" y="1200150"/>
            <a:ext cx="8229600" cy="394335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67604" y="0"/>
            <a:ext cx="8229601" cy="591031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685800" y="1879498"/>
            <a:ext cx="7772400" cy="1102521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/>
          <a:lstStyle>
            <a:lvl1pPr algn="ctr">
              <a:defRPr spc="0" sz="29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371600" y="2898648"/>
            <a:ext cx="6400800" cy="1314452"/>
          </a:xfrm>
          <a:prstGeom prst="rect">
            <a:avLst/>
          </a:prstGeom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2000">
                <a:solidFill>
                  <a:srgbClr val="FFFFFF"/>
                </a:solidFill>
              </a:defRPr>
            </a:lvl1pPr>
            <a:lvl2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 algn="ctr">
              <a:lnSpc>
                <a:spcPct val="100000"/>
              </a:lnSpc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23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4905" y="369092"/>
            <a:ext cx="1136727" cy="4233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60000"/>
              </a:srgbClr>
            </a:outerShdw>
          </a:effectLst>
        </p:spPr>
      </p:pic>
      <p:pic>
        <p:nvPicPr>
          <p:cNvPr id="24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2835" y="4462731"/>
            <a:ext cx="338330" cy="33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 cop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9365" y="4711650"/>
            <a:ext cx="1225629" cy="39833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0" y="0"/>
            <a:ext cx="9156700" cy="45719"/>
          </a:xfrm>
          <a:prstGeom prst="rect">
            <a:avLst/>
          </a:prstGeom>
          <a:solidFill>
            <a:srgbClr val="7EBD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spcBef>
                <a:spcPts val="1100"/>
              </a:spcBef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9156700" cy="45719"/>
          </a:xfrm>
          <a:prstGeom prst="rect">
            <a:avLst/>
          </a:prstGeom>
          <a:solidFill>
            <a:srgbClr val="7EBD5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spcBef>
                <a:spcPts val="1100"/>
              </a:spcBef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2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0325" y="4714268"/>
            <a:ext cx="1162050" cy="325377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7508702" y="139700"/>
            <a:ext cx="1330500" cy="285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r" defTabSz="444500">
              <a:defRPr sz="1500"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500"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</a:rPr>
              <a:t>@starbuxman </a:t>
            </a: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304800" y="91914"/>
            <a:ext cx="8537575" cy="708187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defRPr spc="0" sz="2200">
                <a:solidFill>
                  <a:srgbClr val="424242"/>
                </a:solidFill>
                <a:effectLst>
                  <a:outerShdw sx="100000" sy="100000" kx="0" ky="0" algn="b" rotWithShape="0" blurRad="12700" dist="25400" dir="5400000">
                    <a:srgbClr val="FFFFFF">
                      <a:alpha val="0"/>
                    </a:srgbClr>
                  </a:outerShdw>
                </a:effectLst>
                <a:uFill>
                  <a:solidFill>
                    <a:srgbClr val="424242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200">
                <a:solidFill>
                  <a:srgbClr val="424242"/>
                </a:solidFill>
                <a:effectLst>
                  <a:outerShdw sx="100000" sy="100000" kx="0" ky="0" algn="b" rotWithShape="0" blurRad="12700" dist="25400" dir="5400000">
                    <a:srgbClr val="FFFFFF">
                      <a:alpha val="0"/>
                    </a:srgbClr>
                  </a:outerShdw>
                </a:effectLst>
                <a:uFill>
                  <a:solidFill>
                    <a:srgbClr val="424242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304800" y="800100"/>
            <a:ext cx="8537575" cy="4343400"/>
          </a:xfrm>
          <a:prstGeom prst="rect">
            <a:avLst/>
          </a:prstGeom>
        </p:spPr>
        <p:txBody>
          <a:bodyPr lIns="0" tIns="0" rIns="0" bIns="0"/>
          <a:lstStyle>
            <a:lvl1pPr marL="233363" indent="-233363" defTabSz="914400">
              <a:lnSpc>
                <a:spcPts val="2400"/>
              </a:lnSpc>
              <a:spcBef>
                <a:spcPts val="1000"/>
              </a:spcBef>
              <a:buClr>
                <a:srgbClr val="458C3A"/>
              </a:buClr>
              <a:buSzPct val="115000"/>
              <a:buFont typeface="Wingdings"/>
              <a:buChar char="▪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1pPr>
            <a:lvl2pPr marL="400050" indent="-171450" defTabSz="914400">
              <a:lnSpc>
                <a:spcPts val="2400"/>
              </a:lnSpc>
              <a:spcBef>
                <a:spcPts val="1000"/>
              </a:spcBef>
              <a:buClr>
                <a:srgbClr val="458C3A"/>
              </a:buClr>
              <a:buSzPct val="110000"/>
              <a:buFont typeface="Wingdings"/>
              <a:buChar char="•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2pPr>
            <a:lvl3pPr marL="650081" indent="-192881" defTabSz="914400">
              <a:lnSpc>
                <a:spcPts val="2400"/>
              </a:lnSpc>
              <a:spcBef>
                <a:spcPts val="1000"/>
              </a:spcBef>
              <a:buClr>
                <a:srgbClr val="458C3A"/>
              </a:buClr>
              <a:buSzPct val="110000"/>
              <a:buFont typeface="Wingdings"/>
              <a:buChar char="•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3pPr>
            <a:lvl4pPr marL="935831" indent="-192881" defTabSz="914400">
              <a:lnSpc>
                <a:spcPts val="2400"/>
              </a:lnSpc>
              <a:spcBef>
                <a:spcPts val="1000"/>
              </a:spcBef>
              <a:buClr>
                <a:srgbClr val="458C3A"/>
              </a:buClr>
              <a:buSzPct val="110000"/>
              <a:buFont typeface="Wingdings"/>
              <a:buChar char="•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4pPr>
            <a:lvl5pPr marL="1221581" indent="-192881" defTabSz="914400">
              <a:lnSpc>
                <a:spcPts val="2400"/>
              </a:lnSpc>
              <a:spcBef>
                <a:spcPts val="1000"/>
              </a:spcBef>
              <a:buClr>
                <a:srgbClr val="458C3A"/>
              </a:buClr>
              <a:buSzPct val="110000"/>
              <a:buFont typeface="Wingdings"/>
              <a:buChar char="•"/>
              <a:def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rPr>
              <a:t>Body Level One</a:t>
            </a:r>
            <a:endParaRPr>
              <a:solidFill>
                <a:srgbClr val="424242"/>
              </a:solidFill>
              <a:uFill>
                <a:solidFill>
                  <a:srgbClr val="424242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rPr>
              <a:t>Body Level Two</a:t>
            </a:r>
            <a:endParaRPr>
              <a:solidFill>
                <a:srgbClr val="424242"/>
              </a:solidFill>
              <a:uFill>
                <a:solidFill>
                  <a:srgbClr val="424242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rPr>
              <a:t>Body Level Three</a:t>
            </a:r>
            <a:endParaRPr>
              <a:solidFill>
                <a:srgbClr val="424242"/>
              </a:solidFill>
              <a:uFill>
                <a:solidFill>
                  <a:srgbClr val="424242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rPr>
              <a:t>Body Level Four</a:t>
            </a:r>
            <a:endParaRPr>
              <a:solidFill>
                <a:srgbClr val="424242"/>
              </a:solidFill>
              <a:uFill>
                <a:solidFill>
                  <a:srgbClr val="424242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egula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366711" y="325436"/>
            <a:ext cx="8410577" cy="749303"/>
          </a:xfrm>
          <a:prstGeom prst="rect">
            <a:avLst/>
          </a:prstGeom>
        </p:spPr>
        <p:txBody>
          <a:bodyPr lIns="0" tIns="0" rIns="0" bIns="0" anchor="t"/>
          <a:lstStyle>
            <a:lvl1pPr defTabSz="914400">
              <a:lnSpc>
                <a:spcPct val="90000"/>
              </a:lnSpc>
              <a:defRPr spc="0" sz="3200">
                <a:solidFill>
                  <a:srgbClr val="009893"/>
                </a:solidFill>
                <a:uFill>
                  <a:solidFill>
                    <a:srgbClr val="009893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9893"/>
                </a:solidFill>
                <a:uFill>
                  <a:solidFill>
                    <a:srgbClr val="009893"/>
                  </a:solidFill>
                </a:u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366714" y="1074737"/>
            <a:ext cx="8410576" cy="40687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defTabSz="914400">
              <a:lnSpc>
                <a:spcPct val="100000"/>
              </a:lnSpc>
              <a:spcBef>
                <a:spcPts val="600"/>
              </a:spcBef>
              <a:buClr>
                <a:srgbClr val="34A7E4"/>
              </a:buClr>
              <a:buSzPct val="100000"/>
              <a:buFont typeface="Arial"/>
              <a:buChar char="•"/>
              <a:def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1pPr>
            <a:lvl2pPr marL="790575" indent="-333375" defTabSz="914400">
              <a:lnSpc>
                <a:spcPct val="100000"/>
              </a:lnSpc>
              <a:spcBef>
                <a:spcPts val="600"/>
              </a:spcBef>
              <a:buClr>
                <a:srgbClr val="34A7E4"/>
              </a:buClr>
              <a:buFont typeface="Arial"/>
              <a:buChar char="–"/>
              <a:def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2pPr>
            <a:lvl3pPr marL="1234439" indent="-320039" defTabSz="914400">
              <a:lnSpc>
                <a:spcPct val="100000"/>
              </a:lnSpc>
              <a:spcBef>
                <a:spcPts val="600"/>
              </a:spcBef>
              <a:buClr>
                <a:srgbClr val="34A7E4"/>
              </a:buClr>
              <a:buFont typeface="Arial"/>
              <a:buChar char="•"/>
              <a:def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3pPr>
            <a:lvl4pPr marL="1727200" indent="-355600" defTabSz="914400">
              <a:lnSpc>
                <a:spcPct val="100000"/>
              </a:lnSpc>
              <a:spcBef>
                <a:spcPts val="600"/>
              </a:spcBef>
              <a:buClr>
                <a:srgbClr val="34A7E4"/>
              </a:buClr>
              <a:buFont typeface="Arial"/>
              <a:buChar char="–"/>
              <a:def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4pPr>
            <a:lvl5pPr marL="2184400" indent="-355600" defTabSz="914400">
              <a:lnSpc>
                <a:spcPct val="100000"/>
              </a:lnSpc>
              <a:spcBef>
                <a:spcPts val="600"/>
              </a:spcBef>
              <a:buClr>
                <a:srgbClr val="34A7E4"/>
              </a:buClr>
              <a:buFont typeface="Arial"/>
              <a:buChar char="»"/>
              <a:def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Body Level One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Body Level Two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Body Level Three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Body Level Four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pic>
        <p:nvPicPr>
          <p:cNvPr id="4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5788" y="167030"/>
            <a:ext cx="247704" cy="2477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540000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/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  <a:endParaRPr>
              <a:solidFill>
                <a:srgbClr val="333333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  <a:endParaRPr>
              <a:solidFill>
                <a:srgbClr val="333333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  <a:endParaRPr>
              <a:solidFill>
                <a:srgbClr val="333333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  <a:endParaRPr>
              <a:solidFill>
                <a:srgbClr val="333333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67604" y="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9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229534" y="4840683"/>
            <a:ext cx="743956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ransition spd="med" advClick="1"/>
  <p:txStyles>
    <p:titleStyle>
      <a:lvl1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defTabSz="457200">
        <a:defRPr spc="19" sz="20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defTabSz="457200">
        <a:lnSpc>
          <a:spcPct val="90000"/>
        </a:lnSpc>
        <a:spcBef>
          <a:spcPts val="400"/>
        </a:spcBef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1pPr>
      <a:lvl2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2pPr>
      <a:lvl3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3pPr>
      <a:lvl4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4pPr>
      <a:lvl5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5pPr>
      <a:lvl6pPr marL="24917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29489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3406140" indent="-205739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3863340" indent="-205740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236488" y="2223522"/>
            <a:ext cx="8608787" cy="2668252"/>
          </a:xfrm>
          <a:prstGeom prst="rect">
            <a:avLst/>
          </a:prstGeom>
        </p:spPr>
        <p:txBody>
          <a:bodyPr anchor="t"/>
          <a:lstStyle/>
          <a:p>
            <a:pPr lvl="0" algn="l">
              <a:defRPr sz="1800"/>
            </a:pPr>
            <a:r>
              <a: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Couchbase Mobile</a:t>
            </a:r>
            <a:br>
              <a: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Introduction</a:t>
            </a:r>
          </a:p>
        </p:txBody>
      </p:sp>
      <p:pic>
        <p:nvPicPr>
          <p:cNvPr id="101" name="image11.png" descr="couchbase_whit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77" y="74039"/>
            <a:ext cx="1712474" cy="978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465555" y="1063431"/>
            <a:ext cx="8229601" cy="3539547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All this time spent on something else than your business</a:t>
            </a:r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Building a Syncing Mobile App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465555" y="1063431"/>
            <a:ext cx="8229601" cy="3539547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The need for identified, tested, proven solutions</a:t>
            </a:r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Help Developers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27219" y="2167089"/>
            <a:ext cx="3245816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Where do we help?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465555" y="1063431"/>
            <a:ext cx="8229601" cy="3539547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So why don’t today’s mobile apps always work?</a:t>
            </a: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Question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5834048" y="1810554"/>
            <a:ext cx="2288015" cy="2298227"/>
            <a:chOff x="0" y="0"/>
            <a:chExt cx="2288014" cy="2298225"/>
          </a:xfrm>
        </p:grpSpPr>
        <p:sp>
          <p:nvSpPr>
            <p:cNvPr id="155" name="Shape 155"/>
            <p:cNvSpPr/>
            <p:nvPr/>
          </p:nvSpPr>
          <p:spPr>
            <a:xfrm>
              <a:off x="449176" y="1397899"/>
              <a:ext cx="448218" cy="900327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-1" y="1563774"/>
              <a:ext cx="461389" cy="117761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2014079"/>
              <a:ext cx="461389" cy="117761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49163" y="1397887"/>
              <a:ext cx="900306" cy="90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 flipH="1" rot="10800000">
              <a:off x="1337288" y="-1"/>
              <a:ext cx="950727" cy="1860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0A7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74" name="Group 174"/>
          <p:cNvGrpSpPr/>
          <p:nvPr/>
        </p:nvGrpSpPr>
        <p:grpSpPr>
          <a:xfrm>
            <a:off x="2939951" y="1959474"/>
            <a:ext cx="3246689" cy="7014278"/>
            <a:chOff x="0" y="0"/>
            <a:chExt cx="3246688" cy="7014277"/>
          </a:xfrm>
        </p:grpSpPr>
        <p:sp>
          <p:nvSpPr>
            <p:cNvPr id="161" name="Shape 161"/>
            <p:cNvSpPr/>
            <p:nvPr/>
          </p:nvSpPr>
          <p:spPr>
            <a:xfrm>
              <a:off x="27043" y="32386"/>
              <a:ext cx="3219645" cy="6981891"/>
            </a:xfrm>
            <a:prstGeom prst="roundRect">
              <a:avLst>
                <a:gd name="adj" fmla="val 1491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95048" y="896433"/>
              <a:ext cx="2873872" cy="519942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365579" y="6293417"/>
              <a:ext cx="545064" cy="545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165144" y="-1"/>
              <a:ext cx="525696" cy="4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0" y="0"/>
                  </a:lnTo>
                  <a:lnTo>
                    <a:pt x="2118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 rot="16200000">
              <a:off x="-158451" y="1230833"/>
              <a:ext cx="357815" cy="4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17" y="0"/>
                  </a:lnTo>
                  <a:lnTo>
                    <a:pt x="2098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 rot="16200000">
              <a:off x="-114413" y="1808975"/>
              <a:ext cx="269744" cy="4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 rot="16200000">
              <a:off x="-114413" y="2306621"/>
              <a:ext cx="269744" cy="4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73" name="Group 173"/>
            <p:cNvGrpSpPr/>
            <p:nvPr/>
          </p:nvGrpSpPr>
          <p:grpSpPr>
            <a:xfrm>
              <a:off x="326765" y="1024565"/>
              <a:ext cx="548567" cy="390292"/>
              <a:chOff x="0" y="0"/>
              <a:chExt cx="548566" cy="390291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468674" y="0"/>
                <a:ext cx="79893" cy="390292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351506" y="76848"/>
                <a:ext cx="79893" cy="31344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234337" y="146699"/>
                <a:ext cx="79893" cy="243592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17168" y="225564"/>
                <a:ext cx="79893" cy="161942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-1" y="303933"/>
                <a:ext cx="79893" cy="8357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175" name="Shape 175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179" name="Group 179"/>
          <p:cNvGrpSpPr/>
          <p:nvPr/>
        </p:nvGrpSpPr>
        <p:grpSpPr>
          <a:xfrm>
            <a:off x="6458482" y="318288"/>
            <a:ext cx="2378541" cy="1492269"/>
            <a:chOff x="0" y="-16"/>
            <a:chExt cx="2378540" cy="1492267"/>
          </a:xfrm>
        </p:grpSpPr>
        <p:sp>
          <p:nvSpPr>
            <p:cNvPr id="176" name="Shape 176"/>
            <p:cNvSpPr/>
            <p:nvPr/>
          </p:nvSpPr>
          <p:spPr>
            <a:xfrm>
              <a:off x="810534" y="-17"/>
              <a:ext cx="1182725" cy="118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-1" y="592988"/>
              <a:ext cx="2378542" cy="89926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81281" y="302222"/>
              <a:ext cx="880500" cy="88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</p:grpSp>
      <p:pic>
        <p:nvPicPr>
          <p:cNvPr id="180" name="image13.png" descr="CB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6262"/>
            <a:ext cx="241609" cy="24160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464429" y="99380"/>
            <a:ext cx="822960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Today’s Mobile Apps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3266718" y="2984038"/>
            <a:ext cx="549296" cy="390811"/>
            <a:chOff x="0" y="0"/>
            <a:chExt cx="549295" cy="390810"/>
          </a:xfrm>
        </p:grpSpPr>
        <p:sp>
          <p:nvSpPr>
            <p:cNvPr id="182" name="Shape 182"/>
            <p:cNvSpPr/>
            <p:nvPr/>
          </p:nvSpPr>
          <p:spPr>
            <a:xfrm>
              <a:off x="469297" y="-1"/>
              <a:ext cx="79999" cy="3908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51973" y="76950"/>
              <a:ext cx="79999" cy="313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34648" y="146894"/>
              <a:ext cx="79999" cy="24391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324" y="225863"/>
              <a:ext cx="79999" cy="1621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-1" y="304336"/>
              <a:ext cx="79999" cy="836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3262237" y="2978067"/>
            <a:ext cx="553047" cy="393481"/>
            <a:chOff x="0" y="-1"/>
            <a:chExt cx="553046" cy="393480"/>
          </a:xfrm>
        </p:grpSpPr>
        <p:sp>
          <p:nvSpPr>
            <p:cNvPr id="188" name="Shape 188"/>
            <p:cNvSpPr/>
            <p:nvPr/>
          </p:nvSpPr>
          <p:spPr>
            <a:xfrm>
              <a:off x="472501" y="-2"/>
              <a:ext cx="80545" cy="39348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354376" y="77476"/>
              <a:ext cx="80545" cy="316002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36250" y="147897"/>
              <a:ext cx="80545" cy="245582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18125" y="227406"/>
              <a:ext cx="80545" cy="163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-1" y="306415"/>
              <a:ext cx="80545" cy="842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3512584" y="3151445"/>
            <a:ext cx="2136795" cy="1581896"/>
            <a:chOff x="0" y="0"/>
            <a:chExt cx="2136794" cy="1581895"/>
          </a:xfrm>
        </p:grpSpPr>
        <p:sp>
          <p:nvSpPr>
            <p:cNvPr id="194" name="Shape 194"/>
            <p:cNvSpPr/>
            <p:nvPr/>
          </p:nvSpPr>
          <p:spPr>
            <a:xfrm>
              <a:off x="0" y="1"/>
              <a:ext cx="2136794" cy="15818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058051" y="660700"/>
              <a:ext cx="1017245" cy="5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Try again later.</a:t>
              </a:r>
            </a:p>
          </p:txBody>
        </p:sp>
        <p:grpSp>
          <p:nvGrpSpPr>
            <p:cNvPr id="198" name="Group 198"/>
            <p:cNvGrpSpPr/>
            <p:nvPr/>
          </p:nvGrpSpPr>
          <p:grpSpPr>
            <a:xfrm>
              <a:off x="0" y="0"/>
              <a:ext cx="2136795" cy="320865"/>
              <a:chOff x="0" y="0"/>
              <a:chExt cx="2136793" cy="320864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0" y="0"/>
                <a:ext cx="2136794" cy="320865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30820"/>
                <a:ext cx="2136794" cy="2592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/>
                <a:r>
                  <a:t>No Internet</a:t>
                </a:r>
              </a:p>
            </p:txBody>
          </p:sp>
        </p:grpSp>
        <p:sp>
          <p:nvSpPr>
            <p:cNvPr id="199" name="Shape 199"/>
            <p:cNvSpPr/>
            <p:nvPr/>
          </p:nvSpPr>
          <p:spPr>
            <a:xfrm>
              <a:off x="140611" y="608352"/>
              <a:ext cx="725588" cy="72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 flipV="1">
              <a:off x="372494" y="853135"/>
              <a:ext cx="263253" cy="263255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372492" y="853135"/>
              <a:ext cx="263255" cy="263253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4121084" y="3624833"/>
            <a:ext cx="899055" cy="899055"/>
            <a:chOff x="-11" y="-11"/>
            <a:chExt cx="899054" cy="899054"/>
          </a:xfrm>
        </p:grpSpPr>
        <p:sp>
          <p:nvSpPr>
            <p:cNvPr id="203" name="Shape 203"/>
            <p:cNvSpPr/>
            <p:nvPr/>
          </p:nvSpPr>
          <p:spPr>
            <a:xfrm>
              <a:off x="-12" y="-12"/>
              <a:ext cx="899055" cy="89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69367" y="482199"/>
              <a:ext cx="137269" cy="137269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 flipV="1">
              <a:off x="406634" y="356217"/>
              <a:ext cx="263253" cy="263254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3954386" y="3464933"/>
            <a:ext cx="1232497" cy="1145429"/>
            <a:chOff x="0" y="0"/>
            <a:chExt cx="1232495" cy="1145428"/>
          </a:xfrm>
        </p:grpSpPr>
        <p:pic>
          <p:nvPicPr>
            <p:cNvPr id="207" name="image1.gif" descr="ActivitySpinner.g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5692" y="0"/>
              <a:ext cx="899078" cy="899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Shape 208"/>
            <p:cNvSpPr/>
            <p:nvPr/>
          </p:nvSpPr>
          <p:spPr>
            <a:xfrm>
              <a:off x="0" y="923475"/>
              <a:ext cx="1232496" cy="22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please wait…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nodeType="afterEffect" presetClass="entr" presetSubtype="2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nodeType="afterEffect" presetClass="entr" presetSubtype="2" presetID="22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xit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" dur="500" fill="hold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nodeType="afterEffect" presetClass="entr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nodeType="afterEffect" presetClass="exit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" dur="5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xi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6" dur="500" fill="hold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nodeType="afterEffect" presetClass="entr" presetSubtype="9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nodeType="afterEffect" presetClass="exi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nodeType="afterEffect" presetClass="exit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0" dur="5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2"/>
      <p:bldP build="whole" bldLvl="1" animBg="1" rev="0" advAuto="0" spid="160" grpId="10"/>
      <p:bldP build="whole" bldLvl="1" animBg="1" rev="0" advAuto="0" spid="174" grpId="1"/>
      <p:bldP build="whole" bldLvl="1" animBg="1" rev="0" advAuto="0" spid="187" grpId="4"/>
      <p:bldP build="whole" bldLvl="1" animBg="1" rev="0" advAuto="0" spid="202" grpId="11"/>
      <p:bldP build="whole" bldLvl="1" animBg="1" rev="0" advAuto="0" spid="193" grpId="5"/>
      <p:bldP build="whole" bldLvl="1" animBg="1" rev="0" advAuto="0" spid="187" grpId="7"/>
      <p:bldP build="whole" bldLvl="1" animBg="1" rev="0" advAuto="0" spid="206" grpId="6"/>
      <p:bldP build="whole" bldLvl="1" animBg="1" rev="0" advAuto="0" spid="206" grpId="9"/>
      <p:bldP build="whole" bldLvl="1" animBg="1" rev="0" advAuto="0" spid="179" grpId="2"/>
      <p:bldP build="whole" bldLvl="1" animBg="1" rev="0" advAuto="0" spid="193" grpId="13"/>
      <p:bldP build="whole" bldLvl="1" animBg="1" rev="0" advAuto="0" spid="160" grpId="3"/>
      <p:bldP build="whole" bldLvl="1" animBg="1" rev="0" advAuto="0" spid="209" grpId="8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How does this affect what people think about your app?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219" name="Group 219"/>
          <p:cNvGrpSpPr/>
          <p:nvPr/>
        </p:nvGrpSpPr>
        <p:grpSpPr>
          <a:xfrm>
            <a:off x="2101523" y="1603340"/>
            <a:ext cx="4938949" cy="865873"/>
            <a:chOff x="22279" y="0"/>
            <a:chExt cx="4938948" cy="865871"/>
          </a:xfrm>
        </p:grpSpPr>
        <p:sp>
          <p:nvSpPr>
            <p:cNvPr id="214" name="Shape 214"/>
            <p:cNvSpPr/>
            <p:nvPr/>
          </p:nvSpPr>
          <p:spPr>
            <a:xfrm>
              <a:off x="22279" y="0"/>
              <a:ext cx="865871" cy="86587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040548" y="0"/>
              <a:ext cx="865872" cy="86587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DE02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058818" y="0"/>
              <a:ext cx="865871" cy="86587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077087" y="0"/>
              <a:ext cx="865871" cy="86587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095356" y="0"/>
              <a:ext cx="865873" cy="865872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28575" cap="flat">
              <a:solidFill>
                <a:srgbClr val="DE021D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20" name="Shape 220"/>
          <p:cNvSpPr/>
          <p:nvPr/>
        </p:nvSpPr>
        <p:spPr>
          <a:xfrm>
            <a:off x="1270028" y="2887049"/>
            <a:ext cx="6629190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33333"/>
                </a:solidFill>
              </a:rPr>
              <a:t>Doesn’t work a lot of the time and when it does it’s slow.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65555" y="1063431"/>
            <a:ext cx="8229601" cy="3539547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Data location is the problem.</a:t>
            </a:r>
          </a:p>
        </p:txBody>
      </p:sp>
      <p:sp>
        <p:nvSpPr>
          <p:cNvPr id="224" name="Shape 224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228" name="Shape 228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Data Location Options &amp; Effects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aphicFrame>
        <p:nvGraphicFramePr>
          <p:cNvPr id="230" name="Table 230"/>
          <p:cNvGraphicFramePr/>
          <p:nvPr/>
        </p:nvGraphicFramePr>
        <p:xfrm>
          <a:off x="342920" y="1887650"/>
          <a:ext cx="8458160" cy="28432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32"/>
                <a:gridCol w="1691632"/>
                <a:gridCol w="1691632"/>
                <a:gridCol w="1691632"/>
                <a:gridCol w="1691632"/>
              </a:tblGrid>
              <a:tr h="58705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Data</a:t>
                      </a:r>
                      <a:endParaRPr sz="15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Location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Network</a:t>
                      </a:r>
                      <a:endParaRPr sz="15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Requirement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 Availability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</a:t>
                      </a:r>
                      <a:endParaRPr sz="15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Responsiveness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Enabling</a:t>
                      </a:r>
                      <a:endParaRPr sz="15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Technology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Remote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Sometimes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Variable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REST Services (JSON)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Never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SQLite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&amp; Remote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Occasionally 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Sync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Shape 231"/>
          <p:cNvSpPr/>
          <p:nvPr/>
        </p:nvSpPr>
        <p:spPr>
          <a:xfrm>
            <a:off x="916851" y="968933"/>
            <a:ext cx="515928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24270" y="972723"/>
            <a:ext cx="515927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2</a:t>
            </a:r>
          </a:p>
        </p:txBody>
      </p:sp>
      <p:sp>
        <p:nvSpPr>
          <p:cNvPr id="233" name="Shape 233"/>
          <p:cNvSpPr/>
          <p:nvPr/>
        </p:nvSpPr>
        <p:spPr>
          <a:xfrm>
            <a:off x="4304667" y="963004"/>
            <a:ext cx="515927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3</a:t>
            </a:r>
          </a:p>
        </p:txBody>
      </p:sp>
      <p:sp>
        <p:nvSpPr>
          <p:cNvPr id="234" name="Shape 234"/>
          <p:cNvSpPr/>
          <p:nvPr/>
        </p:nvSpPr>
        <p:spPr>
          <a:xfrm>
            <a:off x="5980112" y="963004"/>
            <a:ext cx="515927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4</a:t>
            </a:r>
          </a:p>
        </p:txBody>
      </p:sp>
      <p:sp>
        <p:nvSpPr>
          <p:cNvPr id="235" name="Shape 235"/>
          <p:cNvSpPr/>
          <p:nvPr/>
        </p:nvSpPr>
        <p:spPr>
          <a:xfrm>
            <a:off x="7673719" y="967455"/>
            <a:ext cx="515927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5</a:t>
            </a:r>
          </a:p>
        </p:txBody>
      </p:sp>
      <p:grpSp>
        <p:nvGrpSpPr>
          <p:cNvPr id="238" name="Group 238"/>
          <p:cNvGrpSpPr/>
          <p:nvPr/>
        </p:nvGrpSpPr>
        <p:grpSpPr>
          <a:xfrm>
            <a:off x="-6549292" y="793504"/>
            <a:ext cx="15481593" cy="3991633"/>
            <a:chOff x="0" y="0"/>
            <a:chExt cx="15481592" cy="3991632"/>
          </a:xfrm>
        </p:grpSpPr>
        <p:sp>
          <p:nvSpPr>
            <p:cNvPr id="236" name="Shape 236"/>
            <p:cNvSpPr/>
            <p:nvPr/>
          </p:nvSpPr>
          <p:spPr>
            <a:xfrm>
              <a:off x="8589299" y="16687"/>
              <a:ext cx="6892294" cy="3974946"/>
            </a:xfrm>
            <a:prstGeom prst="rect">
              <a:avLst/>
            </a:prstGeom>
            <a:solidFill>
              <a:srgbClr val="FFFFFF">
                <a:alpha val="9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-1" y="0"/>
              <a:ext cx="6892294" cy="397494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Data Location Options &amp; Effects</a:t>
            </a:r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243" name="Shape 243"/>
          <p:cNvSpPr/>
          <p:nvPr/>
        </p:nvSpPr>
        <p:spPr>
          <a:xfrm>
            <a:off x="3732245" y="3234732"/>
            <a:ext cx="3363868" cy="14962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aphicFrame>
        <p:nvGraphicFramePr>
          <p:cNvPr id="244" name="Table 244"/>
          <p:cNvGraphicFramePr/>
          <p:nvPr/>
        </p:nvGraphicFramePr>
        <p:xfrm>
          <a:off x="342920" y="1887650"/>
          <a:ext cx="8458160" cy="28432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91632"/>
                <a:gridCol w="1691632"/>
                <a:gridCol w="1691632"/>
                <a:gridCol w="1691632"/>
                <a:gridCol w="1691632"/>
              </a:tblGrid>
              <a:tr h="58705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Data</a:t>
                      </a:r>
                      <a:endParaRPr sz="15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Location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Network</a:t>
                      </a:r>
                      <a:endParaRPr sz="15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Requirement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 Availability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Application</a:t>
                      </a:r>
                      <a:endParaRPr sz="15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Responsiveness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Enabling</a:t>
                      </a:r>
                      <a:endParaRPr sz="15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Technology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round/>
                    </a:lnL>
                    <a:lnR>
                      <a:solidFill>
                        <a:srgbClr val="C50B27"/>
                      </a:solidFill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round/>
                    </a:lnB>
                    <a:solidFill>
                      <a:srgbClr val="C90924"/>
                    </a:solidFill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Remote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Sometimes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Variable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REST Services (JSON)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Only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Never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SQLite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  <a:tr h="752079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Local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&amp; Remote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Occasionally Connected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Available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Always</a:t>
                      </a:r>
                      <a:endParaRPr sz="1500"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endParaRPr>
                    </a:p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Fast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Sync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C50B27"/>
                      </a:solidFill>
                      <a:prstDash val="sysDot"/>
                      <a:round/>
                    </a:lnL>
                    <a:lnR>
                      <a:solidFill>
                        <a:srgbClr val="C50B27"/>
                      </a:solidFill>
                      <a:prstDash val="sysDot"/>
                      <a:round/>
                    </a:lnR>
                    <a:lnT>
                      <a:solidFill>
                        <a:srgbClr val="C50B27"/>
                      </a:solidFill>
                      <a:prstDash val="sysDot"/>
                      <a:round/>
                    </a:lnT>
                    <a:lnB>
                      <a:solidFill>
                        <a:srgbClr val="C50B27"/>
                      </a:solidFill>
                      <a:prstDash val="sysDot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5" name="Shape 245"/>
          <p:cNvSpPr/>
          <p:nvPr/>
        </p:nvSpPr>
        <p:spPr>
          <a:xfrm>
            <a:off x="916851" y="968933"/>
            <a:ext cx="515928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1</a:t>
            </a:r>
          </a:p>
        </p:txBody>
      </p:sp>
      <p:sp>
        <p:nvSpPr>
          <p:cNvPr id="246" name="Shape 246"/>
          <p:cNvSpPr/>
          <p:nvPr/>
        </p:nvSpPr>
        <p:spPr>
          <a:xfrm>
            <a:off x="2624270" y="972723"/>
            <a:ext cx="515927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2</a:t>
            </a:r>
          </a:p>
        </p:txBody>
      </p:sp>
      <p:sp>
        <p:nvSpPr>
          <p:cNvPr id="247" name="Shape 247"/>
          <p:cNvSpPr/>
          <p:nvPr/>
        </p:nvSpPr>
        <p:spPr>
          <a:xfrm>
            <a:off x="4304667" y="963004"/>
            <a:ext cx="515927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3</a:t>
            </a:r>
          </a:p>
        </p:txBody>
      </p:sp>
      <p:sp>
        <p:nvSpPr>
          <p:cNvPr id="248" name="Shape 248"/>
          <p:cNvSpPr/>
          <p:nvPr/>
        </p:nvSpPr>
        <p:spPr>
          <a:xfrm>
            <a:off x="5980112" y="963004"/>
            <a:ext cx="515927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4</a:t>
            </a:r>
          </a:p>
        </p:txBody>
      </p:sp>
      <p:sp>
        <p:nvSpPr>
          <p:cNvPr id="249" name="Shape 249"/>
          <p:cNvSpPr/>
          <p:nvPr/>
        </p:nvSpPr>
        <p:spPr>
          <a:xfrm>
            <a:off x="7673719" y="967455"/>
            <a:ext cx="515927" cy="6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defRPr b="1" sz="4400">
                <a:solidFill>
                  <a:srgbClr val="C909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C90924"/>
                </a:solidFill>
              </a:rPr>
              <a:t>5</a:t>
            </a:r>
          </a:p>
        </p:txBody>
      </p:sp>
      <p:sp>
        <p:nvSpPr>
          <p:cNvPr id="250" name="Shape 250"/>
          <p:cNvSpPr/>
          <p:nvPr/>
        </p:nvSpPr>
        <p:spPr>
          <a:xfrm>
            <a:off x="80422" y="3902914"/>
            <a:ext cx="8982700" cy="92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76200">
            <a:solidFill>
              <a:srgbClr val="00A7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grpSp>
        <p:nvGrpSpPr>
          <p:cNvPr id="258" name="Group 258"/>
          <p:cNvGrpSpPr/>
          <p:nvPr/>
        </p:nvGrpSpPr>
        <p:grpSpPr>
          <a:xfrm>
            <a:off x="5834048" y="1810554"/>
            <a:ext cx="2288015" cy="2298227"/>
            <a:chOff x="0" y="0"/>
            <a:chExt cx="2288014" cy="2298225"/>
          </a:xfrm>
        </p:grpSpPr>
        <p:sp>
          <p:nvSpPr>
            <p:cNvPr id="253" name="Shape 253"/>
            <p:cNvSpPr/>
            <p:nvPr/>
          </p:nvSpPr>
          <p:spPr>
            <a:xfrm>
              <a:off x="449176" y="1397899"/>
              <a:ext cx="448218" cy="900327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1563774"/>
              <a:ext cx="461389" cy="117761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-1" y="2014079"/>
              <a:ext cx="461389" cy="117761"/>
            </a:xfrm>
            <a:prstGeom prst="rect">
              <a:avLst/>
            </a:pr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9163" y="1397887"/>
              <a:ext cx="900306" cy="90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 flipH="1" rot="10800000">
              <a:off x="1337288" y="-1"/>
              <a:ext cx="950727" cy="1860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0A7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2939951" y="1959474"/>
            <a:ext cx="3246689" cy="7014278"/>
            <a:chOff x="0" y="0"/>
            <a:chExt cx="3246688" cy="7014277"/>
          </a:xfrm>
        </p:grpSpPr>
        <p:sp>
          <p:nvSpPr>
            <p:cNvPr id="259" name="Shape 259"/>
            <p:cNvSpPr/>
            <p:nvPr/>
          </p:nvSpPr>
          <p:spPr>
            <a:xfrm>
              <a:off x="27043" y="32386"/>
              <a:ext cx="3219645" cy="6981891"/>
            </a:xfrm>
            <a:prstGeom prst="roundRect">
              <a:avLst>
                <a:gd name="adj" fmla="val 1491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95048" y="896433"/>
              <a:ext cx="2873872" cy="519942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365579" y="6293417"/>
              <a:ext cx="545064" cy="545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165144" y="-1"/>
              <a:ext cx="525696" cy="4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0" y="0"/>
                  </a:lnTo>
                  <a:lnTo>
                    <a:pt x="2118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 rot="16200000">
              <a:off x="-158451" y="1230833"/>
              <a:ext cx="357815" cy="4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17" y="0"/>
                  </a:lnTo>
                  <a:lnTo>
                    <a:pt x="2098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 rot="16200000">
              <a:off x="-114413" y="1808975"/>
              <a:ext cx="269744" cy="4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 rot="16200000">
              <a:off x="-114413" y="2306621"/>
              <a:ext cx="269744" cy="4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19" y="0"/>
                  </a:lnTo>
                  <a:lnTo>
                    <a:pt x="207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71" name="Group 271"/>
            <p:cNvGrpSpPr/>
            <p:nvPr/>
          </p:nvGrpSpPr>
          <p:grpSpPr>
            <a:xfrm>
              <a:off x="326765" y="1024565"/>
              <a:ext cx="548567" cy="390292"/>
              <a:chOff x="0" y="0"/>
              <a:chExt cx="548566" cy="390291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468674" y="0"/>
                <a:ext cx="79893" cy="390292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351506" y="76848"/>
                <a:ext cx="79893" cy="31344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234337" y="146699"/>
                <a:ext cx="79893" cy="243592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117168" y="225564"/>
                <a:ext cx="79893" cy="161942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-1" y="303933"/>
                <a:ext cx="79893" cy="83573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283" name="Group 283"/>
            <p:cNvGrpSpPr/>
            <p:nvPr/>
          </p:nvGrpSpPr>
          <p:grpSpPr>
            <a:xfrm>
              <a:off x="1359565" y="2194642"/>
              <a:ext cx="581233" cy="773584"/>
              <a:chOff x="-1" y="-2"/>
              <a:chExt cx="581232" cy="773583"/>
            </a:xfrm>
          </p:grpSpPr>
          <p:grpSp>
            <p:nvGrpSpPr>
              <p:cNvPr id="275" name="Group 275"/>
              <p:cNvGrpSpPr/>
              <p:nvPr/>
            </p:nvGrpSpPr>
            <p:grpSpPr>
              <a:xfrm>
                <a:off x="-2" y="-3"/>
                <a:ext cx="581233" cy="773585"/>
                <a:chOff x="0" y="0"/>
                <a:chExt cx="581232" cy="773583"/>
              </a:xfrm>
            </p:grpSpPr>
            <p:sp>
              <p:nvSpPr>
                <p:cNvPr id="272" name="Shape 272"/>
                <p:cNvSpPr/>
                <p:nvPr/>
              </p:nvSpPr>
              <p:spPr>
                <a:xfrm>
                  <a:off x="-1" y="0"/>
                  <a:ext cx="581233" cy="7735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DE021D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0" y="-1"/>
                  <a:ext cx="581232" cy="1453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-1" y="0"/>
                  <a:ext cx="581232" cy="7735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sz="1400">
                      <a:solidFill>
                        <a:srgbClr val="FFFFFF"/>
                      </a:solidFill>
                      <a:latin typeface="Arial Bold"/>
                      <a:ea typeface="Arial Bold"/>
                      <a:cs typeface="Arial Bold"/>
                      <a:sym typeface="Arial Bold"/>
                    </a:defRPr>
                  </a:pPr>
                </a:p>
              </p:txBody>
            </p:sp>
          </p:grpSp>
          <p:grpSp>
            <p:nvGrpSpPr>
              <p:cNvPr id="282" name="Group 282"/>
              <p:cNvGrpSpPr/>
              <p:nvPr/>
            </p:nvGrpSpPr>
            <p:grpSpPr>
              <a:xfrm>
                <a:off x="93759" y="282897"/>
                <a:ext cx="386162" cy="314396"/>
                <a:chOff x="8680" y="0"/>
                <a:chExt cx="386160" cy="314395"/>
              </a:xfrm>
            </p:grpSpPr>
            <p:grpSp>
              <p:nvGrpSpPr>
                <p:cNvPr id="278" name="Group 278"/>
                <p:cNvGrpSpPr/>
                <p:nvPr/>
              </p:nvGrpSpPr>
              <p:grpSpPr>
                <a:xfrm>
                  <a:off x="8680" y="89827"/>
                  <a:ext cx="296269" cy="224569"/>
                  <a:chOff x="8680" y="0"/>
                  <a:chExt cx="296267" cy="224567"/>
                </a:xfrm>
              </p:grpSpPr>
              <p:sp>
                <p:nvSpPr>
                  <p:cNvPr id="276" name="Shape 276"/>
                  <p:cNvSpPr/>
                  <p:nvPr/>
                </p:nvSpPr>
                <p:spPr>
                  <a:xfrm rot="10800000">
                    <a:off x="45063" y="62430"/>
                    <a:ext cx="259886" cy="1621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04" h="19384" fill="norm" stroke="1" extrusionOk="0">
                        <a:moveTo>
                          <a:pt x="0" y="4564"/>
                        </a:moveTo>
                        <a:cubicBezTo>
                          <a:pt x="5439" y="-2216"/>
                          <a:pt x="13653" y="-1341"/>
                          <a:pt x="18345" y="6517"/>
                        </a:cubicBezTo>
                        <a:cubicBezTo>
                          <a:pt x="20475" y="10084"/>
                          <a:pt x="21600" y="14676"/>
                          <a:pt x="21498" y="19384"/>
                        </a:cubicBezTo>
                        <a:lnTo>
                          <a:pt x="18050" y="19227"/>
                        </a:lnTo>
                        <a:cubicBezTo>
                          <a:pt x="18216" y="11604"/>
                          <a:pt x="14073" y="5230"/>
                          <a:pt x="8797" y="4990"/>
                        </a:cubicBezTo>
                        <a:cubicBezTo>
                          <a:pt x="6402" y="4882"/>
                          <a:pt x="4067" y="6076"/>
                          <a:pt x="2253" y="83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</a:p>
                </p:txBody>
              </p:sp>
              <p:sp>
                <p:nvSpPr>
                  <p:cNvPr id="277" name="Shape 277"/>
                  <p:cNvSpPr/>
                  <p:nvPr/>
                </p:nvSpPr>
                <p:spPr>
                  <a:xfrm>
                    <a:off x="8680" y="0"/>
                    <a:ext cx="112223" cy="67370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</a:p>
                </p:txBody>
              </p:sp>
            </p:grpSp>
            <p:grpSp>
              <p:nvGrpSpPr>
                <p:cNvPr id="281" name="Group 281"/>
                <p:cNvGrpSpPr/>
                <p:nvPr/>
              </p:nvGrpSpPr>
              <p:grpSpPr>
                <a:xfrm>
                  <a:off x="98573" y="-1"/>
                  <a:ext cx="296269" cy="224570"/>
                  <a:chOff x="0" y="0"/>
                  <a:chExt cx="296267" cy="224568"/>
                </a:xfrm>
              </p:grpSpPr>
              <p:sp>
                <p:nvSpPr>
                  <p:cNvPr id="279" name="Shape 279"/>
                  <p:cNvSpPr/>
                  <p:nvPr/>
                </p:nvSpPr>
                <p:spPr>
                  <a:xfrm>
                    <a:off x="0" y="-1"/>
                    <a:ext cx="259885" cy="1621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04" h="19384" fill="norm" stroke="1" extrusionOk="0">
                        <a:moveTo>
                          <a:pt x="0" y="4564"/>
                        </a:moveTo>
                        <a:cubicBezTo>
                          <a:pt x="5439" y="-2216"/>
                          <a:pt x="13653" y="-1341"/>
                          <a:pt x="18345" y="6517"/>
                        </a:cubicBezTo>
                        <a:cubicBezTo>
                          <a:pt x="20475" y="10084"/>
                          <a:pt x="21600" y="14676"/>
                          <a:pt x="21498" y="19384"/>
                        </a:cubicBezTo>
                        <a:lnTo>
                          <a:pt x="18050" y="19227"/>
                        </a:lnTo>
                        <a:cubicBezTo>
                          <a:pt x="18216" y="11604"/>
                          <a:pt x="14073" y="5230"/>
                          <a:pt x="8797" y="4990"/>
                        </a:cubicBezTo>
                        <a:cubicBezTo>
                          <a:pt x="6402" y="4882"/>
                          <a:pt x="4067" y="6076"/>
                          <a:pt x="2253" y="83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</a:p>
                </p:txBody>
              </p:sp>
              <p:sp>
                <p:nvSpPr>
                  <p:cNvPr id="280" name="Shape 280"/>
                  <p:cNvSpPr/>
                  <p:nvPr/>
                </p:nvSpPr>
                <p:spPr>
                  <a:xfrm rot="10800000">
                    <a:off x="184044" y="157197"/>
                    <a:ext cx="112224" cy="67372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lnSpc>
                        <a:spcPct val="80000"/>
                      </a:lnSpc>
                      <a:defRPr sz="1400">
                        <a:solidFill>
                          <a:srgbClr val="FFFFFF"/>
                        </a:solidFill>
                        <a:latin typeface="Arial Bold"/>
                        <a:ea typeface="Arial Bold"/>
                        <a:cs typeface="Arial Bold"/>
                        <a:sym typeface="Arial Bold"/>
                      </a:defRPr>
                    </a:pPr>
                  </a:p>
                </p:txBody>
              </p:sp>
            </p:grpSp>
          </p:grpSp>
        </p:grpSp>
      </p:grpSp>
      <p:sp>
        <p:nvSpPr>
          <p:cNvPr id="285" name="Shape 285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grpSp>
        <p:nvGrpSpPr>
          <p:cNvPr id="289" name="Group 289"/>
          <p:cNvGrpSpPr/>
          <p:nvPr/>
        </p:nvGrpSpPr>
        <p:grpSpPr>
          <a:xfrm>
            <a:off x="6458482" y="318288"/>
            <a:ext cx="2378541" cy="1492269"/>
            <a:chOff x="0" y="-16"/>
            <a:chExt cx="2378540" cy="1492267"/>
          </a:xfrm>
        </p:grpSpPr>
        <p:sp>
          <p:nvSpPr>
            <p:cNvPr id="286" name="Shape 286"/>
            <p:cNvSpPr/>
            <p:nvPr/>
          </p:nvSpPr>
          <p:spPr>
            <a:xfrm>
              <a:off x="810534" y="-17"/>
              <a:ext cx="1182725" cy="118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-1" y="592988"/>
              <a:ext cx="2378542" cy="89926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81281" y="302222"/>
              <a:ext cx="880500" cy="88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40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</a:p>
          </p:txBody>
        </p:sp>
      </p:grpSp>
      <p:pic>
        <p:nvPicPr>
          <p:cNvPr id="290" name="image13.png" descr="CB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69" y="176262"/>
            <a:ext cx="241609" cy="241608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464429" y="99380"/>
            <a:ext cx="822960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Solution:  Local Data + Sync</a:t>
            </a:r>
          </a:p>
        </p:txBody>
      </p:sp>
      <p:grpSp>
        <p:nvGrpSpPr>
          <p:cNvPr id="297" name="Group 297"/>
          <p:cNvGrpSpPr/>
          <p:nvPr/>
        </p:nvGrpSpPr>
        <p:grpSpPr>
          <a:xfrm>
            <a:off x="3266718" y="2984038"/>
            <a:ext cx="549296" cy="390811"/>
            <a:chOff x="0" y="0"/>
            <a:chExt cx="549295" cy="390810"/>
          </a:xfrm>
        </p:grpSpPr>
        <p:sp>
          <p:nvSpPr>
            <p:cNvPr id="292" name="Shape 292"/>
            <p:cNvSpPr/>
            <p:nvPr/>
          </p:nvSpPr>
          <p:spPr>
            <a:xfrm>
              <a:off x="469297" y="-1"/>
              <a:ext cx="79999" cy="3908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51973" y="76950"/>
              <a:ext cx="79999" cy="313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648" y="146894"/>
              <a:ext cx="79999" cy="24391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17324" y="225863"/>
              <a:ext cx="79999" cy="1621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-1" y="304336"/>
              <a:ext cx="79999" cy="836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3262237" y="2978067"/>
            <a:ext cx="553047" cy="393481"/>
            <a:chOff x="0" y="-1"/>
            <a:chExt cx="553046" cy="393480"/>
          </a:xfrm>
        </p:grpSpPr>
        <p:sp>
          <p:nvSpPr>
            <p:cNvPr id="298" name="Shape 298"/>
            <p:cNvSpPr/>
            <p:nvPr/>
          </p:nvSpPr>
          <p:spPr>
            <a:xfrm>
              <a:off x="472501" y="-2"/>
              <a:ext cx="80545" cy="39348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54376" y="77476"/>
              <a:ext cx="80545" cy="316002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6250" y="147897"/>
              <a:ext cx="80545" cy="245582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18125" y="227406"/>
              <a:ext cx="80545" cy="1632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-1" y="306415"/>
              <a:ext cx="80545" cy="842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4121084" y="3130923"/>
            <a:ext cx="899055" cy="899055"/>
            <a:chOff x="-11" y="-11"/>
            <a:chExt cx="899054" cy="899054"/>
          </a:xfrm>
        </p:grpSpPr>
        <p:sp>
          <p:nvSpPr>
            <p:cNvPr id="304" name="Shape 304"/>
            <p:cNvSpPr/>
            <p:nvPr/>
          </p:nvSpPr>
          <p:spPr>
            <a:xfrm>
              <a:off x="-12" y="-12"/>
              <a:ext cx="899055" cy="89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7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69367" y="482199"/>
              <a:ext cx="137269" cy="137269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 flipV="1">
              <a:off x="406634" y="356217"/>
              <a:ext cx="263253" cy="263254"/>
            </a:xfrm>
            <a:prstGeom prst="line">
              <a:avLst/>
            </a:prstGeom>
            <a:noFill/>
            <a:ln w="76200" cap="rnd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nodeType="afterEffect" presetClass="entr" presetSubtype="2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xit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4" dur="500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9" dur="500" fill="hold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nodeType="afterEffect" presetClass="exit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" dur="5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2"/>
      <p:bldP build="whole" bldLvl="1" animBg="1" rev="0" advAuto="0" spid="303" grpId="9"/>
      <p:bldP build="whole" bldLvl="1" animBg="1" rev="0" advAuto="0" spid="297" grpId="4"/>
      <p:bldP build="whole" bldLvl="1" animBg="1" rev="0" advAuto="0" spid="284" grpId="1"/>
      <p:bldP build="whole" bldLvl="1" animBg="1" rev="0" advAuto="0" spid="258" grpId="3"/>
      <p:bldP build="whole" bldLvl="1" animBg="1" rev="0" advAuto="0" spid="297" grpId="7"/>
      <p:bldP build="whole" bldLvl="1" animBg="1" rev="0" advAuto="0" spid="303" grpId="5"/>
      <p:bldP build="whole" bldLvl="1" animBg="1" rev="0" advAuto="0" spid="307" grpId="6"/>
      <p:bldP build="whole" bldLvl="1" animBg="1" rev="0" advAuto="0" spid="258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227219" y="2167089"/>
            <a:ext cx="2185061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Why Mobile?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227219" y="2167089"/>
            <a:ext cx="3179319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Couchbase Mobile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12" name="image15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237420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hape 313"/>
          <p:cNvSpPr/>
          <p:nvPr>
            <p:ph type="sldNum" sz="quarter" idx="2"/>
          </p:nvPr>
        </p:nvSpPr>
        <p:spPr>
          <a:xfrm>
            <a:off x="4135877" y="4710924"/>
            <a:ext cx="87224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grpSp>
        <p:nvGrpSpPr>
          <p:cNvPr id="351" name="Group 351"/>
          <p:cNvGrpSpPr/>
          <p:nvPr/>
        </p:nvGrpSpPr>
        <p:grpSpPr>
          <a:xfrm>
            <a:off x="6480544" y="1286872"/>
            <a:ext cx="1584332" cy="1945610"/>
            <a:chOff x="-1" y="0"/>
            <a:chExt cx="1584331" cy="1945609"/>
          </a:xfrm>
        </p:grpSpPr>
        <p:grpSp>
          <p:nvGrpSpPr>
            <p:cNvPr id="326" name="Group 326"/>
            <p:cNvGrpSpPr/>
            <p:nvPr/>
          </p:nvGrpSpPr>
          <p:grpSpPr>
            <a:xfrm>
              <a:off x="156415" y="384379"/>
              <a:ext cx="1292771" cy="1293143"/>
              <a:chOff x="-1" y="0"/>
              <a:chExt cx="1292770" cy="1293141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538427" y="634"/>
                <a:ext cx="754343" cy="75434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430475" y="108584"/>
                <a:ext cx="754344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323086" y="216303"/>
                <a:ext cx="753221" cy="753221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216723" y="324252"/>
                <a:ext cx="753222" cy="753221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108213" y="430847"/>
                <a:ext cx="754343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9" name="Shape 319"/>
              <p:cNvSpPr/>
              <p:nvPr/>
            </p:nvSpPr>
            <p:spPr>
              <a:xfrm flipV="1">
                <a:off x="-2" y="-1"/>
                <a:ext cx="754345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 flipV="1">
                <a:off x="107950" y="107950"/>
                <a:ext cx="754343" cy="75434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1" name="Shape 321"/>
              <p:cNvSpPr/>
              <p:nvPr/>
            </p:nvSpPr>
            <p:spPr>
              <a:xfrm flipV="1">
                <a:off x="216461" y="215667"/>
                <a:ext cx="753222" cy="75322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 flipV="1">
                <a:off x="322824" y="323618"/>
                <a:ext cx="753221" cy="75322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3" name="Shape 323"/>
              <p:cNvSpPr/>
              <p:nvPr/>
            </p:nvSpPr>
            <p:spPr>
              <a:xfrm flipV="1">
                <a:off x="430212" y="430213"/>
                <a:ext cx="754344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4" name="Shape 324"/>
              <p:cNvSpPr/>
              <p:nvPr/>
            </p:nvSpPr>
            <p:spPr>
              <a:xfrm flipV="1">
                <a:off x="538164" y="538164"/>
                <a:ext cx="754343" cy="75434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262" y="538798"/>
                <a:ext cx="754344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330" name="Group 330"/>
            <p:cNvGrpSpPr/>
            <p:nvPr/>
          </p:nvGrpSpPr>
          <p:grpSpPr>
            <a:xfrm>
              <a:off x="241967" y="1358231"/>
              <a:ext cx="441331" cy="587378"/>
              <a:chOff x="-1" y="-1"/>
              <a:chExt cx="441330" cy="587377"/>
            </a:xfrm>
          </p:grpSpPr>
          <p:sp>
            <p:nvSpPr>
              <p:cNvPr id="327" name="Shape 327"/>
              <p:cNvSpPr/>
              <p:nvPr/>
            </p:nvSpPr>
            <p:spPr>
              <a:xfrm>
                <a:off x="-1" y="0"/>
                <a:ext cx="441330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-1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-2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34" name="Group 334"/>
            <p:cNvGrpSpPr/>
            <p:nvPr/>
          </p:nvGrpSpPr>
          <p:grpSpPr>
            <a:xfrm>
              <a:off x="-2" y="685798"/>
              <a:ext cx="441332" cy="587378"/>
              <a:chOff x="-1" y="-1"/>
              <a:chExt cx="441330" cy="587377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-1" y="0"/>
                <a:ext cx="441330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-1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-2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38" name="Group 338"/>
            <p:cNvGrpSpPr/>
            <p:nvPr/>
          </p:nvGrpSpPr>
          <p:grpSpPr>
            <a:xfrm>
              <a:off x="241967" y="-1"/>
              <a:ext cx="441331" cy="587378"/>
              <a:chOff x="-1" y="-1"/>
              <a:chExt cx="441330" cy="587377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-1" y="0"/>
                <a:ext cx="441330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-1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-2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42" name="Group 342"/>
            <p:cNvGrpSpPr/>
            <p:nvPr/>
          </p:nvGrpSpPr>
          <p:grpSpPr>
            <a:xfrm>
              <a:off x="918854" y="1358231"/>
              <a:ext cx="441332" cy="587378"/>
              <a:chOff x="0" y="-1"/>
              <a:chExt cx="441331" cy="587377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-1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0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-1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46" name="Group 346"/>
            <p:cNvGrpSpPr/>
            <p:nvPr/>
          </p:nvGrpSpPr>
          <p:grpSpPr>
            <a:xfrm>
              <a:off x="1142999" y="685798"/>
              <a:ext cx="441332" cy="587378"/>
              <a:chOff x="-1" y="-1"/>
              <a:chExt cx="441330" cy="587377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-1" y="0"/>
                <a:ext cx="441330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-1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-2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50" name="Group 350"/>
            <p:cNvGrpSpPr/>
            <p:nvPr/>
          </p:nvGrpSpPr>
          <p:grpSpPr>
            <a:xfrm>
              <a:off x="918854" y="-1"/>
              <a:ext cx="441332" cy="587378"/>
              <a:chOff x="0" y="-1"/>
              <a:chExt cx="441331" cy="587377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-1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-1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352" name="Shape 352"/>
          <p:cNvSpPr/>
          <p:nvPr/>
        </p:nvSpPr>
        <p:spPr>
          <a:xfrm>
            <a:off x="490511" y="3580505"/>
            <a:ext cx="260509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rPr>
              <a:t>Couchbase Lite</a:t>
            </a:r>
            <a:endParaRPr sz="4200">
              <a:solidFill>
                <a:srgbClr val="E5001A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On-device, lightweight, native embedded JSON database</a:t>
            </a:r>
          </a:p>
        </p:txBody>
      </p:sp>
      <p:sp>
        <p:nvSpPr>
          <p:cNvPr id="353" name="Shape 353"/>
          <p:cNvSpPr/>
          <p:nvPr/>
        </p:nvSpPr>
        <p:spPr>
          <a:xfrm>
            <a:off x="3420095" y="3580505"/>
            <a:ext cx="2300065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rPr>
              <a:t>Sync Gateway</a:t>
            </a:r>
            <a:endParaRPr sz="4200">
              <a:solidFill>
                <a:srgbClr val="E5001A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Synchronize on-device Couchbase Lite with Couchbase Server in the cloud</a:t>
            </a:r>
          </a:p>
        </p:txBody>
      </p:sp>
      <p:sp>
        <p:nvSpPr>
          <p:cNvPr id="354" name="Shape 354"/>
          <p:cNvSpPr/>
          <p:nvPr/>
        </p:nvSpPr>
        <p:spPr>
          <a:xfrm>
            <a:off x="6335231" y="3580507"/>
            <a:ext cx="2036593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rPr>
              <a:t>Couchbase Server</a:t>
            </a:r>
            <a:endParaRPr sz="4200">
              <a:solidFill>
                <a:srgbClr val="E5001A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  <a:p>
            <a:pPr lvl="0" algn="ctr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High performance, scalable, always-on JSON database in the cloud</a:t>
            </a:r>
          </a:p>
        </p:txBody>
      </p:sp>
      <p:grpSp>
        <p:nvGrpSpPr>
          <p:cNvPr id="366" name="Group 366"/>
          <p:cNvGrpSpPr/>
          <p:nvPr/>
        </p:nvGrpSpPr>
        <p:grpSpPr>
          <a:xfrm>
            <a:off x="1337848" y="1280465"/>
            <a:ext cx="938881" cy="2035988"/>
            <a:chOff x="0" y="0"/>
            <a:chExt cx="938880" cy="2035986"/>
          </a:xfrm>
        </p:grpSpPr>
        <p:grpSp>
          <p:nvGrpSpPr>
            <p:cNvPr id="361" name="Group 361"/>
            <p:cNvGrpSpPr/>
            <p:nvPr/>
          </p:nvGrpSpPr>
          <p:grpSpPr>
            <a:xfrm>
              <a:off x="0" y="-1"/>
              <a:ext cx="938881" cy="2035988"/>
              <a:chOff x="0" y="0"/>
              <a:chExt cx="938880" cy="2035986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0" y="-1"/>
                <a:ext cx="938881" cy="2035988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285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48992" y="251964"/>
                <a:ext cx="838049" cy="1516203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441255" y="55960"/>
                <a:ext cx="45719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378366" y="1814911"/>
                <a:ext cx="177798" cy="177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432345" y="1868888"/>
                <a:ext cx="69852" cy="73027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375008" y="142568"/>
                <a:ext cx="182882" cy="3657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65" name="Group 365"/>
            <p:cNvGrpSpPr/>
            <p:nvPr/>
          </p:nvGrpSpPr>
          <p:grpSpPr>
            <a:xfrm>
              <a:off x="304457" y="789220"/>
              <a:ext cx="317215" cy="422194"/>
              <a:chOff x="0" y="0"/>
              <a:chExt cx="317213" cy="422193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0" y="-1"/>
                <a:ext cx="317214" cy="422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0" y="-1"/>
                <a:ext cx="317214" cy="79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0" y="-1"/>
                <a:ext cx="317214" cy="422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367" name="Shape 367"/>
          <p:cNvSpPr/>
          <p:nvPr>
            <p:ph type="title"/>
          </p:nvPr>
        </p:nvSpPr>
        <p:spPr>
          <a:xfrm>
            <a:off x="432575" y="200249"/>
            <a:ext cx="7009087" cy="405324"/>
          </a:xfrm>
          <a:prstGeom prst="rect">
            <a:avLst/>
          </a:prstGeom>
        </p:spPr>
        <p:txBody>
          <a:bodyPr anchor="b"/>
          <a:lstStyle>
            <a:lvl1pPr algn="l" defTabSz="425194">
              <a:defRPr b="1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Couchbase Mobile</a:t>
            </a:r>
          </a:p>
        </p:txBody>
      </p:sp>
      <p:grpSp>
        <p:nvGrpSpPr>
          <p:cNvPr id="376" name="Group 376"/>
          <p:cNvGrpSpPr/>
          <p:nvPr/>
        </p:nvGrpSpPr>
        <p:grpSpPr>
          <a:xfrm>
            <a:off x="4075877" y="1298328"/>
            <a:ext cx="990602" cy="1981202"/>
            <a:chOff x="0" y="0"/>
            <a:chExt cx="990600" cy="1981200"/>
          </a:xfrm>
        </p:grpSpPr>
        <p:sp>
          <p:nvSpPr>
            <p:cNvPr id="368" name="Shape 368"/>
            <p:cNvSpPr/>
            <p:nvPr/>
          </p:nvSpPr>
          <p:spPr>
            <a:xfrm>
              <a:off x="0" y="0"/>
              <a:ext cx="990601" cy="1981201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375" name="Group 375"/>
            <p:cNvGrpSpPr/>
            <p:nvPr/>
          </p:nvGrpSpPr>
          <p:grpSpPr>
            <a:xfrm>
              <a:off x="118663" y="652635"/>
              <a:ext cx="755048" cy="614724"/>
              <a:chOff x="16972" y="0"/>
              <a:chExt cx="755047" cy="614723"/>
            </a:xfrm>
          </p:grpSpPr>
          <p:grpSp>
            <p:nvGrpSpPr>
              <p:cNvPr id="371" name="Group 371"/>
              <p:cNvGrpSpPr/>
              <p:nvPr/>
            </p:nvGrpSpPr>
            <p:grpSpPr>
              <a:xfrm>
                <a:off x="16972" y="175636"/>
                <a:ext cx="579280" cy="439088"/>
                <a:chOff x="16972" y="0"/>
                <a:chExt cx="579279" cy="439087"/>
              </a:xfrm>
            </p:grpSpPr>
            <p:sp>
              <p:nvSpPr>
                <p:cNvPr id="369" name="Shape 369"/>
                <p:cNvSpPr/>
                <p:nvPr/>
              </p:nvSpPr>
              <p:spPr>
                <a:xfrm rot="10800000">
                  <a:off x="88109" y="122067"/>
                  <a:ext cx="508143" cy="3170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16972" y="0"/>
                  <a:ext cx="219426" cy="131725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374" name="Group 374"/>
              <p:cNvGrpSpPr/>
              <p:nvPr/>
            </p:nvGrpSpPr>
            <p:grpSpPr>
              <a:xfrm>
                <a:off x="192740" y="0"/>
                <a:ext cx="579281" cy="439088"/>
                <a:chOff x="0" y="0"/>
                <a:chExt cx="579279" cy="439087"/>
              </a:xfrm>
            </p:grpSpPr>
            <p:sp>
              <p:nvSpPr>
                <p:cNvPr id="372" name="Shape 372"/>
                <p:cNvSpPr/>
                <p:nvPr/>
              </p:nvSpPr>
              <p:spPr>
                <a:xfrm>
                  <a:off x="0" y="0"/>
                  <a:ext cx="508143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 rot="10800000">
                  <a:off x="359853" y="307362"/>
                  <a:ext cx="219427" cy="13172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79" name="image15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237420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>
            <p:ph type="sldNum" sz="quarter" idx="2"/>
          </p:nvPr>
        </p:nvSpPr>
        <p:spPr>
          <a:xfrm>
            <a:off x="4135877" y="4710924"/>
            <a:ext cx="87224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381" name="Shape 381"/>
          <p:cNvSpPr/>
          <p:nvPr/>
        </p:nvSpPr>
        <p:spPr>
          <a:xfrm>
            <a:off x="490511" y="3951384"/>
            <a:ext cx="260509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Couchbase Lite</a:t>
            </a:r>
          </a:p>
        </p:txBody>
      </p:sp>
      <p:grpSp>
        <p:nvGrpSpPr>
          <p:cNvPr id="393" name="Group 393"/>
          <p:cNvGrpSpPr/>
          <p:nvPr/>
        </p:nvGrpSpPr>
        <p:grpSpPr>
          <a:xfrm>
            <a:off x="1337848" y="1651342"/>
            <a:ext cx="938881" cy="2035989"/>
            <a:chOff x="0" y="0"/>
            <a:chExt cx="938880" cy="2035987"/>
          </a:xfrm>
        </p:grpSpPr>
        <p:grpSp>
          <p:nvGrpSpPr>
            <p:cNvPr id="388" name="Group 388"/>
            <p:cNvGrpSpPr/>
            <p:nvPr/>
          </p:nvGrpSpPr>
          <p:grpSpPr>
            <a:xfrm>
              <a:off x="0" y="-1"/>
              <a:ext cx="938881" cy="2035989"/>
              <a:chOff x="0" y="0"/>
              <a:chExt cx="938880" cy="2035987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0" y="0"/>
                <a:ext cx="938881" cy="2035988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28575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48992" y="251964"/>
                <a:ext cx="838049" cy="1516204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441255" y="55960"/>
                <a:ext cx="45719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378366" y="1814912"/>
                <a:ext cx="177798" cy="177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432345" y="1868889"/>
                <a:ext cx="69852" cy="73028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375008" y="142568"/>
                <a:ext cx="182882" cy="36578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92" name="Group 392"/>
            <p:cNvGrpSpPr/>
            <p:nvPr/>
          </p:nvGrpSpPr>
          <p:grpSpPr>
            <a:xfrm>
              <a:off x="304457" y="789220"/>
              <a:ext cx="317215" cy="422195"/>
              <a:chOff x="0" y="-1"/>
              <a:chExt cx="317213" cy="422193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0" y="-2"/>
                <a:ext cx="317214" cy="422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0" y="-1"/>
                <a:ext cx="317214" cy="79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0" y="-2"/>
                <a:ext cx="317214" cy="422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394" name="Shape 394"/>
          <p:cNvSpPr/>
          <p:nvPr>
            <p:ph type="title"/>
          </p:nvPr>
        </p:nvSpPr>
        <p:spPr>
          <a:xfrm>
            <a:off x="432575" y="200249"/>
            <a:ext cx="7009087" cy="405324"/>
          </a:xfrm>
          <a:prstGeom prst="rect">
            <a:avLst/>
          </a:prstGeom>
        </p:spPr>
        <p:txBody>
          <a:bodyPr anchor="b"/>
          <a:lstStyle>
            <a:lvl1pPr algn="l" defTabSz="425194">
              <a:defRPr b="1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Couchbase Lite</a:t>
            </a:r>
          </a:p>
        </p:txBody>
      </p:sp>
      <p:sp>
        <p:nvSpPr>
          <p:cNvPr id="395" name="Shape 395"/>
          <p:cNvSpPr/>
          <p:nvPr/>
        </p:nvSpPr>
        <p:spPr>
          <a:xfrm>
            <a:off x="3430076" y="1605761"/>
            <a:ext cx="2043630" cy="2812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Full Featured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JSON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Native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Lightweight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Secure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Offline</a:t>
            </a:r>
          </a:p>
        </p:txBody>
      </p:sp>
      <p:pic>
        <p:nvPicPr>
          <p:cNvPr id="396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5493" y="2388092"/>
            <a:ext cx="316890" cy="39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91879" y="2388093"/>
            <a:ext cx="344312" cy="390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1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31129" y="2388093"/>
            <a:ext cx="319935" cy="390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1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26880" y="2388093"/>
            <a:ext cx="390016" cy="390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2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91587" y="2921777"/>
            <a:ext cx="304701" cy="3047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>
            <a:off x="7414951" y="2312137"/>
            <a:ext cx="2" cy="1047149"/>
          </a:xfrm>
          <a:prstGeom prst="line">
            <a:avLst/>
          </a:prstGeom>
          <a:ln w="25400">
            <a:solidFill>
              <a:srgbClr val="BFBFBF"/>
            </a:solidFill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402" name="image21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17332" y="2869484"/>
            <a:ext cx="40640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22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713008" y="2384779"/>
            <a:ext cx="415050" cy="3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23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47036" y="2846894"/>
            <a:ext cx="454467" cy="454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24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370069" y="2386157"/>
            <a:ext cx="339273" cy="368255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508820" y="1939982"/>
            <a:ext cx="1270713" cy="22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600"/>
              <a:t>Cross-Platform</a:t>
            </a:r>
          </a:p>
        </p:txBody>
      </p:sp>
      <p:sp>
        <p:nvSpPr>
          <p:cNvPr id="407" name="Shape 407"/>
          <p:cNvSpPr/>
          <p:nvPr/>
        </p:nvSpPr>
        <p:spPr>
          <a:xfrm>
            <a:off x="6223837" y="1939982"/>
            <a:ext cx="534518" cy="22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/>
            </a:pPr>
            <a:r>
              <a:rPr sz="1600"/>
              <a:t>Native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 417"/>
          <p:cNvGrpSpPr/>
          <p:nvPr/>
        </p:nvGrpSpPr>
        <p:grpSpPr>
          <a:xfrm>
            <a:off x="1312769" y="1707305"/>
            <a:ext cx="990601" cy="1981202"/>
            <a:chOff x="0" y="0"/>
            <a:chExt cx="990600" cy="1981200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990601" cy="1981201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16" name="Group 416"/>
            <p:cNvGrpSpPr/>
            <p:nvPr/>
          </p:nvGrpSpPr>
          <p:grpSpPr>
            <a:xfrm>
              <a:off x="118663" y="652635"/>
              <a:ext cx="755049" cy="614724"/>
              <a:chOff x="16972" y="0"/>
              <a:chExt cx="755048" cy="614723"/>
            </a:xfrm>
          </p:grpSpPr>
          <p:grpSp>
            <p:nvGrpSpPr>
              <p:cNvPr id="412" name="Group 412"/>
              <p:cNvGrpSpPr/>
              <p:nvPr/>
            </p:nvGrpSpPr>
            <p:grpSpPr>
              <a:xfrm>
                <a:off x="16972" y="175635"/>
                <a:ext cx="579281" cy="439089"/>
                <a:chOff x="16972" y="0"/>
                <a:chExt cx="579279" cy="439087"/>
              </a:xfrm>
            </p:grpSpPr>
            <p:sp>
              <p:nvSpPr>
                <p:cNvPr id="410" name="Shape 410"/>
                <p:cNvSpPr/>
                <p:nvPr/>
              </p:nvSpPr>
              <p:spPr>
                <a:xfrm rot="10800000">
                  <a:off x="88110" y="122068"/>
                  <a:ext cx="508143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16972" y="0"/>
                  <a:ext cx="219426" cy="13172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15" name="Group 415"/>
              <p:cNvGrpSpPr/>
              <p:nvPr/>
            </p:nvGrpSpPr>
            <p:grpSpPr>
              <a:xfrm>
                <a:off x="192741" y="0"/>
                <a:ext cx="579281" cy="439088"/>
                <a:chOff x="0" y="0"/>
                <a:chExt cx="579279" cy="439087"/>
              </a:xfrm>
            </p:grpSpPr>
            <p:sp>
              <p:nvSpPr>
                <p:cNvPr id="413" name="Shape 413"/>
                <p:cNvSpPr/>
                <p:nvPr/>
              </p:nvSpPr>
              <p:spPr>
                <a:xfrm>
                  <a:off x="0" y="0"/>
                  <a:ext cx="508143" cy="317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 rot="10800000">
                  <a:off x="359854" y="307362"/>
                  <a:ext cx="219426" cy="131726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sp>
        <p:nvSpPr>
          <p:cNvPr id="418" name="Shape 418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19" name="image15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237420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>
            <p:ph type="sldNum" sz="quarter" idx="2"/>
          </p:nvPr>
        </p:nvSpPr>
        <p:spPr>
          <a:xfrm>
            <a:off x="4135877" y="4710924"/>
            <a:ext cx="87224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421" name="Shape 421"/>
          <p:cNvSpPr/>
          <p:nvPr/>
        </p:nvSpPr>
        <p:spPr>
          <a:xfrm>
            <a:off x="490511" y="3951384"/>
            <a:ext cx="260509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Sync Gateway</a:t>
            </a:r>
          </a:p>
        </p:txBody>
      </p:sp>
      <p:sp>
        <p:nvSpPr>
          <p:cNvPr id="422" name="Shape 422"/>
          <p:cNvSpPr/>
          <p:nvPr>
            <p:ph type="title"/>
          </p:nvPr>
        </p:nvSpPr>
        <p:spPr>
          <a:xfrm>
            <a:off x="432575" y="200249"/>
            <a:ext cx="7009087" cy="405324"/>
          </a:xfrm>
          <a:prstGeom prst="rect">
            <a:avLst/>
          </a:prstGeom>
        </p:spPr>
        <p:txBody>
          <a:bodyPr anchor="b"/>
          <a:lstStyle>
            <a:lvl1pPr algn="l" defTabSz="425194">
              <a:defRPr b="1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Sync Gateway</a:t>
            </a:r>
          </a:p>
        </p:txBody>
      </p:sp>
      <p:sp>
        <p:nvSpPr>
          <p:cNvPr id="423" name="Shape 423"/>
          <p:cNvSpPr/>
          <p:nvPr/>
        </p:nvSpPr>
        <p:spPr>
          <a:xfrm>
            <a:off x="3441960" y="1677947"/>
            <a:ext cx="1534719" cy="1796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Replication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Access Control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Filtering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Validation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26" name="image15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237420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>
            <p:ph type="title"/>
          </p:nvPr>
        </p:nvSpPr>
        <p:spPr>
          <a:xfrm>
            <a:off x="432575" y="200249"/>
            <a:ext cx="7009087" cy="405324"/>
          </a:xfrm>
          <a:prstGeom prst="rect">
            <a:avLst/>
          </a:prstGeom>
        </p:spPr>
        <p:txBody>
          <a:bodyPr anchor="b"/>
          <a:lstStyle>
            <a:lvl1pPr algn="l" defTabSz="425194">
              <a:defRPr b="1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Channels</a:t>
            </a:r>
          </a:p>
        </p:txBody>
      </p:sp>
      <p:sp>
        <p:nvSpPr>
          <p:cNvPr id="428" name="Shape 428"/>
          <p:cNvSpPr/>
          <p:nvPr>
            <p:ph type="sldNum" sz="quarter" idx="2"/>
          </p:nvPr>
        </p:nvSpPr>
        <p:spPr>
          <a:xfrm>
            <a:off x="4135877" y="4710924"/>
            <a:ext cx="87224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grpSp>
        <p:nvGrpSpPr>
          <p:cNvPr id="437" name="Group 437"/>
          <p:cNvGrpSpPr/>
          <p:nvPr/>
        </p:nvGrpSpPr>
        <p:grpSpPr>
          <a:xfrm>
            <a:off x="4021031" y="2652684"/>
            <a:ext cx="444744" cy="889483"/>
            <a:chOff x="-1" y="-1"/>
            <a:chExt cx="444743" cy="889482"/>
          </a:xfrm>
        </p:grpSpPr>
        <p:sp>
          <p:nvSpPr>
            <p:cNvPr id="429" name="Shape 429"/>
            <p:cNvSpPr/>
            <p:nvPr/>
          </p:nvSpPr>
          <p:spPr>
            <a:xfrm>
              <a:off x="-2" y="-2"/>
              <a:ext cx="444744" cy="889484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36" name="Group 436"/>
            <p:cNvGrpSpPr/>
            <p:nvPr/>
          </p:nvGrpSpPr>
          <p:grpSpPr>
            <a:xfrm>
              <a:off x="53275" y="293007"/>
              <a:ext cx="338990" cy="275988"/>
              <a:chOff x="7620" y="0"/>
              <a:chExt cx="338989" cy="275987"/>
            </a:xfrm>
          </p:grpSpPr>
          <p:grpSp>
            <p:nvGrpSpPr>
              <p:cNvPr id="432" name="Group 432"/>
              <p:cNvGrpSpPr/>
              <p:nvPr/>
            </p:nvGrpSpPr>
            <p:grpSpPr>
              <a:xfrm>
                <a:off x="7620" y="78852"/>
                <a:ext cx="260078" cy="197136"/>
                <a:chOff x="7620" y="0"/>
                <a:chExt cx="260077" cy="197135"/>
              </a:xfrm>
            </p:grpSpPr>
            <p:sp>
              <p:nvSpPr>
                <p:cNvPr id="430" name="Shape 430"/>
                <p:cNvSpPr/>
                <p:nvPr/>
              </p:nvSpPr>
              <p:spPr>
                <a:xfrm rot="10800000">
                  <a:off x="39558" y="54803"/>
                  <a:ext cx="228140" cy="1423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7620" y="0"/>
                  <a:ext cx="98516" cy="5914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35" name="Group 435"/>
              <p:cNvGrpSpPr/>
              <p:nvPr/>
            </p:nvGrpSpPr>
            <p:grpSpPr>
              <a:xfrm>
                <a:off x="86533" y="0"/>
                <a:ext cx="260077" cy="197135"/>
                <a:chOff x="0" y="0"/>
                <a:chExt cx="260076" cy="197134"/>
              </a:xfrm>
            </p:grpSpPr>
            <p:sp>
              <p:nvSpPr>
                <p:cNvPr id="433" name="Shape 433"/>
                <p:cNvSpPr/>
                <p:nvPr/>
              </p:nvSpPr>
              <p:spPr>
                <a:xfrm>
                  <a:off x="0" y="0"/>
                  <a:ext cx="228139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4" name="Shape 434"/>
                <p:cNvSpPr/>
                <p:nvPr/>
              </p:nvSpPr>
              <p:spPr>
                <a:xfrm rot="10800000">
                  <a:off x="161561" y="137993"/>
                  <a:ext cx="98516" cy="59142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grpSp>
        <p:nvGrpSpPr>
          <p:cNvPr id="465" name="Group 465"/>
          <p:cNvGrpSpPr/>
          <p:nvPr/>
        </p:nvGrpSpPr>
        <p:grpSpPr>
          <a:xfrm>
            <a:off x="1893856" y="2820428"/>
            <a:ext cx="2127179" cy="1682678"/>
            <a:chOff x="-1" y="0"/>
            <a:chExt cx="2127178" cy="1682677"/>
          </a:xfrm>
        </p:grpSpPr>
        <p:sp>
          <p:nvSpPr>
            <p:cNvPr id="438" name="Shape 438"/>
            <p:cNvSpPr/>
            <p:nvPr/>
          </p:nvSpPr>
          <p:spPr>
            <a:xfrm>
              <a:off x="1225310" y="-1"/>
              <a:ext cx="43403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Sports</a:t>
              </a:r>
            </a:p>
          </p:txBody>
        </p:sp>
        <p:grpSp>
          <p:nvGrpSpPr>
            <p:cNvPr id="450" name="Group 450"/>
            <p:cNvGrpSpPr/>
            <p:nvPr/>
          </p:nvGrpSpPr>
          <p:grpSpPr>
            <a:xfrm>
              <a:off x="-2" y="875688"/>
              <a:ext cx="372139" cy="806990"/>
              <a:chOff x="0" y="0"/>
              <a:chExt cx="372137" cy="806988"/>
            </a:xfrm>
          </p:grpSpPr>
          <p:grpSp>
            <p:nvGrpSpPr>
              <p:cNvPr id="445" name="Group 445"/>
              <p:cNvGrpSpPr/>
              <p:nvPr/>
            </p:nvGrpSpPr>
            <p:grpSpPr>
              <a:xfrm>
                <a:off x="0" y="-1"/>
                <a:ext cx="372138" cy="806990"/>
                <a:chOff x="0" y="0"/>
                <a:chExt cx="372137" cy="806988"/>
              </a:xfrm>
            </p:grpSpPr>
            <p:sp>
              <p:nvSpPr>
                <p:cNvPr id="439" name="Shape 439"/>
                <p:cNvSpPr/>
                <p:nvPr/>
              </p:nvSpPr>
              <p:spPr>
                <a:xfrm>
                  <a:off x="0" y="-1"/>
                  <a:ext cx="372138" cy="806990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19418" y="99868"/>
                  <a:ext cx="332172" cy="600966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174897" y="22179"/>
                  <a:ext cx="18123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149970" y="719362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171365" y="740756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49" name="Group 449"/>
              <p:cNvGrpSpPr/>
              <p:nvPr/>
            </p:nvGrpSpPr>
            <p:grpSpPr>
              <a:xfrm>
                <a:off x="120673" y="312816"/>
                <a:ext cx="125735" cy="167343"/>
                <a:chOff x="-1" y="0"/>
                <a:chExt cx="125733" cy="167342"/>
              </a:xfrm>
            </p:grpSpPr>
            <p:sp>
              <p:nvSpPr>
                <p:cNvPr id="446" name="Shape 446"/>
                <p:cNvSpPr/>
                <p:nvPr/>
              </p:nvSpPr>
              <p:spPr>
                <a:xfrm>
                  <a:off x="-2" y="0"/>
                  <a:ext cx="125735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-2" y="-1"/>
                  <a:ext cx="125735" cy="31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-2" y="0"/>
                  <a:ext cx="125735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51" name="Shape 451"/>
            <p:cNvSpPr/>
            <p:nvPr/>
          </p:nvSpPr>
          <p:spPr>
            <a:xfrm flipH="1">
              <a:off x="186066" y="276999"/>
              <a:ext cx="1941112" cy="59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63" name="Group 463"/>
            <p:cNvGrpSpPr/>
            <p:nvPr/>
          </p:nvGrpSpPr>
          <p:grpSpPr>
            <a:xfrm>
              <a:off x="776234" y="875688"/>
              <a:ext cx="372138" cy="806990"/>
              <a:chOff x="0" y="0"/>
              <a:chExt cx="372137" cy="806988"/>
            </a:xfrm>
          </p:grpSpPr>
          <p:grpSp>
            <p:nvGrpSpPr>
              <p:cNvPr id="458" name="Group 458"/>
              <p:cNvGrpSpPr/>
              <p:nvPr/>
            </p:nvGrpSpPr>
            <p:grpSpPr>
              <a:xfrm>
                <a:off x="0" y="-1"/>
                <a:ext cx="372138" cy="806990"/>
                <a:chOff x="0" y="0"/>
                <a:chExt cx="372137" cy="806988"/>
              </a:xfrm>
            </p:grpSpPr>
            <p:sp>
              <p:nvSpPr>
                <p:cNvPr id="452" name="Shape 452"/>
                <p:cNvSpPr/>
                <p:nvPr/>
              </p:nvSpPr>
              <p:spPr>
                <a:xfrm>
                  <a:off x="0" y="-1"/>
                  <a:ext cx="372138" cy="806990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19418" y="99868"/>
                  <a:ext cx="332172" cy="600966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174897" y="22179"/>
                  <a:ext cx="18123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149970" y="719362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171365" y="740756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62" name="Group 462"/>
              <p:cNvGrpSpPr/>
              <p:nvPr/>
            </p:nvGrpSpPr>
            <p:grpSpPr>
              <a:xfrm>
                <a:off x="120673" y="312816"/>
                <a:ext cx="125735" cy="167343"/>
                <a:chOff x="-1" y="0"/>
                <a:chExt cx="125733" cy="167342"/>
              </a:xfrm>
            </p:grpSpPr>
            <p:sp>
              <p:nvSpPr>
                <p:cNvPr id="459" name="Shape 459"/>
                <p:cNvSpPr/>
                <p:nvPr/>
              </p:nvSpPr>
              <p:spPr>
                <a:xfrm>
                  <a:off x="-2" y="0"/>
                  <a:ext cx="125735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-2" y="-1"/>
                  <a:ext cx="125735" cy="31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-2" y="0"/>
                  <a:ext cx="125735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64" name="Shape 464"/>
            <p:cNvSpPr/>
            <p:nvPr/>
          </p:nvSpPr>
          <p:spPr>
            <a:xfrm flipH="1">
              <a:off x="962301" y="276999"/>
              <a:ext cx="1164877" cy="59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93" name="Group 493"/>
          <p:cNvGrpSpPr/>
          <p:nvPr/>
        </p:nvGrpSpPr>
        <p:grpSpPr>
          <a:xfrm>
            <a:off x="4465769" y="2820428"/>
            <a:ext cx="2266794" cy="1704859"/>
            <a:chOff x="0" y="0"/>
            <a:chExt cx="2266792" cy="1704858"/>
          </a:xfrm>
        </p:grpSpPr>
        <p:grpSp>
          <p:nvGrpSpPr>
            <p:cNvPr id="477" name="Group 477"/>
            <p:cNvGrpSpPr/>
            <p:nvPr/>
          </p:nvGrpSpPr>
          <p:grpSpPr>
            <a:xfrm>
              <a:off x="1210018" y="897870"/>
              <a:ext cx="372138" cy="806989"/>
              <a:chOff x="0" y="0"/>
              <a:chExt cx="372137" cy="806987"/>
            </a:xfrm>
          </p:grpSpPr>
          <p:grpSp>
            <p:nvGrpSpPr>
              <p:cNvPr id="472" name="Group 472"/>
              <p:cNvGrpSpPr/>
              <p:nvPr/>
            </p:nvGrpSpPr>
            <p:grpSpPr>
              <a:xfrm>
                <a:off x="-1" y="0"/>
                <a:ext cx="372139" cy="806988"/>
                <a:chOff x="0" y="0"/>
                <a:chExt cx="372137" cy="806987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0" y="0"/>
                  <a:ext cx="372138" cy="806988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19418" y="99868"/>
                  <a:ext cx="332172" cy="60096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174897" y="22179"/>
                  <a:ext cx="18124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149970" y="719361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171365" y="740755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76" name="Group 476"/>
              <p:cNvGrpSpPr/>
              <p:nvPr/>
            </p:nvGrpSpPr>
            <p:grpSpPr>
              <a:xfrm>
                <a:off x="120673" y="312815"/>
                <a:ext cx="125735" cy="167343"/>
                <a:chOff x="0" y="-1"/>
                <a:chExt cx="125733" cy="167342"/>
              </a:xfrm>
            </p:grpSpPr>
            <p:sp>
              <p:nvSpPr>
                <p:cNvPr id="473" name="Shape 473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-1" y="-2"/>
                  <a:ext cx="125734" cy="31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78" name="Shape 478"/>
            <p:cNvSpPr/>
            <p:nvPr/>
          </p:nvSpPr>
          <p:spPr>
            <a:xfrm>
              <a:off x="0" y="276999"/>
              <a:ext cx="1396086" cy="62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212388" y="0"/>
              <a:ext cx="93565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San Francisco</a:t>
              </a:r>
            </a:p>
          </p:txBody>
        </p:sp>
        <p:grpSp>
          <p:nvGrpSpPr>
            <p:cNvPr id="491" name="Group 491"/>
            <p:cNvGrpSpPr/>
            <p:nvPr/>
          </p:nvGrpSpPr>
          <p:grpSpPr>
            <a:xfrm>
              <a:off x="1894654" y="892920"/>
              <a:ext cx="372139" cy="806988"/>
              <a:chOff x="0" y="0"/>
              <a:chExt cx="372137" cy="806987"/>
            </a:xfrm>
          </p:grpSpPr>
          <p:grpSp>
            <p:nvGrpSpPr>
              <p:cNvPr id="486" name="Group 486"/>
              <p:cNvGrpSpPr/>
              <p:nvPr/>
            </p:nvGrpSpPr>
            <p:grpSpPr>
              <a:xfrm>
                <a:off x="-1" y="0"/>
                <a:ext cx="372139" cy="806988"/>
                <a:chOff x="0" y="0"/>
                <a:chExt cx="372137" cy="806987"/>
              </a:xfrm>
            </p:grpSpPr>
            <p:sp>
              <p:nvSpPr>
                <p:cNvPr id="480" name="Shape 480"/>
                <p:cNvSpPr/>
                <p:nvPr/>
              </p:nvSpPr>
              <p:spPr>
                <a:xfrm>
                  <a:off x="0" y="0"/>
                  <a:ext cx="372138" cy="806988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19418" y="99868"/>
                  <a:ext cx="332172" cy="60096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2" name="Shape 482"/>
                <p:cNvSpPr/>
                <p:nvPr/>
              </p:nvSpPr>
              <p:spPr>
                <a:xfrm>
                  <a:off x="174897" y="22179"/>
                  <a:ext cx="18124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149970" y="719361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>
                  <a:off x="171365" y="740755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5" name="Shape 485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490" name="Group 490"/>
              <p:cNvGrpSpPr/>
              <p:nvPr/>
            </p:nvGrpSpPr>
            <p:grpSpPr>
              <a:xfrm>
                <a:off x="120673" y="312815"/>
                <a:ext cx="125735" cy="167343"/>
                <a:chOff x="0" y="-1"/>
                <a:chExt cx="125733" cy="167342"/>
              </a:xfrm>
            </p:grpSpPr>
            <p:sp>
              <p:nvSpPr>
                <p:cNvPr id="487" name="Shape 487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-1" y="-2"/>
                  <a:ext cx="125734" cy="31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92" name="Shape 492"/>
            <p:cNvSpPr/>
            <p:nvPr/>
          </p:nvSpPr>
          <p:spPr>
            <a:xfrm>
              <a:off x="-1" y="276999"/>
              <a:ext cx="2080724" cy="61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4243400" y="955218"/>
            <a:ext cx="2717765" cy="3161624"/>
            <a:chOff x="0" y="0"/>
            <a:chExt cx="2717763" cy="3161622"/>
          </a:xfrm>
        </p:grpSpPr>
        <p:grpSp>
          <p:nvGrpSpPr>
            <p:cNvPr id="505" name="Group 505"/>
            <p:cNvGrpSpPr/>
            <p:nvPr/>
          </p:nvGrpSpPr>
          <p:grpSpPr>
            <a:xfrm>
              <a:off x="1417684" y="-1"/>
              <a:ext cx="372138" cy="806989"/>
              <a:chOff x="0" y="0"/>
              <a:chExt cx="372137" cy="806987"/>
            </a:xfrm>
          </p:grpSpPr>
          <p:grpSp>
            <p:nvGrpSpPr>
              <p:cNvPr id="500" name="Group 500"/>
              <p:cNvGrpSpPr/>
              <p:nvPr/>
            </p:nvGrpSpPr>
            <p:grpSpPr>
              <a:xfrm>
                <a:off x="-1" y="0"/>
                <a:ext cx="372139" cy="806988"/>
                <a:chOff x="0" y="0"/>
                <a:chExt cx="372137" cy="806987"/>
              </a:xfrm>
            </p:grpSpPr>
            <p:sp>
              <p:nvSpPr>
                <p:cNvPr id="494" name="Shape 494"/>
                <p:cNvSpPr/>
                <p:nvPr/>
              </p:nvSpPr>
              <p:spPr>
                <a:xfrm>
                  <a:off x="-1" y="0"/>
                  <a:ext cx="372139" cy="806988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19418" y="99868"/>
                  <a:ext cx="332172" cy="60096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174897" y="22179"/>
                  <a:ext cx="18123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8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149970" y="719361"/>
                  <a:ext cx="70473" cy="70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171365" y="740755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04" name="Group 504"/>
              <p:cNvGrpSpPr/>
              <p:nvPr/>
            </p:nvGrpSpPr>
            <p:grpSpPr>
              <a:xfrm>
                <a:off x="120673" y="312815"/>
                <a:ext cx="125735" cy="167343"/>
                <a:chOff x="0" y="-1"/>
                <a:chExt cx="125733" cy="167342"/>
              </a:xfrm>
            </p:grpSpPr>
            <p:sp>
              <p:nvSpPr>
                <p:cNvPr id="501" name="Shape 501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-1" y="-2"/>
                  <a:ext cx="125734" cy="314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-1" y="-1"/>
                  <a:ext cx="125734" cy="1673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06" name="Shape 506"/>
            <p:cNvSpPr/>
            <p:nvPr/>
          </p:nvSpPr>
          <p:spPr>
            <a:xfrm rot="16200000">
              <a:off x="356633" y="450351"/>
              <a:ext cx="890486" cy="1603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241" y="0"/>
                  </a:lnTo>
                  <a:lnTo>
                    <a:pt x="12241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34759" y="910148"/>
              <a:ext cx="47607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Nature</a:t>
              </a:r>
            </a:p>
          </p:txBody>
        </p:sp>
        <p:sp>
          <p:nvSpPr>
            <p:cNvPr id="508" name="Shape 508"/>
            <p:cNvSpPr/>
            <p:nvPr/>
          </p:nvSpPr>
          <p:spPr>
            <a:xfrm flipH="1" rot="16200000">
              <a:off x="375737" y="819596"/>
              <a:ext cx="1966289" cy="271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783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24" name="Group 524"/>
          <p:cNvGrpSpPr/>
          <p:nvPr/>
        </p:nvGrpSpPr>
        <p:grpSpPr>
          <a:xfrm>
            <a:off x="2633993" y="955220"/>
            <a:ext cx="1387042" cy="1770652"/>
            <a:chOff x="0" y="0"/>
            <a:chExt cx="1387041" cy="1770651"/>
          </a:xfrm>
        </p:grpSpPr>
        <p:grpSp>
          <p:nvGrpSpPr>
            <p:cNvPr id="521" name="Group 521"/>
            <p:cNvGrpSpPr/>
            <p:nvPr/>
          </p:nvGrpSpPr>
          <p:grpSpPr>
            <a:xfrm>
              <a:off x="-1" y="0"/>
              <a:ext cx="372138" cy="806988"/>
              <a:chOff x="0" y="0"/>
              <a:chExt cx="372137" cy="806987"/>
            </a:xfrm>
          </p:grpSpPr>
          <p:grpSp>
            <p:nvGrpSpPr>
              <p:cNvPr id="516" name="Group 516"/>
              <p:cNvGrpSpPr/>
              <p:nvPr/>
            </p:nvGrpSpPr>
            <p:grpSpPr>
              <a:xfrm>
                <a:off x="0" y="0"/>
                <a:ext cx="372138" cy="806988"/>
                <a:chOff x="0" y="0"/>
                <a:chExt cx="372137" cy="806987"/>
              </a:xfrm>
            </p:grpSpPr>
            <p:sp>
              <p:nvSpPr>
                <p:cNvPr id="510" name="Shape 510"/>
                <p:cNvSpPr/>
                <p:nvPr/>
              </p:nvSpPr>
              <p:spPr>
                <a:xfrm>
                  <a:off x="0" y="0"/>
                  <a:ext cx="372138" cy="806988"/>
                </a:xfrm>
                <a:prstGeom prst="roundRect">
                  <a:avLst>
                    <a:gd name="adj" fmla="val 1491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BFBFB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19418" y="99869"/>
                  <a:ext cx="332172" cy="600965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174897" y="22179"/>
                  <a:ext cx="18124" cy="181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8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149970" y="719361"/>
                  <a:ext cx="70473" cy="7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171365" y="740755"/>
                  <a:ext cx="27687" cy="28946"/>
                </a:xfrm>
                <a:prstGeom prst="roundRect">
                  <a:avLst>
                    <a:gd name="adj" fmla="val 16667"/>
                  </a:avLst>
                </a:prstGeom>
                <a:noFill/>
                <a:ln w="63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148639" y="56508"/>
                  <a:ext cx="72488" cy="144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20" name="Group 520"/>
              <p:cNvGrpSpPr/>
              <p:nvPr/>
            </p:nvGrpSpPr>
            <p:grpSpPr>
              <a:xfrm>
                <a:off x="120673" y="312815"/>
                <a:ext cx="125735" cy="167344"/>
                <a:chOff x="0" y="0"/>
                <a:chExt cx="125733" cy="167342"/>
              </a:xfrm>
            </p:grpSpPr>
            <p:sp>
              <p:nvSpPr>
                <p:cNvPr id="517" name="Shape 517"/>
                <p:cNvSpPr/>
                <p:nvPr/>
              </p:nvSpPr>
              <p:spPr>
                <a:xfrm>
                  <a:off x="-1" y="0"/>
                  <a:ext cx="125734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29"/>
                      </a:move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close/>
                    </a:path>
                  </a:pathLst>
                </a:custGeom>
                <a:solidFill>
                  <a:srgbClr val="E5001A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-1" y="-1"/>
                  <a:ext cx="125734" cy="31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-1" y="0"/>
                  <a:ext cx="125734" cy="167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29"/>
                      </a:moveTo>
                      <a:cubicBezTo>
                        <a:pt x="21600" y="3149"/>
                        <a:pt x="16765" y="4057"/>
                        <a:pt x="10800" y="4057"/>
                      </a:cubicBezTo>
                      <a:cubicBezTo>
                        <a:pt x="4835" y="4057"/>
                        <a:pt x="0" y="3149"/>
                        <a:pt x="0" y="2029"/>
                      </a:cubicBezTo>
                      <a:cubicBezTo>
                        <a:pt x="0" y="908"/>
                        <a:pt x="4835" y="0"/>
                        <a:pt x="10800" y="0"/>
                      </a:cubicBezTo>
                      <a:cubicBezTo>
                        <a:pt x="16765" y="0"/>
                        <a:pt x="21600" y="908"/>
                        <a:pt x="21600" y="2029"/>
                      </a:cubicBezTo>
                      <a:lnTo>
                        <a:pt x="21600" y="19571"/>
                      </a:lnTo>
                      <a:cubicBezTo>
                        <a:pt x="21600" y="20692"/>
                        <a:pt x="16765" y="21600"/>
                        <a:pt x="10800" y="21600"/>
                      </a:cubicBezTo>
                      <a:cubicBezTo>
                        <a:pt x="4835" y="21600"/>
                        <a:pt x="0" y="20692"/>
                        <a:pt x="0" y="19571"/>
                      </a:cubicBezTo>
                      <a:lnTo>
                        <a:pt x="0" y="2029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22" name="Shape 522"/>
            <p:cNvSpPr/>
            <p:nvPr/>
          </p:nvSpPr>
          <p:spPr>
            <a:xfrm rot="10800000">
              <a:off x="186067" y="806984"/>
              <a:ext cx="1200974" cy="96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808080"/>
              </a:solidFill>
              <a:prstDash val="solid"/>
              <a:bevel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85173" y="1493651"/>
              <a:ext cx="44073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200"/>
                <a:t>Admin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4"/>
      <p:bldP build="whole" bldLvl="1" animBg="1" rev="0" advAuto="0" spid="465" grpId="1"/>
      <p:bldP build="whole" bldLvl="1" animBg="1" rev="0" advAuto="0" spid="509" grpId="3"/>
      <p:bldP build="whole" bldLvl="1" animBg="1" rev="0" advAuto="0" spid="493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793903" y="2185133"/>
            <a:ext cx="1540291" cy="1540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F2F2"/>
          </a:solidFill>
          <a:ln w="28575">
            <a:solidFill>
              <a:srgbClr val="BFBFBF"/>
            </a:solidFill>
            <a:prstDash val="sysDash"/>
          </a:ln>
        </p:spPr>
        <p:txBody>
          <a:bodyPr lIns="0" tIns="0" rIns="0" bIns="0" anchor="ctr"/>
          <a:lstStyle/>
          <a:p>
            <a:pPr lvl="0" algn="ctr">
              <a:lnSpc>
                <a:spcPct val="80000"/>
              </a:lnSpc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528" name="image15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237420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Shape 529"/>
          <p:cNvSpPr/>
          <p:nvPr>
            <p:ph type="title"/>
          </p:nvPr>
        </p:nvSpPr>
        <p:spPr>
          <a:xfrm>
            <a:off x="432575" y="200249"/>
            <a:ext cx="7009087" cy="405324"/>
          </a:xfrm>
          <a:prstGeom prst="rect">
            <a:avLst/>
          </a:prstGeom>
        </p:spPr>
        <p:txBody>
          <a:bodyPr anchor="b"/>
          <a:lstStyle>
            <a:lvl1pPr algn="l" defTabSz="425194">
              <a:defRPr b="1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Replication</a:t>
            </a:r>
          </a:p>
        </p:txBody>
      </p:sp>
      <p:grpSp>
        <p:nvGrpSpPr>
          <p:cNvPr id="567" name="Group 567"/>
          <p:cNvGrpSpPr/>
          <p:nvPr/>
        </p:nvGrpSpPr>
        <p:grpSpPr>
          <a:xfrm>
            <a:off x="7136409" y="2429087"/>
            <a:ext cx="854215" cy="1049002"/>
            <a:chOff x="-1" y="0"/>
            <a:chExt cx="854214" cy="1049000"/>
          </a:xfrm>
        </p:grpSpPr>
        <p:grpSp>
          <p:nvGrpSpPr>
            <p:cNvPr id="542" name="Group 542"/>
            <p:cNvGrpSpPr/>
            <p:nvPr/>
          </p:nvGrpSpPr>
          <p:grpSpPr>
            <a:xfrm>
              <a:off x="84420" y="207036"/>
              <a:ext cx="697136" cy="697508"/>
              <a:chOff x="0" y="0"/>
              <a:chExt cx="697135" cy="697506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290421" y="634"/>
                <a:ext cx="406715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232217" y="58837"/>
                <a:ext cx="406716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174317" y="116915"/>
                <a:ext cx="406110" cy="406110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116970" y="175117"/>
                <a:ext cx="406110" cy="406110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58465" y="232589"/>
                <a:ext cx="406715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5" name="Shape 535"/>
              <p:cNvSpPr/>
              <p:nvPr/>
            </p:nvSpPr>
            <p:spPr>
              <a:xfrm flipV="1">
                <a:off x="0" y="0"/>
                <a:ext cx="406714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6" name="Shape 536"/>
              <p:cNvSpPr/>
              <p:nvPr/>
            </p:nvSpPr>
            <p:spPr>
              <a:xfrm flipV="1">
                <a:off x="58202" y="58202"/>
                <a:ext cx="406715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7" name="Shape 537"/>
              <p:cNvSpPr/>
              <p:nvPr/>
            </p:nvSpPr>
            <p:spPr>
              <a:xfrm flipV="1">
                <a:off x="116707" y="116280"/>
                <a:ext cx="406110" cy="406110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8" name="Shape 538"/>
              <p:cNvSpPr/>
              <p:nvPr/>
            </p:nvSpPr>
            <p:spPr>
              <a:xfrm flipV="1">
                <a:off x="174054" y="174482"/>
                <a:ext cx="406110" cy="406110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39" name="Shape 539"/>
              <p:cNvSpPr/>
              <p:nvPr/>
            </p:nvSpPr>
            <p:spPr>
              <a:xfrm flipV="1">
                <a:off x="231954" y="231955"/>
                <a:ext cx="406716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40" name="Shape 540"/>
              <p:cNvSpPr/>
              <p:nvPr/>
            </p:nvSpPr>
            <p:spPr>
              <a:xfrm flipV="1">
                <a:off x="290158" y="290158"/>
                <a:ext cx="406715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262" y="290792"/>
                <a:ext cx="406716" cy="406715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546" name="Group 546"/>
            <p:cNvGrpSpPr/>
            <p:nvPr/>
          </p:nvGrpSpPr>
          <p:grpSpPr>
            <a:xfrm>
              <a:off x="130459" y="732308"/>
              <a:ext cx="237951" cy="316693"/>
              <a:chOff x="-1" y="0"/>
              <a:chExt cx="237950" cy="316692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-2" y="-1"/>
                <a:ext cx="237952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-1" y="-1"/>
                <a:ext cx="237950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50" name="Group 550"/>
            <p:cNvGrpSpPr/>
            <p:nvPr/>
          </p:nvGrpSpPr>
          <p:grpSpPr>
            <a:xfrm>
              <a:off x="-2" y="369757"/>
              <a:ext cx="237952" cy="316694"/>
              <a:chOff x="-1" y="0"/>
              <a:chExt cx="237950" cy="316692"/>
            </a:xfrm>
          </p:grpSpPr>
          <p:sp>
            <p:nvSpPr>
              <p:cNvPr id="547" name="Shape 547"/>
              <p:cNvSpPr/>
              <p:nvPr/>
            </p:nvSpPr>
            <p:spPr>
              <a:xfrm>
                <a:off x="-2" y="-1"/>
                <a:ext cx="237952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-1" y="-1"/>
                <a:ext cx="237950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54" name="Group 554"/>
            <p:cNvGrpSpPr/>
            <p:nvPr/>
          </p:nvGrpSpPr>
          <p:grpSpPr>
            <a:xfrm>
              <a:off x="130459" y="-1"/>
              <a:ext cx="237951" cy="316693"/>
              <a:chOff x="-1" y="0"/>
              <a:chExt cx="237950" cy="316691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-2" y="-1"/>
                <a:ext cx="237952" cy="316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-1" y="-1"/>
                <a:ext cx="237950" cy="316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58" name="Group 558"/>
            <p:cNvGrpSpPr/>
            <p:nvPr/>
          </p:nvGrpSpPr>
          <p:grpSpPr>
            <a:xfrm>
              <a:off x="495412" y="732308"/>
              <a:ext cx="237951" cy="316693"/>
              <a:chOff x="-1" y="0"/>
              <a:chExt cx="237950" cy="316692"/>
            </a:xfrm>
          </p:grpSpPr>
          <p:sp>
            <p:nvSpPr>
              <p:cNvPr id="555" name="Shape 555"/>
              <p:cNvSpPr/>
              <p:nvPr/>
            </p:nvSpPr>
            <p:spPr>
              <a:xfrm>
                <a:off x="-2" y="-1"/>
                <a:ext cx="237952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-1" y="-1"/>
                <a:ext cx="237950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62" name="Group 562"/>
            <p:cNvGrpSpPr/>
            <p:nvPr/>
          </p:nvGrpSpPr>
          <p:grpSpPr>
            <a:xfrm>
              <a:off x="616262" y="369757"/>
              <a:ext cx="237952" cy="316694"/>
              <a:chOff x="-1" y="0"/>
              <a:chExt cx="237950" cy="316692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-2" y="-1"/>
                <a:ext cx="237952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-1" y="-1"/>
                <a:ext cx="237950" cy="316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66" name="Group 566"/>
            <p:cNvGrpSpPr/>
            <p:nvPr/>
          </p:nvGrpSpPr>
          <p:grpSpPr>
            <a:xfrm>
              <a:off x="495412" y="-1"/>
              <a:ext cx="237951" cy="316693"/>
              <a:chOff x="-1" y="0"/>
              <a:chExt cx="237950" cy="316691"/>
            </a:xfrm>
          </p:grpSpPr>
          <p:sp>
            <p:nvSpPr>
              <p:cNvPr id="563" name="Shape 563"/>
              <p:cNvSpPr/>
              <p:nvPr/>
            </p:nvSpPr>
            <p:spPr>
              <a:xfrm>
                <a:off x="-2" y="-1"/>
                <a:ext cx="237952" cy="316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0" y="-1"/>
                <a:ext cx="237950" cy="59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-1" y="-1"/>
                <a:ext cx="237950" cy="316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579" name="Group 579"/>
          <p:cNvGrpSpPr/>
          <p:nvPr/>
        </p:nvGrpSpPr>
        <p:grpSpPr>
          <a:xfrm>
            <a:off x="4156090" y="1069530"/>
            <a:ext cx="372138" cy="806989"/>
            <a:chOff x="0" y="-1"/>
            <a:chExt cx="372136" cy="806988"/>
          </a:xfrm>
        </p:grpSpPr>
        <p:grpSp>
          <p:nvGrpSpPr>
            <p:cNvPr id="574" name="Group 574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78" name="Group 578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575" name="Shape 575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588" name="Group 588"/>
          <p:cNvGrpSpPr/>
          <p:nvPr/>
        </p:nvGrpSpPr>
        <p:grpSpPr>
          <a:xfrm>
            <a:off x="5105314" y="1690855"/>
            <a:ext cx="444744" cy="889483"/>
            <a:chOff x="-1" y="-1"/>
            <a:chExt cx="444743" cy="889482"/>
          </a:xfrm>
        </p:grpSpPr>
        <p:sp>
          <p:nvSpPr>
            <p:cNvPr id="580" name="Shape 580"/>
            <p:cNvSpPr/>
            <p:nvPr/>
          </p:nvSpPr>
          <p:spPr>
            <a:xfrm>
              <a:off x="-2" y="-2"/>
              <a:ext cx="444744" cy="889484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87" name="Group 587"/>
            <p:cNvGrpSpPr/>
            <p:nvPr/>
          </p:nvGrpSpPr>
          <p:grpSpPr>
            <a:xfrm>
              <a:off x="53275" y="293007"/>
              <a:ext cx="338990" cy="275988"/>
              <a:chOff x="7620" y="0"/>
              <a:chExt cx="338989" cy="275987"/>
            </a:xfrm>
          </p:grpSpPr>
          <p:grpSp>
            <p:nvGrpSpPr>
              <p:cNvPr id="583" name="Group 583"/>
              <p:cNvGrpSpPr/>
              <p:nvPr/>
            </p:nvGrpSpPr>
            <p:grpSpPr>
              <a:xfrm>
                <a:off x="7620" y="78852"/>
                <a:ext cx="260078" cy="197136"/>
                <a:chOff x="7620" y="0"/>
                <a:chExt cx="260077" cy="197135"/>
              </a:xfrm>
            </p:grpSpPr>
            <p:sp>
              <p:nvSpPr>
                <p:cNvPr id="581" name="Shape 581"/>
                <p:cNvSpPr/>
                <p:nvPr/>
              </p:nvSpPr>
              <p:spPr>
                <a:xfrm rot="10800000">
                  <a:off x="39558" y="54803"/>
                  <a:ext cx="228140" cy="1423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7620" y="0"/>
                  <a:ext cx="98516" cy="5914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86" name="Group 586"/>
              <p:cNvGrpSpPr/>
              <p:nvPr/>
            </p:nvGrpSpPr>
            <p:grpSpPr>
              <a:xfrm>
                <a:off x="86533" y="0"/>
                <a:ext cx="260077" cy="197135"/>
                <a:chOff x="0" y="0"/>
                <a:chExt cx="260076" cy="197134"/>
              </a:xfrm>
            </p:grpSpPr>
            <p:sp>
              <p:nvSpPr>
                <p:cNvPr id="584" name="Shape 584"/>
                <p:cNvSpPr/>
                <p:nvPr/>
              </p:nvSpPr>
              <p:spPr>
                <a:xfrm>
                  <a:off x="0" y="0"/>
                  <a:ext cx="228139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 rot="10800000">
                  <a:off x="161561" y="137993"/>
                  <a:ext cx="98516" cy="59142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grpSp>
        <p:nvGrpSpPr>
          <p:cNvPr id="600" name="Group 600"/>
          <p:cNvGrpSpPr/>
          <p:nvPr/>
        </p:nvGrpSpPr>
        <p:grpSpPr>
          <a:xfrm>
            <a:off x="4160696" y="2386258"/>
            <a:ext cx="372138" cy="806989"/>
            <a:chOff x="0" y="-1"/>
            <a:chExt cx="372136" cy="806988"/>
          </a:xfrm>
        </p:grpSpPr>
        <p:grpSp>
          <p:nvGrpSpPr>
            <p:cNvPr id="595" name="Group 595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589" name="Shape 589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601" name="Shape 601"/>
          <p:cNvSpPr/>
          <p:nvPr/>
        </p:nvSpPr>
        <p:spPr>
          <a:xfrm>
            <a:off x="4534708" y="1602474"/>
            <a:ext cx="183854" cy="123606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02" name="Shape 602"/>
          <p:cNvSpPr/>
          <p:nvPr/>
        </p:nvSpPr>
        <p:spPr>
          <a:xfrm flipV="1">
            <a:off x="4539313" y="2539760"/>
            <a:ext cx="182319" cy="121585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614" name="Group 614"/>
          <p:cNvGrpSpPr/>
          <p:nvPr/>
        </p:nvGrpSpPr>
        <p:grpSpPr>
          <a:xfrm>
            <a:off x="2159440" y="1069530"/>
            <a:ext cx="372138" cy="806989"/>
            <a:chOff x="0" y="-1"/>
            <a:chExt cx="372136" cy="806988"/>
          </a:xfrm>
        </p:grpSpPr>
        <p:grpSp>
          <p:nvGrpSpPr>
            <p:cNvPr id="609" name="Group 609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13" name="Group 613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610" name="Shape 610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26" name="Group 626"/>
          <p:cNvGrpSpPr/>
          <p:nvPr/>
        </p:nvGrpSpPr>
        <p:grpSpPr>
          <a:xfrm>
            <a:off x="2164045" y="2386258"/>
            <a:ext cx="372138" cy="806989"/>
            <a:chOff x="0" y="-1"/>
            <a:chExt cx="372136" cy="806988"/>
          </a:xfrm>
        </p:grpSpPr>
        <p:grpSp>
          <p:nvGrpSpPr>
            <p:cNvPr id="621" name="Group 621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615" name="Shape 615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8" name="Shape 618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19" name="Shape 619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25" name="Group 625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622" name="Shape 622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38" name="Group 638"/>
          <p:cNvGrpSpPr/>
          <p:nvPr/>
        </p:nvGrpSpPr>
        <p:grpSpPr>
          <a:xfrm>
            <a:off x="1136344" y="1732101"/>
            <a:ext cx="372138" cy="806989"/>
            <a:chOff x="0" y="-1"/>
            <a:chExt cx="372136" cy="806988"/>
          </a:xfrm>
        </p:grpSpPr>
        <p:grpSp>
          <p:nvGrpSpPr>
            <p:cNvPr id="633" name="Group 633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627" name="Shape 627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37" name="Group 637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639" name="Shape 639"/>
          <p:cNvSpPr/>
          <p:nvPr/>
        </p:nvSpPr>
        <p:spPr>
          <a:xfrm flipV="1">
            <a:off x="1514961" y="1873143"/>
            <a:ext cx="212711" cy="137755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40" name="Shape 640"/>
          <p:cNvSpPr/>
          <p:nvPr/>
        </p:nvSpPr>
        <p:spPr>
          <a:xfrm>
            <a:off x="1514962" y="2258159"/>
            <a:ext cx="214245" cy="136373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41" name="Shape 641"/>
          <p:cNvSpPr/>
          <p:nvPr/>
        </p:nvSpPr>
        <p:spPr>
          <a:xfrm>
            <a:off x="2346221" y="1882726"/>
            <a:ext cx="1059" cy="165729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653" name="Group 653"/>
          <p:cNvGrpSpPr/>
          <p:nvPr/>
        </p:nvGrpSpPr>
        <p:grpSpPr>
          <a:xfrm>
            <a:off x="4156090" y="3725478"/>
            <a:ext cx="372138" cy="806989"/>
            <a:chOff x="0" y="-1"/>
            <a:chExt cx="372136" cy="806988"/>
          </a:xfrm>
        </p:grpSpPr>
        <p:grpSp>
          <p:nvGrpSpPr>
            <p:cNvPr id="648" name="Group 648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52" name="Group 652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649" name="Shape 649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65" name="Group 665"/>
          <p:cNvGrpSpPr/>
          <p:nvPr/>
        </p:nvGrpSpPr>
        <p:grpSpPr>
          <a:xfrm>
            <a:off x="3122197" y="3725478"/>
            <a:ext cx="372138" cy="806989"/>
            <a:chOff x="0" y="-1"/>
            <a:chExt cx="372136" cy="806988"/>
          </a:xfrm>
        </p:grpSpPr>
        <p:grpSp>
          <p:nvGrpSpPr>
            <p:cNvPr id="660" name="Group 660"/>
            <p:cNvGrpSpPr/>
            <p:nvPr/>
          </p:nvGrpSpPr>
          <p:grpSpPr>
            <a:xfrm>
              <a:off x="-1" y="-2"/>
              <a:ext cx="372138" cy="806989"/>
              <a:chOff x="0" y="0"/>
              <a:chExt cx="372136" cy="806988"/>
            </a:xfrm>
          </p:grpSpPr>
          <p:sp>
            <p:nvSpPr>
              <p:cNvPr id="654" name="Shape 654"/>
              <p:cNvSpPr/>
              <p:nvPr/>
            </p:nvSpPr>
            <p:spPr>
              <a:xfrm>
                <a:off x="0" y="-1"/>
                <a:ext cx="372138" cy="806989"/>
              </a:xfrm>
              <a:prstGeom prst="roundRect">
                <a:avLst>
                  <a:gd name="adj" fmla="val 14915"/>
                </a:avLst>
              </a:prstGeom>
              <a:solidFill>
                <a:srgbClr val="F2F2F2"/>
              </a:solidFill>
              <a:ln w="12700" cap="flat">
                <a:solidFill>
                  <a:srgbClr val="BFBFB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19418" y="99868"/>
                <a:ext cx="332172" cy="600966"/>
              </a:xfrm>
              <a:prstGeom prst="rect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174897" y="22179"/>
                <a:ext cx="18123" cy="18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149970" y="719361"/>
                <a:ext cx="70473" cy="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171365" y="740755"/>
                <a:ext cx="27687" cy="28946"/>
              </a:xfrm>
              <a:prstGeom prst="roundRect">
                <a:avLst>
                  <a:gd name="adj" fmla="val 16667"/>
                </a:avLst>
              </a:prstGeom>
              <a:noFill/>
              <a:ln w="63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148639" y="56508"/>
                <a:ext cx="72488" cy="14499"/>
              </a:xfrm>
              <a:prstGeom prst="roundRect">
                <a:avLst>
                  <a:gd name="adj" fmla="val 50000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64" name="Group 664"/>
            <p:cNvGrpSpPr/>
            <p:nvPr/>
          </p:nvGrpSpPr>
          <p:grpSpPr>
            <a:xfrm>
              <a:off x="120673" y="312815"/>
              <a:ext cx="125735" cy="167343"/>
              <a:chOff x="-1" y="-1"/>
              <a:chExt cx="125733" cy="167342"/>
            </a:xfrm>
          </p:grpSpPr>
          <p:sp>
            <p:nvSpPr>
              <p:cNvPr id="661" name="Shape 661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-2" y="-2"/>
                <a:ext cx="125735" cy="31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-2" y="-1"/>
                <a:ext cx="125735" cy="167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74" name="Group 674"/>
          <p:cNvGrpSpPr/>
          <p:nvPr/>
        </p:nvGrpSpPr>
        <p:grpSpPr>
          <a:xfrm>
            <a:off x="5105314" y="3676195"/>
            <a:ext cx="444744" cy="889483"/>
            <a:chOff x="-1" y="-1"/>
            <a:chExt cx="444743" cy="889482"/>
          </a:xfrm>
        </p:grpSpPr>
        <p:sp>
          <p:nvSpPr>
            <p:cNvPr id="666" name="Shape 666"/>
            <p:cNvSpPr/>
            <p:nvPr/>
          </p:nvSpPr>
          <p:spPr>
            <a:xfrm>
              <a:off x="-2" y="-2"/>
              <a:ext cx="444744" cy="889484"/>
            </a:xfrm>
            <a:prstGeom prst="rect">
              <a:avLst/>
            </a:prstGeom>
            <a:solidFill>
              <a:srgbClr val="E5001A"/>
            </a:solidFill>
            <a:ln w="38100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80000"/>
                </a:lnSpc>
                <a:defRPr b="1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73" name="Group 673"/>
            <p:cNvGrpSpPr/>
            <p:nvPr/>
          </p:nvGrpSpPr>
          <p:grpSpPr>
            <a:xfrm>
              <a:off x="53275" y="293007"/>
              <a:ext cx="338990" cy="275988"/>
              <a:chOff x="7620" y="0"/>
              <a:chExt cx="338989" cy="275987"/>
            </a:xfrm>
          </p:grpSpPr>
          <p:grpSp>
            <p:nvGrpSpPr>
              <p:cNvPr id="669" name="Group 669"/>
              <p:cNvGrpSpPr/>
              <p:nvPr/>
            </p:nvGrpSpPr>
            <p:grpSpPr>
              <a:xfrm>
                <a:off x="7620" y="78852"/>
                <a:ext cx="260078" cy="197136"/>
                <a:chOff x="7620" y="0"/>
                <a:chExt cx="260077" cy="197135"/>
              </a:xfrm>
            </p:grpSpPr>
            <p:sp>
              <p:nvSpPr>
                <p:cNvPr id="667" name="Shape 667"/>
                <p:cNvSpPr/>
                <p:nvPr/>
              </p:nvSpPr>
              <p:spPr>
                <a:xfrm rot="10800000">
                  <a:off x="39558" y="54803"/>
                  <a:ext cx="228140" cy="1423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7620" y="0"/>
                  <a:ext cx="98516" cy="59140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672" name="Group 672"/>
              <p:cNvGrpSpPr/>
              <p:nvPr/>
            </p:nvGrpSpPr>
            <p:grpSpPr>
              <a:xfrm>
                <a:off x="86533" y="0"/>
                <a:ext cx="260077" cy="197134"/>
                <a:chOff x="0" y="0"/>
                <a:chExt cx="260076" cy="197133"/>
              </a:xfrm>
            </p:grpSpPr>
            <p:sp>
              <p:nvSpPr>
                <p:cNvPr id="670" name="Shape 670"/>
                <p:cNvSpPr/>
                <p:nvPr/>
              </p:nvSpPr>
              <p:spPr>
                <a:xfrm>
                  <a:off x="0" y="0"/>
                  <a:ext cx="228139" cy="142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19384" fill="norm" stroke="1" extrusionOk="0">
                      <a:moveTo>
                        <a:pt x="0" y="4564"/>
                      </a:moveTo>
                      <a:cubicBezTo>
                        <a:pt x="5439" y="-2216"/>
                        <a:pt x="13653" y="-1341"/>
                        <a:pt x="18345" y="6517"/>
                      </a:cubicBezTo>
                      <a:cubicBezTo>
                        <a:pt x="20475" y="10084"/>
                        <a:pt x="21600" y="14676"/>
                        <a:pt x="21498" y="19384"/>
                      </a:cubicBezTo>
                      <a:lnTo>
                        <a:pt x="18050" y="19227"/>
                      </a:lnTo>
                      <a:cubicBezTo>
                        <a:pt x="18216" y="11604"/>
                        <a:pt x="14073" y="5230"/>
                        <a:pt x="8797" y="4990"/>
                      </a:cubicBezTo>
                      <a:cubicBezTo>
                        <a:pt x="6402" y="4882"/>
                        <a:pt x="4067" y="6076"/>
                        <a:pt x="2253" y="83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671" name="Shape 671"/>
                <p:cNvSpPr/>
                <p:nvPr/>
              </p:nvSpPr>
              <p:spPr>
                <a:xfrm rot="10800000">
                  <a:off x="161561" y="137993"/>
                  <a:ext cx="98516" cy="5914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lnSpc>
                      <a:spcPct val="80000"/>
                    </a:lnSpc>
                    <a:defRPr b="1" sz="1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</p:grpSp>
      <p:sp>
        <p:nvSpPr>
          <p:cNvPr id="675" name="Shape 675"/>
          <p:cNvSpPr/>
          <p:nvPr/>
        </p:nvSpPr>
        <p:spPr>
          <a:xfrm flipV="1">
            <a:off x="4534708" y="4125902"/>
            <a:ext cx="183854" cy="1501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3500816" y="4127383"/>
            <a:ext cx="216309" cy="1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7" name="Shape 677"/>
          <p:cNvSpPr/>
          <p:nvPr/>
        </p:nvSpPr>
        <p:spPr>
          <a:xfrm>
            <a:off x="5569261" y="2224141"/>
            <a:ext cx="419396" cy="153725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8" name="Shape 678"/>
          <p:cNvSpPr/>
          <p:nvPr/>
        </p:nvSpPr>
        <p:spPr>
          <a:xfrm flipV="1">
            <a:off x="5569262" y="3769338"/>
            <a:ext cx="433013" cy="225689"/>
          </a:xfrm>
          <a:prstGeom prst="line">
            <a:avLst/>
          </a:prstGeom>
          <a:ln>
            <a:solidFill>
              <a:srgbClr val="BFBFBF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9" name="Shape 679"/>
          <p:cNvSpPr/>
          <p:nvPr/>
        </p:nvSpPr>
        <p:spPr>
          <a:xfrm>
            <a:off x="1311020" y="3351910"/>
            <a:ext cx="10169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Pure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Peer-to-Peer</a:t>
            </a:r>
          </a:p>
        </p:txBody>
      </p:sp>
      <p:sp>
        <p:nvSpPr>
          <p:cNvPr id="680" name="Shape 680"/>
          <p:cNvSpPr/>
          <p:nvPr/>
        </p:nvSpPr>
        <p:spPr>
          <a:xfrm>
            <a:off x="2788641" y="4634939"/>
            <a:ext cx="101690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Peer-to-Peer</a:t>
            </a:r>
          </a:p>
        </p:txBody>
      </p:sp>
      <p:sp>
        <p:nvSpPr>
          <p:cNvPr id="681" name="Shape 681"/>
          <p:cNvSpPr/>
          <p:nvPr/>
        </p:nvSpPr>
        <p:spPr>
          <a:xfrm>
            <a:off x="4938323" y="4634939"/>
            <a:ext cx="77008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Scale Out</a:t>
            </a:r>
          </a:p>
        </p:txBody>
      </p:sp>
      <p:sp>
        <p:nvSpPr>
          <p:cNvPr id="682" name="Shape 682"/>
          <p:cNvSpPr/>
          <p:nvPr>
            <p:ph type="sldNum" sz="quarter" idx="2"/>
          </p:nvPr>
        </p:nvSpPr>
        <p:spPr>
          <a:xfrm>
            <a:off x="4135877" y="4710924"/>
            <a:ext cx="87224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85" name="image15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237420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Shape 686"/>
          <p:cNvSpPr/>
          <p:nvPr/>
        </p:nvSpPr>
        <p:spPr>
          <a:xfrm>
            <a:off x="432575" y="184086"/>
            <a:ext cx="7009087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Access Control, Filtering, and Validation</a:t>
            </a:r>
          </a:p>
        </p:txBody>
      </p:sp>
      <p:sp>
        <p:nvSpPr>
          <p:cNvPr id="687" name="Shape 687"/>
          <p:cNvSpPr/>
          <p:nvPr>
            <p:ph type="sldNum" sz="quarter" idx="2"/>
          </p:nvPr>
        </p:nvSpPr>
        <p:spPr>
          <a:xfrm>
            <a:off x="4135877" y="4710924"/>
            <a:ext cx="87224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688" name="Shape 688"/>
          <p:cNvSpPr/>
          <p:nvPr/>
        </p:nvSpPr>
        <p:spPr>
          <a:xfrm>
            <a:off x="702790" y="1106487"/>
            <a:ext cx="7220771" cy="307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Pluggable Authentication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Javascript sync function runs on all mutations.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indent="341313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Access/Filtering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marL="798336" indent="-172861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channel(…)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Routes the document to the named channel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marL="798336" indent="-172861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access(…)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Grants access to a channel to a specified user, list of users, or a role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marL="798336" indent="-172861">
              <a:spcBef>
                <a:spcPts val="12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role(…)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Grants a user a role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indent="341313"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Validation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marL="798336" indent="-172861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throw(…)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Prevents a document mutation from persisting</a:t>
            </a:r>
            <a:endParaRPr sz="14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 marL="798336" indent="-172861">
              <a:spcBef>
                <a:spcPts val="600"/>
              </a:spcBef>
              <a:buClr>
                <a:srgbClr val="808080"/>
              </a:buClr>
              <a:buSzPct val="100000"/>
              <a:buFont typeface="Lucida Grande"/>
              <a:buChar char="–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requireUser/Role/Access(…)</a:t>
            </a:r>
            <a:r>
              <a:rPr sz="14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:  Validates the user, their role assignments, or their access privileges.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91" name="image15.png" descr="couchbase_medium_white.png"/>
          <p:cNvPicPr/>
          <p:nvPr/>
        </p:nvPicPr>
        <p:blipFill>
          <a:blip r:embed="rId3">
            <a:extLst/>
          </a:blip>
          <a:srcRect l="33070" t="20633" r="32473" b="50000"/>
          <a:stretch>
            <a:fillRect/>
          </a:stretch>
        </p:blipFill>
        <p:spPr>
          <a:xfrm>
            <a:off x="8208019" y="237420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Shape 692"/>
          <p:cNvSpPr/>
          <p:nvPr/>
        </p:nvSpPr>
        <p:spPr>
          <a:xfrm>
            <a:off x="432575" y="184086"/>
            <a:ext cx="7009087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Sync Function</a:t>
            </a:r>
          </a:p>
        </p:txBody>
      </p:sp>
      <p:sp>
        <p:nvSpPr>
          <p:cNvPr id="693" name="Shape 693"/>
          <p:cNvSpPr/>
          <p:nvPr>
            <p:ph type="sldNum" sz="quarter" idx="2"/>
          </p:nvPr>
        </p:nvSpPr>
        <p:spPr>
          <a:xfrm>
            <a:off x="4135877" y="4710924"/>
            <a:ext cx="87224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694" name="Shape 694"/>
          <p:cNvSpPr/>
          <p:nvPr/>
        </p:nvSpPr>
        <p:spPr>
          <a:xfrm>
            <a:off x="702790" y="1106487"/>
            <a:ext cx="7220771" cy="3423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function (doc, oldDoc) {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if (doc.published) {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   channel ("public");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}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access (”joe", ”public");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role (”joe", "role:admin");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throw ({forbidden : "read only!"})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requireUser(doc.owner);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requireRole("admin");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   requireAccess(”public");</a:t>
            </a:r>
            <a:endParaRPr sz="1600"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roup 735"/>
          <p:cNvGrpSpPr/>
          <p:nvPr/>
        </p:nvGrpSpPr>
        <p:grpSpPr>
          <a:xfrm>
            <a:off x="992144" y="1775735"/>
            <a:ext cx="1584333" cy="1945610"/>
            <a:chOff x="-1" y="0"/>
            <a:chExt cx="1584331" cy="1945609"/>
          </a:xfrm>
        </p:grpSpPr>
        <p:grpSp>
          <p:nvGrpSpPr>
            <p:cNvPr id="710" name="Group 710"/>
            <p:cNvGrpSpPr/>
            <p:nvPr/>
          </p:nvGrpSpPr>
          <p:grpSpPr>
            <a:xfrm>
              <a:off x="156415" y="384379"/>
              <a:ext cx="1292771" cy="1293143"/>
              <a:chOff x="-1" y="0"/>
              <a:chExt cx="1292770" cy="1293141"/>
            </a:xfrm>
          </p:grpSpPr>
          <p:sp>
            <p:nvSpPr>
              <p:cNvPr id="698" name="Shape 698"/>
              <p:cNvSpPr/>
              <p:nvPr/>
            </p:nvSpPr>
            <p:spPr>
              <a:xfrm>
                <a:off x="538427" y="634"/>
                <a:ext cx="754343" cy="75434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699" name="Shape 699"/>
              <p:cNvSpPr/>
              <p:nvPr/>
            </p:nvSpPr>
            <p:spPr>
              <a:xfrm>
                <a:off x="430475" y="108584"/>
                <a:ext cx="754344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0" name="Shape 700"/>
              <p:cNvSpPr/>
              <p:nvPr/>
            </p:nvSpPr>
            <p:spPr>
              <a:xfrm>
                <a:off x="323086" y="216303"/>
                <a:ext cx="753221" cy="753221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216723" y="324252"/>
                <a:ext cx="753222" cy="753221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108213" y="430847"/>
                <a:ext cx="754343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3" name="Shape 703"/>
              <p:cNvSpPr/>
              <p:nvPr/>
            </p:nvSpPr>
            <p:spPr>
              <a:xfrm flipV="1">
                <a:off x="-2" y="-1"/>
                <a:ext cx="754345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4" name="Shape 704"/>
              <p:cNvSpPr/>
              <p:nvPr/>
            </p:nvSpPr>
            <p:spPr>
              <a:xfrm flipV="1">
                <a:off x="107950" y="107950"/>
                <a:ext cx="754343" cy="75434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5" name="Shape 705"/>
              <p:cNvSpPr/>
              <p:nvPr/>
            </p:nvSpPr>
            <p:spPr>
              <a:xfrm flipV="1">
                <a:off x="216461" y="215667"/>
                <a:ext cx="753222" cy="75322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6" name="Shape 706"/>
              <p:cNvSpPr/>
              <p:nvPr/>
            </p:nvSpPr>
            <p:spPr>
              <a:xfrm flipV="1">
                <a:off x="322824" y="323618"/>
                <a:ext cx="753221" cy="753222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7" name="Shape 707"/>
              <p:cNvSpPr/>
              <p:nvPr/>
            </p:nvSpPr>
            <p:spPr>
              <a:xfrm flipV="1">
                <a:off x="430212" y="430213"/>
                <a:ext cx="754344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8" name="Shape 708"/>
              <p:cNvSpPr/>
              <p:nvPr/>
            </p:nvSpPr>
            <p:spPr>
              <a:xfrm flipV="1">
                <a:off x="538164" y="538164"/>
                <a:ext cx="754343" cy="754343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709" name="Shape 709"/>
              <p:cNvSpPr/>
              <p:nvPr/>
            </p:nvSpPr>
            <p:spPr>
              <a:xfrm>
                <a:off x="262" y="538798"/>
                <a:ext cx="754344" cy="754344"/>
              </a:xfrm>
              <a:prstGeom prst="line">
                <a:avLst/>
              </a:prstGeom>
              <a:noFill/>
              <a:ln w="25400" cap="flat">
                <a:solidFill>
                  <a:srgbClr val="E5001A">
                    <a:alpha val="50000"/>
                  </a:srgbClr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714" name="Group 714"/>
            <p:cNvGrpSpPr/>
            <p:nvPr/>
          </p:nvGrpSpPr>
          <p:grpSpPr>
            <a:xfrm>
              <a:off x="241967" y="1358231"/>
              <a:ext cx="441331" cy="587378"/>
              <a:chOff x="-1" y="-1"/>
              <a:chExt cx="441330" cy="587377"/>
            </a:xfrm>
          </p:grpSpPr>
          <p:sp>
            <p:nvSpPr>
              <p:cNvPr id="711" name="Shape 711"/>
              <p:cNvSpPr/>
              <p:nvPr/>
            </p:nvSpPr>
            <p:spPr>
              <a:xfrm>
                <a:off x="-1" y="0"/>
                <a:ext cx="441330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2" name="Shape 712"/>
              <p:cNvSpPr/>
              <p:nvPr/>
            </p:nvSpPr>
            <p:spPr>
              <a:xfrm>
                <a:off x="-1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3" name="Shape 713"/>
              <p:cNvSpPr/>
              <p:nvPr/>
            </p:nvSpPr>
            <p:spPr>
              <a:xfrm>
                <a:off x="-2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18" name="Group 718"/>
            <p:cNvGrpSpPr/>
            <p:nvPr/>
          </p:nvGrpSpPr>
          <p:grpSpPr>
            <a:xfrm>
              <a:off x="-2" y="685798"/>
              <a:ext cx="441332" cy="587378"/>
              <a:chOff x="-1" y="-1"/>
              <a:chExt cx="441330" cy="587377"/>
            </a:xfrm>
          </p:grpSpPr>
          <p:sp>
            <p:nvSpPr>
              <p:cNvPr id="715" name="Shape 715"/>
              <p:cNvSpPr/>
              <p:nvPr/>
            </p:nvSpPr>
            <p:spPr>
              <a:xfrm>
                <a:off x="-1" y="0"/>
                <a:ext cx="441330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6" name="Shape 716"/>
              <p:cNvSpPr/>
              <p:nvPr/>
            </p:nvSpPr>
            <p:spPr>
              <a:xfrm>
                <a:off x="-1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7" name="Shape 717"/>
              <p:cNvSpPr/>
              <p:nvPr/>
            </p:nvSpPr>
            <p:spPr>
              <a:xfrm>
                <a:off x="-2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22" name="Group 722"/>
            <p:cNvGrpSpPr/>
            <p:nvPr/>
          </p:nvGrpSpPr>
          <p:grpSpPr>
            <a:xfrm>
              <a:off x="241967" y="-1"/>
              <a:ext cx="441331" cy="587378"/>
              <a:chOff x="-1" y="-1"/>
              <a:chExt cx="441330" cy="587377"/>
            </a:xfrm>
          </p:grpSpPr>
          <p:sp>
            <p:nvSpPr>
              <p:cNvPr id="719" name="Shape 719"/>
              <p:cNvSpPr/>
              <p:nvPr/>
            </p:nvSpPr>
            <p:spPr>
              <a:xfrm>
                <a:off x="-1" y="0"/>
                <a:ext cx="441330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-1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-2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26" name="Group 726"/>
            <p:cNvGrpSpPr/>
            <p:nvPr/>
          </p:nvGrpSpPr>
          <p:grpSpPr>
            <a:xfrm>
              <a:off x="918854" y="1358231"/>
              <a:ext cx="441332" cy="587378"/>
              <a:chOff x="0" y="-1"/>
              <a:chExt cx="441331" cy="587377"/>
            </a:xfrm>
          </p:grpSpPr>
          <p:sp>
            <p:nvSpPr>
              <p:cNvPr id="723" name="Shape 723"/>
              <p:cNvSpPr/>
              <p:nvPr/>
            </p:nvSpPr>
            <p:spPr>
              <a:xfrm>
                <a:off x="-1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0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-1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30" name="Group 730"/>
            <p:cNvGrpSpPr/>
            <p:nvPr/>
          </p:nvGrpSpPr>
          <p:grpSpPr>
            <a:xfrm>
              <a:off x="1142999" y="685798"/>
              <a:ext cx="441332" cy="587378"/>
              <a:chOff x="-1" y="-1"/>
              <a:chExt cx="441330" cy="587377"/>
            </a:xfrm>
          </p:grpSpPr>
          <p:sp>
            <p:nvSpPr>
              <p:cNvPr id="727" name="Shape 727"/>
              <p:cNvSpPr/>
              <p:nvPr/>
            </p:nvSpPr>
            <p:spPr>
              <a:xfrm>
                <a:off x="-1" y="0"/>
                <a:ext cx="441330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-1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-2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34" name="Group 734"/>
            <p:cNvGrpSpPr/>
            <p:nvPr/>
          </p:nvGrpSpPr>
          <p:grpSpPr>
            <a:xfrm>
              <a:off x="918854" y="-1"/>
              <a:ext cx="441332" cy="587378"/>
              <a:chOff x="0" y="-1"/>
              <a:chExt cx="441331" cy="587377"/>
            </a:xfrm>
          </p:grpSpPr>
          <p:sp>
            <p:nvSpPr>
              <p:cNvPr id="731" name="Shape 731"/>
              <p:cNvSpPr/>
              <p:nvPr/>
            </p:nvSpPr>
            <p:spPr>
              <a:xfrm>
                <a:off x="-1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9"/>
                    </a:move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close/>
                  </a:path>
                </a:pathLst>
              </a:custGeom>
              <a:solidFill>
                <a:srgbClr val="E5001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32" name="Shape 732"/>
              <p:cNvSpPr/>
              <p:nvPr/>
            </p:nvSpPr>
            <p:spPr>
              <a:xfrm>
                <a:off x="0" y="-2"/>
                <a:ext cx="441331" cy="110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33" name="Shape 733"/>
              <p:cNvSpPr/>
              <p:nvPr/>
            </p:nvSpPr>
            <p:spPr>
              <a:xfrm>
                <a:off x="-1" y="0"/>
                <a:ext cx="441331" cy="58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29"/>
                    </a:moveTo>
                    <a:cubicBezTo>
                      <a:pt x="21600" y="3149"/>
                      <a:pt x="16765" y="4057"/>
                      <a:pt x="10800" y="4057"/>
                    </a:cubicBezTo>
                    <a:cubicBezTo>
                      <a:pt x="4835" y="4057"/>
                      <a:pt x="0" y="3149"/>
                      <a:pt x="0" y="2029"/>
                    </a:cubicBezTo>
                    <a:cubicBezTo>
                      <a:pt x="0" y="908"/>
                      <a:pt x="4835" y="0"/>
                      <a:pt x="10800" y="0"/>
                    </a:cubicBezTo>
                    <a:cubicBezTo>
                      <a:pt x="16765" y="0"/>
                      <a:pt x="21600" y="908"/>
                      <a:pt x="21600" y="2029"/>
                    </a:cubicBezTo>
                    <a:lnTo>
                      <a:pt x="21600" y="19571"/>
                    </a:lnTo>
                    <a:cubicBezTo>
                      <a:pt x="21600" y="20692"/>
                      <a:pt x="16765" y="21600"/>
                      <a:pt x="10800" y="21600"/>
                    </a:cubicBezTo>
                    <a:cubicBezTo>
                      <a:pt x="4835" y="21600"/>
                      <a:pt x="0" y="20692"/>
                      <a:pt x="0" y="19571"/>
                    </a:cubicBezTo>
                    <a:lnTo>
                      <a:pt x="0" y="2029"/>
                    </a:ln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80000"/>
                  </a:lnSpc>
                  <a:defRPr b="1" sz="1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736" name="Shape 736"/>
          <p:cNvSpPr/>
          <p:nvPr/>
        </p:nvSpPr>
        <p:spPr>
          <a:xfrm>
            <a:off x="0" y="-2"/>
            <a:ext cx="9144000" cy="805371"/>
          </a:xfrm>
          <a:prstGeom prst="rect">
            <a:avLst/>
          </a:prstGeom>
          <a:solidFill>
            <a:srgbClr val="E5001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737" name="image15.png" descr="couchbase_medium_white.png"/>
          <p:cNvPicPr/>
          <p:nvPr/>
        </p:nvPicPr>
        <p:blipFill>
          <a:blip r:embed="rId2">
            <a:extLst/>
          </a:blip>
          <a:srcRect l="33070" t="20633" r="32473" b="50000"/>
          <a:stretch>
            <a:fillRect/>
          </a:stretch>
        </p:blipFill>
        <p:spPr>
          <a:xfrm>
            <a:off x="8208019" y="237420"/>
            <a:ext cx="637704" cy="310588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Shape 738"/>
          <p:cNvSpPr/>
          <p:nvPr>
            <p:ph type="sldNum" sz="quarter" idx="2"/>
          </p:nvPr>
        </p:nvSpPr>
        <p:spPr>
          <a:xfrm>
            <a:off x="4135877" y="4710924"/>
            <a:ext cx="87224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700">
                <a:solidFill>
                  <a:srgbClr val="888888"/>
                </a:solidFill>
              </a:rPr>
            </a:fld>
          </a:p>
        </p:txBody>
      </p:sp>
      <p:sp>
        <p:nvSpPr>
          <p:cNvPr id="739" name="Shape 739"/>
          <p:cNvSpPr/>
          <p:nvPr/>
        </p:nvSpPr>
        <p:spPr>
          <a:xfrm>
            <a:off x="490511" y="3951384"/>
            <a:ext cx="260509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200"/>
              </a:spcBef>
              <a:defRPr b="1" sz="1600">
                <a:solidFill>
                  <a:srgbClr val="E5001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E5001A"/>
                </a:solidFill>
              </a:rPr>
              <a:t>Couchbase Server</a:t>
            </a:r>
          </a:p>
        </p:txBody>
      </p:sp>
      <p:sp>
        <p:nvSpPr>
          <p:cNvPr id="740" name="Shape 740"/>
          <p:cNvSpPr/>
          <p:nvPr>
            <p:ph type="title"/>
          </p:nvPr>
        </p:nvSpPr>
        <p:spPr>
          <a:xfrm>
            <a:off x="432575" y="200249"/>
            <a:ext cx="7009087" cy="405324"/>
          </a:xfrm>
          <a:prstGeom prst="rect">
            <a:avLst/>
          </a:prstGeom>
        </p:spPr>
        <p:txBody>
          <a:bodyPr anchor="b"/>
          <a:lstStyle>
            <a:lvl1pPr algn="l" defTabSz="425194">
              <a:defRPr b="1" sz="2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FFFFFF"/>
                </a:solidFill>
              </a:rPr>
              <a:t>Couchbase Server</a:t>
            </a:r>
          </a:p>
        </p:txBody>
      </p:sp>
      <p:sp>
        <p:nvSpPr>
          <p:cNvPr id="741" name="Shape 741"/>
          <p:cNvSpPr/>
          <p:nvPr/>
        </p:nvSpPr>
        <p:spPr>
          <a:xfrm>
            <a:off x="3441960" y="1677947"/>
            <a:ext cx="1780007" cy="1796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JSON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Highly Scalable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High Performance</a:t>
            </a:r>
            <a:endParaRPr>
              <a:solidFill>
                <a:srgbClr val="808080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spcBef>
                <a:spcPts val="18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Always On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image27.png" descr="Screen Shot 2014-06-03 at 8.30.5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65555" y="1063431"/>
            <a:ext cx="8229601" cy="3539547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Mobile devices are everywhere</a:t>
            </a:r>
          </a:p>
        </p:txBody>
      </p:sp>
      <p:sp>
        <p:nvSpPr>
          <p:cNvPr id="107" name="Shape 107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/>
        </p:nvSpPr>
        <p:spPr>
          <a:xfrm>
            <a:off x="214519" y="2167089"/>
            <a:ext cx="1349757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Thanks!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465555" y="1063431"/>
            <a:ext cx="8229601" cy="3539547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Unique position as the most complete NoSQL offering on the market</a:t>
            </a:r>
          </a:p>
        </p:txBody>
      </p:sp>
      <p:sp>
        <p:nvSpPr>
          <p:cNvPr id="112" name="Shape 112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00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27219" y="2167089"/>
            <a:ext cx="3731921" cy="42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Developing for Mobile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465555" y="1063429"/>
            <a:ext cx="8229601" cy="40800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Many different devices, platforms, tools, frameworks to choose from</a:t>
            </a:r>
            <a:endParaRPr sz="3500">
              <a:latin typeface="Arial Bold"/>
              <a:ea typeface="Arial Bold"/>
              <a:cs typeface="Arial Bold"/>
              <a:sym typeface="Arial Bold"/>
            </a:endParaRPr>
          </a:p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Nothing stands out, yet</a:t>
            </a:r>
            <a:endParaRPr sz="3500">
              <a:latin typeface="Arial Bold"/>
              <a:ea typeface="Arial Bold"/>
              <a:cs typeface="Arial Bold"/>
              <a:sym typeface="Arial Bold"/>
            </a:endParaRPr>
          </a:p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Same for IoT/Wearable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23" name="Shape 123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65555" y="1063429"/>
            <a:ext cx="8229601" cy="40800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A lot of choices to make</a:t>
            </a:r>
            <a:endParaRPr sz="3500">
              <a:latin typeface="Arial Bold"/>
              <a:ea typeface="Arial Bold"/>
              <a:cs typeface="Arial Bold"/>
              <a:sym typeface="Arial Bold"/>
            </a:endParaRPr>
          </a:p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A lot of choices to test</a:t>
            </a:r>
            <a:endParaRPr sz="3500">
              <a:latin typeface="Arial Bold"/>
              <a:ea typeface="Arial Bold"/>
              <a:cs typeface="Arial Bold"/>
              <a:sym typeface="Arial Bold"/>
            </a:endParaRPr>
          </a:p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Things tend to get complicated</a:t>
            </a:r>
            <a:endParaRPr sz="3500">
              <a:latin typeface="Arial Bold"/>
              <a:ea typeface="Arial Bold"/>
              <a:cs typeface="Arial Bold"/>
              <a:sym typeface="Arial Bold"/>
            </a:endParaRPr>
          </a:p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Things tend to take a lot of time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465555" y="1063431"/>
            <a:ext cx="8229601" cy="3539547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33333"/>
                </a:solidFill>
              </a:rPr>
              <a:t>All this time spent on something else than your business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state Of Mobile Development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68069" y="4840683"/>
            <a:ext cx="28956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Couchbase, Inc. 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467604" y="20005"/>
            <a:ext cx="8229601" cy="5474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Building a Syncing Mobile App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8229534" y="4640261"/>
            <a:ext cx="743956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</a:fld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465555" y="1063429"/>
            <a:ext cx="8229601" cy="40800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What about storage? </a:t>
            </a:r>
            <a:endParaRPr sz="3500">
              <a:latin typeface="Arial Bold"/>
              <a:ea typeface="Arial Bold"/>
              <a:cs typeface="Arial Bold"/>
              <a:sym typeface="Arial Bold"/>
            </a:endParaRPr>
          </a:p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What about users and security?</a:t>
            </a:r>
            <a:endParaRPr sz="3500">
              <a:latin typeface="Arial Bold"/>
              <a:ea typeface="Arial Bold"/>
              <a:cs typeface="Arial Bold"/>
              <a:sym typeface="Arial Bold"/>
            </a:endParaRPr>
          </a:p>
          <a:p>
            <a:pPr lvl="0" marL="240630" indent="-240630">
              <a:spcBef>
                <a:spcPts val="1600"/>
              </a:spcBef>
              <a:buClr>
                <a:srgbClr val="333333"/>
              </a:buClr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3500">
                <a:latin typeface="Arial Bold"/>
                <a:ea typeface="Arial Bold"/>
                <a:cs typeface="Arial Bold"/>
                <a:sym typeface="Arial Bold"/>
              </a:rPr>
              <a:t>What about syncing with the server?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CC2A2E"/>
      </a:accent1>
      <a:accent2>
        <a:srgbClr val="00B0E4"/>
      </a:accent2>
      <a:accent3>
        <a:srgbClr val="CCCCCC"/>
      </a:accent3>
      <a:accent4>
        <a:srgbClr val="999999"/>
      </a:accent4>
      <a:accent5>
        <a:srgbClr val="333333"/>
      </a:accent5>
      <a:accent6>
        <a:srgbClr val="2F6E7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2A2E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CC2A2E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2A2E"/>
      </a:accent1>
      <a:accent2>
        <a:srgbClr val="00B0E4"/>
      </a:accent2>
      <a:accent3>
        <a:srgbClr val="CCCCCC"/>
      </a:accent3>
      <a:accent4>
        <a:srgbClr val="999999"/>
      </a:accent4>
      <a:accent5>
        <a:srgbClr val="333333"/>
      </a:accent5>
      <a:accent6>
        <a:srgbClr val="2F6E7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2A2E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CC2A2E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