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86" r:id="rId3"/>
    <p:sldId id="283" r:id="rId4"/>
    <p:sldId id="296" r:id="rId5"/>
    <p:sldId id="285" r:id="rId6"/>
    <p:sldId id="295" r:id="rId7"/>
    <p:sldId id="284" r:id="rId8"/>
    <p:sldId id="294" r:id="rId9"/>
    <p:sldId id="287" r:id="rId10"/>
    <p:sldId id="288" r:id="rId11"/>
    <p:sldId id="289" r:id="rId12"/>
    <p:sldId id="290" r:id="rId13"/>
    <p:sldId id="291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292" r:id="rId24"/>
    <p:sldId id="267" r:id="rId25"/>
    <p:sldId id="279" r:id="rId26"/>
    <p:sldId id="280" r:id="rId27"/>
    <p:sldId id="281" r:id="rId28"/>
    <p:sldId id="264" r:id="rId29"/>
    <p:sldId id="270" r:id="rId30"/>
    <p:sldId id="276" r:id="rId31"/>
    <p:sldId id="277" r:id="rId32"/>
    <p:sldId id="272" r:id="rId33"/>
    <p:sldId id="275" r:id="rId34"/>
    <p:sldId id="273" r:id="rId35"/>
    <p:sldId id="274" r:id="rId36"/>
    <p:sldId id="269" r:id="rId3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505"/>
    <a:srgbClr val="16AEB0"/>
    <a:srgbClr val="609E0E"/>
    <a:srgbClr val="FEB91D"/>
    <a:srgbClr val="E1001F"/>
    <a:srgbClr val="129DD8"/>
    <a:srgbClr val="262626"/>
    <a:srgbClr val="E40121"/>
    <a:srgbClr val="EFEFEF"/>
    <a:srgbClr val="1BB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7" autoAdjust="0"/>
    <p:restoredTop sz="94660"/>
  </p:normalViewPr>
  <p:slideViewPr>
    <p:cSldViewPr snapToGrid="0" snapToObjects="1" showGuides="1">
      <p:cViewPr>
        <p:scale>
          <a:sx n="125" d="100"/>
          <a:sy n="125" d="100"/>
        </p:scale>
        <p:origin x="-792" y="-168"/>
      </p:cViewPr>
      <p:guideLst>
        <p:guide orient="horz"/>
        <p:guide pos="1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-Tabelle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-Tabelle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-Tabelle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 cmpd="sng">
              <a:solidFill>
                <a:schemeClr val="bg1"/>
              </a:solidFill>
            </a:ln>
          </c:spPr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5.5</c:v>
                </c:pt>
                <c:pt idx="5">
                  <c:v>4.2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 cmpd="sng">
              <a:solidFill>
                <a:schemeClr val="bg1"/>
              </a:solidFill>
            </a:ln>
          </c:spPr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5.5</c:v>
                </c:pt>
                <c:pt idx="5">
                  <c:v>4.2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9838520"/>
        <c:axId val="2069106664"/>
      </c:barChart>
      <c:catAx>
        <c:axId val="-2099838520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2069106664"/>
        <c:crosses val="autoZero"/>
        <c:auto val="1"/>
        <c:lblAlgn val="ctr"/>
        <c:lblOffset val="100"/>
        <c:noMultiLvlLbl val="0"/>
      </c:catAx>
      <c:valAx>
        <c:axId val="206910666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bg1">
                    <a:lumMod val="75000"/>
                  </a:schemeClr>
                </a:solidFill>
              </a:defRPr>
            </a:pPr>
            <a:endParaRPr lang="de-DE"/>
          </a:p>
        </c:txPr>
        <c:crossAx val="-2099838520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7255672"/>
        <c:axId val="-2067156776"/>
      </c:barChart>
      <c:catAx>
        <c:axId val="-2067255672"/>
        <c:scaling>
          <c:orientation val="minMax"/>
        </c:scaling>
        <c:delete val="0"/>
        <c:axPos val="l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-2067156776"/>
        <c:crosses val="autoZero"/>
        <c:auto val="1"/>
        <c:lblAlgn val="ctr"/>
        <c:lblOffset val="100"/>
        <c:noMultiLvlLbl val="0"/>
      </c:catAx>
      <c:valAx>
        <c:axId val="-2067156776"/>
        <c:scaling>
          <c:orientation val="minMax"/>
        </c:scaling>
        <c:delete val="0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bg1">
                    <a:lumMod val="75000"/>
                  </a:schemeClr>
                </a:solidFill>
              </a:defRPr>
            </a:pPr>
            <a:endParaRPr lang="de-DE"/>
          </a:p>
        </c:txPr>
        <c:crossAx val="-2067255672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7716360"/>
        <c:axId val="-2067664104"/>
      </c:lineChart>
      <c:catAx>
        <c:axId val="-2067716360"/>
        <c:scaling>
          <c:orientation val="minMax"/>
        </c:scaling>
        <c:delete val="0"/>
        <c:axPos val="b"/>
        <c:majorTickMark val="none"/>
        <c:minorTickMark val="none"/>
        <c:tickLblPos val="none"/>
        <c:spPr>
          <a:ln w="12700"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-2067664104"/>
        <c:crosses val="autoZero"/>
        <c:auto val="1"/>
        <c:lblAlgn val="ctr"/>
        <c:lblOffset val="100"/>
        <c:noMultiLvlLbl val="0"/>
      </c:catAx>
      <c:valAx>
        <c:axId val="-206766410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rgbClr val="BFBFBF"/>
                </a:solidFill>
              </a:defRPr>
            </a:pPr>
            <a:endParaRPr lang="de-DE"/>
          </a:p>
        </c:txPr>
        <c:crossAx val="-2067716360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20/05/15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20/05/15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2938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27248"/>
            <a:ext cx="6400800" cy="1088136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4" name="Picture 3" descr="couchbase_logo_red_reverse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66" y="351896"/>
            <a:ext cx="2057168" cy="4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8288"/>
            <a:ext cx="7998595" cy="537337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defRPr/>
            </a:lvl1pPr>
            <a:lvl2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2pPr>
            <a:lvl3pPr marL="631825" indent="-177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3pPr>
            <a:lvl4pPr marL="800100" indent="-1682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4pPr>
            <a:lvl5pPr marL="969963" indent="-1698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Tex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80000"/>
              </a:lnSpc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2pPr>
            <a:lvl3pPr marL="4556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3pPr>
            <a:lvl4pPr marL="62706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4pPr>
            <a:lvl5pPr marL="798513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9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83057"/>
          </a:xfrm>
          <a:prstGeom prst="rect">
            <a:avLst/>
          </a:prstGeom>
          <a:solidFill>
            <a:srgbClr val="E1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49664"/>
            <a:ext cx="278504" cy="278506"/>
          </a:xfrm>
          <a:prstGeom prst="rect">
            <a:avLst/>
          </a:prstGeom>
          <a:effectLst>
            <a:outerShdw blurRad="127000" dir="5400000" algn="ctr" rotWithShape="0">
              <a:schemeClr val="tx1">
                <a:alpha val="2000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996"/>
            <a:ext cx="7998595" cy="539496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3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Blue)">
    <p:bg>
      <p:bgPr>
        <a:solidFill>
          <a:srgbClr val="129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64592" y="4767263"/>
            <a:ext cx="11800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 smtClean="0">
                <a:solidFill>
                  <a:srgbClr val="CCCCCC"/>
                </a:solidFill>
              </a:rPr>
              <a:t>©2015 Couchbase</a:t>
            </a:r>
            <a:r>
              <a:rPr lang="en-US" sz="850" baseline="0" dirty="0" smtClean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22464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6" r:id="rId3"/>
    <p:sldLayoutId id="2147483677" r:id="rId4"/>
    <p:sldLayoutId id="2147483663" r:id="rId5"/>
    <p:sldLayoutId id="2147483666" r:id="rId6"/>
    <p:sldLayoutId id="2147483674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317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54075" indent="-168275" algn="l" defTabSz="457200" rtl="0" eaLnBrk="1" latinLnBrk="0" hangingPunct="1">
        <a:spcBef>
          <a:spcPts val="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4075" indent="-168275" algn="l" defTabSz="457200" rtl="0" eaLnBrk="1" latinLnBrk="0" hangingPunct="1">
        <a:spcBef>
          <a:spcPts val="200"/>
        </a:spcBef>
        <a:buClr>
          <a:srgbClr val="262626"/>
        </a:buClr>
        <a:buFont typeface="Lucida Grande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Developer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SDK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2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Document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1632" y="-13646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28734" y="-1895348"/>
            <a:ext cx="2521175" cy="1222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33333"/>
                </a:solidFill>
                <a:latin typeface="Arial"/>
                <a:cs typeface="Arial"/>
              </a:rPr>
              <a:t>j</a:t>
            </a:r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</p:txBody>
      </p:sp>
      <p:pic>
        <p:nvPicPr>
          <p:cNvPr id="10" name="Picture 9" descr="Screen Shot 2014-09-18 at 13.40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135" y="823570"/>
            <a:ext cx="4812793" cy="377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13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Document implementations are language specific.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All support JSON in its different forms.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In addition, some support:</a:t>
            </a:r>
          </a:p>
          <a:p>
            <a:pPr marL="587375" lvl="1" indent="-285750">
              <a:buFont typeface="Wingdings" charset="2"/>
              <a:buChar char="§"/>
            </a:pPr>
            <a:r>
              <a:rPr lang="en-US" dirty="0" smtClean="0"/>
              <a:t>Serialized objects</a:t>
            </a:r>
          </a:p>
          <a:p>
            <a:pPr marL="587375" lvl="1" indent="-285750">
              <a:buFont typeface="Wingdings" charset="2"/>
              <a:buChar char="§"/>
            </a:pPr>
            <a:r>
              <a:rPr lang="en-US" dirty="0" smtClean="0"/>
              <a:t>Unquoted Strings</a:t>
            </a:r>
          </a:p>
          <a:p>
            <a:pPr marL="587375" lvl="1" indent="-285750">
              <a:buFont typeface="Wingdings" charset="2"/>
              <a:buChar char="§"/>
            </a:pPr>
            <a:r>
              <a:rPr lang="en-US" dirty="0" smtClean="0"/>
              <a:t>Binary pass-through</a:t>
            </a:r>
          </a:p>
          <a:p>
            <a:pPr marL="587375" lvl="1" indent="-285750">
              <a:buFont typeface="Wingdings" charset="2"/>
              <a:buChar char="§"/>
            </a:pPr>
            <a:r>
              <a:rPr lang="en-US" dirty="0" smtClean="0"/>
              <a:t>Legacy</a:t>
            </a:r>
          </a:p>
          <a:p>
            <a:pPr marL="587375" lvl="1" indent="-285750">
              <a:buFont typeface="Wingdings" charset="2"/>
              <a:buChar char="§"/>
            </a:pPr>
            <a:r>
              <a:rPr lang="en-US" dirty="0" smtClean="0"/>
              <a:t>…</a:t>
            </a:r>
          </a:p>
          <a:p>
            <a:pPr marL="587375" lvl="1" indent="-285750">
              <a:buFont typeface="Wingdings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Implementations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1632" y="-13646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28734" y="-1895348"/>
            <a:ext cx="2521175" cy="1222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33333"/>
                </a:solidFill>
                <a:latin typeface="Arial"/>
                <a:cs typeface="Arial"/>
              </a:rPr>
              <a:t>j</a:t>
            </a:r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9859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Document - Java</a:t>
            </a:r>
            <a:endParaRPr lang="en-US" dirty="0"/>
          </a:p>
        </p:txBody>
      </p:sp>
      <p:pic>
        <p:nvPicPr>
          <p:cNvPr id="6" name="Picture 5" descr="Screen Shot 2014-09-18 at 13.48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021"/>
            <a:ext cx="9144000" cy="36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55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Document - .NET</a:t>
            </a:r>
            <a:endParaRPr lang="en-US" dirty="0"/>
          </a:p>
        </p:txBody>
      </p:sp>
      <p:pic>
        <p:nvPicPr>
          <p:cNvPr id="2" name="Picture 1" descr="Screen Shot 2014-09-18 at 13.49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783405"/>
            <a:ext cx="6083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86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§"/>
            </a:pPr>
            <a:r>
              <a:rPr lang="en-US" b="1" dirty="0"/>
              <a:t>i</a:t>
            </a:r>
            <a:r>
              <a:rPr lang="en-US" b="1" dirty="0" smtClean="0"/>
              <a:t>nsert()</a:t>
            </a:r>
            <a:r>
              <a:rPr lang="en-US" dirty="0" smtClean="0"/>
              <a:t> the document if it does not exist</a:t>
            </a:r>
          </a:p>
          <a:p>
            <a:pPr marL="285750" indent="-285750">
              <a:buFont typeface="Wingdings" charset="2"/>
              <a:buChar char="§"/>
            </a:pPr>
            <a:r>
              <a:rPr lang="en-US" b="1" dirty="0"/>
              <a:t>r</a:t>
            </a:r>
            <a:r>
              <a:rPr lang="en-US" b="1" dirty="0" smtClean="0"/>
              <a:t>eplace()</a:t>
            </a:r>
            <a:r>
              <a:rPr lang="en-US" dirty="0" smtClean="0"/>
              <a:t> the document if it does exist</a:t>
            </a:r>
          </a:p>
          <a:p>
            <a:pPr marL="285750" indent="-285750">
              <a:buFont typeface="Wingdings" charset="2"/>
              <a:buChar char="§"/>
            </a:pPr>
            <a:r>
              <a:rPr lang="en-US" b="1" dirty="0" err="1"/>
              <a:t>u</a:t>
            </a:r>
            <a:r>
              <a:rPr lang="en-US" b="1" dirty="0" err="1" smtClean="0"/>
              <a:t>psert</a:t>
            </a:r>
            <a:r>
              <a:rPr lang="en-US" b="1" dirty="0" smtClean="0"/>
              <a:t>()</a:t>
            </a:r>
            <a:r>
              <a:rPr lang="en-US" dirty="0" smtClean="0"/>
              <a:t> the document (insert or replace)</a:t>
            </a:r>
          </a:p>
          <a:p>
            <a:pPr marL="285750" indent="-285750">
              <a:buFont typeface="Wingdings" charset="2"/>
              <a:buChar char="§"/>
            </a:pPr>
            <a:r>
              <a:rPr lang="en-US" b="1" dirty="0"/>
              <a:t>r</a:t>
            </a:r>
            <a:r>
              <a:rPr lang="en-US" b="1" dirty="0" smtClean="0"/>
              <a:t>emove()</a:t>
            </a:r>
            <a:r>
              <a:rPr lang="en-US" dirty="0" smtClean="0"/>
              <a:t> the document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b="1" dirty="0"/>
              <a:t>a</a:t>
            </a:r>
            <a:r>
              <a:rPr lang="en-US" b="1" dirty="0" smtClean="0"/>
              <a:t>ppend()</a:t>
            </a:r>
            <a:r>
              <a:rPr lang="en-US" dirty="0" smtClean="0"/>
              <a:t> data to the document</a:t>
            </a:r>
          </a:p>
          <a:p>
            <a:pPr marL="285750" indent="-285750">
              <a:buFont typeface="Wingdings" charset="2"/>
              <a:buChar char="§"/>
            </a:pPr>
            <a:r>
              <a:rPr lang="en-US" b="1" dirty="0"/>
              <a:t>p</a:t>
            </a:r>
            <a:r>
              <a:rPr lang="en-US" b="1" dirty="0" smtClean="0"/>
              <a:t>repend()</a:t>
            </a:r>
            <a:r>
              <a:rPr lang="en-US" dirty="0" smtClean="0"/>
              <a:t> data to the document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b="1" dirty="0"/>
              <a:t>c</a:t>
            </a:r>
            <a:r>
              <a:rPr lang="en-US" b="1" dirty="0" smtClean="0"/>
              <a:t>ounter()</a:t>
            </a:r>
            <a:r>
              <a:rPr lang="en-US" dirty="0" smtClean="0"/>
              <a:t> for increment/decrement type operations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Bucket API – Modifying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152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.NET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Couchbase, Inc. — Proprietary and Confidential</a:t>
            </a:r>
            <a:endParaRPr lang="en-US" dirty="0"/>
          </a:p>
        </p:txBody>
      </p:sp>
      <p:pic>
        <p:nvPicPr>
          <p:cNvPr id="6" name="Picture 5" descr="Screen Shot 2014-09-18 at 14.05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67" y="567443"/>
            <a:ext cx="7587726" cy="445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71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Java</a:t>
            </a:r>
            <a:endParaRPr lang="en-US" dirty="0"/>
          </a:p>
        </p:txBody>
      </p:sp>
      <p:pic>
        <p:nvPicPr>
          <p:cNvPr id="2" name="Picture 1" descr="Screen Shot 2014-09-18 at 14.08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2100"/>
            <a:ext cx="9144000" cy="200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34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API – Retrieving </a:t>
            </a:r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65555" y="1063432"/>
            <a:ext cx="8229600" cy="3539546"/>
          </a:xfrm>
        </p:spPr>
        <p:txBody>
          <a:bodyPr/>
          <a:lstStyle/>
          <a:p>
            <a:pPr marL="285750" indent="-285750">
              <a:buFont typeface="Wingdings" charset="2"/>
              <a:buChar char="§"/>
            </a:pPr>
            <a:r>
              <a:rPr lang="en-US" b="1" dirty="0" smtClean="0"/>
              <a:t>get()</a:t>
            </a:r>
            <a:r>
              <a:rPr lang="en-US" dirty="0" smtClean="0"/>
              <a:t> the document</a:t>
            </a:r>
          </a:p>
          <a:p>
            <a:pPr marL="285750" indent="-285750">
              <a:buFont typeface="Wingdings" charset="2"/>
              <a:buChar char="§"/>
            </a:pPr>
            <a:r>
              <a:rPr lang="en-US" b="1" dirty="0" err="1" smtClean="0"/>
              <a:t>getFromReplica</a:t>
            </a:r>
            <a:r>
              <a:rPr lang="en-US" b="1" dirty="0" smtClean="0"/>
              <a:t>()</a:t>
            </a:r>
            <a:r>
              <a:rPr lang="en-US" dirty="0" smtClean="0"/>
              <a:t> if the master is not available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b="1" dirty="0" err="1" smtClean="0"/>
              <a:t>getAndLock</a:t>
            </a:r>
            <a:r>
              <a:rPr lang="en-US" b="1" dirty="0" smtClean="0"/>
              <a:t>()</a:t>
            </a:r>
            <a:r>
              <a:rPr lang="en-US" dirty="0" smtClean="0"/>
              <a:t> to load the document and write-lock it</a:t>
            </a:r>
          </a:p>
          <a:p>
            <a:pPr marL="285750" indent="-285750">
              <a:buFont typeface="Wingdings" charset="2"/>
              <a:buChar char="§"/>
            </a:pPr>
            <a:r>
              <a:rPr lang="en-US" b="1" dirty="0" err="1" smtClean="0"/>
              <a:t>getAndTouch</a:t>
            </a:r>
            <a:r>
              <a:rPr lang="en-US" b="1" dirty="0" smtClean="0"/>
              <a:t>()</a:t>
            </a:r>
            <a:r>
              <a:rPr lang="en-US" dirty="0" smtClean="0"/>
              <a:t> to load the document and reset the expiry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342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PHP</a:t>
            </a:r>
            <a:endParaRPr lang="en-US" dirty="0"/>
          </a:p>
        </p:txBody>
      </p:sp>
      <p:pic>
        <p:nvPicPr>
          <p:cNvPr id="6" name="Picture 5" descr="Screen Shot 2014-09-18 at 14.10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70" y="794678"/>
            <a:ext cx="5445155" cy="1571903"/>
          </a:xfrm>
          <a:prstGeom prst="rect">
            <a:avLst/>
          </a:prstGeom>
        </p:spPr>
      </p:pic>
      <p:pic>
        <p:nvPicPr>
          <p:cNvPr id="7" name="Picture 6" descr="Screen Shot 2014-09-18 at 14.11.3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951" y="1939644"/>
            <a:ext cx="3971076" cy="282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58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NodeJS</a:t>
            </a:r>
            <a:endParaRPr lang="en-US" dirty="0"/>
          </a:p>
        </p:txBody>
      </p:sp>
      <p:pic>
        <p:nvPicPr>
          <p:cNvPr id="2" name="Picture 1" descr="Screen Shot 2014-09-18 at 14.13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700"/>
            <a:ext cx="9144000" cy="308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2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SDK Overview</a:t>
            </a:r>
          </a:p>
          <a:p>
            <a:r>
              <a:rPr lang="en-US" dirty="0" smtClean="0"/>
              <a:t>High-Level Architecture</a:t>
            </a:r>
          </a:p>
          <a:p>
            <a:endParaRPr lang="en-US" dirty="0" smtClean="0"/>
          </a:p>
          <a:p>
            <a:r>
              <a:rPr lang="en-US" dirty="0" smtClean="0"/>
              <a:t>APIs</a:t>
            </a:r>
          </a:p>
          <a:p>
            <a:pPr lvl="1"/>
            <a:r>
              <a:rPr lang="en-US" dirty="0" smtClean="0"/>
              <a:t>Cluster, Bucket, Documents,…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019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§"/>
            </a:pPr>
            <a:r>
              <a:rPr lang="en-US" b="1" dirty="0"/>
              <a:t>q</a:t>
            </a:r>
            <a:r>
              <a:rPr lang="en-US" b="1" dirty="0" smtClean="0"/>
              <a:t>uery()</a:t>
            </a:r>
            <a:r>
              <a:rPr lang="en-US" dirty="0" smtClean="0"/>
              <a:t> is possible for</a:t>
            </a:r>
          </a:p>
          <a:p>
            <a:pPr marL="587375" lvl="1" indent="-285750">
              <a:buFont typeface="Wingdings" charset="2"/>
              <a:buChar char="§"/>
            </a:pPr>
            <a:r>
              <a:rPr lang="en-US" dirty="0" smtClean="0"/>
              <a:t>Views</a:t>
            </a:r>
          </a:p>
          <a:p>
            <a:pPr marL="587375" lvl="1" indent="-285750">
              <a:buFont typeface="Wingdings" charset="2"/>
              <a:buChar char="§"/>
            </a:pPr>
            <a:r>
              <a:rPr lang="en-US" dirty="0" smtClean="0"/>
              <a:t>N1QL </a:t>
            </a:r>
            <a:r>
              <a:rPr lang="en-US" dirty="0" smtClean="0"/>
              <a:t>(experimental until 4.0 GA)</a:t>
            </a:r>
            <a:endParaRPr lang="en-US" dirty="0" smtClean="0"/>
          </a:p>
          <a:p>
            <a:pPr marL="587375" lvl="1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endParaRPr lang="en-US" dirty="0" smtClean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Streams N response rows as they arrive from the server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Loads more than one Document based on Criteria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Typically used to satisfy secondary and advanced querying use cases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API – Querying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864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Querying Java</a:t>
            </a:r>
            <a:endParaRPr lang="en-US" dirty="0"/>
          </a:p>
        </p:txBody>
      </p:sp>
      <p:pic>
        <p:nvPicPr>
          <p:cNvPr id="6" name="Picture 5" descr="Screen Shot 2014-09-18 at 11.51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500"/>
            <a:ext cx="9144000" cy="296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34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.NET</a:t>
            </a:r>
            <a:endParaRPr lang="en-US" dirty="0"/>
          </a:p>
        </p:txBody>
      </p:sp>
      <p:pic>
        <p:nvPicPr>
          <p:cNvPr id="2" name="Picture 1" descr="Screen Shot 2014-09-18 at 14.15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720291"/>
            <a:ext cx="72517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73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016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03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Bullets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Level Bullet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</a:p>
          <a:p>
            <a:pPr lvl="3"/>
            <a:r>
              <a:rPr lang="en-US" dirty="0" smtClean="0"/>
              <a:t>Fourth Level Bullet</a:t>
            </a:r>
          </a:p>
          <a:p>
            <a:pPr lvl="4"/>
            <a:r>
              <a:rPr lang="en-US" dirty="0" smtClean="0"/>
              <a:t>Fifth Level Bullet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73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tempus in </a:t>
            </a:r>
            <a:r>
              <a:rPr lang="en-US" dirty="0" err="1"/>
              <a:t>quis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diam.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in mi </a:t>
            </a:r>
            <a:r>
              <a:rPr lang="en-US" dirty="0" err="1"/>
              <a:t>lacinia</a:t>
            </a:r>
            <a:r>
              <a:rPr lang="en-US" dirty="0"/>
              <a:t>, id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27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52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Break (Blue)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51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414790"/>
              </p:ext>
            </p:extLst>
          </p:nvPr>
        </p:nvGraphicFramePr>
        <p:xfrm>
          <a:off x="1666814" y="1805102"/>
          <a:ext cx="5810372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2593"/>
                <a:gridCol w="1452593"/>
                <a:gridCol w="1452593"/>
                <a:gridCol w="14525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 1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 3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HEADING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 4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708121" y="1805102"/>
            <a:ext cx="2886198" cy="1511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tables, copy and paste this table and adjust it to fit your content.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295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546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09615416"/>
              </p:ext>
            </p:extLst>
          </p:nvPr>
        </p:nvGraphicFramePr>
        <p:xfrm>
          <a:off x="2004738" y="1448285"/>
          <a:ext cx="3526982" cy="3236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877959" y="2060272"/>
            <a:ext cx="1605242" cy="318916"/>
            <a:chOff x="5504142" y="1896696"/>
            <a:chExt cx="1934604" cy="384351"/>
          </a:xfrm>
        </p:grpSpPr>
        <p:sp>
          <p:nvSpPr>
            <p:cNvPr id="5" name="TextBox 4"/>
            <p:cNvSpPr txBox="1"/>
            <p:nvPr/>
          </p:nvSpPr>
          <p:spPr>
            <a:xfrm>
              <a:off x="6512328" y="1969110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January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4142" y="1896696"/>
              <a:ext cx="926418" cy="38435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35%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77959" y="2425253"/>
            <a:ext cx="1605242" cy="318916"/>
            <a:chOff x="5504142" y="2331181"/>
            <a:chExt cx="1934604" cy="384351"/>
          </a:xfrm>
        </p:grpSpPr>
        <p:sp>
          <p:nvSpPr>
            <p:cNvPr id="13" name="TextBox 12"/>
            <p:cNvSpPr txBox="1"/>
            <p:nvPr/>
          </p:nvSpPr>
          <p:spPr>
            <a:xfrm>
              <a:off x="6512328" y="2403595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February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4142" y="2331181"/>
              <a:ext cx="926418" cy="38435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14%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77959" y="2790235"/>
            <a:ext cx="1605242" cy="318916"/>
            <a:chOff x="5504142" y="2765667"/>
            <a:chExt cx="1934604" cy="384351"/>
          </a:xfrm>
        </p:grpSpPr>
        <p:sp>
          <p:nvSpPr>
            <p:cNvPr id="15" name="TextBox 14"/>
            <p:cNvSpPr txBox="1"/>
            <p:nvPr/>
          </p:nvSpPr>
          <p:spPr>
            <a:xfrm>
              <a:off x="6512328" y="2838081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March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04142" y="2765667"/>
              <a:ext cx="926418" cy="384351"/>
            </a:xfrm>
            <a:prstGeom prst="rect">
              <a:avLst/>
            </a:prstGeom>
            <a:solidFill>
              <a:srgbClr val="FD750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6%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77959" y="3155216"/>
            <a:ext cx="1605242" cy="318916"/>
            <a:chOff x="5504142" y="3200152"/>
            <a:chExt cx="1934604" cy="384351"/>
          </a:xfrm>
        </p:grpSpPr>
        <p:sp>
          <p:nvSpPr>
            <p:cNvPr id="17" name="TextBox 16"/>
            <p:cNvSpPr txBox="1"/>
            <p:nvPr/>
          </p:nvSpPr>
          <p:spPr>
            <a:xfrm>
              <a:off x="6512328" y="3272566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April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04142" y="3200152"/>
              <a:ext cx="926418" cy="384351"/>
            </a:xfrm>
            <a:prstGeom prst="rect">
              <a:avLst/>
            </a:prstGeom>
            <a:solidFill>
              <a:srgbClr val="FEB91D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77959" y="3520197"/>
            <a:ext cx="1605242" cy="318916"/>
            <a:chOff x="5504142" y="3661550"/>
            <a:chExt cx="1934604" cy="384351"/>
          </a:xfrm>
        </p:grpSpPr>
        <p:sp>
          <p:nvSpPr>
            <p:cNvPr id="19" name="TextBox 18"/>
            <p:cNvSpPr txBox="1"/>
            <p:nvPr/>
          </p:nvSpPr>
          <p:spPr>
            <a:xfrm>
              <a:off x="6512328" y="3733964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May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04142" y="3661550"/>
              <a:ext cx="926418" cy="384351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23%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77959" y="3885178"/>
            <a:ext cx="1605242" cy="318916"/>
            <a:chOff x="5504142" y="4096035"/>
            <a:chExt cx="1934604" cy="384351"/>
          </a:xfrm>
        </p:grpSpPr>
        <p:sp>
          <p:nvSpPr>
            <p:cNvPr id="21" name="TextBox 20"/>
            <p:cNvSpPr txBox="1"/>
            <p:nvPr/>
          </p:nvSpPr>
          <p:spPr>
            <a:xfrm>
              <a:off x="6512328" y="4168449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June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4142" y="4096035"/>
              <a:ext cx="926418" cy="384351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18%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9708121" y="1805102"/>
            <a:ext cx="2886198" cy="2879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pie chart, copy and paste this chart and the </a:t>
            </a:r>
            <a:r>
              <a:rPr lang="en-US" i="1" dirty="0" smtClean="0">
                <a:solidFill>
                  <a:srgbClr val="1E1C1C"/>
                </a:solidFill>
              </a:rPr>
              <a:t>separate legend</a:t>
            </a:r>
            <a:r>
              <a:rPr lang="en-US" dirty="0" smtClean="0">
                <a:solidFill>
                  <a:srgbClr val="1E1C1C"/>
                </a:solidFill>
              </a:rPr>
              <a:t> and adjust the chart data to suit your needs. Remember to manually adjust the legend as it is not directly tied to the chart or its data.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082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Doughnut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045973701"/>
              </p:ext>
            </p:extLst>
          </p:nvPr>
        </p:nvGraphicFramePr>
        <p:xfrm>
          <a:off x="2004738" y="1448285"/>
          <a:ext cx="3526982" cy="3236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5877959" y="2060272"/>
            <a:ext cx="1605242" cy="318916"/>
            <a:chOff x="5504142" y="1896696"/>
            <a:chExt cx="1934604" cy="384351"/>
          </a:xfrm>
        </p:grpSpPr>
        <p:sp>
          <p:nvSpPr>
            <p:cNvPr id="5" name="TextBox 4"/>
            <p:cNvSpPr txBox="1"/>
            <p:nvPr/>
          </p:nvSpPr>
          <p:spPr>
            <a:xfrm>
              <a:off x="6512328" y="1969110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January</a:t>
              </a:r>
              <a:endParaRPr 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4142" y="1896696"/>
              <a:ext cx="926418" cy="38435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35%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77959" y="2425253"/>
            <a:ext cx="1605242" cy="318916"/>
            <a:chOff x="5504142" y="2331181"/>
            <a:chExt cx="1934604" cy="384351"/>
          </a:xfrm>
        </p:grpSpPr>
        <p:sp>
          <p:nvSpPr>
            <p:cNvPr id="13" name="TextBox 12"/>
            <p:cNvSpPr txBox="1"/>
            <p:nvPr/>
          </p:nvSpPr>
          <p:spPr>
            <a:xfrm>
              <a:off x="6512328" y="2403595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February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4142" y="2331181"/>
              <a:ext cx="926418" cy="38435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14%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77959" y="2790235"/>
            <a:ext cx="1605242" cy="318916"/>
            <a:chOff x="5504142" y="2765667"/>
            <a:chExt cx="1934604" cy="384351"/>
          </a:xfrm>
        </p:grpSpPr>
        <p:sp>
          <p:nvSpPr>
            <p:cNvPr id="15" name="TextBox 14"/>
            <p:cNvSpPr txBox="1"/>
            <p:nvPr/>
          </p:nvSpPr>
          <p:spPr>
            <a:xfrm>
              <a:off x="6512328" y="2838081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March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04142" y="2765667"/>
              <a:ext cx="926418" cy="384351"/>
            </a:xfrm>
            <a:prstGeom prst="rect">
              <a:avLst/>
            </a:prstGeom>
            <a:solidFill>
              <a:srgbClr val="FD750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6%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77959" y="3155216"/>
            <a:ext cx="1605242" cy="318916"/>
            <a:chOff x="5504142" y="3200152"/>
            <a:chExt cx="1934604" cy="384351"/>
          </a:xfrm>
        </p:grpSpPr>
        <p:sp>
          <p:nvSpPr>
            <p:cNvPr id="17" name="TextBox 16"/>
            <p:cNvSpPr txBox="1"/>
            <p:nvPr/>
          </p:nvSpPr>
          <p:spPr>
            <a:xfrm>
              <a:off x="6512328" y="3272566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April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04142" y="3200152"/>
              <a:ext cx="926418" cy="384351"/>
            </a:xfrm>
            <a:prstGeom prst="rect">
              <a:avLst/>
            </a:prstGeom>
            <a:solidFill>
              <a:srgbClr val="FEB91D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5%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77959" y="3520197"/>
            <a:ext cx="1605242" cy="318916"/>
            <a:chOff x="5504142" y="3661550"/>
            <a:chExt cx="1934604" cy="384351"/>
          </a:xfrm>
        </p:grpSpPr>
        <p:sp>
          <p:nvSpPr>
            <p:cNvPr id="19" name="TextBox 18"/>
            <p:cNvSpPr txBox="1"/>
            <p:nvPr/>
          </p:nvSpPr>
          <p:spPr>
            <a:xfrm>
              <a:off x="6512328" y="3733964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May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04142" y="3661550"/>
              <a:ext cx="926418" cy="384351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23%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877959" y="3885178"/>
            <a:ext cx="1605242" cy="318916"/>
            <a:chOff x="5504142" y="4096035"/>
            <a:chExt cx="1934604" cy="384351"/>
          </a:xfrm>
        </p:grpSpPr>
        <p:sp>
          <p:nvSpPr>
            <p:cNvPr id="21" name="TextBox 20"/>
            <p:cNvSpPr txBox="1"/>
            <p:nvPr/>
          </p:nvSpPr>
          <p:spPr>
            <a:xfrm>
              <a:off x="6512328" y="4168449"/>
              <a:ext cx="926418" cy="28965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>
                <a:lnSpc>
                  <a:spcPct val="60000"/>
                </a:lnSpc>
              </a:pPr>
              <a:r>
                <a:rPr lang="en-US" sz="1600" dirty="0" smtClean="0"/>
                <a:t>June</a:t>
              </a:r>
              <a:endParaRPr lang="en-US" sz="1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4142" y="4096035"/>
              <a:ext cx="926418" cy="384351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lIns="0" tIns="0" rIns="91440" bIns="0" rtlCol="0" anchor="ctr">
              <a:no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1600" b="1" dirty="0" smtClean="0">
                  <a:solidFill>
                    <a:schemeClr val="bg2"/>
                  </a:solidFill>
                </a:rPr>
                <a:t>18%</a:t>
              </a:r>
              <a:endParaRPr lang="en-US" sz="1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9708121" y="1805102"/>
            <a:ext cx="2886198" cy="2879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doughnut chart, copy and paste this chart and the </a:t>
            </a:r>
            <a:r>
              <a:rPr lang="en-US" i="1" dirty="0" smtClean="0">
                <a:solidFill>
                  <a:srgbClr val="1E1C1C"/>
                </a:solidFill>
              </a:rPr>
              <a:t>separate legend</a:t>
            </a:r>
            <a:r>
              <a:rPr lang="en-US" dirty="0" smtClean="0">
                <a:solidFill>
                  <a:srgbClr val="1E1C1C"/>
                </a:solidFill>
              </a:rPr>
              <a:t> and adjust the chart data to suit your needs. Remember to manually adjust the legend as it is not directly tied to the chart or its data.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57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74742002"/>
              </p:ext>
            </p:extLst>
          </p:nvPr>
        </p:nvGraphicFramePr>
        <p:xfrm>
          <a:off x="1148405" y="1415916"/>
          <a:ext cx="6847191" cy="3187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column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59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97364847"/>
              </p:ext>
            </p:extLst>
          </p:nvPr>
        </p:nvGraphicFramePr>
        <p:xfrm>
          <a:off x="1148405" y="1415916"/>
          <a:ext cx="6847191" cy="3187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bar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31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Charts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28674879"/>
              </p:ext>
            </p:extLst>
          </p:nvPr>
        </p:nvGraphicFramePr>
        <p:xfrm>
          <a:off x="1018702" y="1426722"/>
          <a:ext cx="7106596" cy="300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9708121" y="1805102"/>
            <a:ext cx="2886198" cy="16693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Instructions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1E1C1C"/>
                </a:solidFill>
              </a:rPr>
              <a:t>When building a line chart, copy and paste this chart adjust the chart data to suit your needs. </a:t>
            </a:r>
            <a:endParaRPr lang="en-US" dirty="0">
              <a:solidFill>
                <a:srgbClr val="1E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808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Couchbase Colors for Office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49051" y="1688204"/>
            <a:ext cx="7645898" cy="1759543"/>
            <a:chOff x="583702" y="1688204"/>
            <a:chExt cx="7645898" cy="1759543"/>
          </a:xfrm>
        </p:grpSpPr>
        <p:grpSp>
          <p:nvGrpSpPr>
            <p:cNvPr id="19" name="Group 18"/>
            <p:cNvGrpSpPr/>
            <p:nvPr/>
          </p:nvGrpSpPr>
          <p:grpSpPr>
            <a:xfrm>
              <a:off x="583702" y="1688204"/>
              <a:ext cx="758140" cy="1759543"/>
              <a:chOff x="583702" y="1688204"/>
              <a:chExt cx="758140" cy="1759543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83702" y="1688204"/>
                <a:ext cx="733570" cy="733570"/>
              </a:xfrm>
              <a:prstGeom prst="ellipse">
                <a:avLst/>
              </a:prstGeom>
              <a:solidFill>
                <a:srgbClr val="E1001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83702" y="2524417"/>
                <a:ext cx="75814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R: 225</a:t>
                </a:r>
              </a:p>
              <a:p>
                <a:r>
                  <a:rPr lang="en-US" dirty="0"/>
                  <a:t>G: 0</a:t>
                </a:r>
              </a:p>
              <a:p>
                <a:r>
                  <a:rPr lang="en-US" dirty="0"/>
                  <a:t>B: 31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456356" y="1688204"/>
              <a:ext cx="773244" cy="1759543"/>
              <a:chOff x="7980358" y="1688204"/>
              <a:chExt cx="773244" cy="175954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7980358" y="1688204"/>
                <a:ext cx="733570" cy="733570"/>
              </a:xfrm>
              <a:prstGeom prst="ellipse">
                <a:avLst/>
              </a:prstGeom>
              <a:solidFill>
                <a:srgbClr val="129DD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980358" y="2524417"/>
                <a:ext cx="773244" cy="92333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18</a:t>
                </a:r>
              </a:p>
              <a:p>
                <a:r>
                  <a:rPr lang="en-US" dirty="0" smtClean="0"/>
                  <a:t>G: 157</a:t>
                </a:r>
              </a:p>
              <a:p>
                <a:r>
                  <a:rPr lang="en-US" dirty="0" smtClean="0"/>
                  <a:t>B: 216</a:t>
                </a:r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944302" y="1688204"/>
              <a:ext cx="754984" cy="1759543"/>
              <a:chOff x="1897818" y="1688204"/>
              <a:chExt cx="754984" cy="175954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897818" y="1688204"/>
                <a:ext cx="733570" cy="733570"/>
              </a:xfrm>
              <a:prstGeom prst="ellipse">
                <a:avLst/>
              </a:prstGeom>
              <a:solidFill>
                <a:srgbClr val="FD750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97818" y="2524417"/>
                <a:ext cx="75498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253</a:t>
                </a:r>
              </a:p>
              <a:p>
                <a:r>
                  <a:rPr lang="en-US" dirty="0" smtClean="0"/>
                  <a:t>G: 117</a:t>
                </a:r>
              </a:p>
              <a:p>
                <a:r>
                  <a:rPr lang="en-US" dirty="0" smtClean="0"/>
                  <a:t>B: </a:t>
                </a:r>
                <a:r>
                  <a:rPr lang="en-US" dirty="0"/>
                  <a:t>5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01746" y="1688204"/>
              <a:ext cx="785304" cy="1759543"/>
              <a:chOff x="3211935" y="1688204"/>
              <a:chExt cx="785304" cy="175954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3211935" y="1688204"/>
                <a:ext cx="733570" cy="733570"/>
              </a:xfrm>
              <a:prstGeom prst="ellipse">
                <a:avLst/>
              </a:prstGeom>
              <a:solidFill>
                <a:srgbClr val="FEB91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211935" y="2524417"/>
                <a:ext cx="7853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254</a:t>
                </a:r>
              </a:p>
              <a:p>
                <a:r>
                  <a:rPr lang="en-US" dirty="0" smtClean="0"/>
                  <a:t>G: 185</a:t>
                </a:r>
              </a:p>
              <a:p>
                <a:r>
                  <a:rPr lang="en-US" dirty="0" smtClean="0"/>
                  <a:t>B: 29</a:t>
                </a:r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689510" y="1688204"/>
              <a:ext cx="779104" cy="1759543"/>
              <a:chOff x="4526052" y="1688204"/>
              <a:chExt cx="779104" cy="1759543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526052" y="1688204"/>
                <a:ext cx="733570" cy="733570"/>
              </a:xfrm>
              <a:prstGeom prst="ellipse">
                <a:avLst/>
              </a:prstGeom>
              <a:solidFill>
                <a:srgbClr val="609E0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526052" y="2524417"/>
                <a:ext cx="7791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96</a:t>
                </a:r>
              </a:p>
              <a:p>
                <a:r>
                  <a:rPr lang="en-US" dirty="0" smtClean="0"/>
                  <a:t>G: 158</a:t>
                </a:r>
              </a:p>
              <a:p>
                <a:r>
                  <a:rPr lang="en-US" dirty="0" smtClean="0"/>
                  <a:t>B: 14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071074" y="1688204"/>
              <a:ext cx="782824" cy="1759543"/>
              <a:chOff x="5840170" y="1688204"/>
              <a:chExt cx="782824" cy="1759543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840170" y="1688204"/>
                <a:ext cx="733570" cy="733570"/>
              </a:xfrm>
              <a:prstGeom prst="ellipse">
                <a:avLst/>
              </a:prstGeom>
              <a:solidFill>
                <a:srgbClr val="16AEB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840170" y="2524417"/>
                <a:ext cx="78282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R: 22</a:t>
                </a:r>
              </a:p>
              <a:p>
                <a:r>
                  <a:rPr lang="en-US" dirty="0" smtClean="0"/>
                  <a:t>G: 174</a:t>
                </a:r>
              </a:p>
              <a:p>
                <a:r>
                  <a:rPr lang="en-US" dirty="0" smtClean="0"/>
                  <a:t>B: 176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7795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50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555625"/>
            <a:ext cx="9144000" cy="45878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TODO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slides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	- </a:t>
            </a:r>
            <a:r>
              <a:rPr lang="de-DE" dirty="0" err="1" smtClean="0"/>
              <a:t>motivation</a:t>
            </a:r>
            <a:r>
              <a:rPr lang="de-DE" dirty="0" smtClean="0"/>
              <a:t> (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sdks</a:t>
            </a:r>
            <a:r>
              <a:rPr lang="de-DE" dirty="0" smtClean="0"/>
              <a:t>?)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</a:t>
            </a:r>
            <a:r>
              <a:rPr lang="de-DE" dirty="0" err="1" smtClean="0"/>
              <a:t>the</a:t>
            </a:r>
            <a:r>
              <a:rPr lang="de-DE" dirty="0" smtClean="0"/>
              <a:t> 2.x SDK initiative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sdks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provide</a:t>
            </a:r>
            <a:r>
              <a:rPr lang="de-DE" dirty="0" smtClean="0"/>
              <a:t>, a quick </a:t>
            </a:r>
            <a:r>
              <a:rPr lang="de-DE" dirty="0" err="1" smtClean="0"/>
              <a:t>slide</a:t>
            </a:r>
            <a:r>
              <a:rPr lang="de-DE" dirty="0" smtClean="0"/>
              <a:t> per </a:t>
            </a:r>
            <a:r>
              <a:rPr lang="de-DE" dirty="0" err="1" smtClean="0"/>
              <a:t>official</a:t>
            </a:r>
            <a:r>
              <a:rPr lang="de-DE" dirty="0" smtClean="0"/>
              <a:t> SDK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</a:t>
            </a:r>
            <a:r>
              <a:rPr lang="de-DE" dirty="0" err="1" smtClean="0"/>
              <a:t>talking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higher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615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High-Level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75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555625"/>
            <a:ext cx="9144000" cy="45878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TODO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slides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	-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sdk</a:t>
            </a:r>
            <a:r>
              <a:rPr lang="de-DE" dirty="0" smtClean="0"/>
              <a:t> </a:t>
            </a:r>
            <a:r>
              <a:rPr lang="de-DE" dirty="0" err="1" smtClean="0"/>
              <a:t>connects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grabs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endParaRPr lang="de-DE" dirty="0" smtClean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</a:t>
            </a:r>
            <a:r>
              <a:rPr lang="de-DE" dirty="0" err="1" smtClean="0"/>
              <a:t>supported</a:t>
            </a:r>
            <a:r>
              <a:rPr lang="de-DE" dirty="0" smtClean="0"/>
              <a:t> </a:t>
            </a:r>
            <a:r>
              <a:rPr lang="de-DE" dirty="0" err="1" smtClean="0"/>
              <a:t>setups</a:t>
            </a:r>
            <a:r>
              <a:rPr lang="de-DE" dirty="0" smtClean="0"/>
              <a:t>/</a:t>
            </a:r>
            <a:r>
              <a:rPr lang="de-DE" dirty="0" err="1" smtClean="0"/>
              <a:t>constraints</a:t>
            </a:r>
            <a:endParaRPr lang="de-DE" dirty="0" smtClean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- </a:t>
            </a:r>
            <a:r>
              <a:rPr lang="de-DE" dirty="0" err="1" smtClean="0"/>
              <a:t>things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watch</a:t>
            </a:r>
            <a:r>
              <a:rPr lang="de-DE" dirty="0" smtClean="0"/>
              <a:t> out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 smtClean="0"/>
              <a:t>Maybe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sdk-specific</a:t>
            </a:r>
            <a:r>
              <a:rPr lang="de-DE" dirty="0" smtClean="0"/>
              <a:t> </a:t>
            </a:r>
            <a:r>
              <a:rPr lang="de-DE" dirty="0" err="1" smtClean="0"/>
              <a:t>slides</a:t>
            </a:r>
            <a:r>
              <a:rPr lang="de-DE" dirty="0" smtClean="0"/>
              <a:t>? </a:t>
            </a:r>
            <a:r>
              <a:rPr lang="de-DE" dirty="0" err="1" smtClean="0"/>
              <a:t>java</a:t>
            </a:r>
            <a:r>
              <a:rPr lang="de-DE" dirty="0" smtClean="0"/>
              <a:t>, </a:t>
            </a:r>
            <a:r>
              <a:rPr lang="de-DE" dirty="0" err="1" smtClean="0"/>
              <a:t>lcb</a:t>
            </a:r>
            <a:r>
              <a:rPr lang="de-DE" dirty="0" smtClean="0"/>
              <a:t>, .net API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specifics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074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Clusters to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73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555625"/>
            <a:ext cx="9144000" cy="45878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TODO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slides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	</a:t>
            </a:r>
            <a:r>
              <a:rPr lang="de-DE" dirty="0" smtClean="0"/>
              <a:t>Cluster (</a:t>
            </a:r>
            <a:r>
              <a:rPr lang="de-DE" dirty="0" err="1" smtClean="0"/>
              <a:t>incl</a:t>
            </a:r>
            <a:r>
              <a:rPr lang="de-DE" dirty="0" smtClean="0"/>
              <a:t> </a:t>
            </a:r>
            <a:r>
              <a:rPr lang="de-DE" dirty="0" err="1" smtClean="0"/>
              <a:t>connecting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disconnecting</a:t>
            </a:r>
            <a:r>
              <a:rPr lang="de-DE" dirty="0" smtClean="0"/>
              <a:t>)</a:t>
            </a:r>
            <a:endParaRPr lang="de-DE" dirty="0" smtClean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 smtClean="0"/>
              <a:t>Bucket</a:t>
            </a:r>
            <a:r>
              <a:rPr lang="de-DE" dirty="0" smtClean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explanation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, 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/>
              <a:t>persistence</a:t>
            </a:r>
            <a:r>
              <a:rPr lang="de-DE" dirty="0" smtClean="0"/>
              <a:t> </a:t>
            </a:r>
            <a:r>
              <a:rPr lang="de-DE" dirty="0" err="1" smtClean="0"/>
              <a:t>constraints</a:t>
            </a:r>
            <a:r>
              <a:rPr lang="de-DE" dirty="0" smtClean="0"/>
              <a:t>)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   double check all </a:t>
            </a:r>
            <a:r>
              <a:rPr lang="de-DE" dirty="0" err="1" smtClean="0"/>
              <a:t>examples</a:t>
            </a:r>
            <a:r>
              <a:rPr lang="de-DE" dirty="0" smtClean="0"/>
              <a:t> (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outdated</a:t>
            </a:r>
            <a:r>
              <a:rPr lang="de-DE" dirty="0" smtClean="0"/>
              <a:t>!)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	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 smtClean="0"/>
              <a:t>ClusterManager</a:t>
            </a:r>
            <a:endParaRPr lang="de-DE" dirty="0" smtClean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 smtClean="0"/>
              <a:t>BucketManager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 smtClean="0"/>
              <a:t>Maybe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sdk-specific</a:t>
            </a:r>
            <a:r>
              <a:rPr lang="de-DE" dirty="0" smtClean="0"/>
              <a:t> </a:t>
            </a:r>
            <a:r>
              <a:rPr lang="de-DE" dirty="0" err="1" smtClean="0"/>
              <a:t>slides</a:t>
            </a:r>
            <a:r>
              <a:rPr lang="de-DE" dirty="0" smtClean="0"/>
              <a:t>? </a:t>
            </a:r>
            <a:r>
              <a:rPr lang="de-DE" dirty="0" err="1" smtClean="0"/>
              <a:t>java</a:t>
            </a:r>
            <a:r>
              <a:rPr lang="de-DE" dirty="0" smtClean="0"/>
              <a:t>, </a:t>
            </a:r>
            <a:r>
              <a:rPr lang="de-DE" dirty="0" err="1" smtClean="0"/>
              <a:t>lcb</a:t>
            </a:r>
            <a:r>
              <a:rPr lang="de-DE" dirty="0" smtClean="0"/>
              <a:t>, .net API </a:t>
            </a:r>
            <a:r>
              <a:rPr lang="de-DE" dirty="0" err="1" smtClean="0"/>
              <a:t>samples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5238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6344" y="685800"/>
            <a:ext cx="7998595" cy="2128520"/>
          </a:xfrm>
        </p:spPr>
        <p:txBody>
          <a:bodyPr/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Documents are integral to the SDKs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There are many implementations, depending on the content type.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A Document contains: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Document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1632" y="-13646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rgbClr val="333333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28734" y="-1895348"/>
            <a:ext cx="2521175" cy="1222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333333"/>
                </a:solidFill>
                <a:latin typeface="Arial"/>
                <a:cs typeface="Arial"/>
              </a:rPr>
              <a:t>j</a:t>
            </a:r>
            <a:endParaRPr lang="en-US" dirty="0">
              <a:solidFill>
                <a:srgbClr val="333333"/>
              </a:solidFill>
              <a:latin typeface="Arial"/>
              <a:cs typeface="Arial"/>
            </a:endParaRPr>
          </a:p>
        </p:txBody>
      </p:sp>
      <p:graphicFrame>
        <p:nvGraphicFramePr>
          <p:cNvPr id="9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057609"/>
              </p:ext>
            </p:extLst>
          </p:nvPr>
        </p:nvGraphicFramePr>
        <p:xfrm>
          <a:off x="1680836" y="2902382"/>
          <a:ext cx="6233804" cy="1523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1404"/>
                <a:gridCol w="3962400"/>
              </a:tblGrid>
              <a:tr h="20545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Property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Desc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</a:rPr>
                        <a:t>ription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121"/>
                    </a:solidFill>
                  </a:tcPr>
                </a:tc>
              </a:tr>
              <a:tr h="205456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The bucket-unique identifier</a:t>
                      </a: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56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The value that is stored</a:t>
                      </a: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56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Expiry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An expiration</a:t>
                      </a:r>
                      <a:r>
                        <a:rPr lang="en-US" sz="1400" baseline="0" dirty="0" smtClean="0"/>
                        <a:t> time</a:t>
                      </a:r>
                      <a:endParaRPr lang="en-US" sz="1400" dirty="0" smtClean="0"/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5456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CAS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The Compare-And-Swap</a:t>
                      </a:r>
                      <a:r>
                        <a:rPr lang="en-US" sz="1400" baseline="0" dirty="0" smtClean="0"/>
                        <a:t> identifier</a:t>
                      </a:r>
                      <a:endParaRPr lang="en-US" sz="1400" dirty="0" smtClean="0"/>
                    </a:p>
                  </a:txBody>
                  <a:tcPr>
                    <a:lnL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0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97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uchbase 2014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E10021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Couchbase 2014">
    <a:dk1>
      <a:srgbClr val="1E1C1C"/>
    </a:dk1>
    <a:lt1>
      <a:sysClr val="window" lastClr="FFFFFF"/>
    </a:lt1>
    <a:dk2>
      <a:srgbClr val="1E1C1C"/>
    </a:dk2>
    <a:lt2>
      <a:srgbClr val="FFFFFF"/>
    </a:lt2>
    <a:accent1>
      <a:srgbClr val="178ADB"/>
    </a:accent1>
    <a:accent2>
      <a:srgbClr val="E10021"/>
    </a:accent2>
    <a:accent3>
      <a:srgbClr val="FD7500"/>
    </a:accent3>
    <a:accent4>
      <a:srgbClr val="FEB900"/>
    </a:accent4>
    <a:accent5>
      <a:srgbClr val="609E0E"/>
    </a:accent5>
    <a:accent6>
      <a:srgbClr val="16AEB0"/>
    </a:accent6>
    <a:hlink>
      <a:srgbClr val="129DD8"/>
    </a:hlink>
    <a:folHlink>
      <a:srgbClr val="292929"/>
    </a:folHlink>
  </a:clrScheme>
  <a:fontScheme name="Module">
    <a:maj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Corbel"/>
      <a:ea typeface=""/>
      <a:cs typeface=""/>
      <a:font script="Jpan" typeface="ＭＳ ゴシック"/>
      <a:font script="Hang" typeface="HY엽서L"/>
      <a:font script="Hans" typeface="华文楷体"/>
      <a:font script="Hant" typeface="新細明體"/>
      <a:font script="Arab" typeface="Tahoma"/>
      <a:font script="Hebr" typeface="Miriam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Amphitrite.thmx</Template>
  <TotalTime>0</TotalTime>
  <Words>687</Words>
  <Application>Microsoft Macintosh PowerPoint</Application>
  <PresentationFormat>Bildschirmpräsentation (16:9)</PresentationFormat>
  <Paragraphs>196</Paragraphs>
  <Slides>36</Slides>
  <Notes>0</Notes>
  <HiddenSlides>12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37" baseType="lpstr">
      <vt:lpstr>Office Theme</vt:lpstr>
      <vt:lpstr>Developer Workshop</vt:lpstr>
      <vt:lpstr>Agenda</vt:lpstr>
      <vt:lpstr>Overview</vt:lpstr>
      <vt:lpstr>TODO</vt:lpstr>
      <vt:lpstr>High-Level Architecture</vt:lpstr>
      <vt:lpstr>TODO</vt:lpstr>
      <vt:lpstr>The API</vt:lpstr>
      <vt:lpstr>TODO</vt:lpstr>
      <vt:lpstr>The Document</vt:lpstr>
      <vt:lpstr>The Document</vt:lpstr>
      <vt:lpstr>Document Implementations</vt:lpstr>
      <vt:lpstr>Example Document - Java</vt:lpstr>
      <vt:lpstr>Example Document - .NET</vt:lpstr>
      <vt:lpstr>Bucket API – Modifying Documents</vt:lpstr>
      <vt:lpstr>Insert .NET</vt:lpstr>
      <vt:lpstr>Replace Java</vt:lpstr>
      <vt:lpstr>Bucket API – Retrieving Documents</vt:lpstr>
      <vt:lpstr>Get PHP</vt:lpstr>
      <vt:lpstr>Get NodeJS</vt:lpstr>
      <vt:lpstr>Bucket API – Querying</vt:lpstr>
      <vt:lpstr>Sync Querying Java</vt:lpstr>
      <vt:lpstr>Querying .NET</vt:lpstr>
      <vt:lpstr>Questions?</vt:lpstr>
      <vt:lpstr>Thank you.</vt:lpstr>
      <vt:lpstr>Title and Bullets</vt:lpstr>
      <vt:lpstr>Title and Text</vt:lpstr>
      <vt:lpstr>Title Only</vt:lpstr>
      <vt:lpstr>Section Break (Blue)</vt:lpstr>
      <vt:lpstr>Tables</vt:lpstr>
      <vt:lpstr>Pie Charts</vt:lpstr>
      <vt:lpstr>Doughnut Charts</vt:lpstr>
      <vt:lpstr>Column Charts</vt:lpstr>
      <vt:lpstr>Bar Charts</vt:lpstr>
      <vt:lpstr>Line Charts</vt:lpstr>
      <vt:lpstr>Couchbase Colors for Office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Sparky Rose</dc:creator>
  <cp:lastModifiedBy>Michael Nitschinger</cp:lastModifiedBy>
  <cp:revision>53</cp:revision>
  <dcterms:created xsi:type="dcterms:W3CDTF">2014-10-22T15:36:28Z</dcterms:created>
  <dcterms:modified xsi:type="dcterms:W3CDTF">2015-05-20T14:40:16Z</dcterms:modified>
</cp:coreProperties>
</file>