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</p:sldIdLst>
  <p:sldSz cx="9144000" cy="6858000"/>
  <p:notesSz cx="6858000" cy="9144000"/>
  <p:defaultTextStyle>
    <a:lvl1pPr>
      <a:buClr>
        <a:srgbClr val="505050"/>
      </a:buClr>
      <a:defRPr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1pPr>
    <a:lvl2pPr indent="342900">
      <a:buClr>
        <a:srgbClr val="505050"/>
      </a:buClr>
      <a:defRPr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2pPr>
    <a:lvl3pPr indent="685800">
      <a:buClr>
        <a:srgbClr val="505050"/>
      </a:buClr>
      <a:defRPr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3pPr>
    <a:lvl4pPr indent="1028700">
      <a:buClr>
        <a:srgbClr val="505050"/>
      </a:buClr>
      <a:defRPr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4pPr>
    <a:lvl5pPr indent="1371600">
      <a:buClr>
        <a:srgbClr val="505050"/>
      </a:buClr>
      <a:defRPr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5pPr>
    <a:lvl6pPr indent="1714500">
      <a:buClr>
        <a:srgbClr val="505050"/>
      </a:buClr>
      <a:defRPr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6pPr>
    <a:lvl7pPr indent="2057400">
      <a:buClr>
        <a:srgbClr val="505050"/>
      </a:buClr>
      <a:defRPr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7pPr>
    <a:lvl8pPr indent="2400300">
      <a:buClr>
        <a:srgbClr val="505050"/>
      </a:buClr>
      <a:defRPr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8pPr>
    <a:lvl9pPr indent="2743200">
      <a:buClr>
        <a:srgbClr val="505050"/>
      </a:buClr>
      <a:defRPr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505050"/>
        </a:fontRef>
        <a:srgbClr val="50505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E6ED"/>
          </a:solidFill>
        </a:fill>
      </a:tcStyle>
    </a:wholeTbl>
    <a:band2H>
      <a:tcTxStyle b="def" i="def"/>
      <a:tcStyle>
        <a:tcBdr/>
        <a:fill>
          <a:solidFill>
            <a:srgbClr val="EDF4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97EA4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97EA4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97EA4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1pPr>
    <a:lvl2pPr indent="228600">
      <a:defRPr sz="1200"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2pPr>
    <a:lvl3pPr indent="457200">
      <a:defRPr sz="1200"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3pPr>
    <a:lvl4pPr indent="685800">
      <a:defRPr sz="1200"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4pPr>
    <a:lvl5pPr indent="914400">
      <a:defRPr sz="1200"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5pPr>
    <a:lvl6pPr indent="1143000">
      <a:defRPr sz="1200"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6pPr>
    <a:lvl7pPr indent="1371600">
      <a:defRPr sz="1200"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7pPr>
    <a:lvl8pPr indent="1600200">
      <a:defRPr sz="1200"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8pPr>
    <a:lvl9pPr indent="1828800">
      <a:defRPr sz="1200">
        <a:solidFill>
          <a:srgbClr val="505050"/>
        </a:solidFill>
        <a:uFill>
          <a:solidFill>
            <a:srgbClr val="505050"/>
          </a:solidFill>
        </a:uFill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>
              <a:buClr>
                <a:srgbClr val="505050"/>
              </a:buClr>
              <a:buFont typeface="Calibri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bring up demo now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Cover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pic>
        <p:nvPicPr>
          <p:cNvPr id="10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9591" y="1634882"/>
            <a:ext cx="5450046" cy="3114852"/>
          </a:xfrm>
          <a:prstGeom prst="rect">
            <a:avLst/>
          </a:prstGeom>
          <a:ln w="12700">
            <a:round/>
          </a:ln>
        </p:spPr>
      </p:pic>
      <p:sp>
        <p:nvSpPr>
          <p:cNvPr id="11" name="Shape 11"/>
          <p:cNvSpPr/>
          <p:nvPr/>
        </p:nvSpPr>
        <p:spPr>
          <a:xfrm>
            <a:off x="1822574" y="4602684"/>
            <a:ext cx="5664077" cy="301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656565">
                  <a:alpha val="0"/>
                </a:srgbClr>
              </a:gs>
            </a:gsLst>
            <a:path>
              <a:fillToRect l="50000" t="50000" r="50000" b="50000"/>
            </a:path>
          </a:gradFill>
          <a:ln w="25400">
            <a:round/>
          </a:ln>
        </p:spPr>
        <p:txBody>
          <a:bodyPr lIns="0" tIns="0" rIns="0" bIns="0"/>
          <a:lstStyle/>
          <a:p>
            <a:pPr lvl="0">
              <a:buClrTx/>
            </a:pP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pic>
        <p:nvPicPr>
          <p:cNvPr id="60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53" y="6197596"/>
            <a:ext cx="1051986" cy="601135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Case Stu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402167" y="1596433"/>
            <a:ext cx="3167690" cy="245662"/>
          </a:xfrm>
          <a:prstGeom prst="rect">
            <a:avLst/>
          </a:prstGeom>
          <a:solidFill>
            <a:srgbClr val="929292"/>
          </a:solidFill>
          <a:ln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64" name="Shape 64"/>
          <p:cNvSpPr/>
          <p:nvPr/>
        </p:nvSpPr>
        <p:spPr>
          <a:xfrm>
            <a:off x="3754968" y="1601684"/>
            <a:ext cx="2204489" cy="268985"/>
          </a:xfrm>
          <a:prstGeom prst="rect">
            <a:avLst/>
          </a:prstGeom>
          <a:solidFill>
            <a:srgbClr val="197EA4"/>
          </a:solidFill>
          <a:ln w="28575">
            <a:round/>
          </a:ln>
        </p:spPr>
        <p:txBody>
          <a:bodyPr lIns="38100" tIns="38100" rIns="38100" bIns="38100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65" name="Shape 65"/>
          <p:cNvSpPr/>
          <p:nvPr/>
        </p:nvSpPr>
        <p:spPr>
          <a:xfrm>
            <a:off x="3754966" y="3671289"/>
            <a:ext cx="4980314" cy="268985"/>
          </a:xfrm>
          <a:prstGeom prst="rect">
            <a:avLst/>
          </a:prstGeom>
          <a:solidFill>
            <a:srgbClr val="2ABFD5"/>
          </a:solidFill>
          <a:ln w="28575"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66" name="Shape 66"/>
          <p:cNvSpPr/>
          <p:nvPr/>
        </p:nvSpPr>
        <p:spPr>
          <a:xfrm>
            <a:off x="6158253" y="1601684"/>
            <a:ext cx="2577029" cy="268985"/>
          </a:xfrm>
          <a:prstGeom prst="rect">
            <a:avLst/>
          </a:prstGeom>
          <a:solidFill>
            <a:srgbClr val="82BD00"/>
          </a:solidFill>
          <a:ln w="28575">
            <a:round/>
          </a:ln>
        </p:spPr>
        <p:txBody>
          <a:bodyPr lIns="38100" tIns="38100" rIns="38100" bIns="38100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67" name="Shape 67"/>
          <p:cNvSpPr/>
          <p:nvPr/>
        </p:nvSpPr>
        <p:spPr>
          <a:xfrm flipH="1">
            <a:off x="3653366" y="1610602"/>
            <a:ext cx="1" cy="3951999"/>
          </a:xfrm>
          <a:prstGeom prst="line">
            <a:avLst/>
          </a:prstGeom>
          <a:ln>
            <a:solidFill>
              <a:srgbClr val="CBCBCB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6065120" y="1610602"/>
            <a:ext cx="1" cy="1872069"/>
          </a:xfrm>
          <a:prstGeom prst="line">
            <a:avLst/>
          </a:prstGeom>
          <a:ln>
            <a:solidFill>
              <a:srgbClr val="CBCBCB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69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53" y="6197596"/>
            <a:ext cx="1051986" cy="601135"/>
          </a:xfrm>
          <a:prstGeom prst="rect">
            <a:avLst/>
          </a:prstGeom>
          <a:ln w="12700">
            <a:round/>
          </a:ln>
        </p:spPr>
      </p:pic>
      <p:sp>
        <p:nvSpPr>
          <p:cNvPr id="70" name="Shape 70"/>
          <p:cNvSpPr/>
          <p:nvPr>
            <p:ph type="obj" sz="half" idx="3"/>
          </p:nvPr>
        </p:nvSpPr>
        <p:spPr>
          <a:xfrm>
            <a:off x="401638" y="1841499"/>
            <a:ext cx="3155951" cy="3779839"/>
          </a:xfrm>
          <a:prstGeom prst="rect">
            <a:avLst/>
          </a:prstGeom>
          <a:ln>
            <a:round/>
          </a:ln>
        </p:spPr>
        <p:txBody>
          <a:bodyPr>
            <a:noAutofit/>
          </a:bodyPr>
          <a:lstStyle/>
          <a:p>
            <a:pPr lvl="0" marL="0" indent="0" algn="ctr" defTabSz="914400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solidFill>
                  <a:srgbClr val="000000"/>
                </a:solidFill>
                <a:uFill>
                  <a:solidFill>
                    <a:srgbClr val="50505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1" name="Shape 71"/>
          <p:cNvSpPr/>
          <p:nvPr>
            <p:ph type="title"/>
          </p:nvPr>
        </p:nvSpPr>
        <p:spPr>
          <a:xfrm>
            <a:off x="457200" y="381001"/>
            <a:ext cx="8229600" cy="1550946"/>
          </a:xfrm>
          <a:prstGeom prst="rect">
            <a:avLst/>
          </a:prstGeom>
          <a:ln>
            <a:round/>
          </a:ln>
        </p:spPr>
        <p:txBody>
          <a:bodyPr lIns="0" tIns="0" rIns="0" bIns="0" anchor="t"/>
          <a:lstStyle>
            <a:lvl1pPr algn="ctr" defTabSz="914400">
              <a:lnSpc>
                <a:spcPct val="90000"/>
              </a:lnSpc>
              <a:defRPr b="1" spc="0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  <p:sp>
        <p:nvSpPr>
          <p:cNvPr id="72" name="Shape 72"/>
          <p:cNvSpPr/>
          <p:nvPr>
            <p:ph type="body" sz="half" idx="1"/>
          </p:nvPr>
        </p:nvSpPr>
        <p:spPr>
          <a:xfrm>
            <a:off x="3754437" y="1931946"/>
            <a:ext cx="2192338" cy="3194051"/>
          </a:xfrm>
          <a:prstGeom prst="rect">
            <a:avLst/>
          </a:prstGeom>
          <a:ln>
            <a:round/>
          </a:ln>
        </p:spPr>
        <p:txBody>
          <a:bodyPr>
            <a:noAutofit/>
          </a:bodyPr>
          <a:lstStyle>
            <a:lvl1pPr marL="111125" indent="-111125" defTabSz="914400">
              <a:lnSpc>
                <a:spcPct val="80000"/>
              </a:lnSpc>
              <a:spcBef>
                <a:spcPts val="600"/>
              </a:spcBef>
              <a:buClr>
                <a:srgbClr val="197EA4"/>
              </a:buClr>
              <a:buFont typeface="Lucida Grande"/>
              <a:defRPr b="1"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1pPr>
            <a:lvl2pPr marL="685800" indent="-347472" defTabSz="914400">
              <a:lnSpc>
                <a:spcPct val="80000"/>
              </a:lnSpc>
              <a:spcBef>
                <a:spcPts val="600"/>
              </a:spcBef>
              <a:buClr>
                <a:srgbClr val="9D9D9D"/>
              </a:buClr>
              <a:buFont typeface="Lucida Grande"/>
              <a:buChar char="­"/>
              <a:def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2pPr>
            <a:lvl3pPr marL="1200150" indent="-285750" defTabSz="914400">
              <a:lnSpc>
                <a:spcPct val="80000"/>
              </a:lnSpc>
              <a:spcBef>
                <a:spcPts val="600"/>
              </a:spcBef>
              <a:buClr>
                <a:srgbClr val="9D9D9D"/>
              </a:buClr>
              <a:buFont typeface="Lucida Grande"/>
              <a:buChar char="•"/>
              <a:defRPr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3pPr>
            <a:lvl4pPr marL="1657350" indent="-285750" defTabSz="914400">
              <a:lnSpc>
                <a:spcPct val="80000"/>
              </a:lnSpc>
              <a:spcBef>
                <a:spcPts val="600"/>
              </a:spcBef>
              <a:buClr>
                <a:srgbClr val="9D9D9D"/>
              </a:buClr>
              <a:buFont typeface="Lucida Grande"/>
              <a:buChar char="­"/>
              <a:defRPr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4pPr>
            <a:lvl5pPr marL="625475" indent="-457200" defTabSz="914400">
              <a:lnSpc>
                <a:spcPct val="80000"/>
              </a:lnSpc>
              <a:spcBef>
                <a:spcPts val="600"/>
              </a:spcBef>
              <a:buClr>
                <a:srgbClr val="B5B5B5"/>
              </a:buClr>
              <a:buFont typeface="Arial"/>
              <a:buChar char="•"/>
              <a:defRPr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b="1" sz="1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sz="12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 sz="11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 sz="11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7_Couchbase Theme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>
            <a:gsLst>
              <a:gs pos="0">
                <a:srgbClr val="D0D0D5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miter lim="400000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75" name="couchbase_medium_gradient gr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62" y="6197600"/>
            <a:ext cx="1052513" cy="601663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>
            <p:ph type="title"/>
          </p:nvPr>
        </p:nvSpPr>
        <p:spPr>
          <a:xfrm>
            <a:off x="457200" y="381000"/>
            <a:ext cx="8229600" cy="1524000"/>
          </a:xfrm>
          <a:prstGeom prst="rect">
            <a:avLst/>
          </a:prstGeom>
        </p:spPr>
        <p:txBody>
          <a:bodyPr lIns="0" tIns="0" rIns="0" bIns="0" anchor="t"/>
          <a:lstStyle>
            <a:lvl1pPr algn="ctr" defTabSz="914400">
              <a:lnSpc>
                <a:spcPct val="90000"/>
              </a:lnSpc>
              <a:defRPr b="1" spc="0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612775" y="1905000"/>
            <a:ext cx="8074025" cy="4953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1pPr>
            <a:lvl2pPr marL="685800" indent="-346075" defTabSz="914400">
              <a:lnSpc>
                <a:spcPct val="100000"/>
              </a:lnSpc>
              <a:spcBef>
                <a:spcPts val="600"/>
              </a:spcBef>
              <a:buClr>
                <a:srgbClr val="9D9D9D"/>
              </a:buClr>
              <a:buFont typeface="Lucida Grande"/>
              <a:buChar char="­"/>
              <a:def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2pPr>
            <a:lvl3pPr marL="1200150" indent="-285750" defTabSz="914400">
              <a:lnSpc>
                <a:spcPct val="100000"/>
              </a:lnSpc>
              <a:spcBef>
                <a:spcPts val="1200"/>
              </a:spcBef>
              <a:buClr>
                <a:srgbClr val="9D9D9D"/>
              </a:buClr>
              <a:buFont typeface="Lucida Grande"/>
              <a:buChar char="•"/>
              <a:defRPr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3pPr>
            <a:lvl4pPr marL="1657350" indent="-285750" defTabSz="914400">
              <a:lnSpc>
                <a:spcPct val="100000"/>
              </a:lnSpc>
              <a:spcBef>
                <a:spcPts val="1200"/>
              </a:spcBef>
              <a:buClr>
                <a:srgbClr val="9D9D9D"/>
              </a:buClr>
              <a:buFont typeface="Lucida Grande"/>
              <a:buChar char="­"/>
              <a:defRPr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4pPr>
            <a:lvl5pPr marL="625475" indent="-457200" defTabSz="914400">
              <a:spcBef>
                <a:spcPts val="1200"/>
              </a:spcBef>
              <a:buClr>
                <a:srgbClr val="B5B5B5"/>
              </a:buClr>
              <a:buFont typeface="Arial"/>
              <a:buChar char="•"/>
              <a:defRPr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Couchbase Theme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>
            <a:gsLst>
              <a:gs pos="0">
                <a:srgbClr val="D0D0D5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miter lim="400000"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0" name="Shape 80"/>
          <p:cNvSpPr/>
          <p:nvPr/>
        </p:nvSpPr>
        <p:spPr>
          <a:xfrm>
            <a:off x="2044700" y="2827337"/>
            <a:ext cx="2028825" cy="1588"/>
          </a:xfrm>
          <a:prstGeom prst="line">
            <a:avLst/>
          </a:prstGeom>
          <a:ln>
            <a:solidFill>
              <a:srgbClr val="CBCBCB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1" name="Shape 81"/>
          <p:cNvSpPr/>
          <p:nvPr/>
        </p:nvSpPr>
        <p:spPr>
          <a:xfrm>
            <a:off x="5041900" y="2827337"/>
            <a:ext cx="2108200" cy="1588"/>
          </a:xfrm>
          <a:prstGeom prst="line">
            <a:avLst/>
          </a:prstGeom>
          <a:ln>
            <a:solidFill>
              <a:srgbClr val="CBCBCB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8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3525" y="2452687"/>
            <a:ext cx="968375" cy="749301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>
            <a:off x="1765300" y="4602162"/>
            <a:ext cx="5664200" cy="301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0000">
                  <a:alpha val="19999"/>
                </a:srgbClr>
              </a:gs>
              <a:gs pos="100000">
                <a:srgbClr val="656565">
                  <a:alpha val="0"/>
                </a:srgbClr>
              </a:gs>
            </a:gsLst>
            <a:path>
              <a:fillToRect l="50000" t="50000" r="50000" b="50000"/>
            </a:path>
          </a:gradFill>
          <a:ln w="25400">
            <a:round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457200" y="381000"/>
            <a:ext cx="8229600" cy="1524000"/>
          </a:xfrm>
          <a:prstGeom prst="rect">
            <a:avLst/>
          </a:prstGeom>
        </p:spPr>
        <p:txBody>
          <a:bodyPr lIns="0" tIns="0" rIns="0" bIns="0" anchor="t"/>
          <a:lstStyle>
            <a:lvl1pPr algn="ctr" defTabSz="914400">
              <a:lnSpc>
                <a:spcPct val="90000"/>
              </a:lnSpc>
              <a:defRPr b="1" spc="0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612775" y="1905000"/>
            <a:ext cx="8074025" cy="4953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1pPr>
            <a:lvl2pPr marL="685800" indent="-346075" defTabSz="914400">
              <a:lnSpc>
                <a:spcPct val="100000"/>
              </a:lnSpc>
              <a:spcBef>
                <a:spcPts val="600"/>
              </a:spcBef>
              <a:buClr>
                <a:srgbClr val="9E9E9E"/>
              </a:buClr>
              <a:buFont typeface="Lucida Grande"/>
              <a:buChar char="­"/>
              <a:def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2pPr>
            <a:lvl3pPr marL="1200150" indent="-285750" defTabSz="914400">
              <a:lnSpc>
                <a:spcPct val="100000"/>
              </a:lnSpc>
              <a:spcBef>
                <a:spcPts val="1200"/>
              </a:spcBef>
              <a:buClr>
                <a:srgbClr val="9E9E9E"/>
              </a:buClr>
              <a:buFont typeface="Lucida Grande"/>
              <a:buChar char="•"/>
              <a:defRPr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3pPr>
            <a:lvl4pPr marL="1657350" indent="-285750" defTabSz="914400">
              <a:lnSpc>
                <a:spcPct val="100000"/>
              </a:lnSpc>
              <a:spcBef>
                <a:spcPts val="1200"/>
              </a:spcBef>
              <a:buClr>
                <a:srgbClr val="9E9E9E"/>
              </a:buClr>
              <a:buFont typeface="Lucida Grande"/>
              <a:buChar char="­"/>
              <a:defRPr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4pPr>
            <a:lvl5pPr marL="625475" indent="-457200" defTabSz="914400">
              <a:spcBef>
                <a:spcPts val="1200"/>
              </a:spcBef>
              <a:buClr>
                <a:srgbClr val="B5B5B5"/>
              </a:buClr>
              <a:buFont typeface="Arial"/>
              <a:buChar char="•"/>
              <a:defRPr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pic>
        <p:nvPicPr>
          <p:cNvPr id="88" name="couchbase_medium_gradient gr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53" y="6197596"/>
            <a:ext cx="1051986" cy="601135"/>
          </a:xfrm>
          <a:prstGeom prst="rect">
            <a:avLst/>
          </a:prstGeom>
          <a:ln w="12700">
            <a:round/>
          </a:ln>
        </p:spPr>
      </p:pic>
      <p:sp>
        <p:nvSpPr>
          <p:cNvPr id="89" name="Shape 89"/>
          <p:cNvSpPr/>
          <p:nvPr>
            <p:ph type="title"/>
          </p:nvPr>
        </p:nvSpPr>
        <p:spPr>
          <a:xfrm>
            <a:off x="457200" y="381001"/>
            <a:ext cx="8229600" cy="1219199"/>
          </a:xfrm>
          <a:prstGeom prst="rect">
            <a:avLst/>
          </a:prstGeom>
          <a:ln>
            <a:round/>
          </a:ln>
        </p:spPr>
        <p:txBody>
          <a:bodyPr lIns="0" tIns="0" rIns="0" bIns="0" anchor="t"/>
          <a:lstStyle>
            <a:lvl1pPr algn="ctr" defTabSz="914400">
              <a:lnSpc>
                <a:spcPct val="90000"/>
              </a:lnSpc>
              <a:defRPr b="1" spc="0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457200" y="926307"/>
            <a:ext cx="8229600" cy="1131094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algn="ctr">
              <a:defRPr spc="0" sz="5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xfrm>
            <a:off x="457200" y="2057400"/>
            <a:ext cx="8229600" cy="3943351"/>
          </a:xfrm>
          <a:prstGeom prst="rect">
            <a:avLst/>
          </a:prstGeom>
        </p:spPr>
        <p:txBody>
          <a:bodyPr lIns="45719" tIns="45719" rIns="45719" bIns="45719"/>
          <a:lstStyle>
            <a:lvl1pPr marL="450056" indent="-450056">
              <a:lnSpc>
                <a:spcPct val="100000"/>
              </a:lnSpc>
              <a:spcBef>
                <a:spcPts val="700"/>
              </a:spcBef>
              <a:buFont typeface="Arial"/>
              <a:defRPr sz="4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885825" indent="-428625">
              <a:lnSpc>
                <a:spcPct val="100000"/>
              </a:lnSpc>
              <a:spcBef>
                <a:spcPts val="700"/>
              </a:spcBef>
              <a:buFont typeface="Arial"/>
              <a:buChar char="–"/>
              <a:defRPr sz="4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1314450" indent="-4000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defRPr sz="4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1851660" indent="-48006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defRPr sz="4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2308860" indent="-480060">
              <a:lnSpc>
                <a:spcPct val="100000"/>
              </a:lnSpc>
              <a:spcBef>
                <a:spcPts val="700"/>
              </a:spcBef>
              <a:buFont typeface="Arial"/>
              <a:buChar char="»"/>
              <a:defRPr sz="4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xfrm>
            <a:off x="4135877" y="5749915"/>
            <a:ext cx="872247" cy="227825"/>
          </a:xfrm>
          <a:prstGeom prst="rect">
            <a:avLst/>
          </a:prstGeom>
        </p:spPr>
        <p:txBody>
          <a:bodyPr lIns="45719" tIns="45719" rIns="45719" bIns="45719"/>
          <a:lstStyle>
            <a:lvl1pPr algn="ctr">
              <a:defRPr sz="900">
                <a:solidFill>
                  <a:srgbClr val="888888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7_Couchbase Theme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>
            <a:gsLst>
              <a:gs pos="0">
                <a:srgbClr val="D0D0D5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96" name="couchbase_medium_gradient gr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61" y="6197600"/>
            <a:ext cx="1052514" cy="601663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>
            <p:ph type="title"/>
          </p:nvPr>
        </p:nvSpPr>
        <p:spPr>
          <a:xfrm>
            <a:off x="457200" y="381000"/>
            <a:ext cx="8229600" cy="1524000"/>
          </a:xfrm>
          <a:prstGeom prst="rect">
            <a:avLst/>
          </a:prstGeom>
        </p:spPr>
        <p:txBody>
          <a:bodyPr lIns="0" tIns="0" rIns="0" bIns="0" anchor="t"/>
          <a:lstStyle>
            <a:lvl1pPr algn="ctr" defTabSz="914400">
              <a:lnSpc>
                <a:spcPct val="90000"/>
              </a:lnSpc>
              <a:defRPr b="1" spc="0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xfrm>
            <a:off x="612775" y="1905000"/>
            <a:ext cx="8074025" cy="4953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1pPr>
            <a:lvl2pPr marL="755014" indent="-415289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­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2pPr>
            <a:lvl3pPr marL="1295400" indent="-38100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3pPr>
            <a:lvl4pPr marL="1752600" indent="-38100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­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4pPr>
            <a:lvl5pPr marL="777875" indent="-60960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467604" y="857250"/>
            <a:ext cx="8229601" cy="591031"/>
          </a:xfrm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4" sz="2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xfrm>
            <a:off x="685800" y="2736748"/>
            <a:ext cx="7772400" cy="1102521"/>
          </a:xfrm>
          <a:prstGeom prst="rect">
            <a:avLst/>
          </a:prstGeom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  <p:txBody>
          <a:bodyPr/>
          <a:lstStyle>
            <a:lvl1pPr algn="ctr">
              <a:defRPr spc="0"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xfrm>
            <a:off x="1371600" y="3755897"/>
            <a:ext cx="6400800" cy="1314452"/>
          </a:xfrm>
          <a:prstGeom prst="rect">
            <a:avLst/>
          </a:prstGeom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  <p:txBody>
          <a:bodyPr lIns="45718" tIns="45718" rIns="45718" bIns="45718"/>
          <a:lstStyle>
            <a:lvl1pPr marL="0" indent="0" algn="ctr">
              <a:lnSpc>
                <a:spcPct val="100000"/>
              </a:lnSpc>
              <a:spcBef>
                <a:spcPts val="400"/>
              </a:spcBef>
              <a:buSzTx/>
              <a:buNone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0" algn="ctr">
              <a:lnSpc>
                <a:spcPct val="100000"/>
              </a:lnSpc>
              <a:spcBef>
                <a:spcPts val="400"/>
              </a:spcBef>
              <a:buSzTx/>
              <a:buNone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0" algn="ctr">
              <a:lnSpc>
                <a:spcPct val="100000"/>
              </a:lnSpc>
              <a:spcBef>
                <a:spcPts val="400"/>
              </a:spcBef>
              <a:buSzTx/>
              <a:buNone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0" algn="ctr">
              <a:lnSpc>
                <a:spcPct val="100000"/>
              </a:lnSpc>
              <a:spcBef>
                <a:spcPts val="400"/>
              </a:spcBef>
              <a:buSzTx/>
              <a:buNone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0" algn="ctr">
              <a:lnSpc>
                <a:spcPct val="100000"/>
              </a:lnSpc>
              <a:spcBef>
                <a:spcPts val="400"/>
              </a:spcBef>
              <a:buSzTx/>
              <a:buNone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Body Level One</a:t>
            </a:r>
            <a:endParaRPr sz="2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Body Level Two</a:t>
            </a:r>
            <a:endParaRPr sz="2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Body Level Three</a:t>
            </a:r>
            <a:endParaRPr sz="2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Body Level Four</a:t>
            </a:r>
            <a:endParaRPr sz="2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Body Level Five</a:t>
            </a:r>
          </a:p>
        </p:txBody>
      </p:sp>
      <p:pic>
        <p:nvPicPr>
          <p:cNvPr id="105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04905" y="1226342"/>
            <a:ext cx="1136727" cy="42337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2700000">
              <a:srgbClr val="000000">
                <a:alpha val="60000"/>
              </a:srgbClr>
            </a:outerShdw>
          </a:effectLst>
        </p:spPr>
      </p:pic>
      <p:pic>
        <p:nvPicPr>
          <p:cNvPr id="106" name="image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02835" y="5319981"/>
            <a:ext cx="338330" cy="338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Divider two line bra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pic>
        <p:nvPicPr>
          <p:cNvPr id="14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2315" y="4473042"/>
            <a:ext cx="2299369" cy="1314151"/>
          </a:xfrm>
          <a:prstGeom prst="rect">
            <a:avLst/>
          </a:prstGeom>
          <a:ln w="12700">
            <a:round/>
          </a:ln>
        </p:spPr>
      </p:pic>
      <p:sp>
        <p:nvSpPr>
          <p:cNvPr id="15" name="Shape 15"/>
          <p:cNvSpPr/>
          <p:nvPr/>
        </p:nvSpPr>
        <p:spPr>
          <a:xfrm>
            <a:off x="1088070" y="1711867"/>
            <a:ext cx="292565" cy="1379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5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01600" cap="rnd">
            <a:solidFill>
              <a:srgbClr val="2ABFD5"/>
            </a:solidFill>
            <a:round/>
          </a:ln>
        </p:spPr>
        <p:txBody>
          <a:bodyPr lIns="0" tIns="0" rIns="0" bIns="0"/>
          <a:lstStyle/>
          <a:p>
            <a:pPr lvl="0">
              <a:buClrTx/>
            </a:pPr>
          </a:p>
        </p:txBody>
      </p:sp>
      <p:sp>
        <p:nvSpPr>
          <p:cNvPr id="16" name="Shape 16"/>
          <p:cNvSpPr/>
          <p:nvPr/>
        </p:nvSpPr>
        <p:spPr>
          <a:xfrm rot="10800000">
            <a:off x="7759466" y="1711867"/>
            <a:ext cx="292565" cy="1379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5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01600" cap="rnd">
            <a:solidFill>
              <a:srgbClr val="2ABFD5"/>
            </a:solidFill>
            <a:round/>
          </a:ln>
        </p:spPr>
        <p:txBody>
          <a:bodyPr lIns="0" tIns="0" rIns="0" bIns="0"/>
          <a:lstStyle/>
          <a:p>
            <a:pPr lvl="0">
              <a:buClrTx/>
            </a:pPr>
          </a:p>
        </p:txBody>
      </p:sp>
      <p:sp>
        <p:nvSpPr>
          <p:cNvPr id="17" name="Shape 17"/>
          <p:cNvSpPr/>
          <p:nvPr/>
        </p:nvSpPr>
        <p:spPr>
          <a:xfrm>
            <a:off x="1739961" y="5872684"/>
            <a:ext cx="5664077" cy="301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656565">
                  <a:alpha val="0"/>
                </a:srgbClr>
              </a:gs>
            </a:gsLst>
            <a:path>
              <a:fillToRect l="50000" t="50000" r="50000" b="50000"/>
            </a:path>
          </a:gradFill>
          <a:ln w="25400">
            <a:round/>
          </a:ln>
        </p:spPr>
        <p:txBody>
          <a:bodyPr lIns="0" tIns="0" rIns="0" bIns="0"/>
          <a:lstStyle/>
          <a:p>
            <a:pPr lvl="0">
              <a:buClrTx/>
            </a:pPr>
          </a:p>
        </p:txBody>
      </p:sp>
      <p:sp>
        <p:nvSpPr>
          <p:cNvPr id="18" name="Shape 18"/>
          <p:cNvSpPr/>
          <p:nvPr>
            <p:ph type="title"/>
          </p:nvPr>
        </p:nvSpPr>
        <p:spPr>
          <a:xfrm>
            <a:off x="685800" y="1828802"/>
            <a:ext cx="7772400" cy="1602869"/>
          </a:xfrm>
          <a:prstGeom prst="rect">
            <a:avLst/>
          </a:prstGeom>
          <a:ln>
            <a:round/>
          </a:ln>
        </p:spPr>
        <p:txBody>
          <a:bodyPr lIns="0" tIns="0" rIns="0" bIns="0" anchor="t"/>
          <a:lstStyle>
            <a:lvl1pPr algn="ctr" defTabSz="914400">
              <a:lnSpc>
                <a:spcPct val="90000"/>
              </a:lnSpc>
              <a:defRPr b="1" spc="0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1371600" y="3431671"/>
            <a:ext cx="6400800" cy="1752601"/>
          </a:xfrm>
          <a:prstGeom prst="rect">
            <a:avLst/>
          </a:prstGeom>
          <a:ln>
            <a:round/>
          </a:ln>
        </p:spPr>
        <p:txBody>
          <a:bodyPr>
            <a:noAutofit/>
          </a:bodyPr>
          <a:lstStyle>
            <a:lvl1pPr marL="342900" indent="-347472" algn="ctr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SzTx/>
              <a:buNone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1pPr>
            <a:lvl2pPr marL="685800" indent="-347472" defTabSz="914400">
              <a:lnSpc>
                <a:spcPct val="100000"/>
              </a:lnSpc>
              <a:spcBef>
                <a:spcPts val="600"/>
              </a:spcBef>
              <a:buClr>
                <a:srgbClr val="9D9D9D"/>
              </a:buClr>
              <a:buFont typeface="Lucida Grande"/>
              <a:buChar char="­"/>
              <a:def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2pPr>
            <a:lvl3pPr marL="1200150" indent="-285750" defTabSz="914400">
              <a:lnSpc>
                <a:spcPct val="100000"/>
              </a:lnSpc>
              <a:spcBef>
                <a:spcPts val="1200"/>
              </a:spcBef>
              <a:buClr>
                <a:srgbClr val="9D9D9D"/>
              </a:buClr>
              <a:buFont typeface="Lucida Grande"/>
              <a:buChar char="•"/>
              <a:defRPr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3pPr>
            <a:lvl4pPr marL="1657350" indent="-285750" defTabSz="914400">
              <a:lnSpc>
                <a:spcPct val="100000"/>
              </a:lnSpc>
              <a:spcBef>
                <a:spcPts val="1200"/>
              </a:spcBef>
              <a:buClr>
                <a:srgbClr val="9D9D9D"/>
              </a:buClr>
              <a:buFont typeface="Lucida Grande"/>
              <a:buChar char="­"/>
              <a:defRPr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4pPr>
            <a:lvl5pPr marL="625475" indent="-457200" defTabSz="914400">
              <a:spcBef>
                <a:spcPts val="1200"/>
              </a:spcBef>
              <a:buClr>
                <a:srgbClr val="B5B5B5"/>
              </a:buClr>
              <a:buFont typeface="Arial"/>
              <a:buChar char="•"/>
              <a:defRPr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4" sz="2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One</a:t>
            </a:r>
            <a:endParaRPr sz="32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Two</a:t>
            </a:r>
            <a:endParaRPr sz="32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Three</a:t>
            </a:r>
            <a:endParaRPr sz="32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Four</a:t>
            </a:r>
            <a:endParaRPr sz="32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Divider one line bra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pic>
        <p:nvPicPr>
          <p:cNvPr id="22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2315" y="4473042"/>
            <a:ext cx="2299369" cy="1314151"/>
          </a:xfrm>
          <a:prstGeom prst="rect">
            <a:avLst/>
          </a:prstGeom>
          <a:ln w="12700">
            <a:round/>
          </a:ln>
        </p:spPr>
      </p:pic>
      <p:sp>
        <p:nvSpPr>
          <p:cNvPr id="23" name="Shape 23"/>
          <p:cNvSpPr/>
          <p:nvPr/>
        </p:nvSpPr>
        <p:spPr>
          <a:xfrm>
            <a:off x="1739961" y="5872684"/>
            <a:ext cx="5664077" cy="301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656565">
                  <a:alpha val="0"/>
                </a:srgbClr>
              </a:gs>
            </a:gsLst>
            <a:path>
              <a:fillToRect l="50000" t="50000" r="50000" b="50000"/>
            </a:path>
          </a:gradFill>
          <a:ln w="25400">
            <a:round/>
          </a:ln>
        </p:spPr>
        <p:txBody>
          <a:bodyPr lIns="0" tIns="0" rIns="0" bIns="0"/>
          <a:lstStyle/>
          <a:p>
            <a:pPr lvl="0">
              <a:buClrTx/>
            </a:pPr>
          </a:p>
        </p:txBody>
      </p:sp>
      <p:sp>
        <p:nvSpPr>
          <p:cNvPr id="24" name="Shape 24"/>
          <p:cNvSpPr/>
          <p:nvPr/>
        </p:nvSpPr>
        <p:spPr>
          <a:xfrm>
            <a:off x="1088070" y="1896530"/>
            <a:ext cx="292565" cy="1144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5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01600" cap="rnd">
            <a:solidFill>
              <a:srgbClr val="2ABFD5"/>
            </a:solidFill>
            <a:round/>
          </a:ln>
        </p:spPr>
        <p:txBody>
          <a:bodyPr lIns="0" tIns="0" rIns="0" bIns="0"/>
          <a:lstStyle/>
          <a:p>
            <a:pPr lvl="0">
              <a:buClrTx/>
            </a:pPr>
          </a:p>
        </p:txBody>
      </p:sp>
      <p:sp>
        <p:nvSpPr>
          <p:cNvPr id="25" name="Shape 25"/>
          <p:cNvSpPr/>
          <p:nvPr/>
        </p:nvSpPr>
        <p:spPr>
          <a:xfrm rot="10800000">
            <a:off x="7759466" y="1896529"/>
            <a:ext cx="292565" cy="1144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5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01600" cap="rnd">
            <a:solidFill>
              <a:srgbClr val="2ABFD5"/>
            </a:solidFill>
            <a:round/>
          </a:ln>
        </p:spPr>
        <p:txBody>
          <a:bodyPr lIns="0" tIns="0" rIns="0" bIns="0"/>
          <a:lstStyle/>
          <a:p>
            <a:pPr lvl="0">
              <a:buClrTx/>
            </a:pPr>
          </a:p>
        </p:txBody>
      </p:sp>
      <p:sp>
        <p:nvSpPr>
          <p:cNvPr id="26" name="Shape 26"/>
          <p:cNvSpPr/>
          <p:nvPr>
            <p:ph type="title"/>
          </p:nvPr>
        </p:nvSpPr>
        <p:spPr>
          <a:xfrm>
            <a:off x="685800" y="1543553"/>
            <a:ext cx="7772400" cy="1888119"/>
          </a:xfrm>
          <a:prstGeom prst="rect">
            <a:avLst/>
          </a:prstGeom>
          <a:ln>
            <a:round/>
          </a:ln>
        </p:spPr>
        <p:txBody>
          <a:bodyPr lIns="0" tIns="0" rIns="0" bIns="0"/>
          <a:lstStyle>
            <a:lvl1pPr algn="ctr" defTabSz="914400">
              <a:lnSpc>
                <a:spcPct val="90000"/>
              </a:lnSpc>
              <a:defRPr b="1" spc="0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1371600" y="3431671"/>
            <a:ext cx="6400800" cy="1752601"/>
          </a:xfrm>
          <a:prstGeom prst="rect">
            <a:avLst/>
          </a:prstGeom>
          <a:ln>
            <a:round/>
          </a:ln>
        </p:spPr>
        <p:txBody>
          <a:bodyPr>
            <a:noAutofit/>
          </a:bodyPr>
          <a:lstStyle>
            <a:lvl1pPr marL="342900" indent="-347472" algn="ctr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SzTx/>
              <a:buNone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1pPr>
            <a:lvl2pPr marL="685800" indent="-347472" defTabSz="914400">
              <a:lnSpc>
                <a:spcPct val="100000"/>
              </a:lnSpc>
              <a:spcBef>
                <a:spcPts val="600"/>
              </a:spcBef>
              <a:buClr>
                <a:srgbClr val="9D9D9D"/>
              </a:buClr>
              <a:buFont typeface="Lucida Grande"/>
              <a:buChar char="­"/>
              <a:def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2pPr>
            <a:lvl3pPr marL="1200150" indent="-285750" defTabSz="914400">
              <a:lnSpc>
                <a:spcPct val="100000"/>
              </a:lnSpc>
              <a:spcBef>
                <a:spcPts val="1200"/>
              </a:spcBef>
              <a:buClr>
                <a:srgbClr val="9D9D9D"/>
              </a:buClr>
              <a:buFont typeface="Lucida Grande"/>
              <a:buChar char="•"/>
              <a:defRPr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3pPr>
            <a:lvl4pPr marL="1657350" indent="-285750" defTabSz="914400">
              <a:lnSpc>
                <a:spcPct val="100000"/>
              </a:lnSpc>
              <a:spcBef>
                <a:spcPts val="1200"/>
              </a:spcBef>
              <a:buClr>
                <a:srgbClr val="9D9D9D"/>
              </a:buClr>
              <a:buFont typeface="Lucida Grande"/>
              <a:buChar char="­"/>
              <a:defRPr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4pPr>
            <a:lvl5pPr marL="625475" indent="-457200" defTabSz="914400">
              <a:spcBef>
                <a:spcPts val="1200"/>
              </a:spcBef>
              <a:buClr>
                <a:srgbClr val="B5B5B5"/>
              </a:buClr>
              <a:buFont typeface="Arial"/>
              <a:buChar char="•"/>
              <a:defRPr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circular log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30" name="Shape 30"/>
          <p:cNvSpPr/>
          <p:nvPr/>
        </p:nvSpPr>
        <p:spPr>
          <a:xfrm>
            <a:off x="2045349" y="2827359"/>
            <a:ext cx="2027615" cy="1"/>
          </a:xfrm>
          <a:prstGeom prst="line">
            <a:avLst/>
          </a:prstGeom>
          <a:ln>
            <a:solidFill>
              <a:srgbClr val="CBCBCB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" name="Shape 31"/>
          <p:cNvSpPr/>
          <p:nvPr/>
        </p:nvSpPr>
        <p:spPr>
          <a:xfrm>
            <a:off x="5042191" y="2827359"/>
            <a:ext cx="2108559" cy="1"/>
          </a:xfrm>
          <a:prstGeom prst="line">
            <a:avLst/>
          </a:prstGeom>
          <a:ln>
            <a:solidFill>
              <a:srgbClr val="CBCBCB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32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2964" y="2453238"/>
            <a:ext cx="969229" cy="748245"/>
          </a:xfrm>
          <a:prstGeom prst="rect">
            <a:avLst/>
          </a:prstGeom>
          <a:ln w="12700">
            <a:round/>
          </a:ln>
        </p:spPr>
      </p:pic>
      <p:sp>
        <p:nvSpPr>
          <p:cNvPr id="33" name="Shape 33"/>
          <p:cNvSpPr/>
          <p:nvPr/>
        </p:nvSpPr>
        <p:spPr>
          <a:xfrm>
            <a:off x="1766011" y="4602684"/>
            <a:ext cx="5664077" cy="301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656565">
                  <a:alpha val="0"/>
                </a:srgbClr>
              </a:gs>
            </a:gsLst>
            <a:path>
              <a:fillToRect l="50000" t="50000" r="50000" b="50000"/>
            </a:path>
          </a:gradFill>
          <a:ln w="25400">
            <a:round/>
          </a:ln>
        </p:spPr>
        <p:txBody>
          <a:bodyPr lIns="0" tIns="0" rIns="0" bIns="0"/>
          <a:lstStyle/>
          <a:p>
            <a:pPr lvl="0">
              <a:buClrTx/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719666" y="2921005"/>
            <a:ext cx="7772401" cy="1470026"/>
          </a:xfrm>
          <a:prstGeom prst="rect">
            <a:avLst/>
          </a:prstGeom>
          <a:ln>
            <a:round/>
          </a:ln>
        </p:spPr>
        <p:txBody>
          <a:bodyPr lIns="0" tIns="0" rIns="0" bIns="0"/>
          <a:lstStyle>
            <a:lvl1pPr algn="ctr" defTabSz="914400">
              <a:lnSpc>
                <a:spcPct val="90000"/>
              </a:lnSpc>
              <a:defRPr b="1" spc="0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pic>
        <p:nvPicPr>
          <p:cNvPr id="3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53" y="6197596"/>
            <a:ext cx="1051986" cy="601135"/>
          </a:xfrm>
          <a:prstGeom prst="rect">
            <a:avLst/>
          </a:prstGeom>
          <a:ln w="12700">
            <a:round/>
          </a:ln>
        </p:spPr>
      </p:pic>
      <p:sp>
        <p:nvSpPr>
          <p:cNvPr id="38" name="Shape 38"/>
          <p:cNvSpPr/>
          <p:nvPr>
            <p:ph type="title"/>
          </p:nvPr>
        </p:nvSpPr>
        <p:spPr>
          <a:xfrm>
            <a:off x="457200" y="381001"/>
            <a:ext cx="8229600" cy="1036639"/>
          </a:xfrm>
          <a:prstGeom prst="rect">
            <a:avLst/>
          </a:prstGeom>
          <a:ln>
            <a:round/>
          </a:ln>
        </p:spPr>
        <p:txBody>
          <a:bodyPr lIns="0" tIns="0" rIns="0" bIns="0" anchor="t"/>
          <a:lstStyle>
            <a:lvl1pPr algn="ctr" defTabSz="914400">
              <a:lnSpc>
                <a:spcPct val="90000"/>
              </a:lnSpc>
              <a:defRPr b="1" spc="0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612773" y="1905316"/>
            <a:ext cx="8074026" cy="4373564"/>
          </a:xfrm>
          <a:prstGeom prst="rect">
            <a:avLst/>
          </a:prstGeom>
          <a:ln>
            <a:round/>
          </a:ln>
        </p:spPr>
        <p:txBody>
          <a:bodyPr>
            <a:noAutofit/>
          </a:bodyPr>
          <a:lstStyle>
            <a:lvl1pPr marL="347472" indent="-347472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def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1pPr>
            <a:lvl2pPr marL="685800" indent="-347472" defTabSz="914400">
              <a:lnSpc>
                <a:spcPct val="100000"/>
              </a:lnSpc>
              <a:spcBef>
                <a:spcPts val="600"/>
              </a:spcBef>
              <a:buClr>
                <a:srgbClr val="9D9D9D"/>
              </a:buClr>
              <a:buFont typeface="Lucida Grande"/>
              <a:buChar char="­"/>
              <a:def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2pPr>
            <a:lvl3pPr marL="1200150" indent="-285750" defTabSz="914400">
              <a:lnSpc>
                <a:spcPct val="100000"/>
              </a:lnSpc>
              <a:spcBef>
                <a:spcPts val="1200"/>
              </a:spcBef>
              <a:buClr>
                <a:srgbClr val="9D9D9D"/>
              </a:buClr>
              <a:buFont typeface="Lucida Grande"/>
              <a:buChar char="•"/>
              <a:defRPr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3pPr>
            <a:lvl4pPr marL="1657350" indent="-285750" defTabSz="914400">
              <a:lnSpc>
                <a:spcPct val="100000"/>
              </a:lnSpc>
              <a:spcBef>
                <a:spcPts val="1200"/>
              </a:spcBef>
              <a:buClr>
                <a:srgbClr val="9D9D9D"/>
              </a:buClr>
              <a:buFont typeface="Lucida Grande"/>
              <a:buChar char="­"/>
              <a:defRPr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4pPr>
            <a:lvl5pPr marL="625475" indent="-457200" defTabSz="914400">
              <a:spcBef>
                <a:spcPts val="1200"/>
              </a:spcBef>
              <a:buClr>
                <a:srgbClr val="B5B5B5"/>
              </a:buClr>
              <a:buFont typeface="Arial"/>
              <a:buChar char="•"/>
              <a:defRPr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pic>
        <p:nvPicPr>
          <p:cNvPr id="42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53" y="6197596"/>
            <a:ext cx="1051986" cy="601135"/>
          </a:xfrm>
          <a:prstGeom prst="rect">
            <a:avLst/>
          </a:prstGeom>
          <a:ln w="12700">
            <a:round/>
          </a:ln>
        </p:spPr>
      </p:pic>
      <p:sp>
        <p:nvSpPr>
          <p:cNvPr id="43" name="Shape 43"/>
          <p:cNvSpPr/>
          <p:nvPr>
            <p:ph type="title"/>
          </p:nvPr>
        </p:nvSpPr>
        <p:spPr>
          <a:xfrm>
            <a:off x="457200" y="381001"/>
            <a:ext cx="8229600" cy="1219199"/>
          </a:xfrm>
          <a:prstGeom prst="rect">
            <a:avLst/>
          </a:prstGeom>
          <a:ln>
            <a:round/>
          </a:ln>
        </p:spPr>
        <p:txBody>
          <a:bodyPr lIns="0" tIns="0" rIns="0" bIns="0" anchor="t"/>
          <a:lstStyle>
            <a:lvl1pPr algn="ctr" defTabSz="914400">
              <a:lnSpc>
                <a:spcPct val="90000"/>
              </a:lnSpc>
              <a:defRPr b="1" spc="0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46" name="Shape 46"/>
          <p:cNvSpPr/>
          <p:nvPr>
            <p:ph type="title"/>
          </p:nvPr>
        </p:nvSpPr>
        <p:spPr>
          <a:xfrm>
            <a:off x="457200" y="381001"/>
            <a:ext cx="8229600" cy="1219199"/>
          </a:xfrm>
          <a:prstGeom prst="rect">
            <a:avLst/>
          </a:prstGeom>
          <a:ln>
            <a:round/>
          </a:ln>
        </p:spPr>
        <p:txBody>
          <a:bodyPr lIns="0" tIns="0" rIns="0" bIns="0" anchor="t"/>
          <a:lstStyle>
            <a:lvl1pPr algn="ctr" defTabSz="914400">
              <a:lnSpc>
                <a:spcPct val="90000"/>
              </a:lnSpc>
              <a:defRPr b="1" spc="0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pic>
        <p:nvPicPr>
          <p:cNvPr id="49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53" y="6197596"/>
            <a:ext cx="1051986" cy="601135"/>
          </a:xfrm>
          <a:prstGeom prst="rect">
            <a:avLst/>
          </a:prstGeom>
          <a:ln w="12700">
            <a:round/>
          </a:ln>
        </p:spPr>
      </p:pic>
      <p:sp>
        <p:nvSpPr>
          <p:cNvPr id="50" name="Shape 50"/>
          <p:cNvSpPr/>
          <p:nvPr>
            <p:ph type="title"/>
          </p:nvPr>
        </p:nvSpPr>
        <p:spPr>
          <a:xfrm>
            <a:off x="457200" y="381001"/>
            <a:ext cx="8229600" cy="1036639"/>
          </a:xfrm>
          <a:prstGeom prst="rect">
            <a:avLst/>
          </a:prstGeom>
          <a:ln>
            <a:round/>
          </a:ln>
        </p:spPr>
        <p:txBody>
          <a:bodyPr lIns="0" tIns="0" rIns="0" bIns="0" anchor="t"/>
          <a:lstStyle>
            <a:lvl1pPr algn="ctr" defTabSz="914400">
              <a:lnSpc>
                <a:spcPct val="90000"/>
              </a:lnSpc>
              <a:defRPr b="1" spc="0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457200" y="944627"/>
            <a:ext cx="8229600" cy="544080"/>
          </a:xfrm>
          <a:prstGeom prst="rect">
            <a:avLst/>
          </a:prstGeom>
          <a:ln>
            <a:round/>
          </a:ln>
        </p:spPr>
        <p:txBody>
          <a:bodyPr>
            <a:noAutofit/>
          </a:bodyPr>
          <a:lstStyle>
            <a:lvl1pPr marL="0" indent="0" algn="ctr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SzTx/>
              <a:buNone/>
              <a:def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1pPr>
            <a:lvl2pPr marL="457200" indent="0" defTabSz="914400">
              <a:lnSpc>
                <a:spcPct val="100000"/>
              </a:lnSpc>
              <a:spcBef>
                <a:spcPts val="600"/>
              </a:spcBef>
              <a:buClr>
                <a:srgbClr val="9D9D9D"/>
              </a:buClr>
              <a:buSzTx/>
              <a:buNone/>
              <a:defRPr b="1"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2pPr>
            <a:lvl3pPr marL="914400" indent="0" defTabSz="914400">
              <a:lnSpc>
                <a:spcPct val="100000"/>
              </a:lnSpc>
              <a:spcBef>
                <a:spcPts val="1200"/>
              </a:spcBef>
              <a:buClr>
                <a:srgbClr val="9D9D9D"/>
              </a:buClr>
              <a:buSzTx/>
              <a:buNone/>
              <a:defRPr b="1"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3pPr>
            <a:lvl4pPr marL="1371600" indent="0" defTabSz="914400">
              <a:lnSpc>
                <a:spcPct val="100000"/>
              </a:lnSpc>
              <a:spcBef>
                <a:spcPts val="1200"/>
              </a:spcBef>
              <a:buClr>
                <a:srgbClr val="9D9D9D"/>
              </a:buClr>
              <a:buSzTx/>
              <a:buNone/>
              <a:defRPr b="1" sz="16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4pPr>
            <a:lvl5pPr marL="1828800" indent="0" defTabSz="914400">
              <a:spcBef>
                <a:spcPts val="1200"/>
              </a:spcBef>
              <a:buClr>
                <a:srgbClr val="B5B5B5"/>
              </a:buClr>
              <a:buSzTx/>
              <a:buNone/>
              <a:defRPr b="1" sz="16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b="0" sz="1800">
                <a:solidFill>
                  <a:srgbClr val="000000"/>
                </a:solidFill>
                <a:uFillTx/>
              </a:defRPr>
            </a:pPr>
            <a:r>
              <a:rPr b="1"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b="1"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 b="0"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 b="1" sz="16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 b="0"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1_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54" name="Shape 54"/>
          <p:cNvSpPr/>
          <p:nvPr>
            <p:ph type="title"/>
          </p:nvPr>
        </p:nvSpPr>
        <p:spPr>
          <a:xfrm>
            <a:off x="457200" y="381001"/>
            <a:ext cx="8229600" cy="1036639"/>
          </a:xfrm>
          <a:prstGeom prst="rect">
            <a:avLst/>
          </a:prstGeom>
          <a:ln>
            <a:round/>
          </a:ln>
        </p:spPr>
        <p:txBody>
          <a:bodyPr lIns="0" tIns="0" rIns="0" bIns="0" anchor="t"/>
          <a:lstStyle>
            <a:lvl1pPr algn="ctr" defTabSz="914400">
              <a:lnSpc>
                <a:spcPct val="90000"/>
              </a:lnSpc>
              <a:defRPr b="1" spc="0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457200" y="944627"/>
            <a:ext cx="8229600" cy="544080"/>
          </a:xfrm>
          <a:prstGeom prst="rect">
            <a:avLst/>
          </a:prstGeom>
          <a:ln>
            <a:round/>
          </a:ln>
        </p:spPr>
        <p:txBody>
          <a:bodyPr>
            <a:noAutofit/>
          </a:bodyPr>
          <a:lstStyle>
            <a:lvl1pPr marL="0" indent="0" algn="ctr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SzTx/>
              <a:buNone/>
              <a:def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1pPr>
            <a:lvl2pPr marL="457200" indent="0" defTabSz="914400">
              <a:lnSpc>
                <a:spcPct val="100000"/>
              </a:lnSpc>
              <a:spcBef>
                <a:spcPts val="600"/>
              </a:spcBef>
              <a:buClr>
                <a:srgbClr val="9D9D9D"/>
              </a:buClr>
              <a:buSzTx/>
              <a:buNone/>
              <a:defRPr b="1"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2pPr>
            <a:lvl3pPr marL="914400" indent="0" defTabSz="914400">
              <a:lnSpc>
                <a:spcPct val="100000"/>
              </a:lnSpc>
              <a:spcBef>
                <a:spcPts val="1200"/>
              </a:spcBef>
              <a:buClr>
                <a:srgbClr val="9D9D9D"/>
              </a:buClr>
              <a:buSzTx/>
              <a:buNone/>
              <a:defRPr b="1" sz="1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3pPr>
            <a:lvl4pPr marL="1371600" indent="0" defTabSz="914400">
              <a:lnSpc>
                <a:spcPct val="100000"/>
              </a:lnSpc>
              <a:spcBef>
                <a:spcPts val="1200"/>
              </a:spcBef>
              <a:buClr>
                <a:srgbClr val="9D9D9D"/>
              </a:buClr>
              <a:buSzTx/>
              <a:buNone/>
              <a:defRPr b="1" sz="16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4pPr>
            <a:lvl5pPr marL="1828800" indent="0" defTabSz="914400">
              <a:spcBef>
                <a:spcPts val="1200"/>
              </a:spcBef>
              <a:buClr>
                <a:srgbClr val="B5B5B5"/>
              </a:buClr>
              <a:buSzTx/>
              <a:buNone/>
              <a:defRPr b="1" sz="16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b="0" sz="1800">
                <a:solidFill>
                  <a:srgbClr val="000000"/>
                </a:solidFill>
                <a:uFillTx/>
              </a:defRPr>
            </a:pPr>
            <a:r>
              <a:rPr b="1"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b="1"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 b="0"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 b="1" sz="16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 b="0"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7250"/>
            <a:ext cx="9144000" cy="57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069" y="1029258"/>
            <a:ext cx="237744" cy="23774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</p:pic>
      <p:pic>
        <p:nvPicPr>
          <p:cNvPr id="4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25788" y="1024280"/>
            <a:ext cx="247704" cy="24770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</p:pic>
      <p:sp>
        <p:nvSpPr>
          <p:cNvPr id="5" name="Shape 5"/>
          <p:cNvSpPr/>
          <p:nvPr>
            <p:ph type="title"/>
          </p:nvPr>
        </p:nvSpPr>
        <p:spPr>
          <a:xfrm>
            <a:off x="467604" y="857250"/>
            <a:ext cx="8229601" cy="5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4" sz="2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229534" y="5693661"/>
            <a:ext cx="743956" cy="13554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 defTabSz="457200">
              <a:buClrTx/>
              <a:defRPr sz="1000">
                <a:solidFill>
                  <a:srgbClr val="CCCCCC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65555" y="1920681"/>
            <a:ext cx="8229601" cy="408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One</a:t>
            </a:r>
            <a:endParaRPr sz="32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Two</a:t>
            </a:r>
            <a:endParaRPr sz="32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Three</a:t>
            </a:r>
            <a:endParaRPr sz="32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Four</a:t>
            </a:r>
            <a:endParaRPr sz="32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</p:sldLayoutIdLst>
  <p:transition spd="med" advClick="1"/>
  <p:txStyles>
    <p:titleStyle>
      <a:lvl1pPr defTabSz="457200">
        <a:defRPr spc="24" sz="2600">
          <a:solidFill>
            <a:srgbClr val="FFFFFF"/>
          </a:solidFill>
          <a:latin typeface="Arial Bold"/>
          <a:ea typeface="Arial Bold"/>
          <a:cs typeface="Arial Bold"/>
          <a:sym typeface="Arial Bold"/>
        </a:defRPr>
      </a:lvl1pPr>
      <a:lvl2pPr defTabSz="457200">
        <a:defRPr spc="24" sz="2600">
          <a:solidFill>
            <a:srgbClr val="FFFFFF"/>
          </a:solidFill>
          <a:latin typeface="Arial Bold"/>
          <a:ea typeface="Arial Bold"/>
          <a:cs typeface="Arial Bold"/>
          <a:sym typeface="Arial Bold"/>
        </a:defRPr>
      </a:lvl2pPr>
      <a:lvl3pPr defTabSz="457200">
        <a:defRPr spc="24" sz="2600">
          <a:solidFill>
            <a:srgbClr val="FFFFFF"/>
          </a:solidFill>
          <a:latin typeface="Arial Bold"/>
          <a:ea typeface="Arial Bold"/>
          <a:cs typeface="Arial Bold"/>
          <a:sym typeface="Arial Bold"/>
        </a:defRPr>
      </a:lvl3pPr>
      <a:lvl4pPr defTabSz="457200">
        <a:defRPr spc="24" sz="2600">
          <a:solidFill>
            <a:srgbClr val="FFFFFF"/>
          </a:solidFill>
          <a:latin typeface="Arial Bold"/>
          <a:ea typeface="Arial Bold"/>
          <a:cs typeface="Arial Bold"/>
          <a:sym typeface="Arial Bold"/>
        </a:defRPr>
      </a:lvl4pPr>
      <a:lvl5pPr defTabSz="457200">
        <a:defRPr spc="24" sz="2600">
          <a:solidFill>
            <a:srgbClr val="FFFFFF"/>
          </a:solidFill>
          <a:latin typeface="Arial Bold"/>
          <a:ea typeface="Arial Bold"/>
          <a:cs typeface="Arial Bold"/>
          <a:sym typeface="Arial Bold"/>
        </a:defRPr>
      </a:lvl5pPr>
      <a:lvl6pPr defTabSz="457200">
        <a:defRPr spc="24" sz="2600">
          <a:solidFill>
            <a:srgbClr val="FFFFFF"/>
          </a:solidFill>
          <a:latin typeface="Arial Bold"/>
          <a:ea typeface="Arial Bold"/>
          <a:cs typeface="Arial Bold"/>
          <a:sym typeface="Arial Bold"/>
        </a:defRPr>
      </a:lvl6pPr>
      <a:lvl7pPr defTabSz="457200">
        <a:defRPr spc="24" sz="2600">
          <a:solidFill>
            <a:srgbClr val="FFFFFF"/>
          </a:solidFill>
          <a:latin typeface="Arial Bold"/>
          <a:ea typeface="Arial Bold"/>
          <a:cs typeface="Arial Bold"/>
          <a:sym typeface="Arial Bold"/>
        </a:defRPr>
      </a:lvl7pPr>
      <a:lvl8pPr defTabSz="457200">
        <a:defRPr spc="24" sz="2600">
          <a:solidFill>
            <a:srgbClr val="FFFFFF"/>
          </a:solidFill>
          <a:latin typeface="Arial Bold"/>
          <a:ea typeface="Arial Bold"/>
          <a:cs typeface="Arial Bold"/>
          <a:sym typeface="Arial Bold"/>
        </a:defRPr>
      </a:lvl8pPr>
      <a:lvl9pPr defTabSz="457200">
        <a:defRPr spc="24" sz="2600">
          <a:solidFill>
            <a:srgbClr val="FFFFFF"/>
          </a:solidFill>
          <a:latin typeface="Arial Bold"/>
          <a:ea typeface="Arial Bold"/>
          <a:cs typeface="Arial Bold"/>
          <a:sym typeface="Arial Bold"/>
        </a:defRPr>
      </a:lvl9pPr>
    </p:titleStyle>
    <p:bodyStyle>
      <a:lvl1pPr marL="240630" indent="-240630" defTabSz="457200">
        <a:lnSpc>
          <a:spcPct val="90000"/>
        </a:lnSpc>
        <a:spcBef>
          <a:spcPts val="1600"/>
        </a:spcBef>
        <a:buSzPct val="100000"/>
        <a:buChar char="•"/>
        <a:defRPr sz="3200">
          <a:solidFill>
            <a:srgbClr val="333333"/>
          </a:solidFill>
          <a:latin typeface="Arial Bold"/>
          <a:ea typeface="Arial Bold"/>
          <a:cs typeface="Arial Bold"/>
          <a:sym typeface="Arial Bold"/>
        </a:defRPr>
      </a:lvl1pPr>
      <a:lvl2pPr marL="621630" indent="-240630" defTabSz="457200">
        <a:lnSpc>
          <a:spcPct val="90000"/>
        </a:lnSpc>
        <a:spcBef>
          <a:spcPts val="1600"/>
        </a:spcBef>
        <a:buSzPct val="100000"/>
        <a:buChar char="-"/>
        <a:defRPr sz="3200">
          <a:solidFill>
            <a:srgbClr val="333333"/>
          </a:solidFill>
          <a:latin typeface="Arial Bold"/>
          <a:ea typeface="Arial Bold"/>
          <a:cs typeface="Arial Bold"/>
          <a:sym typeface="Arial Bold"/>
        </a:defRPr>
      </a:lvl2pPr>
      <a:lvl3pPr marL="1082841" indent="-320841" defTabSz="457200">
        <a:lnSpc>
          <a:spcPct val="90000"/>
        </a:lnSpc>
        <a:spcBef>
          <a:spcPts val="1600"/>
        </a:spcBef>
        <a:buSzPct val="100000"/>
        <a:buChar char="-"/>
        <a:defRPr sz="3200">
          <a:solidFill>
            <a:srgbClr val="333333"/>
          </a:solidFill>
          <a:latin typeface="Arial Bold"/>
          <a:ea typeface="Arial Bold"/>
          <a:cs typeface="Arial Bold"/>
          <a:sym typeface="Arial Bold"/>
        </a:defRPr>
      </a:lvl3pPr>
      <a:lvl4pPr marL="1463841" indent="-320841" defTabSz="457200">
        <a:lnSpc>
          <a:spcPct val="90000"/>
        </a:lnSpc>
        <a:spcBef>
          <a:spcPts val="1600"/>
        </a:spcBef>
        <a:buSzPct val="100000"/>
        <a:buChar char="-"/>
        <a:defRPr sz="3200">
          <a:solidFill>
            <a:srgbClr val="333333"/>
          </a:solidFill>
          <a:latin typeface="Arial Bold"/>
          <a:ea typeface="Arial Bold"/>
          <a:cs typeface="Arial Bold"/>
          <a:sym typeface="Arial Bold"/>
        </a:defRPr>
      </a:lvl4pPr>
      <a:lvl5pPr marL="1844841" indent="-320841" defTabSz="457200">
        <a:lnSpc>
          <a:spcPct val="90000"/>
        </a:lnSpc>
        <a:spcBef>
          <a:spcPts val="1600"/>
        </a:spcBef>
        <a:buSzPct val="100000"/>
        <a:buChar char="-"/>
        <a:defRPr sz="3200">
          <a:solidFill>
            <a:srgbClr val="333333"/>
          </a:solidFill>
          <a:latin typeface="Arial Bold"/>
          <a:ea typeface="Arial Bold"/>
          <a:cs typeface="Arial Bold"/>
          <a:sym typeface="Arial Bold"/>
        </a:defRPr>
      </a:lvl5pPr>
      <a:lvl6pPr marL="2225841" indent="-320841" defTabSz="457200">
        <a:lnSpc>
          <a:spcPct val="90000"/>
        </a:lnSpc>
        <a:spcBef>
          <a:spcPts val="1600"/>
        </a:spcBef>
        <a:buSzPct val="100000"/>
        <a:buChar char="•"/>
        <a:defRPr sz="3200">
          <a:solidFill>
            <a:srgbClr val="333333"/>
          </a:solidFill>
          <a:latin typeface="Arial Bold"/>
          <a:ea typeface="Arial Bold"/>
          <a:cs typeface="Arial Bold"/>
          <a:sym typeface="Arial Bold"/>
        </a:defRPr>
      </a:lvl6pPr>
      <a:lvl7pPr marL="2606841" indent="-320841" defTabSz="457200">
        <a:lnSpc>
          <a:spcPct val="90000"/>
        </a:lnSpc>
        <a:spcBef>
          <a:spcPts val="1600"/>
        </a:spcBef>
        <a:buSzPct val="100000"/>
        <a:buChar char="•"/>
        <a:defRPr sz="3200">
          <a:solidFill>
            <a:srgbClr val="333333"/>
          </a:solidFill>
          <a:latin typeface="Arial Bold"/>
          <a:ea typeface="Arial Bold"/>
          <a:cs typeface="Arial Bold"/>
          <a:sym typeface="Arial Bold"/>
        </a:defRPr>
      </a:lvl7pPr>
      <a:lvl8pPr marL="2987841" indent="-320841" defTabSz="457200">
        <a:lnSpc>
          <a:spcPct val="90000"/>
        </a:lnSpc>
        <a:spcBef>
          <a:spcPts val="1600"/>
        </a:spcBef>
        <a:buSzPct val="100000"/>
        <a:buChar char="•"/>
        <a:defRPr sz="3200">
          <a:solidFill>
            <a:srgbClr val="333333"/>
          </a:solidFill>
          <a:latin typeface="Arial Bold"/>
          <a:ea typeface="Arial Bold"/>
          <a:cs typeface="Arial Bold"/>
          <a:sym typeface="Arial Bold"/>
        </a:defRPr>
      </a:lvl8pPr>
      <a:lvl9pPr marL="3368841" indent="-320841" defTabSz="457200">
        <a:lnSpc>
          <a:spcPct val="90000"/>
        </a:lnSpc>
        <a:spcBef>
          <a:spcPts val="1600"/>
        </a:spcBef>
        <a:buSzPct val="100000"/>
        <a:buChar char="•"/>
        <a:defRPr sz="3200">
          <a:solidFill>
            <a:srgbClr val="333333"/>
          </a:solidFill>
          <a:latin typeface="Arial Bold"/>
          <a:ea typeface="Arial Bold"/>
          <a:cs typeface="Arial Bold"/>
          <a:sym typeface="Arial Bold"/>
        </a:defRPr>
      </a:lvl9pPr>
    </p:bodyStyle>
    <p:otherStyle>
      <a:lvl1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Relationship Id="rId3" Type="http://schemas.openxmlformats.org/officeDocument/2006/relationships/hyperlink" Target="http://localhost:4984/default/c80c95e37157d8f910205e81a52a0499" TargetMode="Externa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Relationship Id="rId3" Type="http://schemas.openxmlformats.org/officeDocument/2006/relationships/hyperlink" Target="http://localhost:4985/default/_user/foo" TargetMode="Externa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Relationship Id="rId3" Type="http://schemas.openxmlformats.org/officeDocument/2006/relationships/hyperlink" Target="http://localhost:4984/default/c80c95e37157d8f910205e81a52a0499" TargetMode="Externa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body" idx="1"/>
          </p:nvPr>
        </p:nvSpPr>
        <p:spPr>
          <a:xfrm>
            <a:off x="1371600" y="3291971"/>
            <a:ext cx="6400800" cy="1752601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Dev Advocates @ Couchbase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November 2014</a:t>
            </a:r>
          </a:p>
        </p:txBody>
      </p:sp>
      <p:sp>
        <p:nvSpPr>
          <p:cNvPr id="115" name="Shape 115"/>
          <p:cNvSpPr/>
          <p:nvPr/>
        </p:nvSpPr>
        <p:spPr>
          <a:xfrm>
            <a:off x="7391400" y="6489700"/>
            <a:ext cx="1739900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000">
                <a:solidFill>
                  <a:srgbClr val="C0C0C0"/>
                </a:solidFill>
                <a:uFill>
                  <a:solidFill>
                    <a:srgbClr val="C0C0C0"/>
                  </a:solidFill>
                </a:uFill>
                <a:latin typeface="ArialUnicodeMS"/>
                <a:ea typeface="ArialUnicodeMS"/>
                <a:cs typeface="ArialUnicodeMS"/>
                <a:sym typeface="ArialUnicodeM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C0C0C0"/>
                </a:solidFill>
                <a:uFill>
                  <a:solidFill>
                    <a:srgbClr val="C0C0C0"/>
                  </a:solidFill>
                </a:uFill>
              </a:rPr>
              <a:t>V1.0 - 3/10/14</a:t>
            </a:r>
          </a:p>
        </p:txBody>
      </p:sp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Sync Gateway in Depth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Sync Function</a:t>
            </a:r>
          </a:p>
        </p:txBody>
      </p:sp>
      <p:sp>
        <p:nvSpPr>
          <p:cNvPr id="238" name="Shape 2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Task documents belong to lists</a:t>
            </a:r>
          </a:p>
        </p:txBody>
      </p:sp>
      <p:pic>
        <p:nvPicPr>
          <p:cNvPr id="239" name="Screen Shot 2014-06-24 at 8.02.25 AM.png"/>
          <p:cNvPicPr/>
          <p:nvPr/>
        </p:nvPicPr>
        <p:blipFill>
          <a:blip r:embed="rId2">
            <a:extLst/>
          </a:blip>
          <a:srcRect l="0" t="248" r="37244" b="75560"/>
          <a:stretch>
            <a:fillRect/>
          </a:stretch>
        </p:blipFill>
        <p:spPr>
          <a:xfrm>
            <a:off x="2565056" y="2782093"/>
            <a:ext cx="5280766" cy="12936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Sync Function</a:t>
            </a:r>
          </a:p>
        </p:txBody>
      </p:sp>
      <p:sp>
        <p:nvSpPr>
          <p:cNvPr id="242" name="Shape 2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List documents specify owners and members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This app shares the list info with all members (easy to change)</a:t>
            </a:r>
          </a:p>
        </p:txBody>
      </p:sp>
      <p:pic>
        <p:nvPicPr>
          <p:cNvPr id="243" name="Screen Shot 2014-06-24 at 8.02.25 AM.png"/>
          <p:cNvPicPr/>
          <p:nvPr/>
        </p:nvPicPr>
        <p:blipFill>
          <a:blip r:embed="rId2">
            <a:extLst/>
          </a:blip>
          <a:srcRect l="0" t="24194" r="37244" b="34779"/>
          <a:stretch>
            <a:fillRect/>
          </a:stretch>
        </p:blipFill>
        <p:spPr>
          <a:xfrm>
            <a:off x="1937940" y="2555573"/>
            <a:ext cx="5280766" cy="21938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Sync Function</a:t>
            </a:r>
          </a:p>
        </p:txBody>
      </p:sp>
      <p:sp>
        <p:nvSpPr>
          <p:cNvPr id="246" name="Shape 2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Profile documents are distributed to all users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Owned by the user they describe</a:t>
            </a:r>
          </a:p>
        </p:txBody>
      </p:sp>
      <p:pic>
        <p:nvPicPr>
          <p:cNvPr id="247" name="Screen Shot 2014-06-24 at 8.02.25 AM.png"/>
          <p:cNvPicPr/>
          <p:nvPr/>
        </p:nvPicPr>
        <p:blipFill>
          <a:blip r:embed="rId2">
            <a:extLst/>
          </a:blip>
          <a:srcRect l="0" t="65028" r="37244" b="3710"/>
          <a:stretch>
            <a:fillRect/>
          </a:stretch>
        </p:blipFill>
        <p:spPr>
          <a:xfrm>
            <a:off x="1931590" y="3065676"/>
            <a:ext cx="5280766" cy="16716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Admin API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Port :4985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Bind only to localhost!!!!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Superset of the REST API on :4984</a:t>
            </a:r>
          </a:p>
        </p:txBody>
      </p:sp>
      <p:pic>
        <p:nvPicPr>
          <p:cNvPr id="253" name="Screen Shot 2014-06-24 at 9.27.28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587" y="3156734"/>
            <a:ext cx="7552826" cy="1091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Read all changes</a:t>
            </a:r>
          </a:p>
        </p:txBody>
      </p:sp>
      <p:sp>
        <p:nvSpPr>
          <p:cNvPr id="256" name="Shape 2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Bypasses authentication / authorization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Great for admin tasks</a:t>
            </a:r>
          </a:p>
        </p:txBody>
      </p:sp>
      <p:pic>
        <p:nvPicPr>
          <p:cNvPr id="257" name="Screen Shot 2014-06-24 at 9.29.31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9" y="3099007"/>
            <a:ext cx="9144001" cy="1671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Admin UI</a:t>
            </a:r>
          </a:p>
        </p:txBody>
      </p:sp>
      <p:sp>
        <p:nvSpPr>
          <p:cNvPr id="260" name="Shape 260"/>
          <p:cNvSpPr/>
          <p:nvPr>
            <p:ph type="body" idx="1"/>
          </p:nvPr>
        </p:nvSpPr>
        <p:spPr>
          <a:xfrm>
            <a:off x="612773" y="1295100"/>
            <a:ext cx="8074026" cy="43735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Browse channels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Simulate results of changing the sync function</a:t>
            </a:r>
          </a:p>
        </p:txBody>
      </p:sp>
      <p:pic>
        <p:nvPicPr>
          <p:cNvPr id="261" name="Screen Shot 2014-06-24 at 9.30.59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786" y="2488991"/>
            <a:ext cx="9144001" cy="672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3093956" y="918575"/>
            <a:ext cx="356863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http://localhost:4985/_admin/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Edit User Accounts</a:t>
            </a:r>
          </a:p>
        </p:txBody>
      </p:sp>
      <p:sp>
        <p:nvSpPr>
          <p:cNvPr id="265" name="Shape 2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Add admin_channels, change password, etc</a:t>
            </a:r>
          </a:p>
        </p:txBody>
      </p:sp>
      <p:pic>
        <p:nvPicPr>
          <p:cNvPr id="266" name="Screen Shot 2014-06-24 at 9.39.08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0798"/>
            <a:ext cx="9144001" cy="13840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92772" y="2807919"/>
            <a:ext cx="3092204" cy="745494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68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31203" y="3434872"/>
            <a:ext cx="3092204" cy="745493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8" grpId="2"/>
      <p:bldP build="whole" bldLvl="1" animBg="1" rev="0" advAuto="0" spid="26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271" name="couchbase_medium_gradient gr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275" y="6196012"/>
            <a:ext cx="1052513" cy="601663"/>
          </a:xfrm>
          <a:prstGeom prst="rect">
            <a:avLst/>
          </a:prstGeom>
          <a:ln w="12700">
            <a:round/>
          </a:ln>
        </p:spPr>
      </p:pic>
      <p:sp>
        <p:nvSpPr>
          <p:cNvPr id="272" name="Shape 272"/>
          <p:cNvSpPr/>
          <p:nvPr>
            <p:ph type="title"/>
          </p:nvPr>
        </p:nvSpPr>
        <p:spPr>
          <a:xfrm>
            <a:off x="457200" y="381000"/>
            <a:ext cx="8229600" cy="1096963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Secured By Default</a:t>
            </a:r>
          </a:p>
        </p:txBody>
      </p:sp>
      <p:sp>
        <p:nvSpPr>
          <p:cNvPr id="273" name="Shape 273"/>
          <p:cNvSpPr/>
          <p:nvPr>
            <p:ph type="body" idx="1"/>
          </p:nvPr>
        </p:nvSpPr>
        <p:spPr>
          <a:xfrm>
            <a:off x="609600" y="1477962"/>
            <a:ext cx="8077200" cy="53800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Every new Sync Gateway Instances don’t allow unauthorized access by default.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Enables the GUEST account and allows it access to a channel named public:</a:t>
            </a:r>
          </a:p>
        </p:txBody>
      </p:sp>
      <p:sp>
        <p:nvSpPr>
          <p:cNvPr id="274" name="Shape 274"/>
          <p:cNvSpPr/>
          <p:nvPr/>
        </p:nvSpPr>
        <p:spPr>
          <a:xfrm>
            <a:off x="877286" y="3657600"/>
            <a:ext cx="7389429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curl -X PUT http://localhost:4985/default/_user/GUEST --data    '{"disabled":false, "admin_channels":["public"]}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2" grpId="1"/>
      <p:bldP build="whole" bldLvl="1" animBg="1" rev="0" advAuto="0" spid="273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Sample Config File</a:t>
            </a:r>
          </a:p>
        </p:txBody>
      </p:sp>
      <p:sp>
        <p:nvSpPr>
          <p:cNvPr id="277" name="Shape 277"/>
          <p:cNvSpPr/>
          <p:nvPr/>
        </p:nvSpPr>
        <p:spPr>
          <a:xfrm>
            <a:off x="815038" y="1447799"/>
            <a:ext cx="5077998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b="1" sz="15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5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b="1" sz="15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"log": ["CRUD", "REST+"],</a:t>
            </a:r>
            <a:endParaRPr b="1" sz="15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b="1" sz="15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"databases": {</a:t>
            </a:r>
            <a:endParaRPr b="1" sz="15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b="1" sz="15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"db": {</a:t>
            </a:r>
            <a:endParaRPr b="1" sz="15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b="1" sz="15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"server": "http://localhost:8091",</a:t>
            </a:r>
            <a:endParaRPr b="1" sz="15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b="1" sz="15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"bucket": "bucket42",</a:t>
            </a:r>
            <a:endParaRPr b="1" sz="15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b="1" sz="15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"sync": `function(doc){</a:t>
            </a:r>
            <a:endParaRPr b="1" sz="15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b="1" sz="15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           channel(doc.channels);</a:t>
            </a:r>
            <a:endParaRPr b="1" sz="15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b="1" sz="15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         }`,</a:t>
            </a:r>
            <a:endParaRPr b="1" sz="15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b="1" sz="15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"users": {</a:t>
            </a:r>
            <a:endParaRPr b="1" sz="15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b="1" sz="15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    "ford_prefect": {</a:t>
            </a:r>
            <a:endParaRPr b="1" sz="15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b="1" sz="15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        "admin_channels": ["all"],</a:t>
            </a:r>
            <a:endParaRPr b="1" sz="15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b="1" sz="15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        "admin_roles": ["froods"],</a:t>
            </a:r>
            <a:endParaRPr b="1" sz="15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b="1" sz="15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        "password": "foo"</a:t>
            </a:r>
            <a:endParaRPr b="1" sz="15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b="1" sz="15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    },</a:t>
            </a:r>
            <a:endParaRPr b="1" sz="15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b="1" sz="15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    "GUEST": {"disabled": true}</a:t>
            </a:r>
            <a:endParaRPr b="1" sz="15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b="1" sz="15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},</a:t>
            </a:r>
            <a:endParaRPr b="1" sz="15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b="1" sz="15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"roles": {</a:t>
            </a:r>
            <a:endParaRPr b="1" sz="15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b="1" sz="15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    "froods": {"admin_channels": ["hoopy"]}</a:t>
            </a:r>
            <a:endParaRPr b="1" sz="15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b="1" sz="15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b="1" sz="15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b="1" sz="15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1" sz="15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b="1" sz="15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sz="15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b="1" sz="15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Sync Gateway Components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280" name="couchbase_medium_gradient gr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275" y="6196012"/>
            <a:ext cx="1052513" cy="601663"/>
          </a:xfrm>
          <a:prstGeom prst="rect">
            <a:avLst/>
          </a:prstGeom>
          <a:ln w="12700">
            <a:round/>
          </a:ln>
        </p:spPr>
      </p:pic>
      <p:sp>
        <p:nvSpPr>
          <p:cNvPr id="281" name="Shape 281"/>
          <p:cNvSpPr/>
          <p:nvPr>
            <p:ph type="title"/>
          </p:nvPr>
        </p:nvSpPr>
        <p:spPr>
          <a:xfrm>
            <a:off x="457200" y="381000"/>
            <a:ext cx="8229600" cy="1096963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The two REST API</a:t>
            </a:r>
          </a:p>
        </p:txBody>
      </p:sp>
      <p:sp>
        <p:nvSpPr>
          <p:cNvPr id="282" name="Shape 282"/>
          <p:cNvSpPr/>
          <p:nvPr>
            <p:ph type="body" idx="1"/>
          </p:nvPr>
        </p:nvSpPr>
        <p:spPr>
          <a:xfrm>
            <a:off x="609600" y="1477962"/>
            <a:ext cx="8077200" cy="53800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Default port for the Sync REST API is 4984. It is used for client replication.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Default port for the Admin REST API is 4985. It is used to: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 marL="682625" indent="-342900">
              <a:spcBef>
                <a:spcPts val="1200"/>
              </a:spcBef>
              <a:buClr>
                <a:srgbClr val="197EA4"/>
              </a:buClr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Administer user accounts and roles.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 marL="682625" indent="-342900">
              <a:spcBef>
                <a:spcPts val="1200"/>
              </a:spcBef>
              <a:buClr>
                <a:srgbClr val="197EA4"/>
              </a:buClr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Look at the contents of databases in superuser mode. 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 marL="682625" indent="-342900">
              <a:spcBef>
                <a:spcPts val="1200"/>
              </a:spcBef>
              <a:buClr>
                <a:srgbClr val="197EA4"/>
              </a:buClr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Reachable only from localhost by default for safety reasons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1" grpId="1"/>
      <p:bldP build="whole" bldLvl="1" animBg="1" rev="0" advAuto="0" spid="282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Document Model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Differences from Couchbase Server</a:t>
            </a:r>
          </a:p>
        </p:txBody>
      </p:sp>
      <p:sp>
        <p:nvSpPr>
          <p:cNvPr id="287" name="Shape 2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Metadata is inside the JSON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“_”-prefixed fields (“_id”, “_rev”, etc.)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More-robust MVCC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Digest-based “_rev” property, not uint64 CAS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“_rev” identifies a revision globally across all replicas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Ties into revision tree (q.v.)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Attachments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Arbitrary-size binary blobs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Tagged with name and MIME type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Metadata visible as “_attachments” property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8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Revision Trees</a:t>
            </a:r>
          </a:p>
        </p:txBody>
      </p:sp>
      <p:sp>
        <p:nvSpPr>
          <p:cNvPr id="290" name="Shape 290"/>
          <p:cNvSpPr/>
          <p:nvPr>
            <p:ph type="body" idx="1"/>
          </p:nvPr>
        </p:nvSpPr>
        <p:spPr>
          <a:xfrm>
            <a:off x="605641" y="1905316"/>
            <a:ext cx="8074026" cy="43735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Documents store revision trees (“hash histories”)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Tree stores metadata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Revision ID (based on SHA-1 digest of contents)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Deletion status (“tombstone”)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JSON contents of old revs deleted during compaction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“Pruning” eventually deletes oldest tree items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Tree structure supports conflicts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Conflicts are not errors!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Resolution can be deferred until convenient, or never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There is always a single “default” or “winning” revision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9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1258607" y="1798902"/>
            <a:ext cx="4817110" cy="3910182"/>
          </a:xfrm>
          <a:prstGeom prst="rect">
            <a:avLst/>
          </a:prstGeom>
          <a:blipFill>
            <a:blip r:embed="rId2">
              <a:alphaModFix amt="10781"/>
            </a:blip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293" name="Shape 2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Fitting This Into Couchbase Server</a:t>
            </a:r>
          </a:p>
        </p:txBody>
      </p:sp>
      <p:sp>
        <p:nvSpPr>
          <p:cNvPr id="294" name="Shape 294"/>
          <p:cNvSpPr/>
          <p:nvPr/>
        </p:nvSpPr>
        <p:spPr>
          <a:xfrm>
            <a:off x="1312371" y="1956943"/>
            <a:ext cx="4243165" cy="359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buClr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{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buClr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419EFF"/>
                </a:solidFill>
                <a:latin typeface="Menlo Regular"/>
                <a:ea typeface="Menlo Regular"/>
                <a:cs typeface="Menlo Regular"/>
                <a:sym typeface="Menlo Regular"/>
              </a:rPr>
              <a:t>"_sync"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: {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buClr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</a:t>
            </a:r>
            <a:r>
              <a:rPr sz="1000">
                <a:solidFill>
                  <a:srgbClr val="419EFF"/>
                </a:solidFill>
                <a:latin typeface="Menlo Regular"/>
                <a:ea typeface="Menlo Regular"/>
                <a:cs typeface="Menlo Regular"/>
                <a:sym typeface="Menlo Regular"/>
              </a:rPr>
              <a:t>"channels"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: {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buClr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    </a:t>
            </a:r>
            <a:r>
              <a:rPr sz="1000">
                <a:solidFill>
                  <a:srgbClr val="419EFF"/>
                </a:solidFill>
                <a:latin typeface="Menlo Regular"/>
                <a:ea typeface="Menlo Regular"/>
                <a:cs typeface="Menlo Regular"/>
                <a:sym typeface="Menlo Regular"/>
              </a:rPr>
              <a:t>"short"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: </a:t>
            </a:r>
            <a:r>
              <a:rPr sz="1000">
                <a:solidFill>
                  <a:srgbClr val="F37722"/>
                </a:solidFill>
                <a:latin typeface="Menlo Regular"/>
                <a:ea typeface="Menlo Regular"/>
                <a:cs typeface="Menlo Regular"/>
                <a:sym typeface="Menlo Regular"/>
              </a:rPr>
              <a:t>null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buClr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    </a:t>
            </a:r>
            <a:r>
              <a:rPr sz="1000">
                <a:solidFill>
                  <a:srgbClr val="419EFF"/>
                </a:solidFill>
                <a:latin typeface="Menlo Regular"/>
                <a:ea typeface="Menlo Regular"/>
                <a:cs typeface="Menlo Regular"/>
                <a:sym typeface="Menlo Regular"/>
              </a:rPr>
              <a:t>"word"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: </a:t>
            </a:r>
            <a:r>
              <a:rPr sz="1000">
                <a:solidFill>
                  <a:srgbClr val="F37722"/>
                </a:solidFill>
                <a:latin typeface="Menlo Regular"/>
                <a:ea typeface="Menlo Regular"/>
                <a:cs typeface="Menlo Regular"/>
                <a:sym typeface="Menlo Regular"/>
              </a:rPr>
              <a:t>null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buClr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}, 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buClr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</a:t>
            </a:r>
            <a:r>
              <a:rPr sz="1000">
                <a:solidFill>
                  <a:srgbClr val="419EFF"/>
                </a:solidFill>
                <a:latin typeface="Menlo Regular"/>
                <a:ea typeface="Menlo Regular"/>
                <a:cs typeface="Menlo Regular"/>
                <a:sym typeface="Menlo Regular"/>
              </a:rPr>
              <a:t>"history"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: {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buClr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    </a:t>
            </a:r>
            <a:r>
              <a:rPr sz="1000">
                <a:solidFill>
                  <a:srgbClr val="419EFF"/>
                </a:solidFill>
                <a:latin typeface="Menlo Regular"/>
                <a:ea typeface="Menlo Regular"/>
                <a:cs typeface="Menlo Regular"/>
                <a:sym typeface="Menlo Regular"/>
              </a:rPr>
              <a:t>"bodies"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: [</a:t>
            </a:r>
            <a:endParaRPr sz="1000">
              <a:solidFill>
                <a:srgbClr val="A0A0A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buClr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        </a:t>
            </a:r>
            <a:r>
              <a:rPr sz="1000">
                <a:solidFill>
                  <a:srgbClr val="31C3C2"/>
                </a:solidFill>
                <a:latin typeface="Menlo Regular"/>
                <a:ea typeface="Menlo Regular"/>
                <a:cs typeface="Menlo Regular"/>
                <a:sym typeface="Menlo Regular"/>
              </a:rPr>
              <a:t>""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], 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buClr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    </a:t>
            </a:r>
            <a:r>
              <a:rPr sz="1000">
                <a:solidFill>
                  <a:srgbClr val="419EFF"/>
                </a:solidFill>
                <a:latin typeface="Menlo Regular"/>
                <a:ea typeface="Menlo Regular"/>
                <a:cs typeface="Menlo Regular"/>
                <a:sym typeface="Menlo Regular"/>
              </a:rPr>
              <a:t>"channels"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: [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buClr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        [</a:t>
            </a:r>
            <a:r>
              <a:rPr sz="1000">
                <a:solidFill>
                  <a:srgbClr val="31C3C2"/>
                </a:solidFill>
                <a:latin typeface="Menlo Regular"/>
                <a:ea typeface="Menlo Regular"/>
                <a:cs typeface="Menlo Regular"/>
                <a:sym typeface="Menlo Regular"/>
              </a:rPr>
              <a:t>"short"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,</a:t>
            </a:r>
            <a:r>
              <a:rPr sz="1000">
                <a:solidFill>
                  <a:srgbClr val="31C3C2"/>
                </a:solidFill>
                <a:latin typeface="Menlo Regular"/>
                <a:ea typeface="Menlo Regular"/>
                <a:cs typeface="Menlo Regular"/>
                <a:sym typeface="Menlo Regular"/>
              </a:rPr>
              <a:t>"word"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]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buClr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    ], 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buClr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    </a:t>
            </a:r>
            <a:r>
              <a:rPr sz="1000">
                <a:solidFill>
                  <a:srgbClr val="419EFF"/>
                </a:solidFill>
                <a:latin typeface="Menlo Regular"/>
                <a:ea typeface="Menlo Regular"/>
                <a:cs typeface="Menlo Regular"/>
                <a:sym typeface="Menlo Regular"/>
              </a:rPr>
              <a:t>"parents"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: [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buClr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        </a:t>
            </a:r>
            <a:r>
              <a:rPr sz="1000">
                <a:solidFill>
                  <a:srgbClr val="31C3C2"/>
                </a:solidFill>
                <a:latin typeface="Menlo Regular"/>
                <a:ea typeface="Menlo Regular"/>
                <a:cs typeface="Menlo Regular"/>
                <a:sym typeface="Menlo Regular"/>
              </a:rPr>
              <a:t>-1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buClr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    ], 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buClr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    </a:t>
            </a:r>
            <a:r>
              <a:rPr sz="1000">
                <a:solidFill>
                  <a:srgbClr val="419EFF"/>
                </a:solidFill>
                <a:latin typeface="Menlo Regular"/>
                <a:ea typeface="Menlo Regular"/>
                <a:cs typeface="Menlo Regular"/>
                <a:sym typeface="Menlo Regular"/>
              </a:rPr>
              <a:t>"revs"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: [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buClr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        </a:t>
            </a:r>
            <a:r>
              <a:rPr sz="1000">
                <a:solidFill>
                  <a:srgbClr val="31C3C2"/>
                </a:solidFill>
                <a:latin typeface="Menlo Regular"/>
                <a:ea typeface="Menlo Regular"/>
                <a:cs typeface="Menlo Regular"/>
                <a:sym typeface="Menlo Regular"/>
              </a:rPr>
              <a:t>"1-86effb929acbf953905dd0e3974f6051"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buClr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    ]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buClr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}, 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buClr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</a:t>
            </a:r>
            <a:r>
              <a:rPr sz="1000">
                <a:solidFill>
                  <a:srgbClr val="419EFF"/>
                </a:solidFill>
                <a:latin typeface="Menlo Regular"/>
                <a:ea typeface="Menlo Regular"/>
                <a:cs typeface="Menlo Regular"/>
                <a:sym typeface="Menlo Regular"/>
              </a:rPr>
              <a:t>"rev"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: </a:t>
            </a:r>
            <a:r>
              <a:rPr sz="1000">
                <a:solidFill>
                  <a:srgbClr val="31C3C2"/>
                </a:solidFill>
                <a:latin typeface="Menlo Regular"/>
                <a:ea typeface="Menlo Regular"/>
                <a:cs typeface="Menlo Regular"/>
                <a:sym typeface="Menlo Regular"/>
              </a:rPr>
              <a:t>"1-86effb929acbf953905dd0e3974f6051"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buClr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</a:t>
            </a:r>
            <a:r>
              <a:rPr sz="1000">
                <a:solidFill>
                  <a:srgbClr val="419EFF"/>
                </a:solidFill>
                <a:latin typeface="Menlo Regular"/>
                <a:ea typeface="Menlo Regular"/>
                <a:cs typeface="Menlo Regular"/>
                <a:sym typeface="Menlo Regular"/>
              </a:rPr>
              <a:t>"sequence"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: </a:t>
            </a:r>
            <a:r>
              <a:rPr sz="1000">
                <a:solidFill>
                  <a:srgbClr val="31C3C2"/>
                </a:solidFill>
                <a:latin typeface="Menlo Regular"/>
                <a:ea typeface="Menlo Regular"/>
                <a:cs typeface="Menlo Regular"/>
                <a:sym typeface="Menlo Regular"/>
              </a:rPr>
              <a:t>1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buClr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</a:t>
            </a:r>
            <a:r>
              <a:rPr sz="1000">
                <a:solidFill>
                  <a:srgbClr val="419EFF"/>
                </a:solidFill>
                <a:latin typeface="Menlo Regular"/>
                <a:ea typeface="Menlo Regular"/>
                <a:cs typeface="Menlo Regular"/>
                <a:sym typeface="Menlo Regular"/>
              </a:rPr>
              <a:t>"time_saved"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: </a:t>
            </a:r>
            <a:r>
              <a:rPr sz="1000">
                <a:solidFill>
                  <a:srgbClr val="31C3C2"/>
                </a:solidFill>
                <a:latin typeface="Menlo Regular"/>
                <a:ea typeface="Menlo Regular"/>
                <a:cs typeface="Menlo Regular"/>
                <a:sym typeface="Menlo Regular"/>
              </a:rPr>
              <a:t>"0001-01-01T00:00:00Z"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buClr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}, 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buClr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419EFF"/>
                </a:solidFill>
                <a:latin typeface="Menlo Regular"/>
                <a:ea typeface="Menlo Regular"/>
                <a:cs typeface="Menlo Regular"/>
                <a:sym typeface="Menlo Regular"/>
              </a:rPr>
              <a:t>"word"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: </a:t>
            </a:r>
            <a:r>
              <a:rPr sz="1000">
                <a:solidFill>
                  <a:srgbClr val="31C3C2"/>
                </a:solidFill>
                <a:latin typeface="Menlo Regular"/>
                <a:ea typeface="Menlo Regular"/>
                <a:cs typeface="Menlo Regular"/>
                <a:sym typeface="Menlo Regular"/>
              </a:rPr>
              <a:t>"cat"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buClr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uFillTx/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Document Types</a:t>
            </a:r>
          </a:p>
        </p:txBody>
      </p:sp>
      <p:sp>
        <p:nvSpPr>
          <p:cNvPr id="297" name="Shape 2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Application data documents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“Local” documents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Used by client replicators to store checkpoints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User accounts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Roles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Binary attachments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Obsolete revisions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Removed when database is compacted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 single sequence counter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9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Multi-Master Replication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Features</a:t>
            </a:r>
          </a:p>
        </p:txBody>
      </p:sp>
      <p:sp>
        <p:nvSpPr>
          <p:cNvPr id="302" name="Shape 302"/>
          <p:cNvSpPr/>
          <p:nvPr>
            <p:ph type="body" idx="1"/>
          </p:nvPr>
        </p:nvSpPr>
        <p:spPr>
          <a:xfrm>
            <a:off x="612773" y="1562416"/>
            <a:ext cx="8074026" cy="43735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Any number of clients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Arbitrary topologies (from centralized to P2P)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Occasionally-connected clients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Conflict resolution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No data loss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Usually client-driven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Asynchronous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i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Some</a:t>
            </a: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delta optimizations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Unchanged attachments aren’t sent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Lots of room to optimize here (delta encoding)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0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Replication Types</a:t>
            </a:r>
          </a:p>
        </p:txBody>
      </p:sp>
      <p:sp>
        <p:nvSpPr>
          <p:cNvPr id="305" name="Shape 305"/>
          <p:cNvSpPr/>
          <p:nvPr>
            <p:ph type="body" idx="1"/>
          </p:nvPr>
        </p:nvSpPr>
        <p:spPr>
          <a:xfrm>
            <a:off x="638173" y="1549716"/>
            <a:ext cx="8074026" cy="43735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One-directional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“Push” to server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“Pull” from server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One-shot or continuous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Continuous offers low-latency changes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but locks up a server socket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Polling is a compromise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Always client-initiated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Sync Gateway is passive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0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“Push” Replication</a:t>
            </a:r>
          </a:p>
        </p:txBody>
      </p:sp>
      <p:sp>
        <p:nvSpPr>
          <p:cNvPr id="308" name="Shape 3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Consult local db for revisions added since last checkpoint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POST list of </a:t>
            </a:r>
            <a:r>
              <a:rPr b="1" i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{doc ID, rev ID}</a:t>
            </a: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tuples to _revs_diff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Response contains subset that are new to the server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plus latest rev IDs known to server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PUT each new revision to server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Including revision history to incorporate into tree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and attachments added since server’s last known revision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Save checkpoint with latest sequence processed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0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Sync Gateway Components</a:t>
            </a:r>
          </a:p>
        </p:txBody>
      </p:sp>
      <p:sp>
        <p:nvSpPr>
          <p:cNvPr id="121" name="Shape 121"/>
          <p:cNvSpPr/>
          <p:nvPr/>
        </p:nvSpPr>
        <p:spPr>
          <a:xfrm>
            <a:off x="2159000" y="1403350"/>
            <a:ext cx="4813300" cy="5041900"/>
          </a:xfrm>
          <a:prstGeom prst="roundRect">
            <a:avLst>
              <a:gd name="adj" fmla="val 8391"/>
            </a:avLst>
          </a:prstGeom>
          <a:solidFill>
            <a:srgbClr val="D8EBFF"/>
          </a:solidFill>
          <a:ln w="50800">
            <a:solidFill/>
            <a:miter lim="400000"/>
          </a:ln>
        </p:spPr>
        <p:txBody>
          <a:bodyPr lIns="38100" tIns="38100" rIns="38100" bIns="38100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000000"/>
                  </a:solidFill>
                </a:uFill>
              </a:defRPr>
            </a:pPr>
          </a:p>
        </p:txBody>
      </p:sp>
      <p:cxnSp>
        <p:nvCxnSpPr>
          <p:cNvPr id="122" name="Connector 122"/>
          <p:cNvCxnSpPr>
            <a:stCxn id="125" idx="0"/>
            <a:endCxn id="123" idx="0"/>
          </p:cNvCxnSpPr>
          <p:nvPr/>
        </p:nvCxnSpPr>
        <p:spPr>
          <a:xfrm flipH="1">
            <a:off x="-1257300" y="2209800"/>
            <a:ext cx="4622800" cy="12700"/>
          </a:xfrm>
          <a:prstGeom prst="straightConnector1">
            <a:avLst/>
          </a:prstGeom>
          <a:ln w="101600" cap="rnd">
            <a:solidFill/>
            <a:miter lim="400000"/>
            <a:headEnd type="arrow"/>
          </a:ln>
        </p:spPr>
      </p:cxnSp>
      <p:sp>
        <p:nvSpPr>
          <p:cNvPr id="123" name="Shape 123"/>
          <p:cNvSpPr/>
          <p:nvPr/>
        </p:nvSpPr>
        <p:spPr>
          <a:xfrm>
            <a:off x="-1892300" y="15875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D6D6D6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cxnSp>
        <p:nvCxnSpPr>
          <p:cNvPr id="124" name="Connector 124"/>
          <p:cNvCxnSpPr>
            <a:stCxn id="135" idx="0"/>
            <a:endCxn id="125" idx="0"/>
          </p:cNvCxnSpPr>
          <p:nvPr/>
        </p:nvCxnSpPr>
        <p:spPr>
          <a:xfrm flipH="1" flipV="1">
            <a:off x="3365500" y="2209800"/>
            <a:ext cx="1866900" cy="12700"/>
          </a:xfrm>
          <a:prstGeom prst="straightConnector1">
            <a:avLst/>
          </a:prstGeom>
          <a:ln w="38100">
            <a:solidFill/>
            <a:miter lim="400000"/>
            <a:headEnd type="stealth"/>
          </a:ln>
        </p:spPr>
      </p:cxnSp>
      <p:sp>
        <p:nvSpPr>
          <p:cNvPr id="125" name="Shape 125"/>
          <p:cNvSpPr/>
          <p:nvPr/>
        </p:nvSpPr>
        <p:spPr>
          <a:xfrm>
            <a:off x="2794000" y="1828800"/>
            <a:ext cx="1143000" cy="762000"/>
          </a:xfrm>
          <a:prstGeom prst="roundRect">
            <a:avLst>
              <a:gd name="adj" fmla="val 20130"/>
            </a:avLst>
          </a:prstGeom>
          <a:solidFill>
            <a:srgbClr val="D6D6D6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>
                <a:solidFill>
                  <a:srgbClr val="000000"/>
                </a:solidFill>
                <a:uFillTx/>
              </a:defRPr>
            </a:pPr>
            <a:r>
              <a:rPr b="1" sz="14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/>
                </a:uFill>
              </a:rPr>
              <a:t>Sync</a:t>
            </a:r>
            <a:endParaRPr b="1" sz="1400">
              <a:effectLst>
                <a:outerShdw sx="100000" sy="100000" kx="0" ky="0" algn="b" rotWithShape="0" blurRad="38100" dist="12700" dir="5400000">
                  <a:srgbClr val="000000">
                    <a:alpha val="50000"/>
                  </a:srgbClr>
                </a:outerShdw>
              </a:effectLst>
              <a:uFill>
                <a:solidFill/>
              </a:uFill>
            </a:endParaRPr>
          </a:p>
          <a:p>
            <a:pPr lvl="0" algn="ctr" defTabSz="584200">
              <a:lnSpc>
                <a:spcPct val="80000"/>
              </a:lnSpc>
              <a:buClr>
                <a:srgbClr val="FFFFFF"/>
              </a:buClr>
              <a:defRPr>
                <a:solidFill>
                  <a:srgbClr val="000000"/>
                </a:solidFill>
                <a:uFillTx/>
              </a:defRPr>
            </a:pPr>
            <a:r>
              <a:rPr b="1" sz="14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/>
                </a:uFill>
              </a:rPr>
              <a:t>REST API</a:t>
            </a:r>
          </a:p>
        </p:txBody>
      </p:sp>
      <p:cxnSp>
        <p:nvCxnSpPr>
          <p:cNvPr id="126" name="Connector 126"/>
          <p:cNvCxnSpPr>
            <a:stCxn id="129" idx="0"/>
            <a:endCxn id="130" idx="0"/>
          </p:cNvCxnSpPr>
          <p:nvPr/>
        </p:nvCxnSpPr>
        <p:spPr>
          <a:xfrm flipH="1">
            <a:off x="5194300" y="5664200"/>
            <a:ext cx="38100" cy="2311400"/>
          </a:xfrm>
          <a:prstGeom prst="straightConnector1">
            <a:avLst/>
          </a:prstGeom>
          <a:ln w="38100">
            <a:solidFill/>
            <a:miter lim="400000"/>
            <a:headEnd type="stealth"/>
            <a:tailEnd type="arrow"/>
          </a:ln>
        </p:spPr>
      </p:cxnSp>
      <p:cxnSp>
        <p:nvCxnSpPr>
          <p:cNvPr id="127" name="Connector 127"/>
          <p:cNvCxnSpPr>
            <a:stCxn id="132" idx="0"/>
            <a:endCxn id="129" idx="0"/>
          </p:cNvCxnSpPr>
          <p:nvPr/>
        </p:nvCxnSpPr>
        <p:spPr>
          <a:xfrm>
            <a:off x="5232400" y="4483100"/>
            <a:ext cx="0" cy="1181100"/>
          </a:xfrm>
          <a:prstGeom prst="straightConnector1">
            <a:avLst/>
          </a:prstGeom>
          <a:ln w="38100">
            <a:solidFill/>
            <a:miter lim="400000"/>
            <a:tailEnd type="stealth"/>
          </a:ln>
        </p:spPr>
      </p:cxnSp>
      <p:cxnSp>
        <p:nvCxnSpPr>
          <p:cNvPr id="128" name="Connector 128"/>
          <p:cNvCxnSpPr>
            <a:stCxn id="139" idx="0"/>
            <a:endCxn id="129" idx="0"/>
          </p:cNvCxnSpPr>
          <p:nvPr/>
        </p:nvCxnSpPr>
        <p:spPr>
          <a:xfrm>
            <a:off x="3365500" y="3352800"/>
            <a:ext cx="1866900" cy="2311400"/>
          </a:xfrm>
          <a:prstGeom prst="straightConnector1">
            <a:avLst/>
          </a:prstGeom>
          <a:ln w="38100">
            <a:solidFill/>
            <a:miter lim="400000"/>
            <a:headEnd type="stealth"/>
          </a:ln>
        </p:spPr>
      </p:cxnSp>
      <p:sp>
        <p:nvSpPr>
          <p:cNvPr id="129" name="Shape 129"/>
          <p:cNvSpPr/>
          <p:nvPr/>
        </p:nvSpPr>
        <p:spPr>
          <a:xfrm>
            <a:off x="4660900" y="5283200"/>
            <a:ext cx="1143000" cy="762000"/>
          </a:xfrm>
          <a:prstGeom prst="roundRect">
            <a:avLst>
              <a:gd name="adj" fmla="val 20130"/>
            </a:avLst>
          </a:prstGeom>
          <a:solidFill>
            <a:srgbClr val="D6D6D6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b="0" sz="1800">
                <a:effectLst/>
                <a:uFillTx/>
              </a:defRPr>
            </a:pPr>
            <a:r>
              <a:rPr b="1" sz="14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/>
                </a:uFill>
              </a:rPr>
              <a:t>Couchbase Smart Client</a:t>
            </a:r>
          </a:p>
        </p:txBody>
      </p:sp>
      <p:sp>
        <p:nvSpPr>
          <p:cNvPr id="130" name="Shape 130"/>
          <p:cNvSpPr/>
          <p:nvPr/>
        </p:nvSpPr>
        <p:spPr>
          <a:xfrm>
            <a:off x="4559300" y="7340600"/>
            <a:ext cx="1270000" cy="1270000"/>
          </a:xfrm>
          <a:prstGeom prst="rect">
            <a:avLst/>
          </a:prstGeom>
          <a:solidFill>
            <a:srgbClr val="D6D6D6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cxnSp>
        <p:nvCxnSpPr>
          <p:cNvPr id="131" name="Connector 131"/>
          <p:cNvCxnSpPr>
            <a:stCxn id="137" idx="0"/>
            <a:endCxn id="132" idx="0"/>
          </p:cNvCxnSpPr>
          <p:nvPr/>
        </p:nvCxnSpPr>
        <p:spPr>
          <a:xfrm>
            <a:off x="5232400" y="3352800"/>
            <a:ext cx="0" cy="1130300"/>
          </a:xfrm>
          <a:prstGeom prst="straightConnector1">
            <a:avLst/>
          </a:prstGeom>
          <a:ln w="38100">
            <a:solidFill/>
            <a:miter lim="400000"/>
            <a:tailEnd type="stealth"/>
          </a:ln>
        </p:spPr>
      </p:cxnSp>
      <p:sp>
        <p:nvSpPr>
          <p:cNvPr id="132" name="Shape 132"/>
          <p:cNvSpPr/>
          <p:nvPr/>
        </p:nvSpPr>
        <p:spPr>
          <a:xfrm>
            <a:off x="4660900" y="4102100"/>
            <a:ext cx="1143000" cy="762000"/>
          </a:xfrm>
          <a:prstGeom prst="roundRect">
            <a:avLst>
              <a:gd name="adj" fmla="val 20130"/>
            </a:avLst>
          </a:prstGeom>
          <a:solidFill>
            <a:srgbClr val="D6D6D6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b="0" sz="1800">
                <a:effectLst/>
                <a:uFillTx/>
              </a:defRPr>
            </a:pPr>
            <a:r>
              <a:rPr b="1" sz="14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/>
                </a:uFill>
              </a:rPr>
              <a:t>Revision/Conflict Management</a:t>
            </a:r>
          </a:p>
        </p:txBody>
      </p:sp>
      <p:cxnSp>
        <p:nvCxnSpPr>
          <p:cNvPr id="133" name="Connector 133"/>
          <p:cNvCxnSpPr>
            <a:stCxn id="135" idx="0"/>
            <a:endCxn id="137" idx="0"/>
          </p:cNvCxnSpPr>
          <p:nvPr/>
        </p:nvCxnSpPr>
        <p:spPr>
          <a:xfrm>
            <a:off x="5232400" y="2222500"/>
            <a:ext cx="0" cy="1130300"/>
          </a:xfrm>
          <a:prstGeom prst="straightConnector1">
            <a:avLst/>
          </a:prstGeom>
          <a:ln w="38100">
            <a:solidFill/>
            <a:miter lim="400000"/>
            <a:tailEnd type="stealth"/>
          </a:ln>
        </p:spPr>
      </p:cxnSp>
      <p:cxnSp>
        <p:nvCxnSpPr>
          <p:cNvPr id="134" name="Connector 134"/>
          <p:cNvCxnSpPr>
            <a:stCxn id="140" idx="0"/>
            <a:endCxn id="135" idx="0"/>
          </p:cNvCxnSpPr>
          <p:nvPr/>
        </p:nvCxnSpPr>
        <p:spPr>
          <a:xfrm flipH="1">
            <a:off x="5232400" y="2222500"/>
            <a:ext cx="2870200" cy="0"/>
          </a:xfrm>
          <a:prstGeom prst="straightConnector1">
            <a:avLst/>
          </a:prstGeom>
          <a:ln w="25400" cap="rnd">
            <a:solidFill/>
            <a:custDash>
              <a:ds d="100000" sp="200000"/>
            </a:custDash>
            <a:miter lim="400000"/>
          </a:ln>
        </p:spPr>
      </p:cxnSp>
      <p:sp>
        <p:nvSpPr>
          <p:cNvPr id="135" name="Shape 135"/>
          <p:cNvSpPr/>
          <p:nvPr/>
        </p:nvSpPr>
        <p:spPr>
          <a:xfrm>
            <a:off x="4660900" y="1841500"/>
            <a:ext cx="1143000" cy="762000"/>
          </a:xfrm>
          <a:prstGeom prst="roundRect">
            <a:avLst>
              <a:gd name="adj" fmla="val 20130"/>
            </a:avLst>
          </a:prstGeom>
          <a:solidFill>
            <a:srgbClr val="D6D6D6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 defTabSz="584200">
              <a:lnSpc>
                <a:spcPct val="80000"/>
              </a:lnSpc>
              <a:buClr>
                <a:srgbClr val="FFFFFF"/>
              </a:buClr>
              <a:defRPr b="1" sz="13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b="0" sz="1800">
                <a:effectLst/>
                <a:uFillTx/>
              </a:defRPr>
            </a:pPr>
            <a:r>
              <a:rPr b="1" sz="13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/>
                </a:uFill>
              </a:rPr>
              <a:t>Authentication</a:t>
            </a:r>
          </a:p>
        </p:txBody>
      </p:sp>
      <p:cxnSp>
        <p:nvCxnSpPr>
          <p:cNvPr id="136" name="Connector 136"/>
          <p:cNvCxnSpPr>
            <a:stCxn id="139" idx="0"/>
            <a:endCxn id="137" idx="0"/>
          </p:cNvCxnSpPr>
          <p:nvPr/>
        </p:nvCxnSpPr>
        <p:spPr>
          <a:xfrm>
            <a:off x="3365500" y="3352800"/>
            <a:ext cx="1866900" cy="0"/>
          </a:xfrm>
          <a:prstGeom prst="straightConnector1">
            <a:avLst/>
          </a:prstGeom>
          <a:ln w="38100">
            <a:solidFill/>
            <a:miter lim="400000"/>
            <a:headEnd type="stealth"/>
          </a:ln>
        </p:spPr>
      </p:cxnSp>
      <p:sp>
        <p:nvSpPr>
          <p:cNvPr id="137" name="Shape 137"/>
          <p:cNvSpPr/>
          <p:nvPr/>
        </p:nvSpPr>
        <p:spPr>
          <a:xfrm>
            <a:off x="4660900" y="2971800"/>
            <a:ext cx="1143000" cy="762000"/>
          </a:xfrm>
          <a:prstGeom prst="roundRect">
            <a:avLst>
              <a:gd name="adj" fmla="val 20130"/>
            </a:avLst>
          </a:prstGeom>
          <a:solidFill>
            <a:srgbClr val="FFFC79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b="0" sz="1800">
                <a:effectLst/>
                <a:uFillTx/>
              </a:defRPr>
            </a:pPr>
            <a:r>
              <a:rPr b="1" sz="14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/>
                </a:uFill>
              </a:rPr>
              <a:t>App’s Sync Function</a:t>
            </a:r>
          </a:p>
        </p:txBody>
      </p:sp>
      <p:cxnSp>
        <p:nvCxnSpPr>
          <p:cNvPr id="138" name="Connector 138"/>
          <p:cNvCxnSpPr>
            <a:stCxn id="139" idx="0"/>
            <a:endCxn id="143" idx="0"/>
          </p:cNvCxnSpPr>
          <p:nvPr/>
        </p:nvCxnSpPr>
        <p:spPr>
          <a:xfrm flipH="1">
            <a:off x="-196850" y="3352800"/>
            <a:ext cx="3562350" cy="0"/>
          </a:xfrm>
          <a:prstGeom prst="straightConnector1">
            <a:avLst/>
          </a:prstGeom>
          <a:ln w="101600" cap="rnd">
            <a:solidFill/>
            <a:miter lim="400000"/>
            <a:tailEnd type="arrow"/>
          </a:ln>
        </p:spPr>
      </p:cxnSp>
      <p:sp>
        <p:nvSpPr>
          <p:cNvPr id="139" name="Shape 139"/>
          <p:cNvSpPr/>
          <p:nvPr/>
        </p:nvSpPr>
        <p:spPr>
          <a:xfrm>
            <a:off x="2794000" y="2971800"/>
            <a:ext cx="1143000" cy="762000"/>
          </a:xfrm>
          <a:prstGeom prst="roundRect">
            <a:avLst>
              <a:gd name="adj" fmla="val 20130"/>
            </a:avLst>
          </a:prstGeom>
          <a:solidFill>
            <a:srgbClr val="D6D6D6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b="0" sz="1800">
                <a:effectLst/>
                <a:uFillTx/>
              </a:defRPr>
            </a:pPr>
            <a:r>
              <a:rPr b="1" sz="14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/>
                </a:uFill>
              </a:rPr>
              <a:t>Channel Change Tracking</a:t>
            </a:r>
          </a:p>
        </p:txBody>
      </p:sp>
      <p:sp>
        <p:nvSpPr>
          <p:cNvPr id="140" name="Shape 140"/>
          <p:cNvSpPr/>
          <p:nvPr/>
        </p:nvSpPr>
        <p:spPr>
          <a:xfrm>
            <a:off x="7531100" y="1841500"/>
            <a:ext cx="1143000" cy="762000"/>
          </a:xfrm>
          <a:prstGeom prst="roundRect">
            <a:avLst>
              <a:gd name="adj" fmla="val 20130"/>
            </a:avLst>
          </a:prstGeom>
          <a:solidFill>
            <a:srgbClr val="FFE8B9"/>
          </a:solidFill>
          <a:ln w="25400" cap="rnd">
            <a:solidFill/>
            <a:custDash>
              <a:ds d="1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 defTabSz="584200">
              <a:lnSpc>
                <a:spcPct val="80000"/>
              </a:lnSpc>
              <a:buClr>
                <a:srgbClr val="FFFFFF"/>
              </a:buClr>
              <a:defRPr b="1" sz="13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b="0" sz="1800">
                <a:effectLst/>
                <a:uFillTx/>
              </a:defRPr>
            </a:pPr>
            <a:r>
              <a:rPr b="1" sz="13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/>
                </a:uFill>
              </a:rPr>
              <a:t>External Auth Services</a:t>
            </a:r>
          </a:p>
        </p:txBody>
      </p:sp>
      <p:sp>
        <p:nvSpPr>
          <p:cNvPr id="141" name="Shape 141"/>
          <p:cNvSpPr/>
          <p:nvPr/>
        </p:nvSpPr>
        <p:spPr>
          <a:xfrm>
            <a:off x="88900" y="2590800"/>
            <a:ext cx="991134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to client</a:t>
            </a:r>
          </a:p>
        </p:txBody>
      </p:sp>
      <p:sp>
        <p:nvSpPr>
          <p:cNvPr id="142" name="Shape 142"/>
          <p:cNvSpPr/>
          <p:nvPr/>
        </p:nvSpPr>
        <p:spPr>
          <a:xfrm>
            <a:off x="5270500" y="6515100"/>
            <a:ext cx="2344205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to Couchbase Server</a:t>
            </a:r>
          </a:p>
        </p:txBody>
      </p:sp>
      <p:sp>
        <p:nvSpPr>
          <p:cNvPr id="143" name="Shape 143"/>
          <p:cNvSpPr/>
          <p:nvPr/>
        </p:nvSpPr>
        <p:spPr>
          <a:xfrm>
            <a:off x="-381000" y="2882900"/>
            <a:ext cx="368300" cy="939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“Pull” replication</a:t>
            </a:r>
          </a:p>
        </p:txBody>
      </p:sp>
      <p:sp>
        <p:nvSpPr>
          <p:cNvPr id="311" name="Shape 3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Read server’s “_changes” feed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Starting from just past last checkpoint sequence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List of </a:t>
            </a:r>
            <a:r>
              <a:rPr i="1"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{sequence, doc ID, leaf rev ID(s)}</a:t>
            </a: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tuples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Consult local db to find unknown revisions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GET each revision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Tell server latest rev ID(s) I have, to prune unchanged attachments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Server includes rev history to incorporate into tree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Response usually MIME multipart/related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Save checkpoint with latest sequence processed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1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Changes Feed</a:t>
            </a:r>
          </a:p>
        </p:txBody>
      </p:sp>
      <p:sp>
        <p:nvSpPr>
          <p:cNvPr id="314" name="Shape 3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Most difficult part of entire project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Linear history of all document changes, per channel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Must be efficient, scalable, reliable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Source of truth: a view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But view queries are expensive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Source of speed: Tap feed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Parse incoming document changes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Queue in sequence order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Cache by channel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Consult view for older changes</a:t>
            </a:r>
          </a:p>
        </p:txBody>
      </p:sp>
      <p:sp>
        <p:nvSpPr>
          <p:cNvPr id="315" name="Shape 315"/>
          <p:cNvSpPr/>
          <p:nvPr/>
        </p:nvSpPr>
        <p:spPr>
          <a:xfrm>
            <a:off x="5488657" y="3428286"/>
            <a:ext cx="267972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b="1" sz="13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sz="13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(channel in doc.channels) {</a:t>
            </a:r>
            <a:endParaRPr sz="13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3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sz="13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emit</a:t>
            </a:r>
            <a:r>
              <a:rPr sz="13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([channel, doc.sequence],</a:t>
            </a:r>
            <a:endParaRPr sz="13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3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doc.revID, doc.deleted);</a:t>
            </a:r>
            <a:endParaRPr sz="13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3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14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Coexistence With Couchbase Apps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Sharing Isn’t Easy</a:t>
            </a:r>
          </a:p>
        </p:txBody>
      </p:sp>
      <p:sp>
        <p:nvSpPr>
          <p:cNvPr id="320" name="Shape 3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App servers reading from Gateway’s bucket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i="1"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“What’s this ‘_sync’ crap in my data?”</a:t>
            </a:r>
            <a:endParaRPr i="1"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i="1"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“What are all these extra docs like ‘_sync:user:snej’”?</a:t>
            </a:r>
            <a:endParaRPr i="1"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App servers updating docs in the bucket is worse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Gateway: </a:t>
            </a:r>
            <a:r>
              <a:rPr i="1"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“Who moved my cheese?!”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App removing “_sync” property is disastrous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App preserving “sync” property is still bad: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Rev tree isn’t updated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Sequence number isn’t bumped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But Gateway can’t tell anything’s wrong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Why? The Gateway Is An App Server</a:t>
            </a:r>
          </a:p>
        </p:txBody>
      </p:sp>
      <p:sp>
        <p:nvSpPr>
          <p:cNvPr id="323" name="Shape 3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Inscrutable metadata is inserted into docs being stored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Separate documents are created for other data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Attachments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Users, roles, sessions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Unauthorized updates make the metadata go out of date.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The Gateway Is Territorial</a:t>
            </a:r>
            <a:endParaRPr b="1" sz="4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About Its Bucket. </a:t>
            </a:r>
            <a:r>
              <a:rPr b="1" i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No Touchies!</a:t>
            </a:r>
          </a:p>
        </p:txBody>
      </p:sp>
      <p:pic>
        <p:nvPicPr>
          <p:cNvPr id="326" name="walrus_bucke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747" y="1850302"/>
            <a:ext cx="8800506" cy="46767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“But I need to work on that bucket!”</a:t>
            </a:r>
            <a:endParaRPr b="1" sz="4000">
              <a:solidFill>
                <a:srgbClr val="197EA4"/>
              </a:solidFill>
              <a:uFill>
                <a:solidFill>
                  <a:srgbClr val="197EA4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—Server-side developer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Bucket Shadowing</a:t>
            </a:r>
          </a:p>
        </p:txBody>
      </p:sp>
      <p:sp>
        <p:nvSpPr>
          <p:cNvPr id="331" name="Shape 3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Give app and Gateway their own buckets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Shadower task watches both buckets’ Tap feeds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Adds changes from app bucket to Gateway docs </a:t>
            </a:r>
            <a:r>
              <a:rPr i="1"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as new revisions</a:t>
            </a:r>
            <a:endParaRPr i="1"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Copies current rev of Gateway doc to app bucket</a:t>
            </a:r>
            <a:endParaRPr i="1"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Asynchronous replication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Shadowing is best for adding sync to existing high-volume web apps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The gateway still keeps its own internal shadow bucket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Downside: Duplication of data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31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Bucket Shadowing</a:t>
            </a:r>
          </a:p>
        </p:txBody>
      </p:sp>
      <p:sp>
        <p:nvSpPr>
          <p:cNvPr id="334" name="Shape 334"/>
          <p:cNvSpPr/>
          <p:nvPr>
            <p:ph type="sldNum" sz="quarter" idx="4294967295"/>
          </p:nvPr>
        </p:nvSpPr>
        <p:spPr>
          <a:xfrm>
            <a:off x="8229534" y="5609033"/>
            <a:ext cx="743956" cy="17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 algn="l"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CCCCCC"/>
                </a:solidFill>
              </a:rPr>
            </a:fld>
          </a:p>
        </p:txBody>
      </p:sp>
      <p:sp>
        <p:nvSpPr>
          <p:cNvPr id="335" name="Shape 335"/>
          <p:cNvSpPr/>
          <p:nvPr/>
        </p:nvSpPr>
        <p:spPr>
          <a:xfrm>
            <a:off x="159585" y="1612861"/>
            <a:ext cx="8243343" cy="441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buClrTx/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A7A7A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solidFill>
                <a:srgbClr val="A7A7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buClrTx/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A7A7A7"/>
                </a:solidFill>
                <a:latin typeface="Consolas"/>
                <a:ea typeface="Consolas"/>
                <a:cs typeface="Consolas"/>
                <a:sym typeface="Consolas"/>
              </a:rPr>
              <a:t>	"databases": {</a:t>
            </a:r>
            <a:endParaRPr sz="2400">
              <a:solidFill>
                <a:srgbClr val="A7A7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buClrTx/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A7A7A7"/>
                </a:solidFill>
                <a:latin typeface="Consolas"/>
                <a:ea typeface="Consolas"/>
                <a:cs typeface="Consolas"/>
                <a:sym typeface="Consolas"/>
              </a:rPr>
              <a:t>		"my_cool_app": {</a:t>
            </a:r>
            <a:endParaRPr sz="2400">
              <a:solidFill>
                <a:srgbClr val="A7A7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buClrTx/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A7A7A7"/>
                </a:solidFill>
                <a:latin typeface="Consolas"/>
                <a:ea typeface="Consolas"/>
                <a:cs typeface="Consolas"/>
                <a:sym typeface="Consolas"/>
              </a:rPr>
              <a:t>			"server": "http://localhost:8091",</a:t>
            </a:r>
            <a:endParaRPr sz="2400">
              <a:solidFill>
                <a:srgbClr val="A7A7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buClrTx/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A7A7A7"/>
                </a:solidFill>
                <a:latin typeface="Consolas"/>
                <a:ea typeface="Consolas"/>
                <a:cs typeface="Consolas"/>
                <a:sym typeface="Consolas"/>
              </a:rPr>
              <a:t>			"bucket": "sync_gateway",</a:t>
            </a:r>
            <a:endParaRPr sz="2400">
              <a:solidFill>
                <a:srgbClr val="A7A7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buClrTx/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		"shadow":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buClrTx/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			"server": "http://localhost:8091",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buClrTx/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			"bucket": "megacorp_database"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buClrTx/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		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buClrTx/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A7A7A7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 sz="2400">
              <a:solidFill>
                <a:srgbClr val="A7A7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buClrTx/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A7A7A7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2400">
              <a:solidFill>
                <a:srgbClr val="A7A7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buClrTx/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A7A7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grpSp>
        <p:nvGrpSpPr>
          <p:cNvPr id="338" name="Group 338"/>
          <p:cNvGrpSpPr/>
          <p:nvPr/>
        </p:nvGrpSpPr>
        <p:grpSpPr>
          <a:xfrm>
            <a:off x="2017497" y="4872990"/>
            <a:ext cx="1776647" cy="812802"/>
            <a:chOff x="0" y="0"/>
            <a:chExt cx="1776645" cy="812800"/>
          </a:xfrm>
        </p:grpSpPr>
        <p:sp>
          <p:nvSpPr>
            <p:cNvPr id="336" name="Shape 336"/>
            <p:cNvSpPr/>
            <p:nvPr/>
          </p:nvSpPr>
          <p:spPr>
            <a:xfrm>
              <a:off x="0" y="0"/>
              <a:ext cx="1776646" cy="812801"/>
            </a:xfrm>
            <a:prstGeom prst="wedgeEllipseCallout">
              <a:avLst>
                <a:gd name="adj1" fmla="val 43894"/>
                <a:gd name="adj2" fmla="val -71041"/>
              </a:avLst>
            </a:prstGeom>
            <a:solidFill>
              <a:srgbClr val="CC2A2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lvl="0" algn="ctr" defTabSz="457200">
                <a:buClrTx/>
                <a:defRPr sz="2400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7" name="Shape 337"/>
            <p:cNvSpPr/>
            <p:nvPr/>
          </p:nvSpPr>
          <p:spPr>
            <a:xfrm>
              <a:off x="260183" y="66824"/>
              <a:ext cx="1256278" cy="679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457200">
                <a:buClrTx/>
                <a:defRPr sz="1600">
                  <a:solidFill>
                    <a:srgbClr val="FFFFFF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FFFFFF"/>
                  </a:solidFill>
                </a:rPr>
                <a:t>Original existing bucket</a:t>
              </a:r>
            </a:p>
          </p:txBody>
        </p:sp>
      </p:grpSp>
      <p:grpSp>
        <p:nvGrpSpPr>
          <p:cNvPr id="341" name="Group 341"/>
          <p:cNvGrpSpPr/>
          <p:nvPr/>
        </p:nvGrpSpPr>
        <p:grpSpPr>
          <a:xfrm>
            <a:off x="5054331" y="1502320"/>
            <a:ext cx="1776645" cy="859927"/>
            <a:chOff x="0" y="0"/>
            <a:chExt cx="1776644" cy="859925"/>
          </a:xfrm>
        </p:grpSpPr>
        <p:sp>
          <p:nvSpPr>
            <p:cNvPr id="339" name="Shape 339"/>
            <p:cNvSpPr/>
            <p:nvPr/>
          </p:nvSpPr>
          <p:spPr>
            <a:xfrm>
              <a:off x="0" y="0"/>
              <a:ext cx="1776645" cy="859926"/>
            </a:xfrm>
            <a:prstGeom prst="wedgeEllipseCallout">
              <a:avLst>
                <a:gd name="adj1" fmla="val -47437"/>
                <a:gd name="adj2" fmla="val 71652"/>
              </a:avLst>
            </a:prstGeom>
            <a:solidFill>
              <a:srgbClr val="CC2A2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lvl="0" algn="ctr" defTabSz="457200">
                <a:buClrTx/>
                <a:defRPr sz="2400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0" name="Shape 340"/>
            <p:cNvSpPr/>
            <p:nvPr/>
          </p:nvSpPr>
          <p:spPr>
            <a:xfrm>
              <a:off x="260182" y="204686"/>
              <a:ext cx="1256280" cy="450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457200">
                <a:buClrTx/>
                <a:defRPr sz="1600">
                  <a:solidFill>
                    <a:srgbClr val="FFFFFF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FFFFFF"/>
                  </a:solidFill>
                </a:rPr>
                <a:t>New bucket for Gateway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8" grpId="2"/>
      <p:bldP build="whole" bldLvl="1" animBg="1" rev="0" advAuto="0" spid="341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Alternative: Use Gateway API</a:t>
            </a:r>
          </a:p>
        </p:txBody>
      </p:sp>
      <p:sp>
        <p:nvSpPr>
          <p:cNvPr id="344" name="Shape 3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Server-side app code can talk to the gateway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REST API offers CRUD + changes feed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Gateway’s “admin port” bypasses auth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Most CouchDB-compatible SDKs will work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Sync Gateway: Incoming Changes</a:t>
            </a:r>
          </a:p>
        </p:txBody>
      </p:sp>
      <p:sp>
        <p:nvSpPr>
          <p:cNvPr id="146" name="Shape 146"/>
          <p:cNvSpPr/>
          <p:nvPr/>
        </p:nvSpPr>
        <p:spPr>
          <a:xfrm>
            <a:off x="2159000" y="1403350"/>
            <a:ext cx="4813300" cy="5041900"/>
          </a:xfrm>
          <a:prstGeom prst="roundRect">
            <a:avLst>
              <a:gd name="adj" fmla="val 8391"/>
            </a:avLst>
          </a:prstGeom>
          <a:solidFill>
            <a:srgbClr val="D8EBFF"/>
          </a:solidFill>
          <a:ln w="50800">
            <a:solidFill/>
            <a:miter lim="400000"/>
          </a:ln>
        </p:spPr>
        <p:txBody>
          <a:bodyPr lIns="38100" tIns="38100" rIns="38100" bIns="38100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000000"/>
                  </a:solidFill>
                </a:uFill>
              </a:defRPr>
            </a:pPr>
          </a:p>
        </p:txBody>
      </p:sp>
      <p:cxnSp>
        <p:nvCxnSpPr>
          <p:cNvPr id="147" name="Connector 147"/>
          <p:cNvCxnSpPr>
            <a:stCxn id="150" idx="0"/>
            <a:endCxn id="148" idx="0"/>
          </p:cNvCxnSpPr>
          <p:nvPr/>
        </p:nvCxnSpPr>
        <p:spPr>
          <a:xfrm flipH="1">
            <a:off x="-1257300" y="2209800"/>
            <a:ext cx="4622800" cy="12700"/>
          </a:xfrm>
          <a:prstGeom prst="straightConnector1">
            <a:avLst/>
          </a:prstGeom>
          <a:ln w="101600" cap="rnd">
            <a:solidFill/>
            <a:miter lim="400000"/>
            <a:headEnd type="arrow"/>
          </a:ln>
        </p:spPr>
      </p:cxnSp>
      <p:sp>
        <p:nvSpPr>
          <p:cNvPr id="148" name="Shape 148"/>
          <p:cNvSpPr/>
          <p:nvPr/>
        </p:nvSpPr>
        <p:spPr>
          <a:xfrm>
            <a:off x="-1892300" y="15875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D6D6D6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cxnSp>
        <p:nvCxnSpPr>
          <p:cNvPr id="149" name="Connector 149"/>
          <p:cNvCxnSpPr>
            <a:stCxn id="152" idx="0"/>
            <a:endCxn id="150" idx="0"/>
          </p:cNvCxnSpPr>
          <p:nvPr/>
        </p:nvCxnSpPr>
        <p:spPr>
          <a:xfrm flipH="1" flipV="1">
            <a:off x="3365500" y="2209800"/>
            <a:ext cx="1866900" cy="12700"/>
          </a:xfrm>
          <a:prstGeom prst="straightConnector1">
            <a:avLst/>
          </a:prstGeom>
          <a:ln w="38100">
            <a:solidFill/>
            <a:miter lim="400000"/>
            <a:headEnd type="stealth"/>
          </a:ln>
        </p:spPr>
      </p:cxnSp>
      <p:sp>
        <p:nvSpPr>
          <p:cNvPr id="150" name="Shape 150"/>
          <p:cNvSpPr/>
          <p:nvPr/>
        </p:nvSpPr>
        <p:spPr>
          <a:xfrm>
            <a:off x="2794000" y="1828800"/>
            <a:ext cx="1143000" cy="762000"/>
          </a:xfrm>
          <a:prstGeom prst="roundRect">
            <a:avLst>
              <a:gd name="adj" fmla="val 20130"/>
            </a:avLst>
          </a:prstGeom>
          <a:solidFill>
            <a:srgbClr val="D6D6D6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>
                <a:solidFill>
                  <a:srgbClr val="000000"/>
                </a:solidFill>
                <a:uFillTx/>
              </a:defRPr>
            </a:pPr>
            <a:r>
              <a:rPr b="1" sz="14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/>
                </a:uFill>
              </a:rPr>
              <a:t>Sync</a:t>
            </a:r>
            <a:endParaRPr b="1" sz="1400">
              <a:effectLst>
                <a:outerShdw sx="100000" sy="100000" kx="0" ky="0" algn="b" rotWithShape="0" blurRad="38100" dist="12700" dir="5400000">
                  <a:srgbClr val="000000">
                    <a:alpha val="50000"/>
                  </a:srgbClr>
                </a:outerShdw>
              </a:effectLst>
              <a:uFill>
                <a:solidFill/>
              </a:uFill>
            </a:endParaRPr>
          </a:p>
          <a:p>
            <a:pPr lvl="0" algn="ctr" defTabSz="584200">
              <a:lnSpc>
                <a:spcPct val="80000"/>
              </a:lnSpc>
              <a:buClr>
                <a:srgbClr val="FFFFFF"/>
              </a:buClr>
              <a:defRPr>
                <a:solidFill>
                  <a:srgbClr val="000000"/>
                </a:solidFill>
                <a:uFillTx/>
              </a:defRPr>
            </a:pPr>
            <a:r>
              <a:rPr b="1" sz="14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/>
                </a:uFill>
              </a:rPr>
              <a:t>REST API</a:t>
            </a:r>
          </a:p>
        </p:txBody>
      </p:sp>
      <p:cxnSp>
        <p:nvCxnSpPr>
          <p:cNvPr id="151" name="Connector 151"/>
          <p:cNvCxnSpPr>
            <a:stCxn id="153" idx="0"/>
            <a:endCxn id="152" idx="0"/>
          </p:cNvCxnSpPr>
          <p:nvPr/>
        </p:nvCxnSpPr>
        <p:spPr>
          <a:xfrm flipH="1">
            <a:off x="5232400" y="2222500"/>
            <a:ext cx="2870200" cy="0"/>
          </a:xfrm>
          <a:prstGeom prst="straightConnector1">
            <a:avLst/>
          </a:prstGeom>
          <a:ln w="25400" cap="rnd">
            <a:solidFill/>
            <a:custDash>
              <a:ds d="100000" sp="200000"/>
            </a:custDash>
            <a:miter lim="400000"/>
          </a:ln>
        </p:spPr>
      </p:cxnSp>
      <p:sp>
        <p:nvSpPr>
          <p:cNvPr id="152" name="Shape 152"/>
          <p:cNvSpPr/>
          <p:nvPr/>
        </p:nvSpPr>
        <p:spPr>
          <a:xfrm>
            <a:off x="4660900" y="1841500"/>
            <a:ext cx="1143000" cy="762000"/>
          </a:xfrm>
          <a:prstGeom prst="roundRect">
            <a:avLst>
              <a:gd name="adj" fmla="val 20130"/>
            </a:avLst>
          </a:prstGeom>
          <a:solidFill>
            <a:srgbClr val="D6D6D6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 defTabSz="584200">
              <a:lnSpc>
                <a:spcPct val="80000"/>
              </a:lnSpc>
              <a:buClr>
                <a:srgbClr val="FFFFFF"/>
              </a:buClr>
              <a:defRPr b="1" sz="13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b="0" sz="1800">
                <a:effectLst/>
                <a:uFillTx/>
              </a:defRPr>
            </a:pPr>
            <a:r>
              <a:rPr b="1" sz="13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/>
                </a:uFill>
              </a:rPr>
              <a:t>Authentication</a:t>
            </a:r>
          </a:p>
        </p:txBody>
      </p:sp>
      <p:sp>
        <p:nvSpPr>
          <p:cNvPr id="153" name="Shape 153"/>
          <p:cNvSpPr/>
          <p:nvPr/>
        </p:nvSpPr>
        <p:spPr>
          <a:xfrm>
            <a:off x="7531100" y="1841500"/>
            <a:ext cx="1143000" cy="762000"/>
          </a:xfrm>
          <a:prstGeom prst="roundRect">
            <a:avLst>
              <a:gd name="adj" fmla="val 20130"/>
            </a:avLst>
          </a:prstGeom>
          <a:solidFill>
            <a:srgbClr val="FFE8B9"/>
          </a:solidFill>
          <a:ln w="25400" cap="rnd">
            <a:solidFill/>
            <a:custDash>
              <a:ds d="1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 defTabSz="584200">
              <a:lnSpc>
                <a:spcPct val="80000"/>
              </a:lnSpc>
              <a:buClr>
                <a:srgbClr val="FFFFFF"/>
              </a:buClr>
              <a:defRPr b="1" sz="13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b="0" sz="1800">
                <a:effectLst/>
                <a:uFillTx/>
              </a:defRPr>
            </a:pPr>
            <a:r>
              <a:rPr b="1" sz="13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/>
                </a:uFill>
              </a:rPr>
              <a:t>External Auth Services</a:t>
            </a:r>
          </a:p>
        </p:txBody>
      </p:sp>
      <p:sp>
        <p:nvSpPr>
          <p:cNvPr id="154" name="Shape 154"/>
          <p:cNvSpPr/>
          <p:nvPr/>
        </p:nvSpPr>
        <p:spPr>
          <a:xfrm>
            <a:off x="1092200" y="2503487"/>
            <a:ext cx="3238500" cy="186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2" y="0"/>
                </a:moveTo>
                <a:lnTo>
                  <a:pt x="14575" y="2335"/>
                </a:lnTo>
                <a:lnTo>
                  <a:pt x="1694" y="2335"/>
                </a:lnTo>
                <a:cubicBezTo>
                  <a:pt x="758" y="2335"/>
                  <a:pt x="0" y="3651"/>
                  <a:pt x="0" y="5276"/>
                </a:cubicBezTo>
                <a:lnTo>
                  <a:pt x="0" y="18659"/>
                </a:lnTo>
                <a:cubicBezTo>
                  <a:pt x="0" y="20283"/>
                  <a:pt x="758" y="21600"/>
                  <a:pt x="1694" y="21600"/>
                </a:cubicBezTo>
                <a:lnTo>
                  <a:pt x="19906" y="21600"/>
                </a:lnTo>
                <a:cubicBezTo>
                  <a:pt x="20842" y="21600"/>
                  <a:pt x="21600" y="20283"/>
                  <a:pt x="21600" y="18659"/>
                </a:cubicBezTo>
                <a:lnTo>
                  <a:pt x="21600" y="5276"/>
                </a:lnTo>
                <a:cubicBezTo>
                  <a:pt x="21600" y="3651"/>
                  <a:pt x="20842" y="2335"/>
                  <a:pt x="19906" y="2335"/>
                </a:cubicBezTo>
                <a:lnTo>
                  <a:pt x="16269" y="2335"/>
                </a:lnTo>
                <a:lnTo>
                  <a:pt x="15422" y="0"/>
                </a:lnTo>
                <a:close/>
              </a:path>
            </a:pathLst>
          </a:custGeom>
          <a:solidFill>
            <a:srgbClr val="FFFDC6"/>
          </a:solidFill>
          <a:ln>
            <a:solidFill/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/>
          <a:lstStyle/>
          <a:p>
            <a:pPr lvl="0" marL="228600" indent="-228600" defTabSz="584200">
              <a:lnSpc>
                <a:spcPct val="80000"/>
              </a:lnSpc>
              <a:buClrTx/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endParaRPr b="1">
              <a:uFill>
                <a:solidFill/>
              </a:uFill>
            </a:endParaRPr>
          </a:p>
          <a:p>
            <a:pPr lvl="0" marL="228600" indent="-228600" defTabSz="584200">
              <a:lnSpc>
                <a:spcPct val="80000"/>
              </a:lnSpc>
              <a:buClrTx/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b="1">
                <a:uFill>
                  <a:solidFill/>
                </a:uFill>
              </a:rPr>
              <a:t>Pushes changes from client:</a:t>
            </a:r>
            <a:endParaRPr b="1">
              <a:uFill>
                <a:solidFill/>
              </a:uFill>
            </a:endParaRPr>
          </a:p>
          <a:p>
            <a:pPr lvl="1" marL="457200" indent="-228600" defTabSz="584200">
              <a:lnSpc>
                <a:spcPct val="80000"/>
              </a:lnSpc>
              <a:buClrTx/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b="1">
                <a:uFill>
                  <a:solidFill/>
                </a:uFill>
              </a:rPr>
              <a:t>POST /db/_revs_diff</a:t>
            </a:r>
            <a:endParaRPr b="1">
              <a:uFill>
                <a:solidFill/>
              </a:uFill>
            </a:endParaRPr>
          </a:p>
          <a:p>
            <a:pPr lvl="1" marL="457200" indent="-228600" defTabSz="584200">
              <a:lnSpc>
                <a:spcPct val="80000"/>
              </a:lnSpc>
              <a:buClrTx/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b="1">
                <a:uFill>
                  <a:solidFill/>
                </a:uFill>
              </a:rPr>
              <a:t>POST /db/_bulk_docs</a:t>
            </a:r>
          </a:p>
        </p:txBody>
      </p:sp>
      <p:sp>
        <p:nvSpPr>
          <p:cNvPr id="155" name="Shape 155"/>
          <p:cNvSpPr/>
          <p:nvPr/>
        </p:nvSpPr>
        <p:spPr>
          <a:xfrm>
            <a:off x="2908300" y="2503487"/>
            <a:ext cx="3238500" cy="186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2" y="0"/>
                </a:moveTo>
                <a:lnTo>
                  <a:pt x="14575" y="2335"/>
                </a:lnTo>
                <a:lnTo>
                  <a:pt x="1694" y="2335"/>
                </a:lnTo>
                <a:cubicBezTo>
                  <a:pt x="758" y="2335"/>
                  <a:pt x="0" y="3651"/>
                  <a:pt x="0" y="5276"/>
                </a:cubicBezTo>
                <a:lnTo>
                  <a:pt x="0" y="18659"/>
                </a:lnTo>
                <a:cubicBezTo>
                  <a:pt x="0" y="20283"/>
                  <a:pt x="758" y="21600"/>
                  <a:pt x="1694" y="21600"/>
                </a:cubicBezTo>
                <a:lnTo>
                  <a:pt x="19906" y="21600"/>
                </a:lnTo>
                <a:cubicBezTo>
                  <a:pt x="20842" y="21600"/>
                  <a:pt x="21600" y="20283"/>
                  <a:pt x="21600" y="18659"/>
                </a:cubicBezTo>
                <a:lnTo>
                  <a:pt x="21600" y="5276"/>
                </a:lnTo>
                <a:cubicBezTo>
                  <a:pt x="21600" y="3651"/>
                  <a:pt x="20842" y="2335"/>
                  <a:pt x="19906" y="2335"/>
                </a:cubicBezTo>
                <a:lnTo>
                  <a:pt x="16269" y="2335"/>
                </a:lnTo>
                <a:lnTo>
                  <a:pt x="15422" y="0"/>
                </a:lnTo>
                <a:close/>
              </a:path>
            </a:pathLst>
          </a:custGeom>
          <a:solidFill>
            <a:srgbClr val="FFFDC6"/>
          </a:solidFill>
          <a:ln>
            <a:solidFill/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/>
          <a:lstStyle/>
          <a:p>
            <a:pPr lvl="0" marL="228600" indent="-228600" defTabSz="584200">
              <a:lnSpc>
                <a:spcPct val="80000"/>
              </a:lnSpc>
              <a:buClrTx/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endParaRPr b="1">
              <a:uFill>
                <a:solidFill/>
              </a:uFill>
            </a:endParaRPr>
          </a:p>
          <a:p>
            <a:pPr lvl="0" marL="228600" indent="-228600" defTabSz="584200">
              <a:lnSpc>
                <a:spcPct val="80000"/>
              </a:lnSpc>
              <a:buClrTx/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b="1">
                <a:uFill>
                  <a:solidFill/>
                </a:uFill>
              </a:rPr>
              <a:t>HTTP Basic (over SSL), or</a:t>
            </a:r>
            <a:endParaRPr b="1">
              <a:uFill>
                <a:solidFill/>
              </a:uFill>
            </a:endParaRPr>
          </a:p>
          <a:p>
            <a:pPr lvl="0" marL="228600" indent="-228600" defTabSz="584200">
              <a:lnSpc>
                <a:spcPct val="80000"/>
              </a:lnSpc>
              <a:buClrTx/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b="1">
                <a:uFill>
                  <a:solidFill/>
                </a:uFill>
              </a:rPr>
              <a:t>Session cookie</a:t>
            </a:r>
            <a:endParaRPr b="1">
              <a:uFill>
                <a:solidFill/>
              </a:uFill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5753100" y="2503487"/>
            <a:ext cx="3238500" cy="186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2" y="0"/>
                </a:moveTo>
                <a:lnTo>
                  <a:pt x="14575" y="2335"/>
                </a:lnTo>
                <a:lnTo>
                  <a:pt x="1694" y="2335"/>
                </a:lnTo>
                <a:cubicBezTo>
                  <a:pt x="758" y="2335"/>
                  <a:pt x="0" y="3651"/>
                  <a:pt x="0" y="5276"/>
                </a:cubicBezTo>
                <a:lnTo>
                  <a:pt x="0" y="18659"/>
                </a:lnTo>
                <a:cubicBezTo>
                  <a:pt x="0" y="20283"/>
                  <a:pt x="758" y="21600"/>
                  <a:pt x="1694" y="21600"/>
                </a:cubicBezTo>
                <a:lnTo>
                  <a:pt x="19906" y="21600"/>
                </a:lnTo>
                <a:cubicBezTo>
                  <a:pt x="20842" y="21600"/>
                  <a:pt x="21600" y="20283"/>
                  <a:pt x="21600" y="18659"/>
                </a:cubicBezTo>
                <a:lnTo>
                  <a:pt x="21600" y="5276"/>
                </a:lnTo>
                <a:cubicBezTo>
                  <a:pt x="21600" y="3651"/>
                  <a:pt x="20842" y="2335"/>
                  <a:pt x="19906" y="2335"/>
                </a:cubicBezTo>
                <a:lnTo>
                  <a:pt x="16269" y="2335"/>
                </a:lnTo>
                <a:lnTo>
                  <a:pt x="15422" y="0"/>
                </a:lnTo>
                <a:close/>
              </a:path>
            </a:pathLst>
          </a:custGeom>
          <a:solidFill>
            <a:srgbClr val="FFFDC6"/>
          </a:solidFill>
          <a:ln>
            <a:solidFill/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/>
          <a:lstStyle/>
          <a:p>
            <a:pPr lvl="0" marL="228600" indent="-228600" defTabSz="584200">
              <a:lnSpc>
                <a:spcPct val="80000"/>
              </a:lnSpc>
              <a:buClrTx/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endParaRPr b="1">
              <a:uFill>
                <a:solidFill/>
              </a:uFill>
            </a:endParaRPr>
          </a:p>
          <a:p>
            <a:pPr lvl="0" marL="228600" indent="-228600" defTabSz="584200">
              <a:lnSpc>
                <a:spcPct val="80000"/>
              </a:lnSpc>
              <a:buClrTx/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b="1">
                <a:uFill>
                  <a:solidFill/>
                </a:uFill>
              </a:rPr>
              <a:t>Facebook</a:t>
            </a:r>
            <a:endParaRPr b="1">
              <a:uFill>
                <a:solidFill/>
              </a:uFill>
            </a:endParaRPr>
          </a:p>
          <a:p>
            <a:pPr lvl="0" marL="228600" indent="-228600" defTabSz="584200">
              <a:lnSpc>
                <a:spcPct val="80000"/>
              </a:lnSpc>
              <a:buClrTx/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b="1">
                <a:uFill>
                  <a:solidFill/>
                </a:uFill>
              </a:rPr>
              <a:t>Persona </a:t>
            </a:r>
            <a:r>
              <a:rPr b="1">
                <a:solidFill>
                  <a:srgbClr val="A9A9A9"/>
                </a:solidFill>
                <a:uFill>
                  <a:solidFill>
                    <a:srgbClr val="A9A9A9"/>
                  </a:solidFill>
                </a:uFill>
              </a:rPr>
              <a:t>(email-based)</a:t>
            </a:r>
            <a:endParaRPr b="1">
              <a:uFill>
                <a:solidFill/>
              </a:uFill>
            </a:endParaRPr>
          </a:p>
          <a:p>
            <a:pPr lvl="0" marL="228600" indent="-228600" defTabSz="584200">
              <a:lnSpc>
                <a:spcPct val="80000"/>
              </a:lnSpc>
              <a:buClrTx/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b="1">
                <a:uFill>
                  <a:solidFill/>
                </a:uFill>
              </a:rPr>
              <a:t>Custom</a:t>
            </a:r>
            <a:endParaRPr b="1">
              <a:uFill>
                <a:solidFill/>
              </a:uFill>
            </a:endParaRPr>
          </a:p>
          <a:p>
            <a:pPr lvl="1" marL="457200" indent="-228600" defTabSz="584200">
              <a:lnSpc>
                <a:spcPct val="80000"/>
              </a:lnSpc>
              <a:buClrTx/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b="1">
                <a:uFill>
                  <a:solidFill/>
                </a:uFill>
              </a:rPr>
              <a:t>LDAP, etc. *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xi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afterEffect" presetClass="entr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5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xi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afterEffect" presetClass="entr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3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2"/>
      <p:bldP build="whole" bldLvl="1" animBg="1" rev="0" advAuto="0" spid="155" grpId="3"/>
      <p:bldP build="whole" bldLvl="1" animBg="1" rev="0" advAuto="0" spid="155" grpId="4"/>
      <p:bldP build="whole" bldLvl="1" animBg="1" rev="0" advAuto="0" spid="156" grpId="5"/>
      <p:bldP build="whole" bldLvl="1" animBg="1" rev="0" advAuto="0" spid="154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Read-only direct access</a:t>
            </a:r>
          </a:p>
        </p:txBody>
      </p:sp>
      <p:sp>
        <p:nvSpPr>
          <p:cNvPr id="347" name="Shape 347"/>
          <p:cNvSpPr/>
          <p:nvPr>
            <p:ph type="body" idx="1"/>
          </p:nvPr>
        </p:nvSpPr>
        <p:spPr>
          <a:xfrm>
            <a:off x="612773" y="1905316"/>
            <a:ext cx="3999525" cy="43735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Reads, writes and channel subscriptions via Gateway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Map reduce queries directly to Couchbase Server</a:t>
            </a:r>
          </a:p>
        </p:txBody>
      </p:sp>
      <p:pic>
        <p:nvPicPr>
          <p:cNvPr id="348" name="Screen Shot 2014-06-24 at 7.53.10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8293" y="1623220"/>
            <a:ext cx="4126070" cy="251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Testing</a:t>
            </a:r>
            <a:endParaRPr b="1" sz="4000">
              <a:solidFill>
                <a:srgbClr val="197EA4"/>
              </a:solidFill>
              <a:uFill>
                <a:solidFill>
                  <a:srgbClr val="197EA4"/>
                </a:solidFill>
              </a:uFill>
            </a:endParaRPr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Walrus</a:t>
            </a:r>
          </a:p>
        </p:txBody>
      </p:sp>
      <p:sp>
        <p:nvSpPr>
          <p:cNvPr id="353" name="Shape 3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InMemory Database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 marL="755294" indent="-416966">
              <a:spcBef>
                <a:spcPts val="1200"/>
              </a:spcBef>
              <a:buClr>
                <a:srgbClr val="197EA4"/>
              </a:buClr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$ sync_gateway -url walrus: -bucket mydb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Persist data on file with: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 marL="755294" indent="-416966">
              <a:spcBef>
                <a:spcPts val="1200"/>
              </a:spcBef>
              <a:buClr>
                <a:srgbClr val="197EA4"/>
              </a:buClr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$ mkdir data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 marL="755294" indent="-416966">
              <a:spcBef>
                <a:spcPts val="1200"/>
              </a:spcBef>
              <a:buClr>
                <a:srgbClr val="197EA4"/>
              </a:buClr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$ sync_gateway -url walrus:data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Also configurable in JSON</a:t>
            </a:r>
          </a:p>
        </p:txBody>
      </p:sp>
      <p:sp>
        <p:nvSpPr>
          <p:cNvPr id="354" name="Shape 354"/>
          <p:cNvSpPr/>
          <p:nvPr/>
        </p:nvSpPr>
        <p:spPr>
          <a:xfrm>
            <a:off x="1548383" y="4749799"/>
            <a:ext cx="3180309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{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"databases":{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“sync_gateway":{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"server":"walrus:data"         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......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In Production</a:t>
            </a:r>
            <a:endParaRPr b="1" sz="4000">
              <a:solidFill>
                <a:srgbClr val="197EA4"/>
              </a:solidFill>
              <a:uFill>
                <a:solidFill>
                  <a:srgbClr val="197EA4"/>
                </a:solidFill>
              </a:uFill>
            </a:endParaRPr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Scaling</a:t>
            </a:r>
          </a:p>
        </p:txBody>
      </p:sp>
      <p:sp>
        <p:nvSpPr>
          <p:cNvPr id="359" name="Shape 3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Shared-nothing deployment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Just run multiple gateways pointed at the same bucket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Ideally, share the same config file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Multiplex requests to them with a load balancer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…within limits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At some point the Tap traffic will grow too large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Scalability testing is underway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Passing tests with 10k active users</a:t>
            </a:r>
            <a:endParaRPr sz="2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Working on 15k</a:t>
            </a:r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Limits</a:t>
            </a:r>
          </a:p>
        </p:txBody>
      </p:sp>
      <p:sp>
        <p:nvSpPr>
          <p:cNvPr id="362" name="Shape 3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20MB attachment size limit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Lots of active clients will consume lots of open TCP ports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Tap traffic grows as number of gateway nodes × db nodes</a:t>
            </a:r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Monitoring</a:t>
            </a:r>
          </a:p>
        </p:txBody>
      </p:sp>
      <p:sp>
        <p:nvSpPr>
          <p:cNvPr id="365" name="Shape 3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Google-style “expvars”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GET /_expvar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Response is JSON object full of stats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Marty has some neat tools to graph this in real time</a:t>
            </a:r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Cluster Configuration</a:t>
            </a:r>
          </a:p>
        </p:txBody>
      </p:sp>
      <p:sp>
        <p:nvSpPr>
          <p:cNvPr id="368" name="Shape 3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Hardware Configuration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 marL="755294" indent="-416966">
              <a:spcBef>
                <a:spcPts val="1200"/>
              </a:spcBef>
              <a:buClr>
                <a:srgbClr val="197EA4"/>
              </a:buClr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16Gb RAM + QuadCore up to 5k users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Use nginx as load balancer: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Hands On</a:t>
            </a:r>
            <a:endParaRPr b="1" sz="4000">
              <a:solidFill>
                <a:srgbClr val="197EA4"/>
              </a:solidFill>
              <a:uFill>
                <a:solidFill>
                  <a:srgbClr val="197EA4"/>
                </a:solidFill>
              </a:uFill>
            </a:endParaRPr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373" name="couchbase_medium_gradient gr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275" y="6196012"/>
            <a:ext cx="1052513" cy="601664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Shape 374"/>
          <p:cNvSpPr/>
          <p:nvPr>
            <p:ph type="title"/>
          </p:nvPr>
        </p:nvSpPr>
        <p:spPr>
          <a:xfrm>
            <a:off x="457200" y="381000"/>
            <a:ext cx="8229600" cy="1096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User Admin API</a:t>
            </a:r>
          </a:p>
        </p:txBody>
      </p:sp>
      <p:sp>
        <p:nvSpPr>
          <p:cNvPr id="375" name="Shape 375"/>
          <p:cNvSpPr/>
          <p:nvPr>
            <p:ph type="body" idx="1"/>
          </p:nvPr>
        </p:nvSpPr>
        <p:spPr>
          <a:xfrm>
            <a:off x="609600" y="1477962"/>
            <a:ext cx="8077200" cy="53800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240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33333"/>
                </a:solidFill>
                <a:latin typeface="Arial Bold"/>
                <a:ea typeface="Arial Bold"/>
                <a:cs typeface="Arial Bold"/>
                <a:sym typeface="Arial Bold"/>
              </a:rPr>
              <a:t>/</a:t>
            </a:r>
            <a:r>
              <a:rPr b="1" i="1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dbname</a:t>
            </a:r>
            <a:r>
              <a:rPr sz="2400">
                <a:solidFill>
                  <a:srgbClr val="333333"/>
                </a:solidFill>
                <a:latin typeface="Arial Bold"/>
                <a:ea typeface="Arial Bold"/>
                <a:cs typeface="Arial Bold"/>
                <a:sym typeface="Arial Bold"/>
              </a:rPr>
              <a:t>/_user/</a:t>
            </a:r>
            <a:r>
              <a:rPr b="1" i="1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username</a:t>
            </a:r>
            <a:endParaRPr b="1" i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marL="621630" indent="-240630" defTabSz="457200">
              <a:lnSpc>
                <a:spcPct val="90000"/>
              </a:lnSpc>
              <a:spcBef>
                <a:spcPts val="400"/>
              </a:spcBef>
              <a:buClr>
                <a:srgbClr val="333333"/>
              </a:buClr>
              <a:buFontTx/>
              <a:buChar char="-"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Create user: POST or PUT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621630" indent="-240630" defTabSz="457200">
              <a:lnSpc>
                <a:spcPct val="90000"/>
              </a:lnSpc>
              <a:spcBef>
                <a:spcPts val="400"/>
              </a:spcBef>
              <a:buClr>
                <a:srgbClr val="333333"/>
              </a:buClr>
              <a:buFontTx/>
              <a:buChar char="-"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Retrieve user: GET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621630" indent="-240630" defTabSz="457200">
              <a:lnSpc>
                <a:spcPct val="90000"/>
              </a:lnSpc>
              <a:spcBef>
                <a:spcPts val="400"/>
              </a:spcBef>
              <a:buClr>
                <a:srgbClr val="333333"/>
              </a:buClr>
              <a:buFontTx/>
              <a:buChar char="-"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Update user: PUT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621630" indent="-240630" defTabSz="457200">
              <a:lnSpc>
                <a:spcPct val="90000"/>
              </a:lnSpc>
              <a:spcBef>
                <a:spcPts val="400"/>
              </a:spcBef>
              <a:buClr>
                <a:srgbClr val="333333"/>
              </a:buClr>
              <a:buFontTx/>
              <a:buChar char="-"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Delete user: DELETE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4" grpId="1"/>
      <p:bldP build="whole" bldLvl="1" animBg="1" rev="0" advAuto="0" spid="375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Sync Gateway: App Logic &amp; Storage</a:t>
            </a:r>
          </a:p>
        </p:txBody>
      </p:sp>
      <p:sp>
        <p:nvSpPr>
          <p:cNvPr id="159" name="Shape 159"/>
          <p:cNvSpPr/>
          <p:nvPr/>
        </p:nvSpPr>
        <p:spPr>
          <a:xfrm>
            <a:off x="2159000" y="1403350"/>
            <a:ext cx="4813300" cy="5041900"/>
          </a:xfrm>
          <a:prstGeom prst="roundRect">
            <a:avLst>
              <a:gd name="adj" fmla="val 8391"/>
            </a:avLst>
          </a:prstGeom>
          <a:solidFill>
            <a:srgbClr val="D8EBFF"/>
          </a:solidFill>
          <a:ln w="50800">
            <a:solidFill/>
            <a:miter lim="400000"/>
          </a:ln>
        </p:spPr>
        <p:txBody>
          <a:bodyPr lIns="38100" tIns="38100" rIns="38100" bIns="38100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000000"/>
                  </a:solidFill>
                </a:uFill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-1892300" y="15875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D6D6D6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cxnSp>
        <p:nvCxnSpPr>
          <p:cNvPr id="161" name="Connector 161"/>
          <p:cNvCxnSpPr>
            <a:stCxn id="163" idx="0"/>
            <a:endCxn id="164" idx="0"/>
          </p:cNvCxnSpPr>
          <p:nvPr/>
        </p:nvCxnSpPr>
        <p:spPr>
          <a:xfrm>
            <a:off x="5232400" y="5664200"/>
            <a:ext cx="0" cy="2311400"/>
          </a:xfrm>
          <a:prstGeom prst="straightConnector1">
            <a:avLst/>
          </a:prstGeom>
          <a:ln w="38100">
            <a:solidFill/>
            <a:miter lim="400000"/>
          </a:ln>
        </p:spPr>
      </p:cxnSp>
      <p:cxnSp>
        <p:nvCxnSpPr>
          <p:cNvPr id="162" name="Connector 162"/>
          <p:cNvCxnSpPr>
            <a:stCxn id="166" idx="0"/>
            <a:endCxn id="163" idx="0"/>
          </p:cNvCxnSpPr>
          <p:nvPr/>
        </p:nvCxnSpPr>
        <p:spPr>
          <a:xfrm>
            <a:off x="5232400" y="4483100"/>
            <a:ext cx="0" cy="1181100"/>
          </a:xfrm>
          <a:prstGeom prst="straightConnector1">
            <a:avLst/>
          </a:prstGeom>
          <a:ln w="38100">
            <a:solidFill/>
            <a:miter lim="400000"/>
            <a:tailEnd type="stealth"/>
          </a:ln>
        </p:spPr>
      </p:cxnSp>
      <p:sp>
        <p:nvSpPr>
          <p:cNvPr id="163" name="Shape 163"/>
          <p:cNvSpPr/>
          <p:nvPr/>
        </p:nvSpPr>
        <p:spPr>
          <a:xfrm>
            <a:off x="4660900" y="5283200"/>
            <a:ext cx="1143000" cy="762000"/>
          </a:xfrm>
          <a:prstGeom prst="roundRect">
            <a:avLst>
              <a:gd name="adj" fmla="val 20130"/>
            </a:avLst>
          </a:prstGeom>
          <a:solidFill>
            <a:srgbClr val="D6D6D6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b="0" sz="1800">
                <a:effectLst/>
                <a:uFillTx/>
              </a:defRPr>
            </a:pPr>
            <a:r>
              <a:rPr b="1" sz="14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/>
                </a:uFill>
              </a:rPr>
              <a:t>Couchbase Smart Client</a:t>
            </a:r>
          </a:p>
        </p:txBody>
      </p:sp>
      <p:sp>
        <p:nvSpPr>
          <p:cNvPr id="164" name="Shape 164"/>
          <p:cNvSpPr/>
          <p:nvPr/>
        </p:nvSpPr>
        <p:spPr>
          <a:xfrm>
            <a:off x="4597400" y="7340600"/>
            <a:ext cx="1270000" cy="1270000"/>
          </a:xfrm>
          <a:prstGeom prst="rect">
            <a:avLst/>
          </a:prstGeom>
          <a:solidFill>
            <a:srgbClr val="D6D6D6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cxnSp>
        <p:nvCxnSpPr>
          <p:cNvPr id="165" name="Connector 165"/>
          <p:cNvCxnSpPr>
            <a:stCxn id="167" idx="0"/>
            <a:endCxn id="166" idx="0"/>
          </p:cNvCxnSpPr>
          <p:nvPr/>
        </p:nvCxnSpPr>
        <p:spPr>
          <a:xfrm>
            <a:off x="5232400" y="3352800"/>
            <a:ext cx="0" cy="1130300"/>
          </a:xfrm>
          <a:prstGeom prst="straightConnector1">
            <a:avLst/>
          </a:prstGeom>
          <a:ln w="38100">
            <a:solidFill/>
            <a:miter lim="400000"/>
            <a:tailEnd type="stealth"/>
          </a:ln>
        </p:spPr>
      </p:cxnSp>
      <p:sp>
        <p:nvSpPr>
          <p:cNvPr id="166" name="Shape 166"/>
          <p:cNvSpPr/>
          <p:nvPr/>
        </p:nvSpPr>
        <p:spPr>
          <a:xfrm>
            <a:off x="4660900" y="4102100"/>
            <a:ext cx="1143000" cy="762000"/>
          </a:xfrm>
          <a:prstGeom prst="roundRect">
            <a:avLst>
              <a:gd name="adj" fmla="val 20130"/>
            </a:avLst>
          </a:prstGeom>
          <a:solidFill>
            <a:srgbClr val="D6D6D6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b="0" sz="1800">
                <a:effectLst/>
                <a:uFillTx/>
              </a:defRPr>
            </a:pPr>
            <a:r>
              <a:rPr b="1" sz="14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/>
                </a:uFill>
              </a:rPr>
              <a:t>Revision/Conflict Management</a:t>
            </a:r>
          </a:p>
        </p:txBody>
      </p:sp>
      <p:sp>
        <p:nvSpPr>
          <p:cNvPr id="167" name="Shape 167"/>
          <p:cNvSpPr/>
          <p:nvPr/>
        </p:nvSpPr>
        <p:spPr>
          <a:xfrm>
            <a:off x="4660900" y="2971800"/>
            <a:ext cx="1143000" cy="762000"/>
          </a:xfrm>
          <a:prstGeom prst="roundRect">
            <a:avLst>
              <a:gd name="adj" fmla="val 20130"/>
            </a:avLst>
          </a:prstGeom>
          <a:solidFill>
            <a:srgbClr val="FFFC79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b="0" sz="1800">
                <a:effectLst/>
                <a:uFillTx/>
              </a:defRPr>
            </a:pPr>
            <a:r>
              <a:rPr b="1" sz="14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/>
                </a:uFill>
              </a:rPr>
              <a:t>App’s Sync Function</a:t>
            </a:r>
          </a:p>
        </p:txBody>
      </p:sp>
      <p:sp>
        <p:nvSpPr>
          <p:cNvPr id="168" name="Shape 168"/>
          <p:cNvSpPr/>
          <p:nvPr/>
        </p:nvSpPr>
        <p:spPr>
          <a:xfrm>
            <a:off x="5270500" y="6515100"/>
            <a:ext cx="2344205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to Couchbase Server</a:t>
            </a:r>
          </a:p>
        </p:txBody>
      </p:sp>
      <p:sp>
        <p:nvSpPr>
          <p:cNvPr id="169" name="Shape 169"/>
          <p:cNvSpPr/>
          <p:nvPr/>
        </p:nvSpPr>
        <p:spPr>
          <a:xfrm flipV="1">
            <a:off x="5230117" y="2589811"/>
            <a:ext cx="1" cy="358442"/>
          </a:xfrm>
          <a:prstGeom prst="line">
            <a:avLst/>
          </a:prstGeom>
          <a:ln w="38100">
            <a:solidFill>
              <a:srgbClr val="000000">
                <a:alpha val="46000"/>
              </a:srgbClr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1231900" y="2870200"/>
            <a:ext cx="3538935" cy="1663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50" y="0"/>
                </a:moveTo>
                <a:cubicBezTo>
                  <a:pt x="694" y="0"/>
                  <a:pt x="0" y="1476"/>
                  <a:pt x="0" y="3298"/>
                </a:cubicBezTo>
                <a:lnTo>
                  <a:pt x="0" y="18302"/>
                </a:lnTo>
                <a:cubicBezTo>
                  <a:pt x="0" y="20124"/>
                  <a:pt x="694" y="21600"/>
                  <a:pt x="1550" y="21600"/>
                </a:cubicBezTo>
                <a:lnTo>
                  <a:pt x="18216" y="21600"/>
                </a:lnTo>
                <a:cubicBezTo>
                  <a:pt x="19072" y="21600"/>
                  <a:pt x="19766" y="20124"/>
                  <a:pt x="19766" y="18302"/>
                </a:cubicBezTo>
                <a:lnTo>
                  <a:pt x="19766" y="8543"/>
                </a:lnTo>
                <a:lnTo>
                  <a:pt x="21600" y="6889"/>
                </a:lnTo>
                <a:lnTo>
                  <a:pt x="19766" y="5240"/>
                </a:lnTo>
                <a:lnTo>
                  <a:pt x="19766" y="3298"/>
                </a:lnTo>
                <a:cubicBezTo>
                  <a:pt x="19766" y="1476"/>
                  <a:pt x="19072" y="0"/>
                  <a:pt x="18216" y="0"/>
                </a:cubicBezTo>
                <a:lnTo>
                  <a:pt x="1550" y="0"/>
                </a:lnTo>
                <a:close/>
              </a:path>
            </a:pathLst>
          </a:custGeom>
          <a:solidFill>
            <a:srgbClr val="FFFDC6"/>
          </a:solidFill>
          <a:ln>
            <a:solidFill/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lvl="0" defTabSz="584200">
              <a:lnSpc>
                <a:spcPct val="80000"/>
              </a:lnSpc>
              <a:buClr>
                <a:srgbClr val="FFFFFF"/>
              </a:buClr>
              <a:defRPr>
                <a:solidFill>
                  <a:srgbClr val="000000"/>
                </a:solidFill>
                <a:uFillTx/>
              </a:defRPr>
            </a:pPr>
            <a:endParaRPr b="1" sz="1200">
              <a:uFill>
                <a:solidFill/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 defTabSz="584200">
              <a:lnSpc>
                <a:spcPct val="80000"/>
              </a:lnSpc>
              <a:buClr>
                <a:srgbClr val="FFFFFF"/>
              </a:buClr>
              <a:defRPr>
                <a:solidFill>
                  <a:srgbClr val="000000"/>
                </a:solidFill>
                <a:uFillTx/>
              </a:defRPr>
            </a:pPr>
            <a:r>
              <a:rPr b="1" sz="1200">
                <a:uFill>
                  <a:solidFill/>
                </a:uFill>
                <a:latin typeface="Consolas"/>
                <a:ea typeface="Consolas"/>
                <a:cs typeface="Consolas"/>
                <a:sym typeface="Consolas"/>
              </a:rPr>
              <a:t>function(doc, oldDoc) {</a:t>
            </a:r>
            <a:endParaRPr b="1" sz="1200">
              <a:uFill>
                <a:solidFill/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1" defTabSz="584200">
              <a:lnSpc>
                <a:spcPct val="80000"/>
              </a:lnSpc>
              <a:buClrTx/>
              <a:defRPr>
                <a:solidFill>
                  <a:srgbClr val="000000"/>
                </a:solidFill>
                <a:uFillTx/>
              </a:defRPr>
            </a:pPr>
            <a:r>
              <a:rPr b="1" sz="1200">
                <a:uFill>
                  <a:solidFill/>
                </a:u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b="1" sz="1200">
              <a:uFill>
                <a:solidFill/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1" defTabSz="584200">
              <a:lnSpc>
                <a:spcPct val="80000"/>
              </a:lnSpc>
              <a:buClrTx/>
              <a:defRPr>
                <a:solidFill>
                  <a:srgbClr val="000000"/>
                </a:solidFill>
                <a:uFillTx/>
              </a:defRPr>
            </a:pPr>
            <a:r>
              <a:rPr b="1" sz="1200">
                <a:solidFill>
                  <a:srgbClr val="0096FF"/>
                </a:solidFill>
                <a:uFill>
                  <a:solidFill>
                    <a:srgbClr val="0096F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requireUser</a:t>
            </a:r>
            <a:r>
              <a:rPr b="1" sz="1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(oldDoc.owner);</a:t>
            </a:r>
            <a:endParaRPr b="1" sz="1200">
              <a:solidFill>
                <a:srgbClr val="929292"/>
              </a:solidFill>
              <a:uFill>
                <a:solidFill>
                  <a:srgbClr val="929292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1" defTabSz="584200">
              <a:lnSpc>
                <a:spcPct val="80000"/>
              </a:lnSpc>
              <a:buClrTx/>
              <a:defRPr>
                <a:solidFill>
                  <a:srgbClr val="000000"/>
                </a:solidFill>
                <a:uFillTx/>
              </a:defRPr>
            </a:pPr>
            <a:r>
              <a:rPr b="1" sz="1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b="1" sz="1200">
              <a:solidFill>
                <a:srgbClr val="929292"/>
              </a:solidFill>
              <a:uFill>
                <a:solidFill>
                  <a:srgbClr val="929292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1" defTabSz="584200">
              <a:lnSpc>
                <a:spcPct val="80000"/>
              </a:lnSpc>
              <a:buClrTx/>
              <a:defRPr>
                <a:solidFill>
                  <a:srgbClr val="000000"/>
                </a:solidFill>
                <a:uFillTx/>
              </a:defRPr>
            </a:pPr>
            <a:r>
              <a:rPr b="1" sz="1200">
                <a:solidFill>
                  <a:srgbClr val="0096FF"/>
                </a:solidFill>
                <a:uFill>
                  <a:solidFill>
                    <a:srgbClr val="0096F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channel</a:t>
            </a:r>
            <a:r>
              <a:rPr b="1" sz="1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(doc.channel);</a:t>
            </a:r>
            <a:endParaRPr b="1" sz="1200">
              <a:solidFill>
                <a:srgbClr val="929292"/>
              </a:solidFill>
              <a:uFill>
                <a:solidFill>
                  <a:srgbClr val="929292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1" defTabSz="584200">
              <a:lnSpc>
                <a:spcPct val="80000"/>
              </a:lnSpc>
              <a:buClrTx/>
              <a:defRPr>
                <a:solidFill>
                  <a:srgbClr val="000000"/>
                </a:solidFill>
                <a:uFillTx/>
              </a:defRPr>
            </a:pPr>
            <a:r>
              <a:rPr b="1" sz="1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b="1" sz="1200">
              <a:solidFill>
                <a:srgbClr val="929292"/>
              </a:solidFill>
              <a:uFill>
                <a:solidFill>
                  <a:srgbClr val="929292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1" defTabSz="584200">
              <a:lnSpc>
                <a:spcPct val="80000"/>
              </a:lnSpc>
              <a:buClrTx/>
              <a:defRPr>
                <a:solidFill>
                  <a:srgbClr val="000000"/>
                </a:solidFill>
                <a:uFillTx/>
              </a:defRPr>
            </a:pPr>
            <a:r>
              <a:rPr b="1" sz="1200">
                <a:solidFill>
                  <a:srgbClr val="0096FF"/>
                </a:solidFill>
                <a:uFill>
                  <a:solidFill>
                    <a:srgbClr val="0096F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access</a:t>
            </a:r>
            <a:r>
              <a:rPr b="1" sz="1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(doc.members, doc.roomID);</a:t>
            </a:r>
            <a:endParaRPr b="1" sz="1200">
              <a:solidFill>
                <a:srgbClr val="929292"/>
              </a:solidFill>
              <a:uFill>
                <a:solidFill>
                  <a:srgbClr val="929292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 defTabSz="584200">
              <a:lnSpc>
                <a:spcPct val="80000"/>
              </a:lnSpc>
              <a:buClr>
                <a:srgbClr val="FFFFFF"/>
              </a:buClr>
              <a:defRPr>
                <a:solidFill>
                  <a:srgbClr val="000000"/>
                </a:solidFill>
                <a:uFillTx/>
              </a:defRPr>
            </a:pPr>
            <a:r>
              <a:rPr b="1" sz="1200">
                <a:uFill>
                  <a:solidFill/>
                </a:u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1" name="Shape 171"/>
          <p:cNvSpPr/>
          <p:nvPr/>
        </p:nvSpPr>
        <p:spPr>
          <a:xfrm rot="1392764">
            <a:off x="520700" y="2895600"/>
            <a:ext cx="1155700" cy="635000"/>
          </a:xfrm>
          <a:prstGeom prst="rightArrow">
            <a:avLst>
              <a:gd name="adj1" fmla="val 48079"/>
              <a:gd name="adj2" fmla="val 89958"/>
            </a:avLst>
          </a:prstGeom>
          <a:solidFill>
            <a:srgbClr val="FF26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  <a:uFillTx/>
              </a:defRPr>
            </a:pPr>
            <a:r>
              <a:rPr b="1"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validation</a:t>
            </a:r>
          </a:p>
        </p:txBody>
      </p:sp>
      <p:sp>
        <p:nvSpPr>
          <p:cNvPr id="172" name="Shape 172"/>
          <p:cNvSpPr/>
          <p:nvPr/>
        </p:nvSpPr>
        <p:spPr>
          <a:xfrm rot="1392764">
            <a:off x="520700" y="3187700"/>
            <a:ext cx="1155700" cy="635000"/>
          </a:xfrm>
          <a:prstGeom prst="rightArrow">
            <a:avLst>
              <a:gd name="adj1" fmla="val 48079"/>
              <a:gd name="adj2" fmla="val 89958"/>
            </a:avLst>
          </a:prstGeom>
          <a:solidFill>
            <a:srgbClr val="FF26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  <a:uFillTx/>
              </a:defRPr>
            </a:pPr>
            <a:r>
              <a:rPr b="1"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routing</a:t>
            </a:r>
          </a:p>
        </p:txBody>
      </p:sp>
      <p:sp>
        <p:nvSpPr>
          <p:cNvPr id="173" name="Shape 173"/>
          <p:cNvSpPr/>
          <p:nvPr/>
        </p:nvSpPr>
        <p:spPr>
          <a:xfrm rot="1392764">
            <a:off x="520700" y="3479800"/>
            <a:ext cx="1155700" cy="635000"/>
          </a:xfrm>
          <a:prstGeom prst="rightArrow">
            <a:avLst>
              <a:gd name="adj1" fmla="val 48079"/>
              <a:gd name="adj2" fmla="val 89958"/>
            </a:avLst>
          </a:prstGeom>
          <a:solidFill>
            <a:srgbClr val="FF260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  <a:uFillTx/>
              </a:defRPr>
            </a:pPr>
            <a:r>
              <a:rPr b="1"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access ctrl</a:t>
            </a:r>
          </a:p>
        </p:txBody>
      </p:sp>
      <p:grpSp>
        <p:nvGrpSpPr>
          <p:cNvPr id="193" name="Group 193"/>
          <p:cNvGrpSpPr/>
          <p:nvPr/>
        </p:nvGrpSpPr>
        <p:grpSpPr>
          <a:xfrm>
            <a:off x="5609828" y="3924300"/>
            <a:ext cx="3445272" cy="1663700"/>
            <a:chOff x="-333771" y="0"/>
            <a:chExt cx="3445271" cy="1663700"/>
          </a:xfrm>
        </p:grpSpPr>
        <p:sp>
          <p:nvSpPr>
            <p:cNvPr id="174" name="Shape 174"/>
            <p:cNvSpPr/>
            <p:nvPr/>
          </p:nvSpPr>
          <p:spPr>
            <a:xfrm>
              <a:off x="-333772" y="0"/>
              <a:ext cx="3445272" cy="166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85" y="0"/>
                  </a:moveTo>
                  <a:cubicBezTo>
                    <a:pt x="2806" y="0"/>
                    <a:pt x="2093" y="1476"/>
                    <a:pt x="2093" y="3298"/>
                  </a:cubicBezTo>
                  <a:lnTo>
                    <a:pt x="2093" y="5565"/>
                  </a:lnTo>
                  <a:lnTo>
                    <a:pt x="0" y="7214"/>
                  </a:lnTo>
                  <a:lnTo>
                    <a:pt x="2093" y="8868"/>
                  </a:lnTo>
                  <a:lnTo>
                    <a:pt x="2093" y="18302"/>
                  </a:lnTo>
                  <a:cubicBezTo>
                    <a:pt x="2093" y="20124"/>
                    <a:pt x="2806" y="21600"/>
                    <a:pt x="3685" y="21600"/>
                  </a:cubicBezTo>
                  <a:lnTo>
                    <a:pt x="20008" y="21600"/>
                  </a:lnTo>
                  <a:cubicBezTo>
                    <a:pt x="20887" y="21600"/>
                    <a:pt x="21600" y="20124"/>
                    <a:pt x="21600" y="18302"/>
                  </a:cubicBezTo>
                  <a:lnTo>
                    <a:pt x="21600" y="3298"/>
                  </a:lnTo>
                  <a:cubicBezTo>
                    <a:pt x="21600" y="1476"/>
                    <a:pt x="20887" y="0"/>
                    <a:pt x="20008" y="0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rgbClr val="FFFDC6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127000" dist="76200" dir="2700000">
                <a:srgbClr val="000000">
                  <a:alpha val="75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 lvl="0" defTabSz="584200">
                <a:lnSpc>
                  <a:spcPct val="80000"/>
                </a:lnSpc>
                <a:buClr>
                  <a:srgbClr val="FFFFFF"/>
                </a:buClr>
                <a:defRPr b="1" sz="1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grpSp>
          <p:nvGrpSpPr>
            <p:cNvPr id="177" name="Group 177"/>
            <p:cNvGrpSpPr/>
            <p:nvPr/>
          </p:nvGrpSpPr>
          <p:grpSpPr>
            <a:xfrm>
              <a:off x="127000" y="622300"/>
              <a:ext cx="723900" cy="406400"/>
              <a:chOff x="-12700" y="-12700"/>
              <a:chExt cx="723900" cy="406400"/>
            </a:xfrm>
          </p:grpSpPr>
          <p:sp>
            <p:nvSpPr>
              <p:cNvPr id="176" name="Shape 176"/>
              <p:cNvSpPr/>
              <p:nvPr/>
            </p:nvSpPr>
            <p:spPr>
              <a:xfrm>
                <a:off x="0" y="0"/>
                <a:ext cx="698500" cy="355600"/>
              </a:xfrm>
              <a:prstGeom prst="rect">
                <a:avLst/>
              </a:prstGeom>
              <a:solidFill>
                <a:srgbClr val="C8A96F"/>
              </a:solidFill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ctr">
                <a:noAutofit/>
              </a:bodyPr>
              <a:lstStyle>
                <a:lvl1pPr algn="ctr" defTabSz="584200">
                  <a:lnSpc>
                    <a:spcPct val="80000"/>
                  </a:lnSpc>
                  <a:buClr>
                    <a:srgbClr val="FFFFFF"/>
                  </a:buClr>
                  <a:defRPr b="1"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pPr lvl="0">
                  <a:defRPr b="0" sz="1800">
                    <a:solidFill>
                      <a:srgbClr val="000000"/>
                    </a:solidFill>
                    <a:uFillTx/>
                  </a:defRPr>
                </a:pPr>
                <a:r>
                  <a:rPr b="1"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rev 1</a:t>
                </a:r>
              </a:p>
            </p:txBody>
          </p:sp>
          <p:pic>
            <p:nvPicPr>
              <p:cNvPr id="175" name="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2700" y="-12700"/>
                <a:ext cx="723900" cy="406400"/>
              </a:xfrm>
              <a:prstGeom prst="rect">
                <a:avLst/>
              </a:prstGeom>
              <a:effectLst/>
            </p:spPr>
          </p:pic>
        </p:grpSp>
        <p:grpSp>
          <p:nvGrpSpPr>
            <p:cNvPr id="180" name="Group 180"/>
            <p:cNvGrpSpPr/>
            <p:nvPr/>
          </p:nvGrpSpPr>
          <p:grpSpPr>
            <a:xfrm>
              <a:off x="1155700" y="622300"/>
              <a:ext cx="723900" cy="406400"/>
              <a:chOff x="-12700" y="-12700"/>
              <a:chExt cx="723900" cy="406400"/>
            </a:xfrm>
          </p:grpSpPr>
          <p:sp>
            <p:nvSpPr>
              <p:cNvPr id="179" name="Shape 179"/>
              <p:cNvSpPr/>
              <p:nvPr/>
            </p:nvSpPr>
            <p:spPr>
              <a:xfrm>
                <a:off x="0" y="0"/>
                <a:ext cx="698500" cy="355600"/>
              </a:xfrm>
              <a:prstGeom prst="rect">
                <a:avLst/>
              </a:prstGeom>
              <a:solidFill>
                <a:srgbClr val="C8A96F"/>
              </a:solidFill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ctr">
                <a:noAutofit/>
              </a:bodyPr>
              <a:lstStyle>
                <a:lvl1pPr algn="ctr" defTabSz="584200">
                  <a:lnSpc>
                    <a:spcPct val="80000"/>
                  </a:lnSpc>
                  <a:buClr>
                    <a:srgbClr val="FFFFFF"/>
                  </a:buClr>
                  <a:defRPr b="1"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pPr lvl="0">
                  <a:defRPr b="0" sz="1800">
                    <a:solidFill>
                      <a:srgbClr val="000000"/>
                    </a:solidFill>
                    <a:uFillTx/>
                  </a:defRPr>
                </a:pPr>
                <a:r>
                  <a:rPr b="1"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rev 2</a:t>
                </a:r>
              </a:p>
            </p:txBody>
          </p:sp>
          <p:pic>
            <p:nvPicPr>
              <p:cNvPr id="178" name="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2700" y="-12700"/>
                <a:ext cx="723900" cy="406400"/>
              </a:xfrm>
              <a:prstGeom prst="rect">
                <a:avLst/>
              </a:prstGeom>
              <a:effectLst/>
            </p:spPr>
          </p:pic>
        </p:grpSp>
        <p:grpSp>
          <p:nvGrpSpPr>
            <p:cNvPr id="183" name="Group 183"/>
            <p:cNvGrpSpPr/>
            <p:nvPr/>
          </p:nvGrpSpPr>
          <p:grpSpPr>
            <a:xfrm>
              <a:off x="2082800" y="177800"/>
              <a:ext cx="723900" cy="406400"/>
              <a:chOff x="-12700" y="-12700"/>
              <a:chExt cx="723900" cy="406400"/>
            </a:xfrm>
          </p:grpSpPr>
          <p:sp>
            <p:nvSpPr>
              <p:cNvPr id="182" name="Shape 182"/>
              <p:cNvSpPr/>
              <p:nvPr/>
            </p:nvSpPr>
            <p:spPr>
              <a:xfrm>
                <a:off x="0" y="0"/>
                <a:ext cx="698500" cy="355600"/>
              </a:xfrm>
              <a:prstGeom prst="rect">
                <a:avLst/>
              </a:prstGeom>
              <a:solidFill>
                <a:srgbClr val="C8A96F"/>
              </a:solidFill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ctr">
                <a:noAutofit/>
              </a:bodyPr>
              <a:lstStyle>
                <a:lvl1pPr algn="ctr" defTabSz="584200">
                  <a:lnSpc>
                    <a:spcPct val="80000"/>
                  </a:lnSpc>
                  <a:buClr>
                    <a:srgbClr val="FFFFFF"/>
                  </a:buClr>
                  <a:defRPr b="1"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pPr lvl="0">
                  <a:defRPr b="0" sz="1800">
                    <a:solidFill>
                      <a:srgbClr val="000000"/>
                    </a:solidFill>
                    <a:uFillTx/>
                  </a:defRPr>
                </a:pPr>
                <a:r>
                  <a:rPr b="1"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rev 3a</a:t>
                </a:r>
              </a:p>
            </p:txBody>
          </p:sp>
          <p:pic>
            <p:nvPicPr>
              <p:cNvPr id="181" name=""/>
              <p:cNvPicPr/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12700" y="-12700"/>
                <a:ext cx="723900" cy="406400"/>
              </a:xfrm>
              <a:prstGeom prst="rect">
                <a:avLst/>
              </a:prstGeom>
              <a:effectLst/>
            </p:spPr>
          </p:pic>
        </p:grpSp>
        <p:grpSp>
          <p:nvGrpSpPr>
            <p:cNvPr id="186" name="Group 186"/>
            <p:cNvGrpSpPr/>
            <p:nvPr/>
          </p:nvGrpSpPr>
          <p:grpSpPr>
            <a:xfrm>
              <a:off x="2082800" y="1130300"/>
              <a:ext cx="723900" cy="406400"/>
              <a:chOff x="-12700" y="-12700"/>
              <a:chExt cx="723900" cy="406400"/>
            </a:xfrm>
          </p:grpSpPr>
          <p:sp>
            <p:nvSpPr>
              <p:cNvPr id="185" name="Shape 185"/>
              <p:cNvSpPr/>
              <p:nvPr/>
            </p:nvSpPr>
            <p:spPr>
              <a:xfrm>
                <a:off x="0" y="0"/>
                <a:ext cx="698500" cy="355600"/>
              </a:xfrm>
              <a:prstGeom prst="rect">
                <a:avLst/>
              </a:prstGeom>
              <a:solidFill>
                <a:srgbClr val="C8A96F"/>
              </a:solidFill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ctr">
                <a:noAutofit/>
              </a:bodyPr>
              <a:lstStyle>
                <a:lvl1pPr algn="ctr" defTabSz="584200">
                  <a:lnSpc>
                    <a:spcPct val="80000"/>
                  </a:lnSpc>
                  <a:buClr>
                    <a:srgbClr val="FFFFFF"/>
                  </a:buClr>
                  <a:defRPr b="1"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pPr lvl="0">
                  <a:defRPr b="0" sz="1800">
                    <a:solidFill>
                      <a:srgbClr val="000000"/>
                    </a:solidFill>
                    <a:uFillTx/>
                  </a:defRPr>
                </a:pPr>
                <a:r>
                  <a:rPr b="1"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rev 3b</a:t>
                </a:r>
              </a:p>
            </p:txBody>
          </p:sp>
          <p:pic>
            <p:nvPicPr>
              <p:cNvPr id="184" name=""/>
              <p:cNvPicPr/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-12700" y="-12700"/>
                <a:ext cx="723900" cy="406400"/>
              </a:xfrm>
              <a:prstGeom prst="rect">
                <a:avLst/>
              </a:prstGeom>
              <a:effectLst/>
            </p:spPr>
          </p:pic>
        </p:grpSp>
        <p:pic>
          <p:nvPicPr>
            <p:cNvPr id="187" name="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847915" y="520501"/>
              <a:ext cx="314724" cy="277086"/>
            </a:xfrm>
            <a:prstGeom prst="rect">
              <a:avLst/>
            </a:prstGeom>
            <a:effectLst/>
          </p:spPr>
        </p:pic>
        <p:pic>
          <p:nvPicPr>
            <p:cNvPr id="189" name="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830137" y="838497"/>
              <a:ext cx="339083" cy="358015"/>
            </a:xfrm>
            <a:prstGeom prst="rect">
              <a:avLst/>
            </a:prstGeom>
            <a:effectLst/>
          </p:spPr>
        </p:pic>
        <p:pic>
          <p:nvPicPr>
            <p:cNvPr id="191" name="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24871" y="706221"/>
              <a:ext cx="399380" cy="219869"/>
            </a:xfrm>
            <a:prstGeom prst="rect">
              <a:avLst/>
            </a:prstGeom>
            <a:effectLst/>
          </p:spPr>
        </p:pic>
      </p:grpSp>
      <p:sp>
        <p:nvSpPr>
          <p:cNvPr id="194" name="Shape 194"/>
          <p:cNvSpPr/>
          <p:nvPr/>
        </p:nvSpPr>
        <p:spPr>
          <a:xfrm>
            <a:off x="4660900" y="1841500"/>
            <a:ext cx="1143000" cy="762000"/>
          </a:xfrm>
          <a:prstGeom prst="roundRect">
            <a:avLst>
              <a:gd name="adj" fmla="val 20130"/>
            </a:avLst>
          </a:prstGeom>
          <a:solidFill>
            <a:srgbClr val="D6D6D6">
              <a:alpha val="48000"/>
            </a:srgbClr>
          </a:solidFill>
          <a:ln w="25400">
            <a:solidFill>
              <a:srgbClr val="000000">
                <a:alpha val="48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 defTabSz="584200">
              <a:lnSpc>
                <a:spcPct val="80000"/>
              </a:lnSpc>
              <a:buClr>
                <a:srgbClr val="FFFFFF"/>
              </a:buClr>
              <a:defRPr b="1" sz="13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b="0" sz="1800">
                <a:effectLst/>
                <a:uFillTx/>
              </a:defRPr>
            </a:pPr>
            <a:r>
              <a:rPr b="1" sz="13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/>
                </a:uFill>
              </a:rPr>
              <a:t>Authentication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xi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afterEffect" presetClass="entr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xi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afterEffect" presetClass="entr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presetClass="exi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afterEffect" presetClass="exi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8" dur="250" fill="hold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presetClass="entr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4" dur="2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presetClass="exit" presetSubtype="0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8" dur="1000" fill="hold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1"/>
      <p:bldP build="whole" bldLvl="1" animBg="1" rev="0" advAuto="0" spid="172" grpId="4"/>
      <p:bldP build="whole" bldLvl="1" animBg="1" rev="0" advAuto="0" spid="172" grpId="5"/>
      <p:bldP build="whole" bldLvl="1" animBg="1" rev="0" advAuto="0" spid="173" grpId="6"/>
      <p:bldP build="whole" bldLvl="1" animBg="1" rev="0" advAuto="0" spid="171" grpId="3"/>
      <p:bldP build="whole" bldLvl="1" animBg="1" rev="0" advAuto="0" spid="171" grpId="2"/>
      <p:bldP build="whole" bldLvl="1" animBg="1" rev="0" advAuto="0" spid="173" grpId="7"/>
      <p:bldP build="whole" bldLvl="1" animBg="1" rev="0" advAuto="0" spid="170" grpId="8"/>
      <p:bldP build="whole" bldLvl="1" animBg="1" rev="0" advAuto="0" spid="193" grpId="9"/>
      <p:bldP build="whole" bldLvl="1" animBg="1" rev="0" advAuto="0" spid="193" grpId="1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378" name="couchbase_medium_gradient gr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275" y="6196012"/>
            <a:ext cx="1052513" cy="601664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Shape 379"/>
          <p:cNvSpPr/>
          <p:nvPr>
            <p:ph type="title"/>
          </p:nvPr>
        </p:nvSpPr>
        <p:spPr>
          <a:xfrm>
            <a:off x="457200" y="381000"/>
            <a:ext cx="8229600" cy="1096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User Attributes</a:t>
            </a:r>
          </a:p>
        </p:txBody>
      </p:sp>
      <p:sp>
        <p:nvSpPr>
          <p:cNvPr id="380" name="Shape 380"/>
          <p:cNvSpPr/>
          <p:nvPr>
            <p:ph type="body" idx="1"/>
          </p:nvPr>
        </p:nvSpPr>
        <p:spPr>
          <a:xfrm>
            <a:off x="609600" y="1325562"/>
            <a:ext cx="8077200" cy="53800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240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33333"/>
                </a:solidFill>
                <a:latin typeface="Arial Bold"/>
                <a:ea typeface="Arial Bold"/>
                <a:cs typeface="Arial Bold"/>
                <a:sym typeface="Arial Bold"/>
              </a:rPr>
              <a:t>ID</a:t>
            </a:r>
            <a:endParaRPr sz="2400">
              <a:solidFill>
                <a:srgbClr val="333333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1" marL="621630" indent="-240630" defTabSz="457200">
              <a:lnSpc>
                <a:spcPct val="90000"/>
              </a:lnSpc>
              <a:spcBef>
                <a:spcPts val="400"/>
              </a:spcBef>
              <a:buClr>
                <a:srgbClr val="333333"/>
              </a:buClr>
              <a:buFontTx/>
              <a:buChar char="-"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Immutable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marL="240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33333"/>
                </a:solidFill>
                <a:latin typeface="Arial Bold"/>
                <a:ea typeface="Arial Bold"/>
                <a:cs typeface="Arial Bold"/>
                <a:sym typeface="Arial Bold"/>
              </a:rPr>
              <a:t>Password</a:t>
            </a:r>
            <a:endParaRPr sz="2400">
              <a:solidFill>
                <a:srgbClr val="333333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1" marL="621630" indent="-240630" defTabSz="457200">
              <a:lnSpc>
                <a:spcPct val="90000"/>
              </a:lnSpc>
              <a:spcBef>
                <a:spcPts val="400"/>
              </a:spcBef>
              <a:buClr>
                <a:srgbClr val="333333"/>
              </a:buClr>
              <a:buFontTx/>
              <a:buChar char="-"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Write-only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621630" indent="-240630" defTabSz="457200">
              <a:lnSpc>
                <a:spcPct val="90000"/>
              </a:lnSpc>
              <a:spcBef>
                <a:spcPts val="400"/>
              </a:spcBef>
              <a:buClr>
                <a:srgbClr val="333333"/>
              </a:buClr>
              <a:buFontTx/>
              <a:buChar char="-"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Securely hashed using bcrypt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marL="240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33333"/>
                </a:solidFill>
                <a:latin typeface="Arial Bold"/>
                <a:ea typeface="Arial Bold"/>
                <a:cs typeface="Arial Bold"/>
                <a:sym typeface="Arial Bold"/>
              </a:rPr>
              <a:t>Access privileges</a:t>
            </a:r>
            <a:endParaRPr sz="2400">
              <a:solidFill>
                <a:srgbClr val="333333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1" marL="621630" indent="-240630" defTabSz="457200">
              <a:lnSpc>
                <a:spcPct val="90000"/>
              </a:lnSpc>
              <a:spcBef>
                <a:spcPts val="400"/>
              </a:spcBef>
              <a:buClr>
                <a:srgbClr val="333333"/>
              </a:buClr>
              <a:buFontTx/>
              <a:buChar char="-"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Channels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621630" indent="-240630" defTabSz="457200">
              <a:lnSpc>
                <a:spcPct val="90000"/>
              </a:lnSpc>
              <a:spcBef>
                <a:spcPts val="400"/>
              </a:spcBef>
              <a:buClr>
                <a:srgbClr val="333333"/>
              </a:buClr>
              <a:buFontTx/>
              <a:buChar char="-"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Role membership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9" grpId="1"/>
      <p:bldP build="whole" bldLvl="1" animBg="1" rev="0" advAuto="0" spid="380" grpId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383" name="couchbase_medium_gradient gr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275" y="6196012"/>
            <a:ext cx="1052513" cy="601664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Shape 384"/>
          <p:cNvSpPr/>
          <p:nvPr>
            <p:ph type="title"/>
          </p:nvPr>
        </p:nvSpPr>
        <p:spPr>
          <a:xfrm>
            <a:off x="457200" y="381000"/>
            <a:ext cx="8229600" cy="1096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User Accounts</a:t>
            </a:r>
          </a:p>
        </p:txBody>
      </p:sp>
      <p:sp>
        <p:nvSpPr>
          <p:cNvPr id="385" name="Shape 385"/>
          <p:cNvSpPr/>
          <p:nvPr>
            <p:ph type="body" idx="1"/>
          </p:nvPr>
        </p:nvSpPr>
        <p:spPr>
          <a:xfrm>
            <a:off x="609600" y="1477962"/>
            <a:ext cx="8077200" cy="53800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240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33333"/>
                </a:solidFill>
                <a:latin typeface="Arial Bold"/>
                <a:ea typeface="Arial Bold"/>
                <a:cs typeface="Arial Bold"/>
                <a:sym typeface="Arial Bold"/>
              </a:rPr>
              <a:t>Sync Gateway manages mobile user accounts</a:t>
            </a:r>
            <a:endParaRPr sz="2400">
              <a:solidFill>
                <a:srgbClr val="333333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1" marL="621630" indent="-240630" defTabSz="457200">
              <a:lnSpc>
                <a:spcPct val="90000"/>
              </a:lnSpc>
              <a:spcBef>
                <a:spcPts val="400"/>
              </a:spcBef>
              <a:buClr>
                <a:srgbClr val="333333"/>
              </a:buClr>
              <a:buFontTx/>
              <a:buChar char="-"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User database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621630" indent="-240630" defTabSz="457200">
              <a:lnSpc>
                <a:spcPct val="90000"/>
              </a:lnSpc>
              <a:spcBef>
                <a:spcPts val="400"/>
              </a:spcBef>
              <a:buClr>
                <a:srgbClr val="333333"/>
              </a:buClr>
              <a:buFontTx/>
              <a:buChar char="-"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Admin REST API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marL="240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33333"/>
                </a:solidFill>
                <a:latin typeface="Arial Bold"/>
                <a:ea typeface="Arial Bold"/>
                <a:cs typeface="Arial Bold"/>
                <a:sym typeface="Arial Bold"/>
              </a:rPr>
              <a:t>Authentication Mechanisms</a:t>
            </a:r>
            <a:endParaRPr sz="2400">
              <a:solidFill>
                <a:srgbClr val="333333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1" marL="621630" indent="-240630" defTabSz="457200">
              <a:lnSpc>
                <a:spcPct val="90000"/>
              </a:lnSpc>
              <a:spcBef>
                <a:spcPts val="400"/>
              </a:spcBef>
              <a:buClr>
                <a:srgbClr val="333333"/>
              </a:buClr>
              <a:buFontTx/>
              <a:buChar char="-"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HTTP Basic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621630" indent="-240630" defTabSz="457200">
              <a:lnSpc>
                <a:spcPct val="90000"/>
              </a:lnSpc>
              <a:spcBef>
                <a:spcPts val="400"/>
              </a:spcBef>
              <a:buClr>
                <a:srgbClr val="333333"/>
              </a:buClr>
              <a:buFontTx/>
              <a:buChar char="-"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Session cookie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621630" indent="-240630" defTabSz="457200">
              <a:lnSpc>
                <a:spcPct val="90000"/>
              </a:lnSpc>
              <a:spcBef>
                <a:spcPts val="400"/>
              </a:spcBef>
              <a:buClr>
                <a:srgbClr val="333333"/>
              </a:buClr>
              <a:buFontTx/>
              <a:buChar char="-"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621630" indent="-240630" defTabSz="457200">
              <a:lnSpc>
                <a:spcPct val="90000"/>
              </a:lnSpc>
              <a:spcBef>
                <a:spcPts val="400"/>
              </a:spcBef>
              <a:buClr>
                <a:srgbClr val="333333"/>
              </a:buClr>
              <a:buFontTx/>
              <a:buChar char="-"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Custom (via app server)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4" grpId="1"/>
      <p:bldP build="whole" bldLvl="1" animBg="1" rev="0" advAuto="0" spid="385" grpId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388" name="couchbase_medium_gradient gr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275" y="6196012"/>
            <a:ext cx="1052513" cy="601664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hape 389"/>
          <p:cNvSpPr/>
          <p:nvPr>
            <p:ph type="title"/>
          </p:nvPr>
        </p:nvSpPr>
        <p:spPr>
          <a:xfrm>
            <a:off x="457200" y="381000"/>
            <a:ext cx="8229600" cy="1096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User Creation</a:t>
            </a:r>
          </a:p>
        </p:txBody>
      </p:sp>
      <p:sp>
        <p:nvSpPr>
          <p:cNvPr id="390" name="Shape 390"/>
          <p:cNvSpPr/>
          <p:nvPr>
            <p:ph type="body" idx="1"/>
          </p:nvPr>
        </p:nvSpPr>
        <p:spPr>
          <a:xfrm>
            <a:off x="609600" y="1325562"/>
            <a:ext cx="8077200" cy="53800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40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defRPr b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21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buChar char="•"/>
              <a:defRPr b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lvl="0">
              <a:defRPr sz="1800"/>
            </a:pPr>
            <a:r>
              <a:rPr sz="2400"/>
              <a:t>Create a user with no access to anything</a:t>
            </a:r>
            <a:endParaRPr sz="2400"/>
          </a:p>
          <a:p>
            <a:pPr lvl="1">
              <a:defRPr sz="1800"/>
            </a:pPr>
            <a:r>
              <a:rPr sz="2400"/>
              <a:t>curl -X POST http://localhost:4985/default/_user/ -d '{"name":"foo", "password":"bar"}'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9" grpId="1"/>
      <p:bldP build="whole" bldLvl="1" animBg="1" rev="0" advAuto="0" spid="390" grpId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393" name="couchbase_medium_gradient gr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275" y="6196012"/>
            <a:ext cx="1052513" cy="601664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Shape 394"/>
          <p:cNvSpPr/>
          <p:nvPr>
            <p:ph type="title"/>
          </p:nvPr>
        </p:nvSpPr>
        <p:spPr>
          <a:xfrm>
            <a:off x="457200" y="381000"/>
            <a:ext cx="8229600" cy="1096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Document Creation</a:t>
            </a:r>
          </a:p>
        </p:txBody>
      </p:sp>
      <p:sp>
        <p:nvSpPr>
          <p:cNvPr id="395" name="Shape 395"/>
          <p:cNvSpPr/>
          <p:nvPr>
            <p:ph type="body" idx="1"/>
          </p:nvPr>
        </p:nvSpPr>
        <p:spPr>
          <a:xfrm>
            <a:off x="609600" y="1325562"/>
            <a:ext cx="8077200" cy="53800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240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Create a document using our user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621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buChar char="•"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curl -u foo:bar -X POST http://localhost:4984/default/  -H "Content-Type: application/json"  -d '{ "type": “presentation","title":"Intro To Couchbase Mobile"}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marL="240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The server Answer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621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buChar char="•"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{"id":"c80c95e37157d8f910205e81a52a0499","ok":true,"rev":"1-6a60ed9c1437173f44ff56be2d11bb7c"}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4" grpId="1"/>
      <p:bldP build="whole" bldLvl="1" animBg="1" rev="0" advAuto="0" spid="395" grpId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398" name="couchbase_medium_gradient gr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275" y="6196012"/>
            <a:ext cx="1052513" cy="601664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Shape 399"/>
          <p:cNvSpPr/>
          <p:nvPr>
            <p:ph type="title"/>
          </p:nvPr>
        </p:nvSpPr>
        <p:spPr>
          <a:xfrm>
            <a:off x="457200" y="381000"/>
            <a:ext cx="8229600" cy="1096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Retrieve the Document</a:t>
            </a:r>
          </a:p>
        </p:txBody>
      </p:sp>
      <p:sp>
        <p:nvSpPr>
          <p:cNvPr id="400" name="Shape 400"/>
          <p:cNvSpPr/>
          <p:nvPr>
            <p:ph type="body" idx="1"/>
          </p:nvPr>
        </p:nvSpPr>
        <p:spPr>
          <a:xfrm>
            <a:off x="609600" y="1325562"/>
            <a:ext cx="8077200" cy="53800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240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Get the created Document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621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buChar char="•"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curl -u foo:bar -X GET </a:t>
            </a:r>
            <a:r>
              <a:rPr sz="2400" u="sng">
                <a:latin typeface="Arial"/>
                <a:ea typeface="Arial"/>
                <a:cs typeface="Arial"/>
                <a:sym typeface="Arial"/>
                <a:hlinkClick r:id="rId3" invalidUrl="" action="" tgtFrame="" tooltip="" history="1" highlightClick="0" endSnd="0"/>
              </a:rPr>
              <a:t>http://localhost:4984/default/c80c95e37157d8f910205e81a52a0499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marL="240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The server answer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621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buChar char="•"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{"error":"Forbidden","reason":"forbidden"}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marL="240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Something is wrong!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0" grpId="2"/>
      <p:bldP build="whole" bldLvl="1" animBg="1" rev="0" advAuto="0" spid="399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403" name="couchbase_medium_gradient gr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275" y="6196012"/>
            <a:ext cx="1052513" cy="601664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Shape 404"/>
          <p:cNvSpPr/>
          <p:nvPr>
            <p:ph type="title"/>
          </p:nvPr>
        </p:nvSpPr>
        <p:spPr>
          <a:xfrm>
            <a:off x="457200" y="381000"/>
            <a:ext cx="8229600" cy="1096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User Update</a:t>
            </a:r>
          </a:p>
        </p:txBody>
      </p:sp>
      <p:sp>
        <p:nvSpPr>
          <p:cNvPr id="405" name="Shape 405"/>
          <p:cNvSpPr/>
          <p:nvPr>
            <p:ph type="body" idx="1"/>
          </p:nvPr>
        </p:nvSpPr>
        <p:spPr>
          <a:xfrm>
            <a:off x="609600" y="1325562"/>
            <a:ext cx="8077200" cy="53800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240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Update the user to be able to access the ‘public’ channel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621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buChar char="•"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curl -X PUT http://localhost:4985/default/_user/foo  -H "Content-Type: application/json" -d ‘{“admin_channels":["public"]}'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marL="240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Get the user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621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buChar char="•"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curl  -X GET </a:t>
            </a:r>
            <a:r>
              <a:rPr sz="2400" u="sng">
                <a:latin typeface="Arial"/>
                <a:ea typeface="Arial"/>
                <a:cs typeface="Arial"/>
                <a:sym typeface="Arial"/>
                <a:hlinkClick r:id="rId3" invalidUrl="" action="" tgtFrame="" tooltip="" history="1" highlightClick="0" endSnd="0"/>
              </a:rPr>
              <a:t>http://localhost:4985/default/_user/foo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marL="240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Server Answer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621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buChar char="•"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{"name":"foo","admin_channels":["public"],"all_channels":["public"]}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4" grpId="1"/>
      <p:bldP build="whole" bldLvl="1" animBg="1" rev="0" advAuto="0" spid="405" grpId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408" name="couchbase_medium_gradient gr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275" y="6196012"/>
            <a:ext cx="1052513" cy="601664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Shape 409"/>
          <p:cNvSpPr/>
          <p:nvPr>
            <p:ph type="title"/>
          </p:nvPr>
        </p:nvSpPr>
        <p:spPr>
          <a:xfrm>
            <a:off x="457200" y="381000"/>
            <a:ext cx="8229600" cy="1096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Retry</a:t>
            </a:r>
          </a:p>
        </p:txBody>
      </p:sp>
      <p:sp>
        <p:nvSpPr>
          <p:cNvPr id="410" name="Shape 410"/>
          <p:cNvSpPr/>
          <p:nvPr>
            <p:ph type="body" idx="1"/>
          </p:nvPr>
        </p:nvSpPr>
        <p:spPr>
          <a:xfrm>
            <a:off x="609600" y="1325562"/>
            <a:ext cx="8077200" cy="53800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240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Update the user to be able to access the ‘public’ channel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621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buChar char="•"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curl -u foo:bar -X GET </a:t>
            </a:r>
            <a:r>
              <a:rPr sz="2400" u="sng">
                <a:latin typeface="Arial"/>
                <a:ea typeface="Arial"/>
                <a:cs typeface="Arial"/>
                <a:sym typeface="Arial"/>
                <a:hlinkClick r:id="rId3" invalidUrl="" action="" tgtFrame="" tooltip="" history="1" highlightClick="0" endSnd="0"/>
              </a:rPr>
              <a:t>http://localhost:4984/default/c80c95e37157d8f910205e81a52a0499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marL="240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The Server Answer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621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buChar char="•"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{"_id":"c80c95e37157d8f910205e81a52a0499","_rev":"1-6a60ed9c1437173f44ff56be2d11bb7c","title":"IntroToCBMobile”,"type":"presentation"}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0" grpId="2"/>
      <p:bldP build="whole" bldLvl="1" animBg="1" rev="0" advAuto="0" spid="409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413" name="couchbase_medium_gradient gr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275" y="6196012"/>
            <a:ext cx="1052513" cy="601664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Shape 414"/>
          <p:cNvSpPr/>
          <p:nvPr>
            <p:ph type="title"/>
          </p:nvPr>
        </p:nvSpPr>
        <p:spPr>
          <a:xfrm>
            <a:off x="457200" y="381000"/>
            <a:ext cx="8229600" cy="1096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All documents</a:t>
            </a:r>
          </a:p>
        </p:txBody>
      </p:sp>
      <p:sp>
        <p:nvSpPr>
          <p:cNvPr id="415" name="Shape 415"/>
          <p:cNvSpPr/>
          <p:nvPr>
            <p:ph type="body" idx="1"/>
          </p:nvPr>
        </p:nvSpPr>
        <p:spPr>
          <a:xfrm>
            <a:off x="609600" y="1325562"/>
            <a:ext cx="8077200" cy="53800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40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defRPr b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21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buChar char="•"/>
              <a:defRPr b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002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defRPr b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</a:lstStyle>
          <a:p>
            <a:pPr lvl="0">
              <a:defRPr sz="1800"/>
            </a:pPr>
            <a:r>
              <a:rPr sz="2400"/>
              <a:t>Get the list of documents on the server</a:t>
            </a:r>
            <a:endParaRPr sz="2400"/>
          </a:p>
          <a:p>
            <a:pPr lvl="1">
              <a:defRPr sz="1800"/>
            </a:pPr>
            <a:r>
              <a:rPr sz="2400"/>
              <a:t>curl -u foo:bar  -X GET http://localhost:4984/default/_all_docs</a:t>
            </a:r>
            <a:endParaRPr sz="2400"/>
          </a:p>
          <a:p>
            <a:pPr lvl="2">
              <a:defRPr sz="1800"/>
            </a:pPr>
            <a:r>
              <a:rPr sz="2400"/>
              <a:t>{"rows":[{"key":"c80c95e37157d8f910205e81a52a0499","id":"c80c95e37157d8f910205e81a52a0499","value":{"rev":"1-6a60ed9c1437173f44ff56be2d11bb7c"}}],"total_rows":1,"update_seq":4}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4" grpId="1"/>
      <p:bldP build="whole" bldLvl="1" animBg="1" rev="0" advAuto="0" spid="415" grpId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418" name="couchbase_medium_gradient gr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275" y="6196012"/>
            <a:ext cx="1052513" cy="601664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Shape 419"/>
          <p:cNvSpPr/>
          <p:nvPr>
            <p:ph type="title"/>
          </p:nvPr>
        </p:nvSpPr>
        <p:spPr>
          <a:xfrm>
            <a:off x="457200" y="381000"/>
            <a:ext cx="8229600" cy="1096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Changes?</a:t>
            </a:r>
          </a:p>
        </p:txBody>
      </p:sp>
      <p:sp>
        <p:nvSpPr>
          <p:cNvPr id="420" name="Shape 420"/>
          <p:cNvSpPr/>
          <p:nvPr>
            <p:ph type="body" idx="1"/>
          </p:nvPr>
        </p:nvSpPr>
        <p:spPr>
          <a:xfrm>
            <a:off x="609600" y="1325562"/>
            <a:ext cx="8077200" cy="53800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40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defRPr b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21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buChar char="•"/>
              <a:defRPr b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002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defRPr b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</a:lstStyle>
          <a:p>
            <a:pPr lvl="0">
              <a:defRPr sz="1800"/>
            </a:pPr>
            <a:r>
              <a:rPr sz="2400"/>
              <a:t>Get the list of changes on the server</a:t>
            </a:r>
            <a:endParaRPr sz="2400"/>
          </a:p>
          <a:p>
            <a:pPr lvl="1">
              <a:defRPr sz="1800"/>
            </a:pPr>
            <a:r>
              <a:rPr sz="2400"/>
              <a:t>curl -u foo:bar  -X GET http://localhost:4984/default/_changes</a:t>
            </a:r>
            <a:endParaRPr sz="2400"/>
          </a:p>
          <a:p>
            <a:pPr lvl="2">
              <a:defRPr sz="1800"/>
            </a:pPr>
            <a:r>
              <a:rPr sz="2400"/>
              <a:t>{"results":[{"seq":"4:2","id":"c80c95e37157d8f910205e81a52a0499","changes":[{"rev":"1-6a60ed9c1437173f44ff56be2d11bb7c"}]},{"seq":4,"id":"_user/foo","changes":[{"rev":""}]}],"last_seq":"4"}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9" grpId="1"/>
      <p:bldP build="whole" bldLvl="1" animBg="1" rev="0" advAuto="0" spid="420" grpId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423" name="couchbase_medium_gradient gr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275" y="6196012"/>
            <a:ext cx="1052513" cy="601664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Shape 424"/>
          <p:cNvSpPr/>
          <p:nvPr>
            <p:ph type="title"/>
          </p:nvPr>
        </p:nvSpPr>
        <p:spPr>
          <a:xfrm>
            <a:off x="457200" y="381000"/>
            <a:ext cx="8229600" cy="1096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About document Access</a:t>
            </a:r>
          </a:p>
        </p:txBody>
      </p:sp>
      <p:sp>
        <p:nvSpPr>
          <p:cNvPr id="425" name="Shape 425"/>
          <p:cNvSpPr/>
          <p:nvPr>
            <p:ph type="body" idx="1"/>
          </p:nvPr>
        </p:nvSpPr>
        <p:spPr>
          <a:xfrm>
            <a:off x="609600" y="1325562"/>
            <a:ext cx="8077200" cy="53800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240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Write a Sync function that give access only to the owner of document of type presentation.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marL="240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To do that you need to use the access and channel functions.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2">
              <a:defRPr b="0" sz="180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channel(</a:t>
            </a: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channelName</a:t>
            </a: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)</a:t>
            </a: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Routes the document to the named channel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 b="0" sz="180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access(</a:t>
            </a: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user,channelName</a:t>
            </a: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)</a:t>
            </a: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Grant access to a channel to a specified user, list of users or a role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4" grpId="1"/>
      <p:bldP build="whole" bldLvl="1" animBg="1" rev="0" advAuto="0" spid="425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Sync Gateway Components</a:t>
            </a:r>
          </a:p>
        </p:txBody>
      </p:sp>
      <p:sp>
        <p:nvSpPr>
          <p:cNvPr id="197" name="Shape 197"/>
          <p:cNvSpPr/>
          <p:nvPr/>
        </p:nvSpPr>
        <p:spPr>
          <a:xfrm>
            <a:off x="2159000" y="1403350"/>
            <a:ext cx="4813300" cy="5041900"/>
          </a:xfrm>
          <a:prstGeom prst="roundRect">
            <a:avLst>
              <a:gd name="adj" fmla="val 8391"/>
            </a:avLst>
          </a:prstGeom>
          <a:solidFill>
            <a:srgbClr val="D8EBFF"/>
          </a:solidFill>
          <a:ln w="50800">
            <a:solidFill/>
            <a:miter lim="400000"/>
          </a:ln>
        </p:spPr>
        <p:txBody>
          <a:bodyPr lIns="38100" tIns="38100" rIns="38100" bIns="38100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000000"/>
                  </a:solidFill>
                </a:uFill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-1892300" y="15875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D6D6D6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cxnSp>
        <p:nvCxnSpPr>
          <p:cNvPr id="199" name="Connector 199"/>
          <p:cNvCxnSpPr>
            <a:stCxn id="209" idx="0"/>
            <a:endCxn id="200" idx="0"/>
          </p:cNvCxnSpPr>
          <p:nvPr/>
        </p:nvCxnSpPr>
        <p:spPr>
          <a:xfrm flipH="1" flipV="1">
            <a:off x="3365500" y="2209800"/>
            <a:ext cx="1866900" cy="12700"/>
          </a:xfrm>
          <a:prstGeom prst="straightConnector1">
            <a:avLst/>
          </a:prstGeom>
          <a:ln w="38100">
            <a:solidFill/>
            <a:miter lim="400000"/>
            <a:headEnd type="stealth"/>
          </a:ln>
        </p:spPr>
      </p:cxnSp>
      <p:sp>
        <p:nvSpPr>
          <p:cNvPr id="200" name="Shape 200"/>
          <p:cNvSpPr/>
          <p:nvPr/>
        </p:nvSpPr>
        <p:spPr>
          <a:xfrm>
            <a:off x="2794000" y="1828800"/>
            <a:ext cx="1143000" cy="762000"/>
          </a:xfrm>
          <a:prstGeom prst="roundRect">
            <a:avLst>
              <a:gd name="adj" fmla="val 20130"/>
            </a:avLst>
          </a:prstGeom>
          <a:solidFill>
            <a:srgbClr val="D6D6D6">
              <a:alpha val="33000"/>
            </a:srgbClr>
          </a:solidFill>
          <a:ln w="25400">
            <a:solidFill>
              <a:srgbClr val="000000">
                <a:alpha val="33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>
                <a:solidFill>
                  <a:srgbClr val="000000"/>
                </a:solidFill>
                <a:uFillTx/>
              </a:defRPr>
            </a:pPr>
            <a:r>
              <a:rPr b="1" sz="14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/>
                </a:uFill>
              </a:rPr>
              <a:t>Sync</a:t>
            </a:r>
            <a:endParaRPr b="1" sz="1400">
              <a:effectLst>
                <a:outerShdw sx="100000" sy="100000" kx="0" ky="0" algn="b" rotWithShape="0" blurRad="38100" dist="12700" dir="5400000">
                  <a:srgbClr val="000000">
                    <a:alpha val="50000"/>
                  </a:srgbClr>
                </a:outerShdw>
              </a:effectLst>
              <a:uFill>
                <a:solidFill/>
              </a:uFill>
            </a:endParaRPr>
          </a:p>
          <a:p>
            <a:pPr lvl="0" algn="ctr" defTabSz="584200">
              <a:lnSpc>
                <a:spcPct val="80000"/>
              </a:lnSpc>
              <a:buClr>
                <a:srgbClr val="FFFFFF"/>
              </a:buClr>
              <a:defRPr>
                <a:solidFill>
                  <a:srgbClr val="000000"/>
                </a:solidFill>
                <a:uFillTx/>
              </a:defRPr>
            </a:pPr>
            <a:r>
              <a:rPr b="1" sz="14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/>
                </a:uFill>
              </a:rPr>
              <a:t>REST API</a:t>
            </a:r>
          </a:p>
        </p:txBody>
      </p:sp>
      <p:cxnSp>
        <p:nvCxnSpPr>
          <p:cNvPr id="201" name="Connector 201"/>
          <p:cNvCxnSpPr>
            <a:stCxn id="206" idx="0"/>
            <a:endCxn id="204" idx="0"/>
          </p:cNvCxnSpPr>
          <p:nvPr/>
        </p:nvCxnSpPr>
        <p:spPr>
          <a:xfrm>
            <a:off x="5232400" y="4483100"/>
            <a:ext cx="0" cy="1181100"/>
          </a:xfrm>
          <a:prstGeom prst="straightConnector1">
            <a:avLst/>
          </a:prstGeom>
          <a:ln w="38100">
            <a:solidFill/>
            <a:miter lim="400000"/>
            <a:tailEnd type="stealth"/>
          </a:ln>
        </p:spPr>
      </p:cxnSp>
      <p:cxnSp>
        <p:nvCxnSpPr>
          <p:cNvPr id="202" name="Connector 202"/>
          <p:cNvCxnSpPr>
            <a:stCxn id="212" idx="0"/>
            <a:endCxn id="204" idx="0"/>
          </p:cNvCxnSpPr>
          <p:nvPr/>
        </p:nvCxnSpPr>
        <p:spPr>
          <a:xfrm>
            <a:off x="3365500" y="3352800"/>
            <a:ext cx="1866900" cy="2311400"/>
          </a:xfrm>
          <a:prstGeom prst="straightConnector1">
            <a:avLst/>
          </a:prstGeom>
          <a:ln w="38100">
            <a:solidFill/>
            <a:miter lim="400000"/>
            <a:headEnd type="stealth"/>
          </a:ln>
        </p:spPr>
      </p:cxnSp>
      <p:cxnSp>
        <p:nvCxnSpPr>
          <p:cNvPr id="203" name="Connector 203"/>
          <p:cNvCxnSpPr>
            <a:stCxn id="204" idx="0"/>
            <a:endCxn id="214" idx="0"/>
          </p:cNvCxnSpPr>
          <p:nvPr/>
        </p:nvCxnSpPr>
        <p:spPr>
          <a:xfrm>
            <a:off x="5232400" y="5664200"/>
            <a:ext cx="0" cy="2057400"/>
          </a:xfrm>
          <a:prstGeom prst="straightConnector1">
            <a:avLst/>
          </a:prstGeom>
          <a:ln w="38100">
            <a:solidFill>
              <a:srgbClr val="FF2600"/>
            </a:solidFill>
            <a:miter lim="400000"/>
            <a:headEnd type="stealth"/>
          </a:ln>
        </p:spPr>
      </p:cxnSp>
      <p:sp>
        <p:nvSpPr>
          <p:cNvPr id="204" name="Shape 204"/>
          <p:cNvSpPr/>
          <p:nvPr/>
        </p:nvSpPr>
        <p:spPr>
          <a:xfrm>
            <a:off x="4660900" y="5283200"/>
            <a:ext cx="1143000" cy="762000"/>
          </a:xfrm>
          <a:prstGeom prst="roundRect">
            <a:avLst>
              <a:gd name="adj" fmla="val 20130"/>
            </a:avLst>
          </a:prstGeom>
          <a:solidFill>
            <a:srgbClr val="D6D6D6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b="0" sz="1800">
                <a:effectLst/>
                <a:uFillTx/>
              </a:defRPr>
            </a:pPr>
            <a:r>
              <a:rPr b="1" sz="14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/>
                </a:uFill>
              </a:rPr>
              <a:t>Couchbase Smart Client</a:t>
            </a:r>
          </a:p>
        </p:txBody>
      </p:sp>
      <p:cxnSp>
        <p:nvCxnSpPr>
          <p:cNvPr id="205" name="Connector 205"/>
          <p:cNvCxnSpPr>
            <a:stCxn id="211" idx="0"/>
            <a:endCxn id="206" idx="0"/>
          </p:cNvCxnSpPr>
          <p:nvPr/>
        </p:nvCxnSpPr>
        <p:spPr>
          <a:xfrm>
            <a:off x="5232400" y="3352800"/>
            <a:ext cx="0" cy="1130300"/>
          </a:xfrm>
          <a:prstGeom prst="straightConnector1">
            <a:avLst/>
          </a:prstGeom>
          <a:ln w="38100">
            <a:solidFill/>
            <a:miter lim="400000"/>
            <a:tailEnd type="stealth"/>
          </a:ln>
        </p:spPr>
      </p:cxnSp>
      <p:sp>
        <p:nvSpPr>
          <p:cNvPr id="206" name="Shape 206"/>
          <p:cNvSpPr/>
          <p:nvPr/>
        </p:nvSpPr>
        <p:spPr>
          <a:xfrm>
            <a:off x="4660900" y="4102100"/>
            <a:ext cx="1143000" cy="762000"/>
          </a:xfrm>
          <a:prstGeom prst="roundRect">
            <a:avLst>
              <a:gd name="adj" fmla="val 20130"/>
            </a:avLst>
          </a:prstGeom>
          <a:solidFill>
            <a:srgbClr val="D6D6D6">
              <a:alpha val="33000"/>
            </a:srgbClr>
          </a:solidFill>
          <a:ln w="25400">
            <a:solidFill>
              <a:srgbClr val="000000">
                <a:alpha val="33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b="0" sz="1800">
                <a:effectLst/>
                <a:uFillTx/>
              </a:defRPr>
            </a:pPr>
            <a:r>
              <a:rPr b="1" sz="14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/>
                </a:uFill>
              </a:rPr>
              <a:t>Revision/Conflict Management</a:t>
            </a:r>
          </a:p>
        </p:txBody>
      </p:sp>
      <p:cxnSp>
        <p:nvCxnSpPr>
          <p:cNvPr id="207" name="Connector 207"/>
          <p:cNvCxnSpPr>
            <a:stCxn id="209" idx="0"/>
            <a:endCxn id="211" idx="0"/>
          </p:cNvCxnSpPr>
          <p:nvPr/>
        </p:nvCxnSpPr>
        <p:spPr>
          <a:xfrm>
            <a:off x="5232400" y="2222500"/>
            <a:ext cx="0" cy="1130300"/>
          </a:xfrm>
          <a:prstGeom prst="straightConnector1">
            <a:avLst/>
          </a:prstGeom>
          <a:ln w="38100">
            <a:solidFill/>
            <a:miter lim="400000"/>
            <a:tailEnd type="stealth"/>
          </a:ln>
        </p:spPr>
      </p:cxnSp>
      <p:cxnSp>
        <p:nvCxnSpPr>
          <p:cNvPr id="208" name="Connector 208"/>
          <p:cNvCxnSpPr>
            <a:stCxn id="209" idx="0"/>
            <a:endCxn id="212" idx="0"/>
          </p:cNvCxnSpPr>
          <p:nvPr/>
        </p:nvCxnSpPr>
        <p:spPr>
          <a:xfrm flipH="1">
            <a:off x="3365500" y="2222500"/>
            <a:ext cx="1866900" cy="1130300"/>
          </a:xfrm>
          <a:prstGeom prst="straightConnector1">
            <a:avLst/>
          </a:prstGeom>
          <a:ln w="12700" cap="sq">
            <a:solidFill/>
            <a:miter lim="400000"/>
            <a:tailEnd type="arrow"/>
          </a:ln>
        </p:spPr>
      </p:cxnSp>
      <p:sp>
        <p:nvSpPr>
          <p:cNvPr id="209" name="Shape 209"/>
          <p:cNvSpPr/>
          <p:nvPr/>
        </p:nvSpPr>
        <p:spPr>
          <a:xfrm>
            <a:off x="4660900" y="1841500"/>
            <a:ext cx="1143000" cy="762000"/>
          </a:xfrm>
          <a:prstGeom prst="roundRect">
            <a:avLst>
              <a:gd name="adj" fmla="val 20130"/>
            </a:avLst>
          </a:prstGeom>
          <a:solidFill>
            <a:srgbClr val="D6D6D6">
              <a:alpha val="33000"/>
            </a:srgbClr>
          </a:solidFill>
          <a:ln w="25400">
            <a:solidFill>
              <a:srgbClr val="000000">
                <a:alpha val="33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 defTabSz="584200">
              <a:lnSpc>
                <a:spcPct val="80000"/>
              </a:lnSpc>
              <a:buClr>
                <a:srgbClr val="FFFFFF"/>
              </a:buClr>
              <a:defRPr b="1" sz="13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b="0" sz="1800">
                <a:effectLst/>
                <a:uFillTx/>
              </a:defRPr>
            </a:pPr>
            <a:r>
              <a:rPr b="1" sz="13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/>
                </a:uFill>
              </a:rPr>
              <a:t>Authentication</a:t>
            </a:r>
          </a:p>
        </p:txBody>
      </p:sp>
      <p:cxnSp>
        <p:nvCxnSpPr>
          <p:cNvPr id="210" name="Connector 210"/>
          <p:cNvCxnSpPr>
            <a:stCxn id="212" idx="0"/>
            <a:endCxn id="211" idx="0"/>
          </p:cNvCxnSpPr>
          <p:nvPr/>
        </p:nvCxnSpPr>
        <p:spPr>
          <a:xfrm>
            <a:off x="3365500" y="3352800"/>
            <a:ext cx="1866900" cy="0"/>
          </a:xfrm>
          <a:prstGeom prst="straightConnector1">
            <a:avLst/>
          </a:prstGeom>
          <a:ln w="38100">
            <a:solidFill/>
            <a:miter lim="400000"/>
            <a:headEnd type="stealth"/>
          </a:ln>
        </p:spPr>
      </p:cxnSp>
      <p:sp>
        <p:nvSpPr>
          <p:cNvPr id="211" name="Shape 211"/>
          <p:cNvSpPr/>
          <p:nvPr/>
        </p:nvSpPr>
        <p:spPr>
          <a:xfrm>
            <a:off x="4660900" y="2971800"/>
            <a:ext cx="1143000" cy="762000"/>
          </a:xfrm>
          <a:prstGeom prst="roundRect">
            <a:avLst>
              <a:gd name="adj" fmla="val 20130"/>
            </a:avLst>
          </a:prstGeom>
          <a:solidFill>
            <a:srgbClr val="FFFC79">
              <a:alpha val="33000"/>
            </a:srgbClr>
          </a:solidFill>
          <a:ln w="25400">
            <a:solidFill>
              <a:srgbClr val="000000">
                <a:alpha val="33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b="0" sz="1800">
                <a:effectLst/>
                <a:uFillTx/>
              </a:defRPr>
            </a:pPr>
            <a:r>
              <a:rPr b="1" sz="14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/>
                </a:uFill>
              </a:rPr>
              <a:t>App’s Sync Function</a:t>
            </a:r>
          </a:p>
        </p:txBody>
      </p:sp>
      <p:sp>
        <p:nvSpPr>
          <p:cNvPr id="212" name="Shape 212"/>
          <p:cNvSpPr/>
          <p:nvPr/>
        </p:nvSpPr>
        <p:spPr>
          <a:xfrm>
            <a:off x="2794000" y="2971800"/>
            <a:ext cx="1143000" cy="762000"/>
          </a:xfrm>
          <a:prstGeom prst="roundRect">
            <a:avLst>
              <a:gd name="adj" fmla="val 20130"/>
            </a:avLst>
          </a:prstGeom>
          <a:solidFill>
            <a:srgbClr val="D6D6D6">
              <a:alpha val="33000"/>
            </a:srgbClr>
          </a:solidFill>
          <a:ln w="25400">
            <a:solidFill>
              <a:srgbClr val="000000">
                <a:alpha val="33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b="0" sz="1800">
                <a:effectLst/>
                <a:uFillTx/>
              </a:defRPr>
            </a:pPr>
            <a:r>
              <a:rPr b="1" sz="14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/>
                </a:uFill>
              </a:rPr>
              <a:t>Channel Change Tracking</a:t>
            </a:r>
          </a:p>
        </p:txBody>
      </p:sp>
      <p:sp>
        <p:nvSpPr>
          <p:cNvPr id="213" name="Shape 213"/>
          <p:cNvSpPr/>
          <p:nvPr/>
        </p:nvSpPr>
        <p:spPr>
          <a:xfrm>
            <a:off x="-381000" y="2882900"/>
            <a:ext cx="368300" cy="939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4597400" y="7086600"/>
            <a:ext cx="1270000" cy="1270000"/>
          </a:xfrm>
          <a:prstGeom prst="rect">
            <a:avLst/>
          </a:prstGeom>
          <a:solidFill>
            <a:srgbClr val="D6D6D6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buClr>
                <a:srgbClr val="FFFFFF"/>
              </a:buClr>
              <a:defRPr b="1" sz="14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215" name="Shape 215"/>
          <p:cNvSpPr/>
          <p:nvPr/>
        </p:nvSpPr>
        <p:spPr>
          <a:xfrm>
            <a:off x="5270500" y="6515100"/>
            <a:ext cx="22606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TAP feed from server</a:t>
            </a:r>
          </a:p>
        </p:txBody>
      </p:sp>
      <p:grpSp>
        <p:nvGrpSpPr>
          <p:cNvPr id="222" name="Group 222"/>
          <p:cNvGrpSpPr/>
          <p:nvPr/>
        </p:nvGrpSpPr>
        <p:grpSpPr>
          <a:xfrm>
            <a:off x="-47732" y="2585320"/>
            <a:ext cx="2882555" cy="1566206"/>
            <a:chOff x="-50807" y="-192771"/>
            <a:chExt cx="2882554" cy="1566205"/>
          </a:xfrm>
        </p:grpSpPr>
        <p:pic>
          <p:nvPicPr>
            <p:cNvPr id="216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1571" y="320740"/>
              <a:ext cx="2843318" cy="519688"/>
            </a:xfrm>
            <a:prstGeom prst="rect">
              <a:avLst/>
            </a:prstGeom>
            <a:effectLst/>
          </p:spPr>
        </p:pic>
        <p:pic>
          <p:nvPicPr>
            <p:cNvPr id="218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50808" y="663598"/>
              <a:ext cx="2878358" cy="709837"/>
            </a:xfrm>
            <a:prstGeom prst="rect">
              <a:avLst/>
            </a:prstGeom>
            <a:effectLst/>
          </p:spPr>
        </p:pic>
        <p:pic>
          <p:nvPicPr>
            <p:cNvPr id="220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277" y="-192772"/>
              <a:ext cx="2800273" cy="678588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>
        <p14:flip dir="r"/>
      </p:transition>
    </mc:Choice>
    <mc:Fallback>
      <p:transition xmlns:p14="http://schemas.microsoft.com/office/powerpoint/2010/main" spd="med" advClick="1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7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2" grpId="2"/>
      <p:bldP build="whole" bldLvl="1" animBg="1" rev="0" advAuto="0" spid="203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428" name="couchbase_medium_gradient gr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275" y="6196012"/>
            <a:ext cx="1052513" cy="601664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Shape 429"/>
          <p:cNvSpPr/>
          <p:nvPr>
            <p:ph type="title"/>
          </p:nvPr>
        </p:nvSpPr>
        <p:spPr>
          <a:xfrm>
            <a:off x="457200" y="381000"/>
            <a:ext cx="8229600" cy="1096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About document Access</a:t>
            </a:r>
          </a:p>
        </p:txBody>
      </p:sp>
      <p:sp>
        <p:nvSpPr>
          <p:cNvPr id="430" name="Shape 430"/>
          <p:cNvSpPr/>
          <p:nvPr/>
        </p:nvSpPr>
        <p:spPr>
          <a:xfrm>
            <a:off x="1516918" y="1507066"/>
            <a:ext cx="6122864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function(doc, olddoc) {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if (doc.type &amp;&amp; doc.type == "presentation"){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   access (doc.owner, "presentationBy"+doc.owner);  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   channel("presentationBy"+doc.owner);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}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}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9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433" name="couchbase_medium_gradient gr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275" y="6196012"/>
            <a:ext cx="1052513" cy="601664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Shape 434"/>
          <p:cNvSpPr/>
          <p:nvPr>
            <p:ph type="title"/>
          </p:nvPr>
        </p:nvSpPr>
        <p:spPr>
          <a:xfrm>
            <a:off x="457200" y="381000"/>
            <a:ext cx="8229600" cy="1096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Enforce the document validity</a:t>
            </a:r>
          </a:p>
        </p:txBody>
      </p:sp>
      <p:sp>
        <p:nvSpPr>
          <p:cNvPr id="435" name="Shape 435"/>
          <p:cNvSpPr/>
          <p:nvPr>
            <p:ph type="body" idx="1"/>
          </p:nvPr>
        </p:nvSpPr>
        <p:spPr>
          <a:xfrm>
            <a:off x="609600" y="1325562"/>
            <a:ext cx="8077200" cy="53800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240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This will work only if the presentation document has an ‘owner’ field.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621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buChar char="•"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Modify the sync function to throw an error if there is no owner.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621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buChar char="•"/>
              <a:defRPr b="0" sz="1800">
                <a:solidFill>
                  <a:srgbClr val="000000"/>
                </a:solidFill>
                <a:uFillTx/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You will need the throw method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2">
              <a:defRPr b="0" sz="180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throw(</a:t>
            </a: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jsonObject</a:t>
            </a: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)</a:t>
            </a: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Prevents a document mutation from persisting,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buChar char="•"/>
              <a:defRPr b="0"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Sync Gateway behave as an HTTP server, errors are map to HTTP code. It sets headers accordingly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5" grpId="2"/>
      <p:bldP build="whole" bldLvl="1" animBg="1" rev="0" advAuto="0" spid="434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438" name="couchbase_medium_gradient gr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275" y="6196012"/>
            <a:ext cx="1052513" cy="601664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Shape 439"/>
          <p:cNvSpPr/>
          <p:nvPr>
            <p:ph type="title"/>
          </p:nvPr>
        </p:nvSpPr>
        <p:spPr>
          <a:xfrm>
            <a:off x="457200" y="381000"/>
            <a:ext cx="8229600" cy="1096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Enforce the document validity</a:t>
            </a:r>
          </a:p>
        </p:txBody>
      </p:sp>
      <p:sp>
        <p:nvSpPr>
          <p:cNvPr id="440" name="Shape 440"/>
          <p:cNvSpPr/>
          <p:nvPr/>
        </p:nvSpPr>
        <p:spPr>
          <a:xfrm>
            <a:off x="1516918" y="1100666"/>
            <a:ext cx="6122864" cy="251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function(doc, olddoc) {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if (doc.type &amp;&amp; doc.type == “presentation"){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   if (!doc.owner) {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       </a:t>
            </a:r>
            <a:r>
              <a:rPr b="1">
                <a:solidFill>
                  <a:srgbClr val="333333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throw({forbidden:</a:t>
            </a:r>
            <a:r>
              <a:rPr>
                <a:solidFill>
                  <a:srgbClr val="333333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"Missing owner"});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   }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   access (doc.owner, "presentationBy"+doc.owner);  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   channel("presentationBy"+doc.owner);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 }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}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9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443" name="couchbase_medium_gradient gr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275" y="6196012"/>
            <a:ext cx="1052513" cy="601664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Shape 444"/>
          <p:cNvSpPr/>
          <p:nvPr>
            <p:ph type="title"/>
          </p:nvPr>
        </p:nvSpPr>
        <p:spPr>
          <a:xfrm>
            <a:off x="457200" y="381000"/>
            <a:ext cx="8229600" cy="1096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Enforce the document validity</a:t>
            </a:r>
          </a:p>
        </p:txBody>
      </p:sp>
      <p:sp>
        <p:nvSpPr>
          <p:cNvPr id="445" name="Shape 445"/>
          <p:cNvSpPr/>
          <p:nvPr>
            <p:ph type="body" idx="1"/>
          </p:nvPr>
        </p:nvSpPr>
        <p:spPr>
          <a:xfrm>
            <a:off x="609600" y="1325562"/>
            <a:ext cx="8077200" cy="53800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40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defRPr b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21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buChar char="•"/>
              <a:defRPr b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lvl="0">
              <a:defRPr sz="1800"/>
            </a:pPr>
            <a:r>
              <a:rPr sz="2400"/>
              <a:t>Using the same function, make sure the owner of the document does not change.</a:t>
            </a:r>
            <a:endParaRPr sz="2400"/>
          </a:p>
          <a:p>
            <a:pPr lvl="1">
              <a:defRPr sz="1800"/>
            </a:pPr>
            <a:r>
              <a:rPr sz="2400"/>
              <a:t>Remember that the arguments passed to the sync function are the new revision and the current revision of the document.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5" grpId="2"/>
      <p:bldP build="whole" bldLvl="1" animBg="1" rev="0" advAuto="0" spid="444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448" name="couchbase_medium_gradient gr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275" y="6196012"/>
            <a:ext cx="1052513" cy="601664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Shape 449"/>
          <p:cNvSpPr/>
          <p:nvPr>
            <p:ph type="title"/>
          </p:nvPr>
        </p:nvSpPr>
        <p:spPr>
          <a:xfrm>
            <a:off x="457200" y="381000"/>
            <a:ext cx="8229600" cy="1096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Enforce the document validity</a:t>
            </a:r>
          </a:p>
        </p:txBody>
      </p:sp>
      <p:sp>
        <p:nvSpPr>
          <p:cNvPr id="450" name="Shape 450"/>
          <p:cNvSpPr/>
          <p:nvPr/>
        </p:nvSpPr>
        <p:spPr>
          <a:xfrm>
            <a:off x="1271384" y="1781739"/>
            <a:ext cx="5657740" cy="3294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Arial"/>
                <a:ea typeface="Arial"/>
                <a:cs typeface="Arial"/>
                <a:sym typeface="Arial"/>
              </a:rPr>
              <a:t>function(doc, olddoc) {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Arial"/>
                <a:ea typeface="Arial"/>
                <a:cs typeface="Arial"/>
                <a:sym typeface="Arial"/>
              </a:rPr>
              <a:t>  if (doc.type &amp;&amp; doc.type == “presentation"){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Arial"/>
                <a:ea typeface="Arial"/>
                <a:cs typeface="Arial"/>
                <a:sym typeface="Arial"/>
              </a:rPr>
              <a:t>     if (!doc.owner) {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1">
                <a:solidFill>
                  <a:srgbClr val="333333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throw({forbidden:</a:t>
            </a:r>
            <a:r>
              <a:rPr>
                <a:solidFill>
                  <a:srgbClr val="333333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"Missing owner"});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Arial"/>
                <a:ea typeface="Arial"/>
                <a:cs typeface="Arial"/>
                <a:sym typeface="Arial"/>
              </a:rPr>
              <a:t>     }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defTabSz="457200">
              <a:buClrTx/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if (oldDoc &amp;&amp; doc.owner != oldDoc.owner)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buClrTx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throw({forbidden:</a:t>
            </a:r>
            <a:r>
              <a:rPr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"Owner changed”});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buClrTx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Arial"/>
                <a:ea typeface="Arial"/>
                <a:cs typeface="Arial"/>
                <a:sym typeface="Arial"/>
              </a:rPr>
              <a:t>     access (doc.owner, "presentationBy"+doc.owner);  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Arial"/>
                <a:ea typeface="Arial"/>
                <a:cs typeface="Arial"/>
                <a:sym typeface="Arial"/>
              </a:rPr>
              <a:t>     channel("presentationBy"+doc.owner);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Arial"/>
                <a:ea typeface="Arial"/>
                <a:cs typeface="Arial"/>
                <a:sym typeface="Arial"/>
              </a:rPr>
              <a:t>  }</a:t>
            </a:r>
            <a:endParaRPr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9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453" name="couchbase_medium_gradient gr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275" y="6196012"/>
            <a:ext cx="1052513" cy="601664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Shape 454"/>
          <p:cNvSpPr/>
          <p:nvPr>
            <p:ph type="title"/>
          </p:nvPr>
        </p:nvSpPr>
        <p:spPr>
          <a:xfrm>
            <a:off x="457200" y="381000"/>
            <a:ext cx="8229600" cy="1096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Add Authentication to your app</a:t>
            </a:r>
          </a:p>
        </p:txBody>
      </p:sp>
      <p:sp>
        <p:nvSpPr>
          <p:cNvPr id="455" name="Shape 455"/>
          <p:cNvSpPr/>
          <p:nvPr>
            <p:ph type="body" idx="1"/>
          </p:nvPr>
        </p:nvSpPr>
        <p:spPr>
          <a:xfrm>
            <a:off x="609600" y="1325562"/>
            <a:ext cx="8077200" cy="53800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40630" indent="-240630" defTabSz="457200">
              <a:lnSpc>
                <a:spcPct val="90000"/>
              </a:lnSpc>
              <a:spcBef>
                <a:spcPts val="1600"/>
              </a:spcBef>
              <a:buClr>
                <a:srgbClr val="333333"/>
              </a:buClr>
              <a:buFontTx/>
              <a:defRPr b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As a final exercise/works to take back home we invite you to add authentication to the app. It could use basic auth or Facebook, Mozilla Persona if you have such an account.</a:t>
            </a:r>
            <a:endParaRPr sz="240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4" grpId="1"/>
      <p:bldP build="whole" bldLvl="1" animBg="1" rev="0" advAuto="0" spid="455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Sync Function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0" tIns="0" rIns="0" bIns="0" anchor="ctr"/>
          <a:lstStyle/>
          <a:p>
            <a:pPr lvl="0" marL="40639" marR="40639" algn="ctr">
              <a:buClrTx/>
              <a:defRPr sz="4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227" name="couchbase_medium_gradient gra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88275" y="6196012"/>
            <a:ext cx="1052513" cy="601663"/>
          </a:xfrm>
          <a:prstGeom prst="rect">
            <a:avLst/>
          </a:prstGeom>
          <a:ln w="12700">
            <a:round/>
          </a:ln>
        </p:spPr>
      </p:pic>
      <p:sp>
        <p:nvSpPr>
          <p:cNvPr id="228" name="Shape 2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JSON Document Schema</a:t>
            </a:r>
          </a:p>
        </p:txBody>
      </p:sp>
      <p:pic>
        <p:nvPicPr>
          <p:cNvPr id="229" name="image.png"/>
          <p:cNvPicPr/>
          <p:nvPr/>
        </p:nvPicPr>
        <p:blipFill>
          <a:blip r:embed="rId4">
            <a:extLst/>
          </a:blip>
          <a:srcRect l="1165" t="1667" r="3504" b="1667"/>
          <a:stretch>
            <a:fillRect/>
          </a:stretch>
        </p:blipFill>
        <p:spPr>
          <a:xfrm>
            <a:off x="1742281" y="1098343"/>
            <a:ext cx="5672284" cy="5551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Sync Function</a:t>
            </a:r>
          </a:p>
        </p:txBody>
      </p:sp>
      <p:sp>
        <p:nvSpPr>
          <p:cNvPr id="234" name="Shape 2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235" name="Screen Shot 2014-06-24 at 8.02.25 AM.png"/>
          <p:cNvPicPr/>
          <p:nvPr/>
        </p:nvPicPr>
        <p:blipFill>
          <a:blip r:embed="rId2">
            <a:extLst/>
          </a:blip>
          <a:srcRect l="0" t="248" r="0" b="248"/>
          <a:stretch>
            <a:fillRect/>
          </a:stretch>
        </p:blipFill>
        <p:spPr>
          <a:xfrm>
            <a:off x="364579" y="1186231"/>
            <a:ext cx="8414842" cy="53209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3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0505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8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505050"/>
          </a:buClr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505050"/>
            </a:solidFill>
            <a:effectLst/>
            <a:uFill>
              <a:solidFill>
                <a:srgbClr val="50505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05050"/>
      </a:dk1>
      <a:lt1>
        <a:srgbClr val="50002B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8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505050"/>
          </a:buClr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505050"/>
            </a:solidFill>
            <a:effectLst/>
            <a:uFill>
              <a:solidFill>
                <a:srgbClr val="50505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