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handoutMasterIdLst>
    <p:handoutMasterId r:id="rId30"/>
  </p:handout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267"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7505"/>
    <a:srgbClr val="16AEB0"/>
    <a:srgbClr val="609E0E"/>
    <a:srgbClr val="FEB91D"/>
    <a:srgbClr val="E1001F"/>
    <a:srgbClr val="129DD8"/>
    <a:srgbClr val="262626"/>
    <a:srgbClr val="E40121"/>
    <a:srgbClr val="EFEFEF"/>
    <a:srgbClr val="1BB2E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3" autoAdjust="0"/>
    <p:restoredTop sz="94660"/>
  </p:normalViewPr>
  <p:slideViewPr>
    <p:cSldViewPr snapToGrid="0" snapToObjects="1" showGuides="1">
      <p:cViewPr varScale="1">
        <p:scale>
          <a:sx n="90" d="100"/>
          <a:sy n="90" d="100"/>
        </p:scale>
        <p:origin x="-1656" y="-112"/>
      </p:cViewPr>
      <p:guideLst>
        <p:guide orient="horz"/>
        <p:guide pos="15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389E1E-C654-E943-9883-792E99AD7287}" type="datetimeFigureOut">
              <a:rPr lang="en-US" smtClean="0"/>
              <a:t>6/1/15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50E822-5F4D-874B-B26E-81691243670C}" type="slidenum">
              <a:rPr lang="en-US" smtClean="0"/>
              <a:t>‹#›</a:t>
            </a:fld>
            <a:endParaRPr lang="en-US"/>
          </a:p>
        </p:txBody>
      </p:sp>
    </p:spTree>
    <p:extLst>
      <p:ext uri="{BB962C8B-B14F-4D97-AF65-F5344CB8AC3E}">
        <p14:creationId xmlns:p14="http://schemas.microsoft.com/office/powerpoint/2010/main" val="36464561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20D99B-2862-464A-984E-65BFC5FC0BBC}" type="datetimeFigureOut">
              <a:rPr lang="en-US" smtClean="0"/>
              <a:t>6/1/15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9351FC-18D6-4741-8EEB-9FDB1F020AAC}" type="slidenum">
              <a:rPr lang="en-US" smtClean="0"/>
              <a:t>‹#›</a:t>
            </a:fld>
            <a:endParaRPr lang="en-US"/>
          </a:p>
        </p:txBody>
      </p:sp>
    </p:spTree>
    <p:extLst>
      <p:ext uri="{BB962C8B-B14F-4D97-AF65-F5344CB8AC3E}">
        <p14:creationId xmlns:p14="http://schemas.microsoft.com/office/powerpoint/2010/main" val="107617059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Lecture: Architectural overview [45 min]</a:t>
            </a:r>
          </a:p>
          <a:p>
            <a:r>
              <a:rPr lang="en-US" dirty="0" smtClean="0"/>
              <a:t>General architecture</a:t>
            </a:r>
          </a:p>
          <a:p>
            <a:r>
              <a:rPr lang="en-US" dirty="0" smtClean="0"/>
              <a:t>New components in 4.0</a:t>
            </a:r>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a:t>
            </a:fld>
            <a:endParaRPr lang="en-US"/>
          </a:p>
        </p:txBody>
      </p:sp>
    </p:spTree>
    <p:extLst>
      <p:ext uri="{BB962C8B-B14F-4D97-AF65-F5344CB8AC3E}">
        <p14:creationId xmlns:p14="http://schemas.microsoft.com/office/powerpoint/2010/main" val="4247918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a:t>
            </a:r>
            <a:r>
              <a:rPr lang="en-US" baseline="0" dirty="0" smtClean="0"/>
              <a:t> application makes a call for a key called NYC MQ1</a:t>
            </a:r>
          </a:p>
          <a:p>
            <a:r>
              <a:rPr lang="en-US" baseline="0" dirty="0" smtClean="0"/>
              <a:t>We run the key through the </a:t>
            </a:r>
            <a:r>
              <a:rPr lang="en-US" baseline="0" dirty="0" err="1" smtClean="0"/>
              <a:t>crc</a:t>
            </a:r>
            <a:r>
              <a:rPr lang="en-US" baseline="0" dirty="0" smtClean="0"/>
              <a:t> 32 function and the result of that hash function is that it points to vbucket3</a:t>
            </a:r>
          </a:p>
          <a:p>
            <a:r>
              <a:rPr lang="en-US" baseline="0" dirty="0" smtClean="0"/>
              <a:t>Which in turn points to </a:t>
            </a:r>
            <a:r>
              <a:rPr lang="en-US" baseline="0" dirty="0" err="1" smtClean="0"/>
              <a:t>couchbase</a:t>
            </a:r>
            <a:r>
              <a:rPr lang="en-US" baseline="0" dirty="0" smtClean="0"/>
              <a:t> server number 1</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15</a:t>
            </a:fld>
            <a:endParaRPr lang="en-US">
              <a:solidFill>
                <a:prstClr val="black"/>
              </a:solidFill>
              <a:latin typeface="Calibri"/>
            </a:endParaRPr>
          </a:p>
        </p:txBody>
      </p:sp>
    </p:spTree>
    <p:extLst>
      <p:ext uri="{BB962C8B-B14F-4D97-AF65-F5344CB8AC3E}">
        <p14:creationId xmlns:p14="http://schemas.microsoft.com/office/powerpoint/2010/main" val="928677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now run a different key through through</a:t>
            </a:r>
            <a:r>
              <a:rPr lang="en-US" baseline="0" dirty="0" smtClean="0"/>
              <a:t> the has and we now come up with </a:t>
            </a:r>
            <a:r>
              <a:rPr lang="en-US" baseline="0" dirty="0" err="1" smtClean="0"/>
              <a:t>differnet</a:t>
            </a:r>
            <a:r>
              <a:rPr lang="en-US" baseline="0" dirty="0" smtClean="0"/>
              <a:t> </a:t>
            </a:r>
            <a:r>
              <a:rPr lang="en-US" baseline="0" dirty="0" err="1" smtClean="0"/>
              <a:t>vbucket</a:t>
            </a:r>
            <a:r>
              <a:rPr lang="en-US" baseline="0" dirty="0" smtClean="0"/>
              <a:t>, </a:t>
            </a:r>
            <a:r>
              <a:rPr lang="en-US" baseline="0" dirty="0" err="1" smtClean="0"/>
              <a:t>vbucket</a:t>
            </a:r>
            <a:r>
              <a:rPr lang="en-US" baseline="0" dirty="0" smtClean="0"/>
              <a:t> 4 and that points to server 3</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16</a:t>
            </a:fld>
            <a:endParaRPr lang="en-US">
              <a:solidFill>
                <a:prstClr val="black"/>
              </a:solidFill>
              <a:latin typeface="Calibri"/>
            </a:endParaRPr>
          </a:p>
        </p:txBody>
      </p:sp>
    </p:spTree>
    <p:extLst>
      <p:ext uri="{BB962C8B-B14F-4D97-AF65-F5344CB8AC3E}">
        <p14:creationId xmlns:p14="http://schemas.microsoft.com/office/powerpoint/2010/main" val="1778263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now run a different key through through</a:t>
            </a:r>
            <a:r>
              <a:rPr lang="en-US" baseline="0" dirty="0" smtClean="0"/>
              <a:t> the has and we now come up with </a:t>
            </a:r>
            <a:r>
              <a:rPr lang="en-US" baseline="0" dirty="0" err="1" smtClean="0"/>
              <a:t>differnet</a:t>
            </a:r>
            <a:r>
              <a:rPr lang="en-US" baseline="0" dirty="0" smtClean="0"/>
              <a:t> </a:t>
            </a:r>
            <a:r>
              <a:rPr lang="en-US" baseline="0" dirty="0" err="1" smtClean="0"/>
              <a:t>vbucket</a:t>
            </a:r>
            <a:r>
              <a:rPr lang="en-US" baseline="0" dirty="0" smtClean="0"/>
              <a:t>, </a:t>
            </a:r>
            <a:r>
              <a:rPr lang="en-US" baseline="0" dirty="0" err="1" smtClean="0"/>
              <a:t>vbucket</a:t>
            </a:r>
            <a:r>
              <a:rPr lang="en-US" baseline="0" dirty="0" smtClean="0"/>
              <a:t> 4 and that points to server 3</a:t>
            </a:r>
            <a:endParaRPr lang="en-US" dirty="0"/>
          </a:p>
        </p:txBody>
      </p:sp>
      <p:sp>
        <p:nvSpPr>
          <p:cNvPr id="4" name="Slide Number Placeholder 3"/>
          <p:cNvSpPr>
            <a:spLocks noGrp="1"/>
          </p:cNvSpPr>
          <p:nvPr>
            <p:ph type="sldNum" sz="quarter" idx="10"/>
          </p:nvPr>
        </p:nvSpPr>
        <p:spPr/>
        <p:txBody>
          <a:bodyPr/>
          <a:lstStyle/>
          <a:p>
            <a:fld id="{ACFFFC1B-6122-1846-B3FD-330D4CA6780E}" type="slidenum">
              <a:rPr lang="en-US" smtClean="0">
                <a:solidFill>
                  <a:prstClr val="black"/>
                </a:solidFill>
                <a:latin typeface="Calibri"/>
              </a:rPr>
              <a:pPr/>
              <a:t>17</a:t>
            </a:fld>
            <a:endParaRPr lang="en-US">
              <a:solidFill>
                <a:prstClr val="black"/>
              </a:solidFill>
              <a:latin typeface="Calibri"/>
            </a:endParaRPr>
          </a:p>
        </p:txBody>
      </p:sp>
    </p:spTree>
    <p:extLst>
      <p:ext uri="{BB962C8B-B14F-4D97-AF65-F5344CB8AC3E}">
        <p14:creationId xmlns:p14="http://schemas.microsoft.com/office/powerpoint/2010/main" val="1778263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24</a:t>
            </a:fld>
            <a:endParaRPr lang="en-US"/>
          </a:p>
        </p:txBody>
      </p:sp>
    </p:spTree>
    <p:extLst>
      <p:ext uri="{BB962C8B-B14F-4D97-AF65-F5344CB8AC3E}">
        <p14:creationId xmlns:p14="http://schemas.microsoft.com/office/powerpoint/2010/main" val="1292841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1.  A set request comes in from the application .</a:t>
            </a:r>
          </a:p>
          <a:p>
            <a:r>
              <a:rPr lang="en-US" dirty="0" smtClean="0"/>
              <a:t>2.  Couchbase Server responses back that they key is written</a:t>
            </a:r>
          </a:p>
          <a:p>
            <a:r>
              <a:rPr lang="en-US" dirty="0" smtClean="0"/>
              <a:t>3.  Couchbase Server then Replicates the data out to memory in the other nodes</a:t>
            </a:r>
          </a:p>
          <a:p>
            <a:pPr marL="228600" indent="-228600">
              <a:buAutoNum type="arabicPeriod" startAt="4"/>
            </a:pPr>
            <a:r>
              <a:rPr lang="en-US" dirty="0" smtClean="0"/>
              <a:t>At the same time it is put the data into a write queue to be persisted to disk</a:t>
            </a:r>
          </a:p>
          <a:p>
            <a:pPr marL="228600" indent="-228600">
              <a:buAutoNum type="arabicPeriod" startAt="4"/>
            </a:pPr>
            <a:r>
              <a:rPr lang="en-US" dirty="0" smtClean="0"/>
              <a:t>Once</a:t>
            </a:r>
            <a:r>
              <a:rPr lang="en-US" baseline="0" dirty="0" smtClean="0"/>
              <a:t> it is on disk, the item is processed by the view engine and sent out any configured XDCR link to one or more clusters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pPr/>
              <a:t>25</a:t>
            </a:fld>
            <a:endParaRPr lang="en-US" dirty="0"/>
          </a:p>
        </p:txBody>
      </p:sp>
    </p:spTree>
    <p:extLst>
      <p:ext uri="{BB962C8B-B14F-4D97-AF65-F5344CB8AC3E}">
        <p14:creationId xmlns:p14="http://schemas.microsoft.com/office/powerpoint/2010/main" val="220251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Indexing work is distributed amongst nodes</a:t>
            </a:r>
          </a:p>
          <a:p>
            <a:r>
              <a:rPr lang="en-US" dirty="0" smtClean="0"/>
              <a:t>	Each node creates a single index for all its active data and optionally for it replica data.</a:t>
            </a:r>
          </a:p>
          <a:p>
            <a:endParaRPr lang="en-US" dirty="0" smtClean="0"/>
          </a:p>
          <a:p>
            <a:r>
              <a:rPr lang="en-US" dirty="0" smtClean="0"/>
              <a:t>Large data set possible</a:t>
            </a:r>
          </a:p>
          <a:p>
            <a:r>
              <a:rPr lang="en-US" dirty="0" smtClean="0"/>
              <a:t>	Indexing is distributed across the nodes, so a cluster in total can cope with large amounts of data, and can keep each nodes index </a:t>
            </a:r>
            <a:r>
              <a:rPr lang="en-US" dirty="0" err="1" smtClean="0"/>
              <a:t>managable</a:t>
            </a:r>
            <a:r>
              <a:rPr lang="en-US" dirty="0" smtClean="0"/>
              <a:t> and fast</a:t>
            </a:r>
          </a:p>
          <a:p>
            <a:r>
              <a:rPr lang="en-US" dirty="0" smtClean="0"/>
              <a:t>Parallelize the effort</a:t>
            </a:r>
          </a:p>
          <a:p>
            <a:r>
              <a:rPr lang="en-US" dirty="0" smtClean="0"/>
              <a:t>Queries combine the results from all required indexes and are returned as one single result (scatter gather)</a:t>
            </a:r>
          </a:p>
          <a:p>
            <a:r>
              <a:rPr lang="en-US" dirty="0" smtClean="0"/>
              <a:t>Any node can be queried, no bottleneck</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26</a:t>
            </a:fld>
            <a:endParaRPr lang="en-US"/>
          </a:p>
        </p:txBody>
      </p:sp>
    </p:spTree>
    <p:extLst>
      <p:ext uri="{BB962C8B-B14F-4D97-AF65-F5344CB8AC3E}">
        <p14:creationId xmlns:p14="http://schemas.microsoft.com/office/powerpoint/2010/main" val="121521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343400"/>
            <a:ext cx="6096000" cy="4114800"/>
          </a:xfrm>
        </p:spPr>
        <p:txBody>
          <a:bodyPr/>
          <a:lstStyle/>
          <a:p>
            <a:r>
              <a:rPr lang="en-US" sz="1000" b="1" u="sng" dirty="0" smtClean="0"/>
              <a:t>KEY POINT:  COUCHBASE</a:t>
            </a:r>
            <a:r>
              <a:rPr lang="en-US" sz="1000" b="1" u="sng" baseline="0" dirty="0" smtClean="0"/>
              <a:t> PROVIDES A SET OF MULTI-PURPOSE, CORE CAPABILITIES THAT SUPPORT A BROAD RANGE OF APPLICATIONS AND USE CASES, ALL IN A SINGLE DATA MANAGEMENT PLATFORM.</a:t>
            </a:r>
            <a:endParaRPr lang="en-US" sz="1000" dirty="0" smtClean="0"/>
          </a:p>
          <a:p>
            <a:endParaRPr lang="en-US" sz="1000" dirty="0" smtClean="0"/>
          </a:p>
          <a:p>
            <a:pPr marL="171450" indent="-171450">
              <a:buFont typeface="Arial"/>
              <a:buChar char="•"/>
            </a:pPr>
            <a:r>
              <a:rPr lang="en-US" sz="1000" dirty="0" smtClean="0"/>
              <a:t>Couchbase</a:t>
            </a:r>
            <a:r>
              <a:rPr lang="en-US" sz="1000" baseline="0" dirty="0" smtClean="0"/>
              <a:t> provides a set of technology capabilities to support a broad range of applications and use cases:</a:t>
            </a:r>
            <a:endParaRPr lang="en-US" sz="1000" dirty="0" smtClean="0"/>
          </a:p>
          <a:p>
            <a:pPr marL="171450" indent="-171450">
              <a:buFont typeface="Arial"/>
              <a:buChar char="•"/>
            </a:pPr>
            <a:endParaRPr lang="en-US" sz="1000"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u="sng" dirty="0" smtClean="0"/>
              <a:t>High</a:t>
            </a:r>
            <a:r>
              <a:rPr lang="en-US" sz="1000" u="sng" baseline="0" dirty="0" smtClean="0"/>
              <a:t> Availability Cache</a:t>
            </a:r>
            <a:r>
              <a:rPr lang="en-US" sz="1000" baseline="0" dirty="0" smtClean="0"/>
              <a:t>: Couchbase provides an integrated managed object cache, so you can start out using Couchbase as a high availability cache on top of your existing relational database. For example, you can use Couchbase as a session store in front of your relational database, if your relational DB is struggling to keep up with the load required for online interactive applications.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sz="1000" baseline="0"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u="sng" dirty="0" smtClean="0"/>
              <a:t>Key-Value</a:t>
            </a:r>
            <a:r>
              <a:rPr lang="en-US" sz="1000" u="sng" baseline="0" dirty="0" smtClean="0"/>
              <a:t> Store</a:t>
            </a:r>
            <a:r>
              <a:rPr lang="en-US" sz="1000" baseline="0" dirty="0" smtClean="0"/>
              <a:t>: Many customers start with Couchbase as a cache and then broaden their usage to other capabilities, like using Couchbase as a Key-Value Store for things like Profile Management.</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sz="1000" baseline="0"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u="sng" baseline="0" dirty="0" smtClean="0"/>
              <a:t>Document Database</a:t>
            </a:r>
            <a:r>
              <a:rPr lang="en-US" sz="1000" baseline="0" dirty="0" smtClean="0"/>
              <a:t>: From there, you can grow into using Couchbase as a Document Database, where you can do more with capabilities like indexing and Cross Data Center Replication.</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sz="1000" baseline="0"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u="sng" baseline="0" dirty="0" smtClean="0"/>
              <a:t>Embedded Database</a:t>
            </a:r>
            <a:r>
              <a:rPr lang="en-US" sz="1000" baseline="0" dirty="0" smtClean="0"/>
              <a:t>: Couchbase also provides an embedded database called Couchbase Lite. It’s a purpose-built database for the device, so you can build applications that are always available and always work, whether offline or online.  </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sz="1000" baseline="0" dirty="0" smtClean="0"/>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r>
              <a:rPr lang="en-US" sz="1000" u="sng" baseline="0" dirty="0" smtClean="0"/>
              <a:t>Sync Management</a:t>
            </a:r>
            <a:r>
              <a:rPr lang="en-US" sz="1000" baseline="0" dirty="0" smtClean="0"/>
              <a:t>: Finally, as part of our solution for mobile applications, we provide Couchbase Sync Gateway, which automatically synchronizes data on the device with Couchbase Server in the cloud so your developer doesn’t have to write code to manage the complex sync process.</a:t>
            </a:r>
          </a:p>
          <a:p>
            <a:pPr marL="628650" marR="0" lvl="1" indent="-171450" algn="l" defTabSz="457200" rtl="0" eaLnBrk="1" fontAlgn="auto" latinLnBrk="0" hangingPunct="1">
              <a:lnSpc>
                <a:spcPct val="100000"/>
              </a:lnSpc>
              <a:spcBef>
                <a:spcPts val="0"/>
              </a:spcBef>
              <a:spcAft>
                <a:spcPts val="0"/>
              </a:spcAft>
              <a:buClrTx/>
              <a:buSzTx/>
              <a:buFont typeface="Arial"/>
              <a:buChar char="•"/>
              <a:tabLst/>
              <a:defRPr/>
            </a:pPr>
            <a:endParaRPr lang="en-US" sz="1000" baseline="0" dirty="0" smtClean="0"/>
          </a:p>
          <a:p>
            <a:pPr marL="171450" indent="-171450">
              <a:buFont typeface="Arial"/>
              <a:buChar char="•"/>
            </a:pPr>
            <a:r>
              <a:rPr lang="en-US" sz="1000" dirty="0" smtClean="0"/>
              <a:t>Starting with cache and then expanding to other capabilities is often a good way to </a:t>
            </a:r>
            <a:r>
              <a:rPr lang="en-US" sz="1000" dirty="0"/>
              <a:t>learn the </a:t>
            </a:r>
            <a:r>
              <a:rPr lang="en-US" sz="1000" dirty="0" smtClean="0"/>
              <a:t>technology </a:t>
            </a:r>
            <a:r>
              <a:rPr lang="en-US" sz="1000" dirty="0"/>
              <a:t>and get </a:t>
            </a:r>
            <a:r>
              <a:rPr lang="en-US" sz="1000" dirty="0" smtClean="0"/>
              <a:t>comfortable with Couchbase for a wider set of use cases.</a:t>
            </a:r>
            <a:endParaRPr lang="en-US" sz="1000" baseline="0" dirty="0" smtClean="0"/>
          </a:p>
          <a:p>
            <a:pPr marL="628650" lvl="1" indent="-171450">
              <a:buFont typeface="Arial"/>
              <a:buChar char="•"/>
            </a:pPr>
            <a:endParaRPr lang="en-US" sz="1000" dirty="0" smtClean="0"/>
          </a:p>
          <a:p>
            <a:pPr marL="171450" indent="-171450">
              <a:buFont typeface="Arial"/>
              <a:buChar char="•"/>
            </a:pPr>
            <a:endParaRPr lang="en-US" sz="1000" dirty="0" smtClean="0"/>
          </a:p>
          <a:p>
            <a:pPr marL="171450" indent="-171450">
              <a:buFont typeface="Arial"/>
              <a:buChar char="•"/>
            </a:pPr>
            <a:endParaRPr lang="en-US" sz="1000" dirty="0" smtClean="0"/>
          </a:p>
          <a:p>
            <a:endParaRPr lang="en-US" sz="1000" dirty="0"/>
          </a:p>
        </p:txBody>
      </p:sp>
      <p:sp>
        <p:nvSpPr>
          <p:cNvPr id="4" name="Slide Number Placeholder 3"/>
          <p:cNvSpPr>
            <a:spLocks noGrp="1"/>
          </p:cNvSpPr>
          <p:nvPr>
            <p:ph type="sldNum" sz="quarter" idx="10"/>
          </p:nvPr>
        </p:nvSpPr>
        <p:spPr/>
        <p:txBody>
          <a:bodyPr/>
          <a:lstStyle/>
          <a:p>
            <a:fld id="{F39351FC-18D6-4741-8EEB-9FDB1F020AAC}" type="slidenum">
              <a:rPr lang="en-US" smtClean="0"/>
              <a:t>3</a:t>
            </a:fld>
            <a:endParaRPr lang="en-US"/>
          </a:p>
        </p:txBody>
      </p:sp>
    </p:spTree>
    <p:extLst>
      <p:ext uri="{BB962C8B-B14F-4D97-AF65-F5344CB8AC3E}">
        <p14:creationId xmlns:p14="http://schemas.microsoft.com/office/powerpoint/2010/main" val="3205327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4</a:t>
            </a:fld>
            <a:endParaRPr lang="en-US"/>
          </a:p>
        </p:txBody>
      </p:sp>
    </p:spTree>
    <p:extLst>
      <p:ext uri="{BB962C8B-B14F-4D97-AF65-F5344CB8AC3E}">
        <p14:creationId xmlns:p14="http://schemas.microsoft.com/office/powerpoint/2010/main" val="1292841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5</a:t>
            </a:fld>
            <a:endParaRPr lang="en-US"/>
          </a:p>
        </p:txBody>
      </p:sp>
    </p:spTree>
    <p:extLst>
      <p:ext uri="{BB962C8B-B14F-4D97-AF65-F5344CB8AC3E}">
        <p14:creationId xmlns:p14="http://schemas.microsoft.com/office/powerpoint/2010/main" val="1292841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smtClean="0"/>
              <a:t>Each </a:t>
            </a:r>
            <a:r>
              <a:rPr lang="en-US" sz="1050" baseline="0" dirty="0" smtClean="0"/>
              <a:t>Couchbase node is exactly the same.</a:t>
            </a:r>
          </a:p>
          <a:p>
            <a:endParaRPr lang="en-US" sz="1050" baseline="0" dirty="0" smtClean="0"/>
          </a:p>
          <a:p>
            <a:r>
              <a:rPr lang="en-US" sz="1050" baseline="0" dirty="0" smtClean="0"/>
              <a:t>All nodes are broken down into two components: A data manager (on the left) and a cluster manager (on the right).  It’s important to realize that these are separate processes within the system specifically designed so that a node can continue serving its data even in the face of cluster problems like network disruption.  </a:t>
            </a:r>
          </a:p>
          <a:p>
            <a:endParaRPr lang="en-US" sz="1050" baseline="0" dirty="0" smtClean="0"/>
          </a:p>
          <a:p>
            <a:r>
              <a:rPr lang="en-US" sz="1050" baseline="0" dirty="0" smtClean="0"/>
              <a:t>The data manager is written in C and C++ and is responsible both for the object caching layer, persistence layer and querying engine.  It is based off of </a:t>
            </a:r>
            <a:r>
              <a:rPr lang="en-US" sz="1050" baseline="0" dirty="0" err="1" smtClean="0"/>
              <a:t>memcached</a:t>
            </a:r>
            <a:r>
              <a:rPr lang="en-US" sz="1050" baseline="0" dirty="0" smtClean="0"/>
              <a:t> and so provides a number of benefits;</a:t>
            </a:r>
          </a:p>
          <a:p>
            <a:r>
              <a:rPr lang="en-US" sz="1050" baseline="0" dirty="0" smtClean="0"/>
              <a:t>-The very low lock contention of </a:t>
            </a:r>
            <a:r>
              <a:rPr lang="en-US" sz="1050" baseline="0" dirty="0" err="1" smtClean="0"/>
              <a:t>memcached</a:t>
            </a:r>
            <a:r>
              <a:rPr lang="en-US" sz="1050" baseline="0" dirty="0" smtClean="0"/>
              <a:t> allows for extremely high throughput and low latencies both to a small set of documents (or just one) as well as across millions of documents</a:t>
            </a:r>
          </a:p>
          <a:p>
            <a:r>
              <a:rPr lang="en-US" sz="1050" baseline="0" dirty="0" smtClean="0"/>
              <a:t>-Being compatible with the </a:t>
            </a:r>
            <a:r>
              <a:rPr lang="en-US" sz="1050" baseline="0" dirty="0" err="1" smtClean="0"/>
              <a:t>memcached</a:t>
            </a:r>
            <a:r>
              <a:rPr lang="en-US" sz="1050" baseline="0" dirty="0" smtClean="0"/>
              <a:t> protocol means we are not only a drop-in replacement, but inherit support for automatic item expiration (TTL), atomic </a:t>
            </a:r>
            <a:r>
              <a:rPr lang="en-US" sz="1050" baseline="0" dirty="0" err="1" smtClean="0"/>
              <a:t>incrementer</a:t>
            </a:r>
            <a:r>
              <a:rPr lang="en-US" sz="1050" baseline="0" dirty="0" smtClean="0"/>
              <a:t>.</a:t>
            </a:r>
          </a:p>
          <a:p>
            <a:r>
              <a:rPr lang="en-US" sz="1050" baseline="0" dirty="0" smtClean="0"/>
              <a:t>-We’ve increased the maximum object size to 20mb, but still recommend keeping them much smaller</a:t>
            </a:r>
          </a:p>
          <a:p>
            <a:r>
              <a:rPr lang="en-US" sz="1050" baseline="0" dirty="0" smtClean="0"/>
              <a:t>-Support for both binary objects as well as natively supporting JSON documents</a:t>
            </a:r>
          </a:p>
          <a:p>
            <a:r>
              <a:rPr lang="en-US" sz="1050" baseline="0" dirty="0" smtClean="0"/>
              <a:t>-All of the metadata for the documents and their keys is kept in RAM at all times.  While this does add a bit of overhead per item, it also allows for extremely fast “miss” speeds which are critical to the operation of some applications….we don’t have to scan a disk to know when we </a:t>
            </a:r>
            <a:r>
              <a:rPr lang="en-US" sz="1050" b="1" baseline="0" dirty="0" smtClean="0"/>
              <a:t>don’t</a:t>
            </a:r>
            <a:r>
              <a:rPr lang="en-US" sz="1050" b="0" baseline="0" dirty="0" smtClean="0"/>
              <a:t> have some data.</a:t>
            </a:r>
            <a:endParaRPr lang="en-US" sz="1050" baseline="0" dirty="0" smtClean="0"/>
          </a:p>
          <a:p>
            <a:endParaRPr lang="en-US" sz="1050" baseline="0" dirty="0" smtClean="0"/>
          </a:p>
          <a:p>
            <a:r>
              <a:rPr lang="en-US" sz="1050" baseline="0" dirty="0" smtClean="0"/>
              <a:t>The cluster manager is based on </a:t>
            </a:r>
            <a:r>
              <a:rPr lang="en-US" sz="1050" baseline="0" dirty="0" err="1" smtClean="0"/>
              <a:t>Erlang</a:t>
            </a:r>
            <a:r>
              <a:rPr lang="en-US" sz="1050" baseline="0" dirty="0" smtClean="0"/>
              <a:t>/OTP which was developed by Ericsson to deal with managing hundreds or even thousands of distributed </a:t>
            </a:r>
            <a:r>
              <a:rPr lang="en-US" sz="1050" baseline="0" dirty="0" err="1" smtClean="0"/>
              <a:t>telco</a:t>
            </a:r>
            <a:r>
              <a:rPr lang="en-US" sz="1050" baseline="0" dirty="0" smtClean="0"/>
              <a:t> switches.  This component is responsible for configuration, administration, process monitoring, statistics gathering and the UI and REST interface.  Note that there is no data manipulation done through this interface.</a:t>
            </a:r>
          </a:p>
          <a:p>
            <a:endParaRPr lang="en-US" sz="1050" dirty="0"/>
          </a:p>
        </p:txBody>
      </p:sp>
      <p:sp>
        <p:nvSpPr>
          <p:cNvPr id="4" name="Slide Number Placeholder 3"/>
          <p:cNvSpPr>
            <a:spLocks noGrp="1"/>
          </p:cNvSpPr>
          <p:nvPr>
            <p:ph type="sldNum" sz="quarter" idx="10"/>
          </p:nvPr>
        </p:nvSpPr>
        <p:spPr/>
        <p:txBody>
          <a:bodyPr/>
          <a:lstStyle/>
          <a:p>
            <a:fld id="{F39351FC-18D6-4741-8EEB-9FDB1F020AAC}" type="slidenum">
              <a:rPr lang="en-US" smtClean="0"/>
              <a:t>6</a:t>
            </a:fld>
            <a:endParaRPr lang="en-US"/>
          </a:p>
        </p:txBody>
      </p:sp>
    </p:spTree>
    <p:extLst>
      <p:ext uri="{BB962C8B-B14F-4D97-AF65-F5344CB8AC3E}">
        <p14:creationId xmlns:p14="http://schemas.microsoft.com/office/powerpoint/2010/main" val="1832745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457200"/>
            <a:r>
              <a:rPr lang="en-US" sz="3200" dirty="0" smtClean="0"/>
              <a:t>Append-only file format puts all new/updated/deleted items at the end of the on-disk file.</a:t>
            </a:r>
          </a:p>
          <a:p>
            <a:pPr marL="914400" lvl="1" indent="-457200"/>
            <a:r>
              <a:rPr lang="en-US" sz="2800" dirty="0" smtClean="0"/>
              <a:t>Better performance and reliability</a:t>
            </a:r>
          </a:p>
          <a:p>
            <a:pPr marL="914400" lvl="1" indent="-457200"/>
            <a:r>
              <a:rPr lang="en-US" sz="2800" dirty="0" smtClean="0"/>
              <a:t>No more fragmentation!</a:t>
            </a:r>
          </a:p>
          <a:p>
            <a:pPr marL="514350" indent="-457200"/>
            <a:endParaRPr lang="en-US" sz="3200" dirty="0" smtClean="0"/>
          </a:p>
          <a:p>
            <a:pPr marL="514350" indent="-457200"/>
            <a:r>
              <a:rPr lang="en-US" sz="3200" dirty="0" smtClean="0"/>
              <a:t>This can lead to invalidated data in the “back” of the file.</a:t>
            </a:r>
          </a:p>
          <a:p>
            <a:pPr marL="57150" indent="0">
              <a:buNone/>
            </a:pPr>
            <a:endParaRPr lang="en-US" sz="3200" dirty="0" smtClean="0"/>
          </a:p>
          <a:p>
            <a:pPr marL="514350" indent="-457200"/>
            <a:r>
              <a:rPr lang="en-US" sz="3200" dirty="0" smtClean="0"/>
              <a:t>Need to </a:t>
            </a:r>
            <a:r>
              <a:rPr lang="en-US" sz="3200" b="1" dirty="0" smtClean="0"/>
              <a:t>compact</a:t>
            </a:r>
            <a:r>
              <a:rPr lang="en-US" sz="3200" dirty="0" smtClean="0"/>
              <a:t> data.</a:t>
            </a:r>
          </a:p>
          <a:p>
            <a:pPr marL="514350" indent="-457200"/>
            <a:endParaRPr lang="en-US" sz="3200" dirty="0" smtClean="0"/>
          </a:p>
          <a:p>
            <a:pPr marL="514350" lvl="0" indent="-457200" algn="l"/>
            <a:r>
              <a:rPr lang="en-US" sz="3200" dirty="0" smtClean="0"/>
              <a:t>The compaction</a:t>
            </a:r>
            <a:r>
              <a:rPr lang="en-US" sz="3200" baseline="0" dirty="0" smtClean="0"/>
              <a:t> process operates incrementally on a per-</a:t>
            </a:r>
            <a:r>
              <a:rPr lang="en-US" sz="3200" baseline="0" dirty="0" err="1" smtClean="0"/>
              <a:t>vbucket</a:t>
            </a:r>
            <a:r>
              <a:rPr lang="en-US" sz="3200" baseline="0" dirty="0" smtClean="0"/>
              <a:t> basis, and is controlled by both a fragmentation threshold and a time of day setting.  It works by creating a new file with just the latest data and then switching over from the main one to the new one when complete.</a:t>
            </a:r>
            <a:endParaRPr lang="en-US" dirty="0" smtClean="0"/>
          </a:p>
        </p:txBody>
      </p:sp>
      <p:sp>
        <p:nvSpPr>
          <p:cNvPr id="4" name="Slide Number Placeholder 3"/>
          <p:cNvSpPr>
            <a:spLocks noGrp="1"/>
          </p:cNvSpPr>
          <p:nvPr>
            <p:ph type="sldNum" sz="quarter" idx="10"/>
          </p:nvPr>
        </p:nvSpPr>
        <p:spPr/>
        <p:txBody>
          <a:bodyPr/>
          <a:lstStyle/>
          <a:p>
            <a:fld id="{30F53A81-551D-4C23-82F6-D56461A6A4F9}" type="slidenum">
              <a:rPr lang="en-US" smtClean="0"/>
              <a:pPr/>
              <a:t>9</a:t>
            </a:fld>
            <a:endParaRPr lang="en-US"/>
          </a:p>
        </p:txBody>
      </p:sp>
    </p:spTree>
    <p:extLst>
      <p:ext uri="{BB962C8B-B14F-4D97-AF65-F5344CB8AC3E}">
        <p14:creationId xmlns:p14="http://schemas.microsoft.com/office/powerpoint/2010/main" val="80191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as you fill up memory (click), some data that has </a:t>
            </a:r>
            <a:r>
              <a:rPr lang="en-US" b="1" dirty="0" smtClean="0"/>
              <a:t>already been written to disk</a:t>
            </a:r>
            <a:r>
              <a:rPr lang="en-US" b="1" baseline="0" dirty="0" smtClean="0"/>
              <a:t> </a:t>
            </a:r>
            <a:r>
              <a:rPr lang="en-US" b="0" baseline="0" dirty="0" smtClean="0"/>
              <a:t>will be ejected from RAM to make room for new data.  (click)</a:t>
            </a:r>
          </a:p>
          <a:p>
            <a:endParaRPr lang="en-US" b="0" baseline="0" dirty="0" smtClean="0"/>
          </a:p>
          <a:p>
            <a:r>
              <a:rPr lang="en-US" b="0" dirty="0" smtClean="0"/>
              <a:t>Couchbase</a:t>
            </a:r>
            <a:r>
              <a:rPr lang="en-US" b="0" baseline="0" dirty="0" smtClean="0"/>
              <a:t> supports holding much more data than you have RAM available.  It’s important to size the RAM capacity appropriately for your working set: the portion of data your application is working with at any given point in time and needs very low latency, high throughput access to.  In some applications this is the entire data set, in others it is much smaller.  As RAM fills up, we use a “not recently used” algorithm to determine the best data to be ejected from cache.</a:t>
            </a:r>
            <a:endParaRPr lang="en-US" b="0"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11</a:t>
            </a:fld>
            <a:endParaRPr lang="en-US"/>
          </a:p>
        </p:txBody>
      </p:sp>
    </p:spTree>
    <p:extLst>
      <p:ext uri="{BB962C8B-B14F-4D97-AF65-F5344CB8AC3E}">
        <p14:creationId xmlns:p14="http://schemas.microsoft.com/office/powerpoint/2010/main" val="444858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Should a read now come in for one of those</a:t>
            </a:r>
            <a:r>
              <a:rPr lang="en-US" baseline="0" dirty="0" smtClean="0"/>
              <a:t> documents that has been ejected (click), it is copied back from disk into RAM and sent back to the application.  The document then remains in RAM as long as there is space and it is being accessed.</a:t>
            </a:r>
            <a:endParaRPr lang="en-US" dirty="0" smtClean="0"/>
          </a:p>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12</a:t>
            </a:fld>
            <a:endParaRPr lang="en-US"/>
          </a:p>
        </p:txBody>
      </p:sp>
    </p:spTree>
    <p:extLst>
      <p:ext uri="{BB962C8B-B14F-4D97-AF65-F5344CB8AC3E}">
        <p14:creationId xmlns:p14="http://schemas.microsoft.com/office/powerpoint/2010/main" val="4108543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9351FC-18D6-4741-8EEB-9FDB1F020AAC}" type="slidenum">
              <a:rPr lang="en-US" smtClean="0"/>
              <a:t>13</a:t>
            </a:fld>
            <a:endParaRPr lang="en-US"/>
          </a:p>
        </p:txBody>
      </p:sp>
    </p:spTree>
    <p:extLst>
      <p:ext uri="{BB962C8B-B14F-4D97-AF65-F5344CB8AC3E}">
        <p14:creationId xmlns:p14="http://schemas.microsoft.com/office/powerpoint/2010/main" val="1292841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Dark)">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29384"/>
            <a:ext cx="7772400" cy="1102519"/>
          </a:xfrm>
          <a:effectLst>
            <a:outerShdw blurRad="127000" dir="2700000" algn="tl" rotWithShape="0">
              <a:srgbClr val="000000">
                <a:alpha val="20000"/>
              </a:srgbClr>
            </a:outerShdw>
          </a:effectLst>
        </p:spPr>
        <p:txBody>
          <a:bodyPr/>
          <a:lstStyle>
            <a:lvl1pPr algn="ctr">
              <a:defRPr sz="380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127248"/>
            <a:ext cx="6400800" cy="1088136"/>
          </a:xfr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4" name="Picture 3" descr="couchbase_logo_red_reversed.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7066" y="351896"/>
            <a:ext cx="2057168" cy="474732"/>
          </a:xfrm>
          <a:prstGeom prst="rect">
            <a:avLst/>
          </a:prstGeom>
        </p:spPr>
      </p:pic>
    </p:spTree>
    <p:extLst>
      <p:ext uri="{BB962C8B-B14F-4D97-AF65-F5344CB8AC3E}">
        <p14:creationId xmlns:p14="http://schemas.microsoft.com/office/powerpoint/2010/main" val="2736129353"/>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Bullets (Dark)">
    <p:spTree>
      <p:nvGrpSpPr>
        <p:cNvPr id="1" name=""/>
        <p:cNvGrpSpPr/>
        <p:nvPr/>
      </p:nvGrpSpPr>
      <p:grpSpPr>
        <a:xfrm>
          <a:off x="0" y="0"/>
          <a:ext cx="0" cy="0"/>
          <a:chOff x="0" y="0"/>
          <a:chExt cx="0" cy="0"/>
        </a:xfrm>
      </p:grpSpPr>
      <p:sp>
        <p:nvSpPr>
          <p:cNvPr id="4" name="Rectangle 3"/>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8288"/>
            <a:ext cx="7998595" cy="537337"/>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3" name="Content Placeholder 2"/>
          <p:cNvSpPr>
            <a:spLocks noGrp="1"/>
          </p:cNvSpPr>
          <p:nvPr>
            <p:ph idx="1"/>
          </p:nvPr>
        </p:nvSpPr>
        <p:spPr>
          <a:xfrm>
            <a:off x="457200" y="685800"/>
            <a:ext cx="8007739" cy="3394472"/>
          </a:xfrm>
        </p:spPr>
        <p:txBody>
          <a:bodyPr/>
          <a:lstStyle>
            <a:lvl1pPr marL="228600" indent="-228600">
              <a:lnSpc>
                <a:spcPct val="100000"/>
              </a:lnSpc>
              <a:spcBef>
                <a:spcPts val="0"/>
              </a:spcBef>
              <a:spcAft>
                <a:spcPts val="300"/>
              </a:spcAft>
              <a:buSzPct val="110000"/>
              <a:defRPr/>
            </a:lvl1pPr>
            <a:lvl2pPr marL="455613" indent="-225425">
              <a:lnSpc>
                <a:spcPct val="100000"/>
              </a:lnSpc>
              <a:spcBef>
                <a:spcPts val="0"/>
              </a:spcBef>
              <a:spcAft>
                <a:spcPts val="300"/>
              </a:spcAft>
              <a:defRPr/>
            </a:lvl2pPr>
            <a:lvl3pPr marL="631825" indent="-177800">
              <a:lnSpc>
                <a:spcPct val="100000"/>
              </a:lnSpc>
              <a:spcBef>
                <a:spcPts val="0"/>
              </a:spcBef>
              <a:spcAft>
                <a:spcPts val="300"/>
              </a:spcAft>
              <a:defRPr/>
            </a:lvl3pPr>
            <a:lvl4pPr marL="800100" indent="-168275">
              <a:lnSpc>
                <a:spcPct val="100000"/>
              </a:lnSpc>
              <a:spcBef>
                <a:spcPts val="0"/>
              </a:spcBef>
              <a:spcAft>
                <a:spcPts val="300"/>
              </a:spcAft>
              <a:defRPr/>
            </a:lvl4pPr>
            <a:lvl5pPr marL="969963" indent="-169863">
              <a:lnSpc>
                <a:spcPct val="100000"/>
              </a:lnSpc>
              <a:spcBef>
                <a:spcPts val="0"/>
              </a:spcBef>
              <a:spcAft>
                <a:spcPts val="300"/>
              </a:spcAf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194363124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Text (Dark)">
    <p:spTree>
      <p:nvGrpSpPr>
        <p:cNvPr id="1" name=""/>
        <p:cNvGrpSpPr/>
        <p:nvPr/>
      </p:nvGrpSpPr>
      <p:grpSpPr>
        <a:xfrm>
          <a:off x="0" y="0"/>
          <a:ext cx="0" cy="0"/>
          <a:chOff x="0" y="0"/>
          <a:chExt cx="0" cy="0"/>
        </a:xfrm>
      </p:grpSpPr>
      <p:sp>
        <p:nvSpPr>
          <p:cNvPr id="11" name="Rectangle 10"/>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2996"/>
            <a:ext cx="7998595" cy="539496"/>
          </a:xfrm>
          <a:effectLst>
            <a:outerShdw blurRad="127000" dir="2700000" algn="tl" rotWithShape="0">
              <a:srgbClr val="000000">
                <a:alpha val="20000"/>
              </a:srgbClr>
            </a:outerShdw>
          </a:effectLst>
        </p:spPr>
        <p:txBody>
          <a:bodyPr vert="horz" lIns="91440" tIns="45720" rIns="91440" bIns="45720" rtlCol="0" anchor="b">
            <a:noAutofit/>
          </a:bodyPr>
          <a:lstStyle>
            <a:lvl1pPr>
              <a:defRPr lang="en-US" dirty="0">
                <a:solidFill>
                  <a:schemeClr val="bg1"/>
                </a:solidFill>
              </a:defRPr>
            </a:lvl1pPr>
          </a:lstStyle>
          <a:p>
            <a:pPr lvl="0">
              <a:lnSpc>
                <a:spcPct val="80000"/>
              </a:lnSpc>
            </a:pPr>
            <a:endParaRPr lang="en-US" dirty="0"/>
          </a:p>
        </p:txBody>
      </p:sp>
      <p:sp>
        <p:nvSpPr>
          <p:cNvPr id="3" name="Content Placeholder 2"/>
          <p:cNvSpPr>
            <a:spLocks noGrp="1"/>
          </p:cNvSpPr>
          <p:nvPr>
            <p:ph idx="1"/>
          </p:nvPr>
        </p:nvSpPr>
        <p:spPr>
          <a:xfrm>
            <a:off x="457200" y="685800"/>
            <a:ext cx="8007739" cy="3394472"/>
          </a:xfrm>
        </p:spPr>
        <p:txBody>
          <a:bodyPr/>
          <a:lstStyle>
            <a:lvl1pPr marL="0" indent="0">
              <a:lnSpc>
                <a:spcPct val="100000"/>
              </a:lnSpc>
              <a:spcBef>
                <a:spcPts val="0"/>
              </a:spcBef>
              <a:spcAft>
                <a:spcPts val="300"/>
              </a:spcAft>
              <a:buNone/>
              <a:defRPr/>
            </a:lvl1pPr>
            <a:lvl2pPr marL="228600" indent="0">
              <a:lnSpc>
                <a:spcPct val="100000"/>
              </a:lnSpc>
              <a:spcBef>
                <a:spcPts val="0"/>
              </a:spcBef>
              <a:spcAft>
                <a:spcPts val="300"/>
              </a:spcAft>
              <a:buNone/>
              <a:defRPr/>
            </a:lvl2pPr>
            <a:lvl3pPr marL="455613" indent="0">
              <a:lnSpc>
                <a:spcPct val="100000"/>
              </a:lnSpc>
              <a:spcBef>
                <a:spcPts val="0"/>
              </a:spcBef>
              <a:spcAft>
                <a:spcPts val="300"/>
              </a:spcAft>
              <a:buNone/>
              <a:defRPr/>
            </a:lvl3pPr>
            <a:lvl4pPr marL="627063" indent="0">
              <a:lnSpc>
                <a:spcPct val="100000"/>
              </a:lnSpc>
              <a:spcBef>
                <a:spcPts val="0"/>
              </a:spcBef>
              <a:spcAft>
                <a:spcPts val="300"/>
              </a:spcAft>
              <a:buNone/>
              <a:defRPr/>
            </a:lvl4pPr>
            <a:lvl5pPr marL="798513" indent="0">
              <a:lnSpc>
                <a:spcPct val="100000"/>
              </a:lnSpc>
              <a:spcBef>
                <a:spcPts val="0"/>
              </a:spcBef>
              <a:spcAft>
                <a:spcPts val="300"/>
              </a:spcAft>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0"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1999294402"/>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Dark)">
    <p:spTree>
      <p:nvGrpSpPr>
        <p:cNvPr id="1" name=""/>
        <p:cNvGrpSpPr/>
        <p:nvPr/>
      </p:nvGrpSpPr>
      <p:grpSpPr>
        <a:xfrm>
          <a:off x="0" y="0"/>
          <a:ext cx="0" cy="0"/>
          <a:chOff x="0" y="0"/>
          <a:chExt cx="0" cy="0"/>
        </a:xfrm>
      </p:grpSpPr>
      <p:sp>
        <p:nvSpPr>
          <p:cNvPr id="8" name="Rectangle 7"/>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noFill/>
              </a:ln>
              <a:solidFill>
                <a:schemeClr val="accent2"/>
              </a:solidFil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2996"/>
            <a:ext cx="7998595" cy="539496"/>
          </a:xfrm>
          <a:effectLst>
            <a:outerShdw blurRad="127000" dir="2700000" algn="tl" rotWithShape="0">
              <a:srgbClr val="000000">
                <a:alpha val="20000"/>
              </a:srgbClr>
            </a:outerShdw>
          </a:effectLst>
        </p:spPr>
        <p:txBody>
          <a:bodyPr/>
          <a:lstStyle>
            <a:lvl1pPr>
              <a:lnSpc>
                <a:spcPct val="80000"/>
              </a:lnSpc>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7" name="TextBox 6"/>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11"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7903958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Break (Blue)">
    <p:bg>
      <p:bgPr>
        <a:solidFill>
          <a:srgbClr val="129DD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426922405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Break (Red)">
    <p:bg>
      <p:bgPr>
        <a:solidFill>
          <a:srgbClr val="E1001F"/>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3664"/>
            <a:ext cx="7772400" cy="1102519"/>
          </a:xfrm>
          <a:effectLst>
            <a:outerShdw blurRad="127000" dir="2700000" algn="tl" rotWithShape="0">
              <a:srgbClr val="000000">
                <a:alpha val="20000"/>
              </a:srgbClr>
            </a:outerShdw>
          </a:effectLst>
        </p:spPr>
        <p:txBody>
          <a:bodyPr/>
          <a:lstStyle>
            <a:lvl1pPr algn="ctr">
              <a:defRPr sz="29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063240"/>
            <a:ext cx="6400800" cy="1152144"/>
          </a:xfrm>
        </p:spPr>
        <p:txBody>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7" name="Picture 6" descr="bug test-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4370" y="351896"/>
            <a:ext cx="495260" cy="495260"/>
          </a:xfrm>
          <a:prstGeom prst="rect">
            <a:avLst/>
          </a:prstGeom>
          <a:effectLst/>
        </p:spPr>
      </p:pic>
    </p:spTree>
    <p:extLst>
      <p:ext uri="{BB962C8B-B14F-4D97-AF65-F5344CB8AC3E}">
        <p14:creationId xmlns:p14="http://schemas.microsoft.com/office/powerpoint/2010/main" val="1231053057"/>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US" dirty="0"/>
          </a:p>
        </p:txBody>
      </p:sp>
      <p:sp>
        <p:nvSpPr>
          <p:cNvPr id="5" name="TextBox 4"/>
          <p:cNvSpPr txBox="1"/>
          <p:nvPr userDrawn="1"/>
        </p:nvSpPr>
        <p:spPr>
          <a:xfrm>
            <a:off x="164592" y="4767263"/>
            <a:ext cx="1180021" cy="223138"/>
          </a:xfrm>
          <a:prstGeom prst="rect">
            <a:avLst/>
          </a:prstGeom>
          <a:noFill/>
        </p:spPr>
        <p:txBody>
          <a:bodyPr wrap="none" rtlCol="0">
            <a:spAutoFit/>
          </a:bodyPr>
          <a:lstStyle/>
          <a:p>
            <a:r>
              <a:rPr lang="en-US" sz="850" dirty="0" smtClean="0">
                <a:solidFill>
                  <a:srgbClr val="CCCCCC"/>
                </a:solidFill>
              </a:rPr>
              <a:t>©2015 Couchbase</a:t>
            </a:r>
            <a:r>
              <a:rPr lang="en-US" sz="850" baseline="0" dirty="0" smtClean="0">
                <a:solidFill>
                  <a:srgbClr val="CCCCCC"/>
                </a:solidFill>
              </a:rPr>
              <a:t> Inc.</a:t>
            </a:r>
            <a:endParaRPr lang="en-US" sz="850" dirty="0">
              <a:solidFill>
                <a:srgbClr val="CCCCCC"/>
              </a:solidFill>
            </a:endParaRPr>
          </a:p>
        </p:txBody>
      </p:sp>
      <p:sp>
        <p:nvSpPr>
          <p:cNvPr id="6" name="Slide Number Placeholder 5"/>
          <p:cNvSpPr txBox="1">
            <a:spLocks/>
          </p:cNvSpPr>
          <p:nvPr userDrawn="1"/>
        </p:nvSpPr>
        <p:spPr>
          <a:xfrm>
            <a:off x="8224640" y="4767263"/>
            <a:ext cx="740664" cy="273844"/>
          </a:xfrm>
          <a:prstGeom prst="rect">
            <a:avLst/>
          </a:prstGeom>
        </p:spPr>
        <p:txBody>
          <a:bodyPr vert="horz" lIns="91440" tIns="45720" rIns="91440" bIns="45720" rtlCol="0" anchor="ctr"/>
          <a:lstStyle>
            <a:defPPr>
              <a:defRPr lang="en-US"/>
            </a:defPPr>
            <a:lvl1pPr marL="0" algn="r" defTabSz="457200" rtl="0" eaLnBrk="1" latinLnBrk="0" hangingPunct="1">
              <a:defRPr sz="850" kern="1200">
                <a:solidFill>
                  <a:srgbClr val="CCCCCC"/>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25E7766-B4D4-B545-BC12-CA0EFEB1F16F}" type="slidenum">
              <a:rPr lang="en-US" smtClean="0"/>
              <a:t>‹#›</a:t>
            </a:fld>
            <a:endParaRPr lang="en-US" dirty="0"/>
          </a:p>
        </p:txBody>
      </p:sp>
    </p:spTree>
    <p:extLst>
      <p:ext uri="{BB962C8B-B14F-4D97-AF65-F5344CB8AC3E}">
        <p14:creationId xmlns:p14="http://schemas.microsoft.com/office/powerpoint/2010/main" val="420217511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Dark)">
    <p:spTree>
      <p:nvGrpSpPr>
        <p:cNvPr id="1" name=""/>
        <p:cNvGrpSpPr/>
        <p:nvPr/>
      </p:nvGrpSpPr>
      <p:grpSpPr>
        <a:xfrm>
          <a:off x="0" y="0"/>
          <a:ext cx="0" cy="0"/>
          <a:chOff x="0" y="0"/>
          <a:chExt cx="0" cy="0"/>
        </a:xfrm>
      </p:grpSpPr>
      <p:sp>
        <p:nvSpPr>
          <p:cNvPr id="10" name="Rectangle 9"/>
          <p:cNvSpPr/>
          <p:nvPr userDrawn="1"/>
        </p:nvSpPr>
        <p:spPr>
          <a:xfrm>
            <a:off x="0" y="0"/>
            <a:ext cx="9144000" cy="583057"/>
          </a:xfrm>
          <a:prstGeom prst="rect">
            <a:avLst/>
          </a:prstGeom>
          <a:solidFill>
            <a:srgbClr val="E100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E10021"/>
              </a:solidFill>
              <a:latin typeface="Corbel"/>
            </a:endParaRP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86800" y="149664"/>
            <a:ext cx="278504" cy="278506"/>
          </a:xfrm>
          <a:prstGeom prst="rect">
            <a:avLst/>
          </a:prstGeom>
          <a:effectLst>
            <a:outerShdw blurRad="127000" dir="5400000" algn="ctr" rotWithShape="0">
              <a:schemeClr val="tx1">
                <a:alpha val="20000"/>
              </a:schemeClr>
            </a:outerShdw>
          </a:effectLst>
        </p:spPr>
      </p:pic>
      <p:sp>
        <p:nvSpPr>
          <p:cNvPr id="2" name="Title 1"/>
          <p:cNvSpPr>
            <a:spLocks noGrp="1"/>
          </p:cNvSpPr>
          <p:nvPr>
            <p:ph type="title"/>
          </p:nvPr>
        </p:nvSpPr>
        <p:spPr>
          <a:xfrm>
            <a:off x="466344" y="18288"/>
            <a:ext cx="7998595" cy="539496"/>
          </a:xfrm>
          <a:effectLst>
            <a:outerShdw blurRad="127000" dir="2700000" algn="tl" rotWithShape="0">
              <a:srgbClr val="000000">
                <a:alpha val="20000"/>
              </a:srgbClr>
            </a:outerShdw>
          </a:effectLst>
        </p:spPr>
        <p:txBody>
          <a:bodyPr vert="horz" lIns="91440" tIns="45720" rIns="91440" bIns="45720" rtlCol="0" anchor="b">
            <a:noAutofit/>
          </a:bodyPr>
          <a:lstStyle>
            <a:lvl1pPr>
              <a:lnSpc>
                <a:spcPct val="90000"/>
              </a:lnSpc>
              <a:defRPr lang="en-US" dirty="0">
                <a:solidFill>
                  <a:schemeClr val="bg1"/>
                </a:solidFill>
              </a:defRPr>
            </a:lvl1pPr>
          </a:lstStyle>
          <a:p>
            <a:pPr lvl="0">
              <a:lnSpc>
                <a:spcPct val="80000"/>
              </a:lnSpc>
            </a:pPr>
            <a:endParaRPr lang="en-US" dirty="0"/>
          </a:p>
        </p:txBody>
      </p:sp>
      <p:sp>
        <p:nvSpPr>
          <p:cNvPr id="5" name="Footer Placeholder 4"/>
          <p:cNvSpPr>
            <a:spLocks noGrp="1"/>
          </p:cNvSpPr>
          <p:nvPr>
            <p:ph type="ftr" sz="quarter" idx="11"/>
          </p:nvPr>
        </p:nvSpPr>
        <p:spPr/>
        <p:txBody>
          <a:bodyPr/>
          <a:lstStyle/>
          <a:p>
            <a:endParaRPr lang="en-US">
              <a:latin typeface="Corbel"/>
            </a:endParaRPr>
          </a:p>
        </p:txBody>
      </p:sp>
      <p:sp>
        <p:nvSpPr>
          <p:cNvPr id="6" name="Slide Number Placeholder 5"/>
          <p:cNvSpPr>
            <a:spLocks noGrp="1"/>
          </p:cNvSpPr>
          <p:nvPr>
            <p:ph type="sldNum" sz="quarter" idx="12"/>
          </p:nvPr>
        </p:nvSpPr>
        <p:spPr/>
        <p:txBody>
          <a:bodyPr/>
          <a:lstStyle/>
          <a:p>
            <a:fld id="{E728A94C-44F1-DF43-8BD8-694E750DEF33}" type="slidenum">
              <a:rPr lang="en-US" smtClean="0">
                <a:latin typeface="Corbel"/>
              </a:rPr>
              <a:pPr/>
              <a:t>‹#›</a:t>
            </a:fld>
            <a:endParaRPr lang="en-US">
              <a:latin typeface="Corbel"/>
            </a:endParaRPr>
          </a:p>
        </p:txBody>
      </p:sp>
      <p:sp>
        <p:nvSpPr>
          <p:cNvPr id="7" name="TextBox 6"/>
          <p:cNvSpPr txBox="1"/>
          <p:nvPr userDrawn="1"/>
        </p:nvSpPr>
        <p:spPr>
          <a:xfrm>
            <a:off x="164592" y="4767263"/>
            <a:ext cx="1184940" cy="223138"/>
          </a:xfrm>
          <a:prstGeom prst="rect">
            <a:avLst/>
          </a:prstGeom>
          <a:noFill/>
        </p:spPr>
        <p:txBody>
          <a:bodyPr wrap="none" rtlCol="0">
            <a:spAutoFit/>
          </a:bodyPr>
          <a:lstStyle/>
          <a:p>
            <a:r>
              <a:rPr lang="en-US" sz="850" dirty="0">
                <a:solidFill>
                  <a:srgbClr val="CCCCCC"/>
                </a:solidFill>
                <a:latin typeface="Corbel"/>
              </a:rPr>
              <a:t>©2014 Couchbase Inc.</a:t>
            </a:r>
          </a:p>
        </p:txBody>
      </p:sp>
    </p:spTree>
    <p:extLst>
      <p:ext uri="{BB962C8B-B14F-4D97-AF65-F5344CB8AC3E}">
        <p14:creationId xmlns:p14="http://schemas.microsoft.com/office/powerpoint/2010/main" val="98380684"/>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148311"/>
            <a:ext cx="8229600" cy="3394472"/>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50">
                <a:solidFill>
                  <a:srgbClr val="CCCCCC"/>
                </a:solidFill>
              </a:defRPr>
            </a:lvl1pPr>
          </a:lstStyle>
          <a:p>
            <a:endParaRPr lang="en-US" dirty="0"/>
          </a:p>
        </p:txBody>
      </p:sp>
      <p:sp>
        <p:nvSpPr>
          <p:cNvPr id="6" name="Slide Number Placeholder 5"/>
          <p:cNvSpPr>
            <a:spLocks noGrp="1"/>
          </p:cNvSpPr>
          <p:nvPr>
            <p:ph type="sldNum" sz="quarter" idx="4"/>
          </p:nvPr>
        </p:nvSpPr>
        <p:spPr>
          <a:xfrm>
            <a:off x="8229600" y="4767263"/>
            <a:ext cx="740664" cy="273844"/>
          </a:xfrm>
          <a:prstGeom prst="rect">
            <a:avLst/>
          </a:prstGeom>
        </p:spPr>
        <p:txBody>
          <a:bodyPr vert="horz" lIns="91440" tIns="45720" rIns="91440" bIns="45720" rtlCol="0" anchor="ctr"/>
          <a:lstStyle>
            <a:lvl1pPr algn="r">
              <a:defRPr sz="850">
                <a:solidFill>
                  <a:srgbClr val="CCCCCC"/>
                </a:solidFill>
              </a:defRPr>
            </a:lvl1pPr>
          </a:lstStyle>
          <a:p>
            <a:fld id="{E728A94C-44F1-DF43-8BD8-694E750DEF33}" type="slidenum">
              <a:rPr lang="en-US" smtClean="0"/>
              <a:pPr/>
              <a:t>‹#›</a:t>
            </a:fld>
            <a:endParaRPr lang="en-US"/>
          </a:p>
        </p:txBody>
      </p:sp>
    </p:spTree>
    <p:extLst>
      <p:ext uri="{BB962C8B-B14F-4D97-AF65-F5344CB8AC3E}">
        <p14:creationId xmlns:p14="http://schemas.microsoft.com/office/powerpoint/2010/main" val="456623133"/>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76" r:id="rId3"/>
    <p:sldLayoutId id="2147483677" r:id="rId4"/>
    <p:sldLayoutId id="2147483663" r:id="rId5"/>
    <p:sldLayoutId id="2147483666" r:id="rId6"/>
    <p:sldLayoutId id="2147483674" r:id="rId7"/>
    <p:sldLayoutId id="2147483678" r:id="rId8"/>
  </p:sldLayoutIdLst>
  <p:timing>
    <p:tnLst>
      <p:par>
        <p:cTn xmlns:p14="http://schemas.microsoft.com/office/powerpoint/2010/main" id="1" dur="indefinite" restart="never" nodeType="tmRoot"/>
      </p:par>
    </p:tnLst>
  </p:timing>
  <p:hf hdr="0" ftr="0" dt="0"/>
  <p:txStyles>
    <p:titleStyle>
      <a:lvl1pPr algn="l" defTabSz="457200" rtl="0" eaLnBrk="1" latinLnBrk="0" hangingPunct="1">
        <a:spcBef>
          <a:spcPct val="0"/>
        </a:spcBef>
        <a:buNone/>
        <a:defRPr sz="2800" b="1" kern="1200">
          <a:solidFill>
            <a:schemeClr val="tx1"/>
          </a:solidFill>
          <a:latin typeface="+mj-lt"/>
          <a:ea typeface="+mj-ea"/>
          <a:cs typeface="+mj-cs"/>
        </a:defRPr>
      </a:lvl1pPr>
    </p:titleStyle>
    <p:body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685800" indent="-231775" algn="l" defTabSz="457200" rtl="0" eaLnBrk="1" latinLnBrk="0" hangingPunct="1">
        <a:spcBef>
          <a:spcPts val="0"/>
        </a:spcBef>
        <a:buClr>
          <a:srgbClr val="262626"/>
        </a:buClr>
        <a:buFont typeface="Lucida Grande"/>
        <a:buChar char="–"/>
        <a:defRPr sz="2000" kern="1200">
          <a:solidFill>
            <a:schemeClr val="tx1"/>
          </a:solidFill>
          <a:latin typeface="+mn-lt"/>
          <a:ea typeface="+mn-ea"/>
          <a:cs typeface="+mn-cs"/>
        </a:defRPr>
      </a:lvl3pPr>
      <a:lvl4pPr marL="854075" indent="-168275" algn="l" defTabSz="457200" rtl="0" eaLnBrk="1" latinLnBrk="0" hangingPunct="1">
        <a:spcBef>
          <a:spcPts val="0"/>
        </a:spcBef>
        <a:buClr>
          <a:srgbClr val="262626"/>
        </a:buClr>
        <a:buFont typeface="Lucida Grande"/>
        <a:buChar char="–"/>
        <a:defRPr sz="1600" kern="1200">
          <a:solidFill>
            <a:schemeClr val="tx1"/>
          </a:solidFill>
          <a:latin typeface="+mn-lt"/>
          <a:ea typeface="+mn-ea"/>
          <a:cs typeface="+mn-cs"/>
        </a:defRPr>
      </a:lvl4pPr>
      <a:lvl5pPr marL="854075" indent="-168275" algn="l" defTabSz="457200" rtl="0" eaLnBrk="1" latinLnBrk="0" hangingPunct="1">
        <a:spcBef>
          <a:spcPts val="200"/>
        </a:spcBef>
        <a:buClr>
          <a:srgbClr val="262626"/>
        </a:buClr>
        <a:buFont typeface="Lucida Grande"/>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10.emf"/><Relationship Id="rId5"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0.emf"/><Relationship Id="rId5" Type="http://schemas.openxmlformats.org/officeDocument/2006/relationships/image" Target="../media/image19.emf"/><Relationship Id="rId6" Type="http://schemas.openxmlformats.org/officeDocument/2006/relationships/image" Target="../media/image20.emf"/><Relationship Id="rId1" Type="http://schemas.openxmlformats.org/officeDocument/2006/relationships/slideLayout" Target="../slideLayouts/slideLayout8.xml"/><Relationship Id="rId2" Type="http://schemas.openxmlformats.org/officeDocument/2006/relationships/image" Target="../media/image17.emf"/></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0.emf"/><Relationship Id="rId5" Type="http://schemas.openxmlformats.org/officeDocument/2006/relationships/image" Target="../media/image19.emf"/><Relationship Id="rId6" Type="http://schemas.openxmlformats.org/officeDocument/2006/relationships/image" Target="../media/image21.emf"/><Relationship Id="rId7" Type="http://schemas.openxmlformats.org/officeDocument/2006/relationships/image" Target="../media/image22.emf"/><Relationship Id="rId1" Type="http://schemas.openxmlformats.org/officeDocument/2006/relationships/slideLayout" Target="../slideLayouts/slideLayout8.xml"/><Relationship Id="rId2"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0.emf"/><Relationship Id="rId5" Type="http://schemas.openxmlformats.org/officeDocument/2006/relationships/image" Target="../media/image19.emf"/><Relationship Id="rId6" Type="http://schemas.openxmlformats.org/officeDocument/2006/relationships/image" Target="../media/image21.emf"/><Relationship Id="rId7" Type="http://schemas.openxmlformats.org/officeDocument/2006/relationships/image" Target="../media/image22.emf"/><Relationship Id="rId1" Type="http://schemas.openxmlformats.org/officeDocument/2006/relationships/slideLayout" Target="../slideLayouts/slideLayout8.xml"/><Relationship Id="rId2"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0.emf"/><Relationship Id="rId5" Type="http://schemas.openxmlformats.org/officeDocument/2006/relationships/image" Target="../media/image19.emf"/><Relationship Id="rId6" Type="http://schemas.openxmlformats.org/officeDocument/2006/relationships/image" Target="../media/image21.emf"/><Relationship Id="rId7" Type="http://schemas.openxmlformats.org/officeDocument/2006/relationships/image" Target="../media/image22.emf"/><Relationship Id="rId1" Type="http://schemas.openxmlformats.org/officeDocument/2006/relationships/slideLayout" Target="../slideLayouts/slideLayout8.xml"/><Relationship Id="rId2" Type="http://schemas.openxmlformats.org/officeDocument/2006/relationships/image" Target="../media/image17.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10.emf"/><Relationship Id="rId7"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0.emf"/><Relationship Id="rId5" Type="http://schemas.openxmlformats.org/officeDocument/2006/relationships/image" Target="../media/image19.emf"/><Relationship Id="rId6" Type="http://schemas.openxmlformats.org/officeDocument/2006/relationships/image" Target="../media/image25.emf"/><Relationship Id="rId7" Type="http://schemas.openxmlformats.org/officeDocument/2006/relationships/image" Target="../media/image26.emf"/><Relationship Id="rId8" Type="http://schemas.openxmlformats.org/officeDocument/2006/relationships/image" Target="../media/image18.emf"/><Relationship Id="rId9" Type="http://schemas.openxmlformats.org/officeDocument/2006/relationships/image" Target="../media/image20.emf"/><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5" Type="http://schemas.openxmlformats.org/officeDocument/2006/relationships/image" Target="../media/image5.emf"/><Relationship Id="rId6" Type="http://schemas.openxmlformats.org/officeDocument/2006/relationships/image" Target="../media/image6.emf"/><Relationship Id="rId7" Type="http://schemas.openxmlformats.org/officeDocument/2006/relationships/image" Target="../media/image7.emf"/><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png"/><Relationship Id="rId1" Type="http://schemas.openxmlformats.org/officeDocument/2006/relationships/slideLayout" Target="../slideLayouts/slideLayout8.xml"/><Relationship Id="rId2"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Introductions and Overview</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39982327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921785"/>
            <a:ext cx="5923429" cy="3787493"/>
            <a:chOff x="1125071" y="922711"/>
            <a:chExt cx="5923429" cy="3787493"/>
          </a:xfrm>
        </p:grpSpPr>
        <p:pic>
          <p:nvPicPr>
            <p:cNvPr id="4" name="Picture 3"/>
            <p:cNvPicPr>
              <a:picLocks noChangeAspect="1"/>
            </p:cNvPicPr>
            <p:nvPr/>
          </p:nvPicPr>
          <p:blipFill>
            <a:blip r:embed="rId2"/>
            <a:stretch>
              <a:fillRect/>
            </a:stretch>
          </p:blipFill>
          <p:spPr>
            <a:xfrm>
              <a:off x="1125071" y="922711"/>
              <a:ext cx="5923429" cy="3787493"/>
            </a:xfrm>
            <a:prstGeom prst="rect">
              <a:avLst/>
            </a:prstGeom>
          </p:spPr>
        </p:pic>
        <p:sp>
          <p:nvSpPr>
            <p:cNvPr id="10" name="TextBox 9"/>
            <p:cNvSpPr txBox="1"/>
            <p:nvPr/>
          </p:nvSpPr>
          <p:spPr>
            <a:xfrm>
              <a:off x="3693296" y="990656"/>
              <a:ext cx="1210588" cy="215444"/>
            </a:xfrm>
            <a:prstGeom prst="rect">
              <a:avLst/>
            </a:prstGeom>
            <a:noFill/>
          </p:spPr>
          <p:txBody>
            <a:bodyPr wrap="none" rtlCol="0">
              <a:spAutoFit/>
            </a:bodyPr>
            <a:lstStyle/>
            <a:p>
              <a:r>
                <a:rPr lang="en-US" sz="800" b="1" dirty="0">
                  <a:solidFill>
                    <a:srgbClr val="1E1C1C"/>
                  </a:solidFill>
                  <a:latin typeface="Corbel"/>
                </a:rPr>
                <a:t>APPLICATION SERVER</a:t>
              </a:r>
            </a:p>
          </p:txBody>
        </p:sp>
        <p:sp>
          <p:nvSpPr>
            <p:cNvPr id="11" name="TextBox 10"/>
            <p:cNvSpPr txBox="1"/>
            <p:nvPr/>
          </p:nvSpPr>
          <p:spPr>
            <a:xfrm>
              <a:off x="3693296" y="2337581"/>
              <a:ext cx="1018227" cy="215444"/>
            </a:xfrm>
            <a:prstGeom prst="rect">
              <a:avLst/>
            </a:prstGeom>
            <a:noFill/>
          </p:spPr>
          <p:txBody>
            <a:bodyPr wrap="none" rtlCol="0">
              <a:spAutoFit/>
            </a:bodyPr>
            <a:lstStyle/>
            <a:p>
              <a:r>
                <a:rPr lang="en-US" sz="800" b="1" dirty="0">
                  <a:solidFill>
                    <a:srgbClr val="1E1C1C"/>
                  </a:solidFill>
                  <a:latin typeface="Corbel"/>
                </a:rPr>
                <a:t>MANAGED CACHE</a:t>
              </a:r>
            </a:p>
          </p:txBody>
        </p:sp>
        <p:sp>
          <p:nvSpPr>
            <p:cNvPr id="12" name="TextBox 11"/>
            <p:cNvSpPr txBox="1"/>
            <p:nvPr/>
          </p:nvSpPr>
          <p:spPr>
            <a:xfrm>
              <a:off x="3693296" y="3381041"/>
              <a:ext cx="407684" cy="215444"/>
            </a:xfrm>
            <a:prstGeom prst="rect">
              <a:avLst/>
            </a:prstGeom>
            <a:noFill/>
          </p:spPr>
          <p:txBody>
            <a:bodyPr wrap="none" rtlCol="0">
              <a:spAutoFit/>
            </a:bodyPr>
            <a:lstStyle/>
            <a:p>
              <a:r>
                <a:rPr lang="en-US" sz="800" b="1" dirty="0">
                  <a:solidFill>
                    <a:srgbClr val="1E1C1C"/>
                  </a:solidFill>
                  <a:latin typeface="Corbel"/>
                </a:rPr>
                <a:t>DISK</a:t>
              </a:r>
            </a:p>
          </p:txBody>
        </p:sp>
        <p:sp>
          <p:nvSpPr>
            <p:cNvPr id="13" name="TextBox 12"/>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DISK</a:t>
              </a:r>
            </a:p>
            <a:p>
              <a:pPr algn="ctr">
                <a:lnSpc>
                  <a:spcPts val="900"/>
                </a:lnSpc>
              </a:pPr>
              <a:r>
                <a:rPr lang="en-US" sz="800" b="1" dirty="0">
                  <a:solidFill>
                    <a:srgbClr val="1E1C1C"/>
                  </a:solidFill>
                  <a:latin typeface="Corbel"/>
                </a:rPr>
                <a:t>QUEUE</a:t>
              </a:r>
            </a:p>
          </p:txBody>
        </p:sp>
        <p:sp>
          <p:nvSpPr>
            <p:cNvPr id="14" name="TextBox 13"/>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REPLICATION</a:t>
              </a:r>
            </a:p>
            <a:p>
              <a:pPr algn="ctr">
                <a:lnSpc>
                  <a:spcPts val="900"/>
                </a:lnSpc>
              </a:pPr>
              <a:r>
                <a:rPr lang="en-US" sz="800" b="1" dirty="0">
                  <a:solidFill>
                    <a:srgbClr val="1E1C1C"/>
                  </a:solidFill>
                  <a:latin typeface="Corbel"/>
                </a:rPr>
                <a:t>QUEUE</a:t>
              </a:r>
            </a:p>
          </p:txBody>
        </p:sp>
      </p:grpSp>
      <p:sp>
        <p:nvSpPr>
          <p:cNvPr id="2" name="Title 1"/>
          <p:cNvSpPr>
            <a:spLocks noGrp="1"/>
          </p:cNvSpPr>
          <p:nvPr>
            <p:ph type="title"/>
          </p:nvPr>
        </p:nvSpPr>
        <p:spPr/>
        <p:txBody>
          <a:bodyPr/>
          <a:lstStyle/>
          <a:p>
            <a:r>
              <a:rPr lang="en-US" dirty="0" smtClean="0"/>
              <a:t>Couchbase </a:t>
            </a:r>
            <a:r>
              <a:rPr lang="en-US" dirty="0"/>
              <a:t>Update Operation</a:t>
            </a:r>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10</a:t>
            </a:fld>
            <a:endParaRPr lang="en-US">
              <a:latin typeface="Corbel"/>
            </a:endParaRPr>
          </a:p>
        </p:txBody>
      </p:sp>
      <p:grpSp>
        <p:nvGrpSpPr>
          <p:cNvPr id="18" name="Group 17"/>
          <p:cNvGrpSpPr/>
          <p:nvPr/>
        </p:nvGrpSpPr>
        <p:grpSpPr>
          <a:xfrm>
            <a:off x="3458653" y="2643878"/>
            <a:ext cx="354485" cy="338109"/>
            <a:chOff x="4583724" y="1364723"/>
            <a:chExt cx="354485" cy="338109"/>
          </a:xfrm>
        </p:grpSpPr>
        <p:pic>
          <p:nvPicPr>
            <p:cNvPr id="19" name="Picture 18"/>
            <p:cNvPicPr>
              <a:picLocks noChangeAspect="1"/>
            </p:cNvPicPr>
            <p:nvPr/>
          </p:nvPicPr>
          <p:blipFill>
            <a:blip r:embed="rId3">
              <a:grayscl/>
            </a:blip>
            <a:stretch>
              <a:fillRect/>
            </a:stretch>
          </p:blipFill>
          <p:spPr>
            <a:xfrm>
              <a:off x="4634299" y="1364723"/>
              <a:ext cx="267215" cy="338109"/>
            </a:xfrm>
            <a:prstGeom prst="rect">
              <a:avLst/>
            </a:prstGeom>
          </p:spPr>
        </p:pic>
        <p:sp>
          <p:nvSpPr>
            <p:cNvPr id="20" name="TextBox 1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prstClr val="white">
                      <a:lumMod val="50000"/>
                    </a:prstClr>
                  </a:solidFill>
                  <a:latin typeface="Corbel"/>
                </a:rPr>
                <a:t>DOC 1</a:t>
              </a:r>
            </a:p>
          </p:txBody>
        </p:sp>
      </p:grpSp>
      <p:grpSp>
        <p:nvGrpSpPr>
          <p:cNvPr id="21" name="Group 20"/>
          <p:cNvGrpSpPr/>
          <p:nvPr/>
        </p:nvGrpSpPr>
        <p:grpSpPr>
          <a:xfrm>
            <a:off x="3456073" y="3809556"/>
            <a:ext cx="354485" cy="338109"/>
            <a:chOff x="4583724" y="1364723"/>
            <a:chExt cx="354485" cy="338109"/>
          </a:xfrm>
        </p:grpSpPr>
        <p:pic>
          <p:nvPicPr>
            <p:cNvPr id="22" name="Picture 21"/>
            <p:cNvPicPr>
              <a:picLocks noChangeAspect="1"/>
            </p:cNvPicPr>
            <p:nvPr/>
          </p:nvPicPr>
          <p:blipFill>
            <a:blip r:embed="rId3">
              <a:grayscl/>
            </a:blip>
            <a:stretch>
              <a:fillRect/>
            </a:stretch>
          </p:blipFill>
          <p:spPr>
            <a:xfrm>
              <a:off x="4634299" y="1364723"/>
              <a:ext cx="267215" cy="338109"/>
            </a:xfrm>
            <a:prstGeom prst="rect">
              <a:avLst/>
            </a:prstGeom>
          </p:spPr>
        </p:pic>
        <p:sp>
          <p:nvSpPr>
            <p:cNvPr id="23" name="TextBox 2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7F7F7F"/>
                  </a:solidFill>
                  <a:latin typeface="Corbel"/>
                </a:rPr>
                <a:t>DOC 1</a:t>
              </a:r>
            </a:p>
          </p:txBody>
        </p:sp>
      </p:grpSp>
      <p:grpSp>
        <p:nvGrpSpPr>
          <p:cNvPr id="24" name="Group 23"/>
          <p:cNvGrpSpPr/>
          <p:nvPr/>
        </p:nvGrpSpPr>
        <p:grpSpPr>
          <a:xfrm>
            <a:off x="3458653" y="1322607"/>
            <a:ext cx="354485" cy="338109"/>
            <a:chOff x="4583724" y="1364723"/>
            <a:chExt cx="354485" cy="338109"/>
          </a:xfrm>
        </p:grpSpPr>
        <p:pic>
          <p:nvPicPr>
            <p:cNvPr id="25" name="Picture 24"/>
            <p:cNvPicPr>
              <a:picLocks noChangeAspect="1"/>
            </p:cNvPicPr>
            <p:nvPr/>
          </p:nvPicPr>
          <p:blipFill>
            <a:blip r:embed="rId3"/>
            <a:stretch>
              <a:fillRect/>
            </a:stretch>
          </p:blipFill>
          <p:spPr>
            <a:xfrm>
              <a:off x="4634299" y="1364723"/>
              <a:ext cx="267215" cy="338109"/>
            </a:xfrm>
            <a:prstGeom prst="rect">
              <a:avLst/>
            </a:prstGeom>
          </p:spPr>
        </p:pic>
        <p:sp>
          <p:nvSpPr>
            <p:cNvPr id="26" name="TextBox 2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27" name="Group 26"/>
          <p:cNvGrpSpPr/>
          <p:nvPr/>
        </p:nvGrpSpPr>
        <p:grpSpPr>
          <a:xfrm>
            <a:off x="3458653" y="2652345"/>
            <a:ext cx="354485" cy="338109"/>
            <a:chOff x="4583724" y="1364723"/>
            <a:chExt cx="354485" cy="338109"/>
          </a:xfrm>
        </p:grpSpPr>
        <p:pic>
          <p:nvPicPr>
            <p:cNvPr id="28" name="Picture 27"/>
            <p:cNvPicPr>
              <a:picLocks noChangeAspect="1"/>
            </p:cNvPicPr>
            <p:nvPr/>
          </p:nvPicPr>
          <p:blipFill>
            <a:blip r:embed="rId3"/>
            <a:stretch>
              <a:fillRect/>
            </a:stretch>
          </p:blipFill>
          <p:spPr>
            <a:xfrm>
              <a:off x="4634299" y="1364723"/>
              <a:ext cx="267215" cy="338109"/>
            </a:xfrm>
            <a:prstGeom prst="rect">
              <a:avLst/>
            </a:prstGeom>
          </p:spPr>
        </p:pic>
        <p:sp>
          <p:nvSpPr>
            <p:cNvPr id="29" name="TextBox 2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30" name="Group 29"/>
          <p:cNvGrpSpPr/>
          <p:nvPr/>
        </p:nvGrpSpPr>
        <p:grpSpPr>
          <a:xfrm>
            <a:off x="3458653" y="2652345"/>
            <a:ext cx="354485" cy="338109"/>
            <a:chOff x="4583724" y="1364723"/>
            <a:chExt cx="354485" cy="338109"/>
          </a:xfrm>
        </p:grpSpPr>
        <p:pic>
          <p:nvPicPr>
            <p:cNvPr id="31" name="Picture 30"/>
            <p:cNvPicPr>
              <a:picLocks noChangeAspect="1"/>
            </p:cNvPicPr>
            <p:nvPr/>
          </p:nvPicPr>
          <p:blipFill>
            <a:blip r:embed="rId3"/>
            <a:stretch>
              <a:fillRect/>
            </a:stretch>
          </p:blipFill>
          <p:spPr>
            <a:xfrm>
              <a:off x="4634299" y="1364723"/>
              <a:ext cx="267215" cy="338109"/>
            </a:xfrm>
            <a:prstGeom prst="rect">
              <a:avLst/>
            </a:prstGeom>
          </p:spPr>
        </p:pic>
        <p:sp>
          <p:nvSpPr>
            <p:cNvPr id="32" name="TextBox 3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6" name="Picture 5"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a:off x="1137451" y="2471837"/>
            <a:ext cx="896112" cy="640080"/>
          </a:xfrm>
          <a:prstGeom prst="rect">
            <a:avLst/>
          </a:prstGeom>
        </p:spPr>
      </p:pic>
      <p:pic>
        <p:nvPicPr>
          <p:cNvPr id="7" name="Picture 6"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rot="5400000">
            <a:off x="4933896" y="2990606"/>
            <a:ext cx="896112" cy="640080"/>
          </a:xfrm>
          <a:prstGeom prst="rect">
            <a:avLst/>
          </a:prstGeom>
        </p:spPr>
      </p:pic>
      <p:sp>
        <p:nvSpPr>
          <p:cNvPr id="34" name="Content Placeholder 48"/>
          <p:cNvSpPr txBox="1">
            <a:spLocks/>
          </p:cNvSpPr>
          <p:nvPr/>
        </p:nvSpPr>
        <p:spPr>
          <a:xfrm>
            <a:off x="6084455" y="895577"/>
            <a:ext cx="2885810" cy="3909057"/>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chemeClr val="accent1"/>
                </a:solidFill>
              </a:rPr>
              <a:t>Single-node type means easier administration and </a:t>
            </a:r>
            <a:r>
              <a:rPr lang="en-US" sz="1800" dirty="0" smtClean="0">
                <a:solidFill>
                  <a:schemeClr val="accent1"/>
                </a:solidFill>
              </a:rPr>
              <a:t>scaling</a:t>
            </a:r>
            <a:endParaRPr lang="en-US" sz="1800" dirty="0"/>
          </a:p>
          <a:p>
            <a:pPr indent="-342900">
              <a:lnSpc>
                <a:spcPct val="90000"/>
              </a:lnSpc>
              <a:buFont typeface="Wingdings" charset="2"/>
              <a:buChar char="§"/>
            </a:pPr>
            <a:r>
              <a:rPr lang="en-US" sz="1400" b="0" dirty="0"/>
              <a:t>Writes are </a:t>
            </a:r>
            <a:r>
              <a:rPr lang="en-US" sz="1400" b="0" dirty="0" err="1"/>
              <a:t>async</a:t>
            </a:r>
            <a:r>
              <a:rPr lang="en-US" sz="1400" b="0" dirty="0"/>
              <a:t> by default</a:t>
            </a:r>
          </a:p>
          <a:p>
            <a:pPr indent="-342900">
              <a:lnSpc>
                <a:spcPct val="90000"/>
              </a:lnSpc>
              <a:buFont typeface="Wingdings" charset="2"/>
              <a:buChar char="§"/>
            </a:pPr>
            <a:r>
              <a:rPr lang="en-US" sz="1400" b="0" dirty="0"/>
              <a:t>Application gets acknowledgement when successfully in RAM and can trade-off waiting for replication or persistence per-write</a:t>
            </a:r>
          </a:p>
          <a:p>
            <a:pPr indent="-342900">
              <a:lnSpc>
                <a:spcPct val="90000"/>
              </a:lnSpc>
              <a:buFont typeface="Wingdings" charset="2"/>
              <a:buChar char="§"/>
            </a:pPr>
            <a:r>
              <a:rPr lang="en-US" sz="1400" b="0" dirty="0"/>
              <a:t>Replication to 1, 2 or 3 other nodes</a:t>
            </a:r>
          </a:p>
          <a:p>
            <a:pPr indent="-342900">
              <a:lnSpc>
                <a:spcPct val="90000"/>
              </a:lnSpc>
              <a:buFont typeface="Wingdings" charset="2"/>
              <a:buChar char="§"/>
            </a:pPr>
            <a:r>
              <a:rPr lang="en-US" sz="1400" b="0" dirty="0"/>
              <a:t>Replication is RAM-based so extremely fast</a:t>
            </a:r>
          </a:p>
          <a:p>
            <a:pPr indent="-342900">
              <a:lnSpc>
                <a:spcPct val="90000"/>
              </a:lnSpc>
              <a:buFont typeface="Wingdings" charset="2"/>
              <a:buChar char="§"/>
            </a:pPr>
            <a:r>
              <a:rPr lang="en-US" sz="1400" b="0" dirty="0"/>
              <a:t>Off-node replication is primary level of HA</a:t>
            </a:r>
          </a:p>
          <a:p>
            <a:pPr indent="-342900">
              <a:lnSpc>
                <a:spcPct val="90000"/>
              </a:lnSpc>
              <a:buFont typeface="Wingdings" charset="2"/>
              <a:buChar char="§"/>
            </a:pPr>
            <a:r>
              <a:rPr lang="en-US" sz="1400" b="0" dirty="0"/>
              <a:t>Disk written to as fast as possible – no waiting</a:t>
            </a:r>
          </a:p>
        </p:txBody>
      </p:sp>
    </p:spTree>
    <p:extLst>
      <p:ext uri="{BB962C8B-B14F-4D97-AF65-F5344CB8AC3E}">
        <p14:creationId xmlns:p14="http://schemas.microsoft.com/office/powerpoint/2010/main" val="3159309569"/>
      </p:ext>
    </p:extLst>
  </p:cSld>
  <p:clrMapOvr>
    <a:masterClrMapping/>
  </p:clrMapOvr>
  <mc:AlternateContent xmlns:mc="http://schemas.openxmlformats.org/markup-compatibility/2006">
    <mc:Choice xmlns:p14="http://schemas.microsoft.com/office/powerpoint/2010/main" Requires="p14">
      <p:transition p14:dur="400">
        <p:fade/>
      </p:transition>
    </mc:Choice>
    <mc:Fallback>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400"/>
                                        <p:tgtEl>
                                          <p:spTgt spid="24"/>
                                        </p:tgtEl>
                                      </p:cBhvr>
                                    </p:animEffect>
                                  </p:childTnLst>
                                </p:cTn>
                              </p:par>
                            </p:childTnLst>
                          </p:cTn>
                        </p:par>
                        <p:par>
                          <p:cTn id="8" fill="hold">
                            <p:stCondLst>
                              <p:cond delay="900"/>
                            </p:stCondLst>
                            <p:childTnLst>
                              <p:par>
                                <p:cTn id="9" presetID="0" presetClass="path" presetSubtype="0" accel="50000" decel="50000" fill="hold" nodeType="afterEffect">
                                  <p:stCondLst>
                                    <p:cond delay="0"/>
                                  </p:stCondLst>
                                  <p:childTnLst>
                                    <p:animMotion origin="layout" path="M 0.00035 -0.00061 L 0.00035 0.25718 " pathEditMode="relative" rAng="0" ptsTypes="AA">
                                      <p:cBhvr>
                                        <p:cTn id="10" dur="1000" fill="hold"/>
                                        <p:tgtEl>
                                          <p:spTgt spid="24"/>
                                        </p:tgtEl>
                                        <p:attrNameLst>
                                          <p:attrName>ppt_x</p:attrName>
                                          <p:attrName>ppt_y</p:attrName>
                                        </p:attrNameLst>
                                      </p:cBhvr>
                                      <p:rCtr x="0" y="12874"/>
                                    </p:animMotion>
                                  </p:childTnLst>
                                </p:cTn>
                              </p:par>
                            </p:childTnLst>
                          </p:cTn>
                        </p:par>
                        <p:par>
                          <p:cTn id="11" fill="hold">
                            <p:stCondLst>
                              <p:cond delay="190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par>
                          <p:cTn id="16" fill="hold">
                            <p:stCondLst>
                              <p:cond delay="1900"/>
                            </p:stCondLst>
                            <p:childTnLst>
                              <p:par>
                                <p:cTn id="17" presetID="35" presetClass="path" presetSubtype="0" accel="50000" decel="50000" fill="hold" nodeType="afterEffect">
                                  <p:stCondLst>
                                    <p:cond delay="0"/>
                                  </p:stCondLst>
                                  <p:childTnLst>
                                    <p:animMotion origin="layout" path="M 3.05556E-6 -1.17011E-6 L -0.23125 -0.00093 " pathEditMode="relative" rAng="0" ptsTypes="AA">
                                      <p:cBhvr>
                                        <p:cTn id="18" dur="1300" fill="hold"/>
                                        <p:tgtEl>
                                          <p:spTgt spid="27"/>
                                        </p:tgtEl>
                                        <p:attrNameLst>
                                          <p:attrName>ppt_x</p:attrName>
                                          <p:attrName>ppt_y</p:attrName>
                                        </p:attrNameLst>
                                      </p:cBhvr>
                                      <p:rCtr x="-11563" y="-62"/>
                                    </p:animMotion>
                                  </p:childTnLst>
                                </p:cTn>
                              </p:par>
                              <p:par>
                                <p:cTn id="19" presetID="50" presetClass="path" presetSubtype="0" accel="50000" decel="50000" fill="hold" nodeType="withEffect">
                                  <p:stCondLst>
                                    <p:cond delay="0"/>
                                  </p:stCondLst>
                                  <p:childTnLst>
                                    <p:animMotion origin="layout" path="M 0.00035 -0.00123 L 0.15243 -0.03674 C 0.19445 -0.03674 0.18802 0.02347 0.18802 0.04415 L 0.18768 0.07132 L 0.18768 0.08614 " pathEditMode="relative" rAng="0" ptsTypes="FfFAF">
                                      <p:cBhvr>
                                        <p:cTn id="20" dur="1300" fill="hold"/>
                                        <p:tgtEl>
                                          <p:spTgt spid="30"/>
                                        </p:tgtEl>
                                        <p:attrNameLst>
                                          <p:attrName>ppt_x</p:attrName>
                                          <p:attrName>ppt_y</p:attrName>
                                        </p:attrNameLst>
                                      </p:cBhvr>
                                      <p:rCtr x="9705" y="2593"/>
                                    </p:animMotion>
                                  </p:childTnLst>
                                </p:cTn>
                              </p:par>
                            </p:childTnLst>
                          </p:cTn>
                        </p:par>
                        <p:par>
                          <p:cTn id="21" fill="hold">
                            <p:stCondLst>
                              <p:cond delay="3200"/>
                            </p:stCondLst>
                            <p:childTnLst>
                              <p:par>
                                <p:cTn id="22" presetID="35" presetClass="path" presetSubtype="0" accel="50000" decel="50000" fill="hold" nodeType="afterEffect">
                                  <p:stCondLst>
                                    <p:cond delay="0"/>
                                  </p:stCondLst>
                                  <p:childTnLst>
                                    <p:animMotion origin="layout" path="M -0.23125 -0.00093 L -0.57726 -0.00093 " pathEditMode="relative" rAng="0" ptsTypes="AA">
                                      <p:cBhvr>
                                        <p:cTn id="23" dur="1500" fill="hold"/>
                                        <p:tgtEl>
                                          <p:spTgt spid="27"/>
                                        </p:tgtEl>
                                        <p:attrNameLst>
                                          <p:attrName>ppt_x</p:attrName>
                                          <p:attrName>ppt_y</p:attrName>
                                        </p:attrNameLst>
                                      </p:cBhvr>
                                      <p:rCtr x="-17309" y="0"/>
                                    </p:animMotion>
                                  </p:childTnLst>
                                </p:cTn>
                              </p:par>
                              <p:par>
                                <p:cTn id="24" presetID="0" presetClass="path" presetSubtype="0" accel="50000" decel="50000" fill="hold" nodeType="withEffect">
                                  <p:stCondLst>
                                    <p:cond delay="0"/>
                                  </p:stCondLst>
                                  <p:childTnLst>
                                    <p:animMotion origin="layout" path="M 0.18767 0.08603 C 0.18871 0.12951 0.18958 0.1736 0.18906 0.1955 C 0.18871 0.2177 0.18958 0.214 0.18541 0.21893 C 0.18107 0.22387 0.19479 0.22448 0.16371 0.22541 C 0.13281 0.22664 0.02743 0.22541 0.00034 0.22541 " pathEditMode="relative" rAng="0" ptsTypes="aaaaA">
                                      <p:cBhvr>
                                        <p:cTn id="25" dur="1500" fill="hold"/>
                                        <p:tgtEl>
                                          <p:spTgt spid="30"/>
                                        </p:tgtEl>
                                        <p:attrNameLst>
                                          <p:attrName>ppt_x</p:attrName>
                                          <p:attrName>ppt_y</p:attrName>
                                        </p:attrNameLst>
                                      </p:cBhvr>
                                      <p:rCtr x="-9010" y="70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Ejection</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11</a:t>
            </a:fld>
            <a:endParaRPr lang="en-US"/>
          </a:p>
        </p:txBody>
      </p:sp>
      <p:grpSp>
        <p:nvGrpSpPr>
          <p:cNvPr id="4" name="Group 3"/>
          <p:cNvGrpSpPr/>
          <p:nvPr/>
        </p:nvGrpSpPr>
        <p:grpSpPr>
          <a:xfrm>
            <a:off x="102038" y="922711"/>
            <a:ext cx="5923429" cy="3787493"/>
            <a:chOff x="1125071" y="922711"/>
            <a:chExt cx="5923429" cy="3787493"/>
          </a:xfrm>
        </p:grpSpPr>
        <p:pic>
          <p:nvPicPr>
            <p:cNvPr id="5" name="Picture 4"/>
            <p:cNvPicPr>
              <a:picLocks noChangeAspect="1"/>
            </p:cNvPicPr>
            <p:nvPr/>
          </p:nvPicPr>
          <p:blipFill>
            <a:blip r:embed="rId3"/>
            <a:stretch>
              <a:fillRect/>
            </a:stretch>
          </p:blipFill>
          <p:spPr>
            <a:xfrm>
              <a:off x="1125071" y="922711"/>
              <a:ext cx="5923429" cy="3787493"/>
            </a:xfrm>
            <a:prstGeom prst="rect">
              <a:avLst/>
            </a:prstGeom>
          </p:spPr>
        </p:pic>
        <p:sp>
          <p:nvSpPr>
            <p:cNvPr id="6" name="TextBox 5"/>
            <p:cNvSpPr txBox="1"/>
            <p:nvPr/>
          </p:nvSpPr>
          <p:spPr>
            <a:xfrm>
              <a:off x="3693296" y="990656"/>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7" name="TextBox 6"/>
            <p:cNvSpPr txBox="1"/>
            <p:nvPr/>
          </p:nvSpPr>
          <p:spPr>
            <a:xfrm>
              <a:off x="3693296" y="2337581"/>
              <a:ext cx="1018227" cy="215444"/>
            </a:xfrm>
            <a:prstGeom prst="rect">
              <a:avLst/>
            </a:prstGeom>
            <a:noFill/>
          </p:spPr>
          <p:txBody>
            <a:bodyPr wrap="none" rtlCol="0">
              <a:spAutoFit/>
            </a:bodyPr>
            <a:lstStyle/>
            <a:p>
              <a:r>
                <a:rPr lang="en-US" sz="800" b="1" dirty="0" smtClean="0"/>
                <a:t>MANAGED CACHE</a:t>
              </a:r>
              <a:endParaRPr lang="en-US" sz="800" b="1" dirty="0"/>
            </a:p>
          </p:txBody>
        </p:sp>
        <p:sp>
          <p:nvSpPr>
            <p:cNvPr id="8" name="TextBox 7"/>
            <p:cNvSpPr txBox="1"/>
            <p:nvPr/>
          </p:nvSpPr>
          <p:spPr>
            <a:xfrm>
              <a:off x="3693296" y="3381041"/>
              <a:ext cx="407684" cy="215444"/>
            </a:xfrm>
            <a:prstGeom prst="rect">
              <a:avLst/>
            </a:prstGeom>
            <a:noFill/>
          </p:spPr>
          <p:txBody>
            <a:bodyPr wrap="none" rtlCol="0">
              <a:spAutoFit/>
            </a:bodyPr>
            <a:lstStyle/>
            <a:p>
              <a:r>
                <a:rPr lang="en-US" sz="800" b="1" dirty="0" smtClean="0"/>
                <a:t>DISK</a:t>
              </a:r>
              <a:endParaRPr lang="en-US" sz="800" b="1" dirty="0"/>
            </a:p>
          </p:txBody>
        </p:sp>
        <p:sp>
          <p:nvSpPr>
            <p:cNvPr id="9" name="TextBox 8"/>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smtClean="0"/>
                <a:t>DISK</a:t>
              </a:r>
            </a:p>
            <a:p>
              <a:pPr algn="ctr">
                <a:lnSpc>
                  <a:spcPts val="900"/>
                </a:lnSpc>
              </a:pPr>
              <a:r>
                <a:rPr lang="en-US" sz="800" b="1" dirty="0" smtClean="0"/>
                <a:t>QUEUE</a:t>
              </a:r>
              <a:endParaRPr lang="en-US" sz="800" b="1" dirty="0"/>
            </a:p>
          </p:txBody>
        </p:sp>
        <p:sp>
          <p:nvSpPr>
            <p:cNvPr id="10" name="TextBox 9"/>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smtClean="0"/>
                <a:t>REPLICATION</a:t>
              </a:r>
            </a:p>
            <a:p>
              <a:pPr algn="ctr">
                <a:lnSpc>
                  <a:spcPts val="900"/>
                </a:lnSpc>
              </a:pPr>
              <a:r>
                <a:rPr lang="en-US" sz="800" b="1" dirty="0" smtClean="0"/>
                <a:t>QUEUE</a:t>
              </a:r>
              <a:endParaRPr lang="en-US" sz="800" b="1" dirty="0"/>
            </a:p>
          </p:txBody>
        </p:sp>
      </p:grpSp>
      <p:grpSp>
        <p:nvGrpSpPr>
          <p:cNvPr id="11" name="Group 10"/>
          <p:cNvGrpSpPr/>
          <p:nvPr/>
        </p:nvGrpSpPr>
        <p:grpSpPr>
          <a:xfrm>
            <a:off x="2670410" y="3810482"/>
            <a:ext cx="354485" cy="338109"/>
            <a:chOff x="4583724" y="1364723"/>
            <a:chExt cx="354485" cy="338109"/>
          </a:xfrm>
        </p:grpSpPr>
        <p:pic>
          <p:nvPicPr>
            <p:cNvPr id="12" name="Picture 11"/>
            <p:cNvPicPr>
              <a:picLocks noChangeAspect="1"/>
            </p:cNvPicPr>
            <p:nvPr/>
          </p:nvPicPr>
          <p:blipFill>
            <a:blip r:embed="rId4"/>
            <a:stretch>
              <a:fillRect/>
            </a:stretch>
          </p:blipFill>
          <p:spPr>
            <a:xfrm>
              <a:off x="4634299" y="1364723"/>
              <a:ext cx="267215" cy="338109"/>
            </a:xfrm>
            <a:prstGeom prst="rect">
              <a:avLst/>
            </a:prstGeom>
          </p:spPr>
        </p:pic>
        <p:sp>
          <p:nvSpPr>
            <p:cNvPr id="13" name="TextBox 1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7" name="Picture 16"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a:off x="1239489" y="2472763"/>
            <a:ext cx="896112" cy="640080"/>
          </a:xfrm>
          <a:prstGeom prst="rect">
            <a:avLst/>
          </a:prstGeom>
        </p:spPr>
      </p:pic>
      <p:grpSp>
        <p:nvGrpSpPr>
          <p:cNvPr id="22" name="Group 21"/>
          <p:cNvGrpSpPr/>
          <p:nvPr/>
        </p:nvGrpSpPr>
        <p:grpSpPr>
          <a:xfrm>
            <a:off x="3560690" y="1327482"/>
            <a:ext cx="354485" cy="338109"/>
            <a:chOff x="4583724" y="1364723"/>
            <a:chExt cx="354485" cy="338109"/>
          </a:xfrm>
        </p:grpSpPr>
        <p:pic>
          <p:nvPicPr>
            <p:cNvPr id="23" name="Picture 22"/>
            <p:cNvPicPr>
              <a:picLocks noChangeAspect="1"/>
            </p:cNvPicPr>
            <p:nvPr/>
          </p:nvPicPr>
          <p:blipFill>
            <a:blip r:embed="rId4"/>
            <a:stretch>
              <a:fillRect/>
            </a:stretch>
          </p:blipFill>
          <p:spPr>
            <a:xfrm>
              <a:off x="4634299" y="1364723"/>
              <a:ext cx="267215" cy="338109"/>
            </a:xfrm>
            <a:prstGeom prst="rect">
              <a:avLst/>
            </a:prstGeom>
          </p:spPr>
        </p:pic>
        <p:sp>
          <p:nvSpPr>
            <p:cNvPr id="24" name="TextBox 2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25" name="Group 24"/>
          <p:cNvGrpSpPr/>
          <p:nvPr/>
        </p:nvGrpSpPr>
        <p:grpSpPr>
          <a:xfrm>
            <a:off x="3560690" y="1327482"/>
            <a:ext cx="354485" cy="338109"/>
            <a:chOff x="4583724" y="1364723"/>
            <a:chExt cx="354485" cy="338109"/>
          </a:xfrm>
        </p:grpSpPr>
        <p:pic>
          <p:nvPicPr>
            <p:cNvPr id="26" name="Picture 25"/>
            <p:cNvPicPr>
              <a:picLocks noChangeAspect="1"/>
            </p:cNvPicPr>
            <p:nvPr/>
          </p:nvPicPr>
          <p:blipFill>
            <a:blip r:embed="rId4"/>
            <a:stretch>
              <a:fillRect/>
            </a:stretch>
          </p:blipFill>
          <p:spPr>
            <a:xfrm>
              <a:off x="4634299" y="1364723"/>
              <a:ext cx="267215" cy="338109"/>
            </a:xfrm>
            <a:prstGeom prst="rect">
              <a:avLst/>
            </a:prstGeom>
          </p:spPr>
        </p:pic>
        <p:sp>
          <p:nvSpPr>
            <p:cNvPr id="27" name="TextBox 2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28" name="Group 27"/>
          <p:cNvGrpSpPr/>
          <p:nvPr/>
        </p:nvGrpSpPr>
        <p:grpSpPr>
          <a:xfrm>
            <a:off x="3560690" y="1327482"/>
            <a:ext cx="354485" cy="338109"/>
            <a:chOff x="4583724" y="1364723"/>
            <a:chExt cx="354485" cy="338109"/>
          </a:xfrm>
        </p:grpSpPr>
        <p:pic>
          <p:nvPicPr>
            <p:cNvPr id="29" name="Picture 28"/>
            <p:cNvPicPr>
              <a:picLocks noChangeAspect="1"/>
            </p:cNvPicPr>
            <p:nvPr/>
          </p:nvPicPr>
          <p:blipFill>
            <a:blip r:embed="rId4"/>
            <a:stretch>
              <a:fillRect/>
            </a:stretch>
          </p:blipFill>
          <p:spPr>
            <a:xfrm>
              <a:off x="4634299" y="1364723"/>
              <a:ext cx="267215" cy="338109"/>
            </a:xfrm>
            <a:prstGeom prst="rect">
              <a:avLst/>
            </a:prstGeom>
          </p:spPr>
        </p:pic>
        <p:sp>
          <p:nvSpPr>
            <p:cNvPr id="30" name="TextBox 2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19" name="Group 18"/>
          <p:cNvGrpSpPr/>
          <p:nvPr/>
        </p:nvGrpSpPr>
        <p:grpSpPr>
          <a:xfrm>
            <a:off x="3560690" y="1327482"/>
            <a:ext cx="354485" cy="338109"/>
            <a:chOff x="4583724" y="1364723"/>
            <a:chExt cx="354485" cy="338109"/>
          </a:xfrm>
        </p:grpSpPr>
        <p:pic>
          <p:nvPicPr>
            <p:cNvPr id="20" name="Picture 19"/>
            <p:cNvPicPr>
              <a:picLocks noChangeAspect="1"/>
            </p:cNvPicPr>
            <p:nvPr/>
          </p:nvPicPr>
          <p:blipFill>
            <a:blip r:embed="rId4"/>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14" name="Group 13"/>
          <p:cNvGrpSpPr/>
          <p:nvPr/>
        </p:nvGrpSpPr>
        <p:grpSpPr>
          <a:xfrm>
            <a:off x="2670410" y="2653271"/>
            <a:ext cx="354485" cy="338109"/>
            <a:chOff x="4583724" y="1364723"/>
            <a:chExt cx="354485" cy="338109"/>
          </a:xfrm>
        </p:grpSpPr>
        <p:pic>
          <p:nvPicPr>
            <p:cNvPr id="15" name="Picture 14"/>
            <p:cNvPicPr>
              <a:picLocks noChangeAspect="1"/>
            </p:cNvPicPr>
            <p:nvPr/>
          </p:nvPicPr>
          <p:blipFill>
            <a:blip r:embed="rId4"/>
            <a:stretch>
              <a:fillRect/>
            </a:stretch>
          </p:blipFill>
          <p:spPr>
            <a:xfrm>
              <a:off x="4634299" y="1364723"/>
              <a:ext cx="267215" cy="338109"/>
            </a:xfrm>
            <a:prstGeom prst="rect">
              <a:avLst/>
            </a:prstGeom>
          </p:spPr>
        </p:pic>
        <p:sp>
          <p:nvSpPr>
            <p:cNvPr id="16" name="TextBox 1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8" name="Picture 17"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rot="5400000">
            <a:off x="5035934" y="2991532"/>
            <a:ext cx="896112" cy="640080"/>
          </a:xfrm>
          <a:prstGeom prst="rect">
            <a:avLst/>
          </a:prstGeom>
        </p:spPr>
      </p:pic>
      <p:grpSp>
        <p:nvGrpSpPr>
          <p:cNvPr id="31" name="Group 30"/>
          <p:cNvGrpSpPr/>
          <p:nvPr/>
        </p:nvGrpSpPr>
        <p:grpSpPr>
          <a:xfrm>
            <a:off x="3122297" y="3810482"/>
            <a:ext cx="354485" cy="338109"/>
            <a:chOff x="4583724" y="1364723"/>
            <a:chExt cx="354485" cy="338109"/>
          </a:xfrm>
        </p:grpSpPr>
        <p:pic>
          <p:nvPicPr>
            <p:cNvPr id="32" name="Picture 31"/>
            <p:cNvPicPr>
              <a:picLocks noChangeAspect="1"/>
            </p:cNvPicPr>
            <p:nvPr/>
          </p:nvPicPr>
          <p:blipFill>
            <a:blip r:embed="rId4"/>
            <a:stretch>
              <a:fillRect/>
            </a:stretch>
          </p:blipFill>
          <p:spPr>
            <a:xfrm>
              <a:off x="4634299" y="1364723"/>
              <a:ext cx="267215" cy="338109"/>
            </a:xfrm>
            <a:prstGeom prst="rect">
              <a:avLst/>
            </a:prstGeom>
          </p:spPr>
        </p:pic>
        <p:sp>
          <p:nvSpPr>
            <p:cNvPr id="33" name="TextBox 3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34" name="Group 33"/>
          <p:cNvGrpSpPr/>
          <p:nvPr/>
        </p:nvGrpSpPr>
        <p:grpSpPr>
          <a:xfrm>
            <a:off x="3573910" y="3810482"/>
            <a:ext cx="354485" cy="338109"/>
            <a:chOff x="4583724" y="1364723"/>
            <a:chExt cx="354485" cy="338109"/>
          </a:xfrm>
        </p:grpSpPr>
        <p:pic>
          <p:nvPicPr>
            <p:cNvPr id="35" name="Picture 34"/>
            <p:cNvPicPr>
              <a:picLocks noChangeAspect="1"/>
            </p:cNvPicPr>
            <p:nvPr/>
          </p:nvPicPr>
          <p:blipFill>
            <a:blip r:embed="rId4"/>
            <a:stretch>
              <a:fillRect/>
            </a:stretch>
          </p:blipFill>
          <p:spPr>
            <a:xfrm>
              <a:off x="4634299" y="1364723"/>
              <a:ext cx="267215" cy="338109"/>
            </a:xfrm>
            <a:prstGeom prst="rect">
              <a:avLst/>
            </a:prstGeom>
          </p:spPr>
        </p:pic>
        <p:sp>
          <p:nvSpPr>
            <p:cNvPr id="36" name="TextBox 35"/>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37" name="Group 36"/>
          <p:cNvGrpSpPr/>
          <p:nvPr/>
        </p:nvGrpSpPr>
        <p:grpSpPr>
          <a:xfrm>
            <a:off x="4022145" y="3810482"/>
            <a:ext cx="354485" cy="338109"/>
            <a:chOff x="4583724" y="1364723"/>
            <a:chExt cx="354485" cy="338109"/>
          </a:xfrm>
        </p:grpSpPr>
        <p:pic>
          <p:nvPicPr>
            <p:cNvPr id="38" name="Picture 37"/>
            <p:cNvPicPr>
              <a:picLocks noChangeAspect="1"/>
            </p:cNvPicPr>
            <p:nvPr/>
          </p:nvPicPr>
          <p:blipFill>
            <a:blip r:embed="rId4"/>
            <a:stretch>
              <a:fillRect/>
            </a:stretch>
          </p:blipFill>
          <p:spPr>
            <a:xfrm>
              <a:off x="4634299" y="1364723"/>
              <a:ext cx="267215" cy="338109"/>
            </a:xfrm>
            <a:prstGeom prst="rect">
              <a:avLst/>
            </a:prstGeom>
          </p:spPr>
        </p:pic>
        <p:sp>
          <p:nvSpPr>
            <p:cNvPr id="39" name="TextBox 3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40" name="Group 39"/>
          <p:cNvGrpSpPr/>
          <p:nvPr/>
        </p:nvGrpSpPr>
        <p:grpSpPr>
          <a:xfrm>
            <a:off x="4465368" y="3810482"/>
            <a:ext cx="354485" cy="338109"/>
            <a:chOff x="4583724" y="1364723"/>
            <a:chExt cx="354485" cy="338109"/>
          </a:xfrm>
        </p:grpSpPr>
        <p:pic>
          <p:nvPicPr>
            <p:cNvPr id="41" name="Picture 40"/>
            <p:cNvPicPr>
              <a:picLocks noChangeAspect="1"/>
            </p:cNvPicPr>
            <p:nvPr/>
          </p:nvPicPr>
          <p:blipFill>
            <a:blip r:embed="rId4"/>
            <a:stretch>
              <a:fillRect/>
            </a:stretch>
          </p:blipFill>
          <p:spPr>
            <a:xfrm>
              <a:off x="4634299" y="1364723"/>
              <a:ext cx="267215" cy="338109"/>
            </a:xfrm>
            <a:prstGeom prst="rect">
              <a:avLst/>
            </a:prstGeom>
          </p:spPr>
        </p:pic>
        <p:sp>
          <p:nvSpPr>
            <p:cNvPr id="42" name="TextBox 4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sp>
        <p:nvSpPr>
          <p:cNvPr id="43" name="Content Placeholder 48"/>
          <p:cNvSpPr txBox="1">
            <a:spLocks/>
          </p:cNvSpPr>
          <p:nvPr/>
        </p:nvSpPr>
        <p:spPr>
          <a:xfrm>
            <a:off x="6134795" y="851503"/>
            <a:ext cx="2921667" cy="3118365"/>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rgbClr val="178ADB"/>
                </a:solidFill>
              </a:rPr>
              <a:t>Single-node type means easier administration and </a:t>
            </a:r>
            <a:r>
              <a:rPr lang="en-US" sz="1800" dirty="0" smtClean="0">
                <a:solidFill>
                  <a:srgbClr val="178ADB"/>
                </a:solidFill>
              </a:rPr>
              <a:t>scaling</a:t>
            </a:r>
            <a:endParaRPr lang="en-US" sz="1800" dirty="0">
              <a:solidFill>
                <a:srgbClr val="1E1C1C"/>
              </a:solidFill>
            </a:endParaRPr>
          </a:p>
          <a:p>
            <a:pPr marL="285750" indent="-285750">
              <a:lnSpc>
                <a:spcPct val="90000"/>
              </a:lnSpc>
              <a:buFont typeface="Wingdings" charset="2"/>
              <a:buChar char="§"/>
            </a:pPr>
            <a:r>
              <a:rPr lang="en-US" sz="1400" b="0" dirty="0">
                <a:solidFill>
                  <a:srgbClr val="1E1C1C"/>
                </a:solidFill>
              </a:rPr>
              <a:t>Layer consolidation means read through and write through cache</a:t>
            </a:r>
          </a:p>
          <a:p>
            <a:pPr marL="285750" indent="-285750">
              <a:lnSpc>
                <a:spcPct val="90000"/>
              </a:lnSpc>
              <a:buFont typeface="Wingdings" charset="2"/>
              <a:buChar char="§"/>
            </a:pPr>
            <a:r>
              <a:rPr lang="en-US" sz="1400" b="0" dirty="0">
                <a:solidFill>
                  <a:srgbClr val="1E1C1C"/>
                </a:solidFill>
              </a:rPr>
              <a:t>Couchbase automatically removes data that has already been persisted from RAM</a:t>
            </a:r>
          </a:p>
        </p:txBody>
      </p:sp>
    </p:spTree>
    <p:extLst>
      <p:ext uri="{BB962C8B-B14F-4D97-AF65-F5344CB8AC3E}">
        <p14:creationId xmlns:p14="http://schemas.microsoft.com/office/powerpoint/2010/main" val="266497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400"/>
                                        <p:tgtEl>
                                          <p:spTgt spid="22"/>
                                        </p:tgtEl>
                                      </p:cBhvr>
                                    </p:animEffect>
                                  </p:childTnLst>
                                </p:cTn>
                              </p:par>
                            </p:childTnLst>
                          </p:cTn>
                        </p:par>
                        <p:par>
                          <p:cTn id="8" fill="hold">
                            <p:stCondLst>
                              <p:cond delay="900"/>
                            </p:stCondLst>
                            <p:childTnLst>
                              <p:par>
                                <p:cTn id="9" presetID="42" presetClass="path" presetSubtype="0" accel="50000" decel="50000" fill="hold" nodeType="afterEffect">
                                  <p:stCondLst>
                                    <p:cond delay="0"/>
                                  </p:stCondLst>
                                  <p:childTnLst>
                                    <p:animMotion origin="layout" path="M 2.77778E-7 -1.38186E-6 L -0.04878 0.25879 " pathEditMode="relative" rAng="0" ptsTypes="AA">
                                      <p:cBhvr>
                                        <p:cTn id="10" dur="1000" fill="hold"/>
                                        <p:tgtEl>
                                          <p:spTgt spid="22"/>
                                        </p:tgtEl>
                                        <p:attrNameLst>
                                          <p:attrName>ppt_x</p:attrName>
                                          <p:attrName>ppt_y</p:attrName>
                                        </p:attrNameLst>
                                      </p:cBhvr>
                                      <p:rCtr x="-2448" y="12924"/>
                                    </p:animMotion>
                                  </p:childTnLst>
                                </p:cTn>
                              </p:par>
                            </p:childTnLst>
                          </p:cTn>
                        </p:par>
                        <p:par>
                          <p:cTn id="11" fill="hold">
                            <p:stCondLst>
                              <p:cond delay="1900"/>
                            </p:stCondLst>
                            <p:childTnLst>
                              <p:par>
                                <p:cTn id="12" presetID="10" presetClass="entr" presetSubtype="0" fill="hold" nodeType="after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400"/>
                                        <p:tgtEl>
                                          <p:spTgt spid="31"/>
                                        </p:tgtEl>
                                      </p:cBhvr>
                                    </p:animEffect>
                                  </p:childTnLst>
                                </p:cTn>
                              </p:par>
                            </p:childTnLst>
                          </p:cTn>
                        </p:par>
                        <p:par>
                          <p:cTn id="15" fill="hold">
                            <p:stCondLst>
                              <p:cond delay="2300"/>
                            </p:stCondLst>
                            <p:childTnLst>
                              <p:par>
                                <p:cTn id="16" presetID="10" presetClass="entr" presetSubtype="0"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400"/>
                                        <p:tgtEl>
                                          <p:spTgt spid="25"/>
                                        </p:tgtEl>
                                      </p:cBhvr>
                                    </p:animEffect>
                                  </p:childTnLst>
                                </p:cTn>
                              </p:par>
                            </p:childTnLst>
                          </p:cTn>
                        </p:par>
                        <p:par>
                          <p:cTn id="19" fill="hold">
                            <p:stCondLst>
                              <p:cond delay="2700"/>
                            </p:stCondLst>
                            <p:childTnLst>
                              <p:par>
                                <p:cTn id="20" presetID="42" presetClass="path" presetSubtype="0" accel="50000" decel="50000" fill="hold" nodeType="afterEffect">
                                  <p:stCondLst>
                                    <p:cond delay="0"/>
                                  </p:stCondLst>
                                  <p:childTnLst>
                                    <p:animMotion origin="layout" path="M 2.77778E-7 -1.38186E-6 L 2.77778E-7 0.25879 " pathEditMode="relative" rAng="0" ptsTypes="AA">
                                      <p:cBhvr>
                                        <p:cTn id="21" dur="1000" fill="hold"/>
                                        <p:tgtEl>
                                          <p:spTgt spid="25"/>
                                        </p:tgtEl>
                                        <p:attrNameLst>
                                          <p:attrName>ppt_x</p:attrName>
                                          <p:attrName>ppt_y</p:attrName>
                                        </p:attrNameLst>
                                      </p:cBhvr>
                                      <p:rCtr x="0" y="12924"/>
                                    </p:animMotion>
                                  </p:childTnLst>
                                </p:cTn>
                              </p:par>
                            </p:childTnLst>
                          </p:cTn>
                        </p:par>
                        <p:par>
                          <p:cTn id="22" fill="hold">
                            <p:stCondLst>
                              <p:cond delay="3700"/>
                            </p:stCondLst>
                            <p:childTnLst>
                              <p:par>
                                <p:cTn id="23" presetID="10"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400"/>
                                        <p:tgtEl>
                                          <p:spTgt spid="34"/>
                                        </p:tgtEl>
                                      </p:cBhvr>
                                    </p:animEffect>
                                  </p:childTnLst>
                                </p:cTn>
                              </p:par>
                            </p:childTnLst>
                          </p:cTn>
                        </p:par>
                        <p:par>
                          <p:cTn id="26" fill="hold">
                            <p:stCondLst>
                              <p:cond delay="4100"/>
                            </p:stCondLst>
                            <p:childTnLst>
                              <p:par>
                                <p:cTn id="27" presetID="10" presetClass="entr" presetSubtype="0"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400"/>
                                        <p:tgtEl>
                                          <p:spTgt spid="28"/>
                                        </p:tgtEl>
                                      </p:cBhvr>
                                    </p:animEffect>
                                  </p:childTnLst>
                                </p:cTn>
                              </p:par>
                            </p:childTnLst>
                          </p:cTn>
                        </p:par>
                        <p:par>
                          <p:cTn id="30" fill="hold">
                            <p:stCondLst>
                              <p:cond delay="4500"/>
                            </p:stCondLst>
                            <p:childTnLst>
                              <p:par>
                                <p:cTn id="31" presetID="42" presetClass="path" presetSubtype="0" accel="50000" decel="50000" fill="hold" nodeType="afterEffect">
                                  <p:stCondLst>
                                    <p:cond delay="0"/>
                                  </p:stCondLst>
                                  <p:childTnLst>
                                    <p:animMotion origin="layout" path="M 2.77778E-7 -1.38186E-6 L 0.05017 0.25848 " pathEditMode="relative" rAng="0" ptsTypes="AA">
                                      <p:cBhvr>
                                        <p:cTn id="32" dur="1000" fill="hold"/>
                                        <p:tgtEl>
                                          <p:spTgt spid="28"/>
                                        </p:tgtEl>
                                        <p:attrNameLst>
                                          <p:attrName>ppt_x</p:attrName>
                                          <p:attrName>ppt_y</p:attrName>
                                        </p:attrNameLst>
                                      </p:cBhvr>
                                      <p:rCtr x="2500" y="12924"/>
                                    </p:animMotion>
                                  </p:childTnLst>
                                </p:cTn>
                              </p:par>
                            </p:childTnLst>
                          </p:cTn>
                        </p:par>
                        <p:par>
                          <p:cTn id="33" fill="hold">
                            <p:stCondLst>
                              <p:cond delay="5500"/>
                            </p:stCondLst>
                            <p:childTnLst>
                              <p:par>
                                <p:cTn id="34" presetID="10" presetClass="entr" presetSubtype="0"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400"/>
                                        <p:tgtEl>
                                          <p:spTgt spid="37"/>
                                        </p:tgtEl>
                                      </p:cBhvr>
                                    </p:animEffect>
                                  </p:childTnLst>
                                </p:cTn>
                              </p:par>
                            </p:childTnLst>
                          </p:cTn>
                        </p:par>
                        <p:par>
                          <p:cTn id="37" fill="hold">
                            <p:stCondLst>
                              <p:cond delay="5900"/>
                            </p:stCondLst>
                            <p:childTnLst>
                              <p:par>
                                <p:cTn id="38" presetID="10" presetClass="entr" presetSubtype="0"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400"/>
                                        <p:tgtEl>
                                          <p:spTgt spid="19"/>
                                        </p:tgtEl>
                                      </p:cBhvr>
                                    </p:animEffect>
                                  </p:childTnLst>
                                </p:cTn>
                              </p:par>
                            </p:childTnLst>
                          </p:cTn>
                        </p:par>
                        <p:par>
                          <p:cTn id="41" fill="hold">
                            <p:stCondLst>
                              <p:cond delay="6300"/>
                            </p:stCondLst>
                            <p:childTnLst>
                              <p:par>
                                <p:cTn id="42" presetID="42" presetClass="path" presetSubtype="0" accel="50000" decel="50000" fill="hold" nodeType="afterEffect">
                                  <p:stCondLst>
                                    <p:cond delay="0"/>
                                  </p:stCondLst>
                                  <p:childTnLst>
                                    <p:animMotion origin="layout" path="M 2.77778E-7 -1.38186E-6 L 0.10017 0.25848 " pathEditMode="relative" rAng="0" ptsTypes="AA">
                                      <p:cBhvr>
                                        <p:cTn id="43" dur="1000" fill="hold"/>
                                        <p:tgtEl>
                                          <p:spTgt spid="19"/>
                                        </p:tgtEl>
                                        <p:attrNameLst>
                                          <p:attrName>ppt_x</p:attrName>
                                          <p:attrName>ppt_y</p:attrName>
                                        </p:attrNameLst>
                                      </p:cBhvr>
                                      <p:rCtr x="5000" y="12924"/>
                                    </p:animMotion>
                                  </p:childTnLst>
                                </p:cTn>
                              </p:par>
                            </p:childTnLst>
                          </p:cTn>
                        </p:par>
                        <p:par>
                          <p:cTn id="44" fill="hold">
                            <p:stCondLst>
                              <p:cond delay="7300"/>
                            </p:stCondLst>
                            <p:childTnLst>
                              <p:par>
                                <p:cTn id="45" presetID="10" presetClass="entr" presetSubtype="0"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400"/>
                                        <p:tgtEl>
                                          <p:spTgt spid="40"/>
                                        </p:tgtEl>
                                      </p:cBhvr>
                                    </p:animEffect>
                                  </p:childTnLst>
                                </p:cTn>
                              </p:par>
                            </p:childTnLst>
                          </p:cTn>
                        </p:par>
                        <p:par>
                          <p:cTn id="48" fill="hold">
                            <p:stCondLst>
                              <p:cond delay="7700"/>
                            </p:stCondLst>
                            <p:childTnLst>
                              <p:par>
                                <p:cTn id="49" presetID="53" presetClass="exit" presetSubtype="32" fill="hold" nodeType="afterEffect">
                                  <p:stCondLst>
                                    <p:cond delay="0"/>
                                  </p:stCondLst>
                                  <p:childTnLst>
                                    <p:anim calcmode="lin" valueType="num">
                                      <p:cBhvr>
                                        <p:cTn id="50" dur="500"/>
                                        <p:tgtEl>
                                          <p:spTgt spid="14"/>
                                        </p:tgtEl>
                                        <p:attrNameLst>
                                          <p:attrName>ppt_w</p:attrName>
                                        </p:attrNameLst>
                                      </p:cBhvr>
                                      <p:tavLst>
                                        <p:tav tm="0">
                                          <p:val>
                                            <p:strVal val="ppt_w"/>
                                          </p:val>
                                        </p:tav>
                                        <p:tav tm="100000">
                                          <p:val>
                                            <p:fltVal val="0"/>
                                          </p:val>
                                        </p:tav>
                                      </p:tavLst>
                                    </p:anim>
                                    <p:anim calcmode="lin" valueType="num">
                                      <p:cBhvr>
                                        <p:cTn id="51" dur="500"/>
                                        <p:tgtEl>
                                          <p:spTgt spid="14"/>
                                        </p:tgtEl>
                                        <p:attrNameLst>
                                          <p:attrName>ppt_h</p:attrName>
                                        </p:attrNameLst>
                                      </p:cBhvr>
                                      <p:tavLst>
                                        <p:tav tm="0">
                                          <p:val>
                                            <p:strVal val="ppt_h"/>
                                          </p:val>
                                        </p:tav>
                                        <p:tav tm="100000">
                                          <p:val>
                                            <p:fltVal val="0"/>
                                          </p:val>
                                        </p:tav>
                                      </p:tavLst>
                                    </p:anim>
                                    <p:animEffect transition="out" filter="fade">
                                      <p:cBhvr>
                                        <p:cTn id="52" dur="500"/>
                                        <p:tgtEl>
                                          <p:spTgt spid="14"/>
                                        </p:tgtEl>
                                      </p:cBhvr>
                                    </p:animEffect>
                                    <p:set>
                                      <p:cBhvr>
                                        <p:cTn id="5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0528" y="922711"/>
            <a:ext cx="5923429" cy="3787493"/>
            <a:chOff x="1125071" y="922711"/>
            <a:chExt cx="5923429" cy="3787493"/>
          </a:xfrm>
        </p:grpSpPr>
        <p:pic>
          <p:nvPicPr>
            <p:cNvPr id="5" name="Picture 4"/>
            <p:cNvPicPr>
              <a:picLocks noChangeAspect="1"/>
            </p:cNvPicPr>
            <p:nvPr/>
          </p:nvPicPr>
          <p:blipFill>
            <a:blip r:embed="rId3"/>
            <a:stretch>
              <a:fillRect/>
            </a:stretch>
          </p:blipFill>
          <p:spPr>
            <a:xfrm>
              <a:off x="1125071" y="922711"/>
              <a:ext cx="5923429" cy="3787493"/>
            </a:xfrm>
            <a:prstGeom prst="rect">
              <a:avLst/>
            </a:prstGeom>
          </p:spPr>
        </p:pic>
        <p:sp>
          <p:nvSpPr>
            <p:cNvPr id="6" name="TextBox 5"/>
            <p:cNvSpPr txBox="1"/>
            <p:nvPr/>
          </p:nvSpPr>
          <p:spPr>
            <a:xfrm>
              <a:off x="3693296" y="990656"/>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7" name="TextBox 6"/>
            <p:cNvSpPr txBox="1"/>
            <p:nvPr/>
          </p:nvSpPr>
          <p:spPr>
            <a:xfrm>
              <a:off x="3693296" y="2337581"/>
              <a:ext cx="1018227" cy="215444"/>
            </a:xfrm>
            <a:prstGeom prst="rect">
              <a:avLst/>
            </a:prstGeom>
            <a:noFill/>
          </p:spPr>
          <p:txBody>
            <a:bodyPr wrap="none" rtlCol="0">
              <a:spAutoFit/>
            </a:bodyPr>
            <a:lstStyle/>
            <a:p>
              <a:r>
                <a:rPr lang="en-US" sz="800" b="1" dirty="0" smtClean="0"/>
                <a:t>MANAGED CACHE</a:t>
              </a:r>
              <a:endParaRPr lang="en-US" sz="800" b="1" dirty="0"/>
            </a:p>
          </p:txBody>
        </p:sp>
        <p:sp>
          <p:nvSpPr>
            <p:cNvPr id="8" name="TextBox 7"/>
            <p:cNvSpPr txBox="1"/>
            <p:nvPr/>
          </p:nvSpPr>
          <p:spPr>
            <a:xfrm>
              <a:off x="3693296" y="3381041"/>
              <a:ext cx="407684" cy="215444"/>
            </a:xfrm>
            <a:prstGeom prst="rect">
              <a:avLst/>
            </a:prstGeom>
            <a:noFill/>
          </p:spPr>
          <p:txBody>
            <a:bodyPr wrap="none" rtlCol="0">
              <a:spAutoFit/>
            </a:bodyPr>
            <a:lstStyle/>
            <a:p>
              <a:r>
                <a:rPr lang="en-US" sz="800" b="1" dirty="0" smtClean="0"/>
                <a:t>DISK</a:t>
              </a:r>
              <a:endParaRPr lang="en-US" sz="800" b="1" dirty="0"/>
            </a:p>
          </p:txBody>
        </p:sp>
        <p:sp>
          <p:nvSpPr>
            <p:cNvPr id="9" name="TextBox 8"/>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smtClean="0"/>
                <a:t>DISK</a:t>
              </a:r>
            </a:p>
            <a:p>
              <a:pPr algn="ctr">
                <a:lnSpc>
                  <a:spcPts val="900"/>
                </a:lnSpc>
              </a:pPr>
              <a:r>
                <a:rPr lang="en-US" sz="800" b="1" dirty="0" smtClean="0"/>
                <a:t>QUEUE</a:t>
              </a:r>
              <a:endParaRPr lang="en-US" sz="800" b="1" dirty="0"/>
            </a:p>
          </p:txBody>
        </p:sp>
        <p:sp>
          <p:nvSpPr>
            <p:cNvPr id="10" name="TextBox 9"/>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smtClean="0"/>
                <a:t>REPLICATION</a:t>
              </a:r>
            </a:p>
            <a:p>
              <a:pPr algn="ctr">
                <a:lnSpc>
                  <a:spcPts val="900"/>
                </a:lnSpc>
              </a:pPr>
              <a:r>
                <a:rPr lang="en-US" sz="800" b="1" dirty="0" smtClean="0"/>
                <a:t>QUEUE</a:t>
              </a:r>
              <a:endParaRPr lang="en-US" sz="800" b="1" dirty="0"/>
            </a:p>
          </p:txBody>
        </p:sp>
      </p:grpSp>
      <p:grpSp>
        <p:nvGrpSpPr>
          <p:cNvPr id="50" name="Group 49"/>
          <p:cNvGrpSpPr/>
          <p:nvPr/>
        </p:nvGrpSpPr>
        <p:grpSpPr>
          <a:xfrm>
            <a:off x="2658900" y="3810482"/>
            <a:ext cx="354485" cy="338109"/>
            <a:chOff x="4583724" y="1364723"/>
            <a:chExt cx="354485" cy="338109"/>
          </a:xfrm>
        </p:grpSpPr>
        <p:pic>
          <p:nvPicPr>
            <p:cNvPr id="51" name="Picture 50"/>
            <p:cNvPicPr>
              <a:picLocks noChangeAspect="1"/>
            </p:cNvPicPr>
            <p:nvPr/>
          </p:nvPicPr>
          <p:blipFill>
            <a:blip r:embed="rId4"/>
            <a:stretch>
              <a:fillRect/>
            </a:stretch>
          </p:blipFill>
          <p:spPr>
            <a:xfrm>
              <a:off x="4634299" y="1364723"/>
              <a:ext cx="267215" cy="338109"/>
            </a:xfrm>
            <a:prstGeom prst="rect">
              <a:avLst/>
            </a:prstGeom>
          </p:spPr>
        </p:pic>
        <p:sp>
          <p:nvSpPr>
            <p:cNvPr id="52" name="TextBox 5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sp>
        <p:nvSpPr>
          <p:cNvPr id="2" name="Title 1"/>
          <p:cNvSpPr>
            <a:spLocks noGrp="1"/>
          </p:cNvSpPr>
          <p:nvPr>
            <p:ph type="title"/>
          </p:nvPr>
        </p:nvSpPr>
        <p:spPr/>
        <p:txBody>
          <a:bodyPr/>
          <a:lstStyle/>
          <a:p>
            <a:r>
              <a:rPr lang="en-US" dirty="0" smtClean="0"/>
              <a:t>Cache Miss</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12</a:t>
            </a:fld>
            <a:endParaRPr lang="en-US"/>
          </a:p>
        </p:txBody>
      </p:sp>
      <p:pic>
        <p:nvPicPr>
          <p:cNvPr id="14" name="Picture 13"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a:off x="1227979" y="2472763"/>
            <a:ext cx="896112" cy="640080"/>
          </a:xfrm>
          <a:prstGeom prst="rect">
            <a:avLst/>
          </a:prstGeom>
        </p:spPr>
      </p:pic>
      <p:grpSp>
        <p:nvGrpSpPr>
          <p:cNvPr id="16" name="Group 15"/>
          <p:cNvGrpSpPr/>
          <p:nvPr/>
        </p:nvGrpSpPr>
        <p:grpSpPr>
          <a:xfrm>
            <a:off x="3110787" y="3810482"/>
            <a:ext cx="354485" cy="338109"/>
            <a:chOff x="4583724" y="1364723"/>
            <a:chExt cx="354485" cy="338109"/>
          </a:xfrm>
        </p:grpSpPr>
        <p:pic>
          <p:nvPicPr>
            <p:cNvPr id="17" name="Picture 16"/>
            <p:cNvPicPr>
              <a:picLocks noChangeAspect="1"/>
            </p:cNvPicPr>
            <p:nvPr/>
          </p:nvPicPr>
          <p:blipFill>
            <a:blip r:embed="rId4"/>
            <a:stretch>
              <a:fillRect/>
            </a:stretch>
          </p:blipFill>
          <p:spPr>
            <a:xfrm>
              <a:off x="4634299" y="1364723"/>
              <a:ext cx="267215" cy="338109"/>
            </a:xfrm>
            <a:prstGeom prst="rect">
              <a:avLst/>
            </a:prstGeom>
          </p:spPr>
        </p:pic>
        <p:sp>
          <p:nvSpPr>
            <p:cNvPr id="18" name="TextBox 17"/>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19" name="Group 18"/>
          <p:cNvGrpSpPr/>
          <p:nvPr/>
        </p:nvGrpSpPr>
        <p:grpSpPr>
          <a:xfrm>
            <a:off x="3562400" y="3810482"/>
            <a:ext cx="354485" cy="338109"/>
            <a:chOff x="4583724" y="1364723"/>
            <a:chExt cx="354485" cy="338109"/>
          </a:xfrm>
        </p:grpSpPr>
        <p:pic>
          <p:nvPicPr>
            <p:cNvPr id="20" name="Picture 19"/>
            <p:cNvPicPr>
              <a:picLocks noChangeAspect="1"/>
            </p:cNvPicPr>
            <p:nvPr/>
          </p:nvPicPr>
          <p:blipFill>
            <a:blip r:embed="rId4"/>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22" name="Group 21"/>
          <p:cNvGrpSpPr/>
          <p:nvPr/>
        </p:nvGrpSpPr>
        <p:grpSpPr>
          <a:xfrm>
            <a:off x="4010635" y="3810482"/>
            <a:ext cx="354485" cy="338109"/>
            <a:chOff x="4583724" y="1364723"/>
            <a:chExt cx="354485" cy="338109"/>
          </a:xfrm>
        </p:grpSpPr>
        <p:pic>
          <p:nvPicPr>
            <p:cNvPr id="23" name="Picture 22"/>
            <p:cNvPicPr>
              <a:picLocks noChangeAspect="1"/>
            </p:cNvPicPr>
            <p:nvPr/>
          </p:nvPicPr>
          <p:blipFill>
            <a:blip r:embed="rId4"/>
            <a:stretch>
              <a:fillRect/>
            </a:stretch>
          </p:blipFill>
          <p:spPr>
            <a:xfrm>
              <a:off x="4634299" y="1364723"/>
              <a:ext cx="267215" cy="338109"/>
            </a:xfrm>
            <a:prstGeom prst="rect">
              <a:avLst/>
            </a:prstGeom>
          </p:spPr>
        </p:pic>
        <p:sp>
          <p:nvSpPr>
            <p:cNvPr id="24" name="TextBox 2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25" name="Group 24"/>
          <p:cNvGrpSpPr/>
          <p:nvPr/>
        </p:nvGrpSpPr>
        <p:grpSpPr>
          <a:xfrm>
            <a:off x="4453858" y="3810482"/>
            <a:ext cx="354485" cy="338109"/>
            <a:chOff x="4583724" y="1364723"/>
            <a:chExt cx="354485" cy="338109"/>
          </a:xfrm>
        </p:grpSpPr>
        <p:pic>
          <p:nvPicPr>
            <p:cNvPr id="26" name="Picture 25"/>
            <p:cNvPicPr>
              <a:picLocks noChangeAspect="1"/>
            </p:cNvPicPr>
            <p:nvPr/>
          </p:nvPicPr>
          <p:blipFill>
            <a:blip r:embed="rId4"/>
            <a:stretch>
              <a:fillRect/>
            </a:stretch>
          </p:blipFill>
          <p:spPr>
            <a:xfrm>
              <a:off x="4634299" y="1364723"/>
              <a:ext cx="267215" cy="338109"/>
            </a:xfrm>
            <a:prstGeom prst="rect">
              <a:avLst/>
            </a:prstGeom>
          </p:spPr>
        </p:pic>
        <p:sp>
          <p:nvSpPr>
            <p:cNvPr id="27" name="TextBox 2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32" name="Group 31"/>
          <p:cNvGrpSpPr/>
          <p:nvPr/>
        </p:nvGrpSpPr>
        <p:grpSpPr>
          <a:xfrm>
            <a:off x="3110787" y="2653271"/>
            <a:ext cx="354485" cy="338109"/>
            <a:chOff x="4583724" y="1364723"/>
            <a:chExt cx="354485" cy="338109"/>
          </a:xfrm>
        </p:grpSpPr>
        <p:pic>
          <p:nvPicPr>
            <p:cNvPr id="33" name="Picture 32"/>
            <p:cNvPicPr>
              <a:picLocks noChangeAspect="1"/>
            </p:cNvPicPr>
            <p:nvPr/>
          </p:nvPicPr>
          <p:blipFill>
            <a:blip r:embed="rId4"/>
            <a:stretch>
              <a:fillRect/>
            </a:stretch>
          </p:blipFill>
          <p:spPr>
            <a:xfrm>
              <a:off x="4634299" y="1364723"/>
              <a:ext cx="267215" cy="338109"/>
            </a:xfrm>
            <a:prstGeom prst="rect">
              <a:avLst/>
            </a:prstGeom>
          </p:spPr>
        </p:pic>
        <p:sp>
          <p:nvSpPr>
            <p:cNvPr id="34" name="TextBox 33"/>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2</a:t>
              </a:r>
              <a:endParaRPr lang="en-US" sz="600" b="1" dirty="0">
                <a:solidFill>
                  <a:srgbClr val="139DD9"/>
                </a:solidFill>
              </a:endParaRPr>
            </a:p>
          </p:txBody>
        </p:sp>
      </p:grpSp>
      <p:grpSp>
        <p:nvGrpSpPr>
          <p:cNvPr id="35" name="Group 34"/>
          <p:cNvGrpSpPr/>
          <p:nvPr/>
        </p:nvGrpSpPr>
        <p:grpSpPr>
          <a:xfrm>
            <a:off x="3562400" y="2653271"/>
            <a:ext cx="354485" cy="338109"/>
            <a:chOff x="4583724" y="1364723"/>
            <a:chExt cx="354485" cy="338109"/>
          </a:xfrm>
        </p:grpSpPr>
        <p:pic>
          <p:nvPicPr>
            <p:cNvPr id="36" name="Picture 35"/>
            <p:cNvPicPr>
              <a:picLocks noChangeAspect="1"/>
            </p:cNvPicPr>
            <p:nvPr/>
          </p:nvPicPr>
          <p:blipFill>
            <a:blip r:embed="rId4"/>
            <a:stretch>
              <a:fillRect/>
            </a:stretch>
          </p:blipFill>
          <p:spPr>
            <a:xfrm>
              <a:off x="4634299" y="1364723"/>
              <a:ext cx="267215" cy="338109"/>
            </a:xfrm>
            <a:prstGeom prst="rect">
              <a:avLst/>
            </a:prstGeom>
          </p:spPr>
        </p:pic>
        <p:sp>
          <p:nvSpPr>
            <p:cNvPr id="37" name="TextBox 36"/>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3</a:t>
              </a:r>
              <a:endParaRPr lang="en-US" sz="600" b="1" dirty="0">
                <a:solidFill>
                  <a:srgbClr val="139DD9"/>
                </a:solidFill>
              </a:endParaRPr>
            </a:p>
          </p:txBody>
        </p:sp>
      </p:grpSp>
      <p:grpSp>
        <p:nvGrpSpPr>
          <p:cNvPr id="38" name="Group 37"/>
          <p:cNvGrpSpPr/>
          <p:nvPr/>
        </p:nvGrpSpPr>
        <p:grpSpPr>
          <a:xfrm>
            <a:off x="4010635" y="2653271"/>
            <a:ext cx="354485" cy="338109"/>
            <a:chOff x="4583724" y="1364723"/>
            <a:chExt cx="354485" cy="338109"/>
          </a:xfrm>
        </p:grpSpPr>
        <p:pic>
          <p:nvPicPr>
            <p:cNvPr id="39" name="Picture 38"/>
            <p:cNvPicPr>
              <a:picLocks noChangeAspect="1"/>
            </p:cNvPicPr>
            <p:nvPr/>
          </p:nvPicPr>
          <p:blipFill>
            <a:blip r:embed="rId4"/>
            <a:stretch>
              <a:fillRect/>
            </a:stretch>
          </p:blipFill>
          <p:spPr>
            <a:xfrm>
              <a:off x="4634299" y="1364723"/>
              <a:ext cx="267215" cy="338109"/>
            </a:xfrm>
            <a:prstGeom prst="rect">
              <a:avLst/>
            </a:prstGeom>
          </p:spPr>
        </p:pic>
        <p:sp>
          <p:nvSpPr>
            <p:cNvPr id="40" name="TextBox 3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4</a:t>
              </a:r>
              <a:endParaRPr lang="en-US" sz="600" b="1" dirty="0">
                <a:solidFill>
                  <a:srgbClr val="139DD9"/>
                </a:solidFill>
              </a:endParaRPr>
            </a:p>
          </p:txBody>
        </p:sp>
      </p:grpSp>
      <p:grpSp>
        <p:nvGrpSpPr>
          <p:cNvPr id="41" name="Group 40"/>
          <p:cNvGrpSpPr/>
          <p:nvPr/>
        </p:nvGrpSpPr>
        <p:grpSpPr>
          <a:xfrm>
            <a:off x="4453858" y="2653271"/>
            <a:ext cx="354485" cy="338109"/>
            <a:chOff x="4583724" y="1364723"/>
            <a:chExt cx="354485" cy="338109"/>
          </a:xfrm>
        </p:grpSpPr>
        <p:pic>
          <p:nvPicPr>
            <p:cNvPr id="42" name="Picture 41"/>
            <p:cNvPicPr>
              <a:picLocks noChangeAspect="1"/>
            </p:cNvPicPr>
            <p:nvPr/>
          </p:nvPicPr>
          <p:blipFill>
            <a:blip r:embed="rId4"/>
            <a:stretch>
              <a:fillRect/>
            </a:stretch>
          </p:blipFill>
          <p:spPr>
            <a:xfrm>
              <a:off x="4634299" y="1364723"/>
              <a:ext cx="267215" cy="338109"/>
            </a:xfrm>
            <a:prstGeom prst="rect">
              <a:avLst/>
            </a:prstGeom>
          </p:spPr>
        </p:pic>
        <p:sp>
          <p:nvSpPr>
            <p:cNvPr id="43" name="TextBox 4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5</a:t>
              </a:r>
              <a:endParaRPr lang="en-US" sz="600" b="1" dirty="0">
                <a:solidFill>
                  <a:srgbClr val="139DD9"/>
                </a:solidFill>
              </a:endParaRPr>
            </a:p>
          </p:txBody>
        </p:sp>
      </p:grpSp>
      <p:grpSp>
        <p:nvGrpSpPr>
          <p:cNvPr id="44" name="Group 43"/>
          <p:cNvGrpSpPr/>
          <p:nvPr/>
        </p:nvGrpSpPr>
        <p:grpSpPr>
          <a:xfrm>
            <a:off x="3540963" y="1314723"/>
            <a:ext cx="389850" cy="283101"/>
            <a:chOff x="6917417" y="1364334"/>
            <a:chExt cx="389850" cy="283101"/>
          </a:xfrm>
        </p:grpSpPr>
        <p:sp>
          <p:nvSpPr>
            <p:cNvPr id="45" name="Rounded Rectangle 44"/>
            <p:cNvSpPr/>
            <p:nvPr/>
          </p:nvSpPr>
          <p:spPr>
            <a:xfrm>
              <a:off x="6973842" y="1373115"/>
              <a:ext cx="274320" cy="274320"/>
            </a:xfrm>
            <a:prstGeom prst="roundRect">
              <a:avLst>
                <a:gd name="adj" fmla="val 777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600" dirty="0">
                <a:solidFill>
                  <a:schemeClr val="bg1"/>
                </a:solidFill>
              </a:endParaRPr>
            </a:p>
          </p:txBody>
        </p:sp>
        <p:sp>
          <p:nvSpPr>
            <p:cNvPr id="46" name="Rectangle 45"/>
            <p:cNvSpPr/>
            <p:nvPr/>
          </p:nvSpPr>
          <p:spPr>
            <a:xfrm>
              <a:off x="6917417" y="1364334"/>
              <a:ext cx="389850" cy="276999"/>
            </a:xfrm>
            <a:prstGeom prst="rect">
              <a:avLst/>
            </a:prstGeom>
          </p:spPr>
          <p:txBody>
            <a:bodyPr wrap="none">
              <a:spAutoFit/>
            </a:bodyPr>
            <a:lstStyle/>
            <a:p>
              <a:pPr lvl="0" algn="ctr"/>
              <a:r>
                <a:rPr lang="en-US" sz="600" dirty="0" smtClean="0">
                  <a:solidFill>
                    <a:prstClr val="white"/>
                  </a:solidFill>
                </a:rPr>
                <a:t>GET</a:t>
              </a:r>
            </a:p>
            <a:p>
              <a:pPr lvl="0" algn="ctr"/>
              <a:r>
                <a:rPr lang="en-US" sz="600" dirty="0" smtClean="0">
                  <a:solidFill>
                    <a:prstClr val="white"/>
                  </a:solidFill>
                </a:rPr>
                <a:t>DOC </a:t>
              </a:r>
              <a:r>
                <a:rPr lang="en-US" sz="600" dirty="0">
                  <a:solidFill>
                    <a:prstClr val="white"/>
                  </a:solidFill>
                </a:rPr>
                <a:t>1</a:t>
              </a:r>
            </a:p>
          </p:txBody>
        </p:sp>
      </p:grpSp>
      <p:grpSp>
        <p:nvGrpSpPr>
          <p:cNvPr id="11" name="Group 10"/>
          <p:cNvGrpSpPr/>
          <p:nvPr/>
        </p:nvGrpSpPr>
        <p:grpSpPr>
          <a:xfrm>
            <a:off x="2658900" y="3810482"/>
            <a:ext cx="354485" cy="338109"/>
            <a:chOff x="4583724" y="1364723"/>
            <a:chExt cx="354485" cy="338109"/>
          </a:xfrm>
        </p:grpSpPr>
        <p:pic>
          <p:nvPicPr>
            <p:cNvPr id="12" name="Picture 11"/>
            <p:cNvPicPr>
              <a:picLocks noChangeAspect="1"/>
            </p:cNvPicPr>
            <p:nvPr/>
          </p:nvPicPr>
          <p:blipFill>
            <a:blip r:embed="rId4"/>
            <a:stretch>
              <a:fillRect/>
            </a:stretch>
          </p:blipFill>
          <p:spPr>
            <a:xfrm>
              <a:off x="4634299" y="1364723"/>
              <a:ext cx="267215" cy="338109"/>
            </a:xfrm>
            <a:prstGeom prst="rect">
              <a:avLst/>
            </a:prstGeom>
          </p:spPr>
        </p:pic>
        <p:sp>
          <p:nvSpPr>
            <p:cNvPr id="13" name="TextBox 1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15" name="Picture 14" descr="queue---front-part-with-window.png"/>
          <p:cNvPicPr>
            <a:picLocks/>
          </p:cNvPicPr>
          <p:nvPr/>
        </p:nvPicPr>
        <p:blipFill>
          <a:blip r:embed="rId5">
            <a:extLst>
              <a:ext uri="{28A0092B-C50C-407E-A947-70E740481C1C}">
                <a14:useLocalDpi xmlns:a14="http://schemas.microsoft.com/office/drawing/2010/main" val="0"/>
              </a:ext>
            </a:extLst>
          </a:blip>
          <a:stretch>
            <a:fillRect/>
          </a:stretch>
        </p:blipFill>
        <p:spPr>
          <a:xfrm rot="5400000">
            <a:off x="5024424" y="2991532"/>
            <a:ext cx="896112" cy="640080"/>
          </a:xfrm>
          <a:prstGeom prst="rect">
            <a:avLst/>
          </a:prstGeom>
        </p:spPr>
      </p:pic>
      <p:grpSp>
        <p:nvGrpSpPr>
          <p:cNvPr id="47" name="Group 46"/>
          <p:cNvGrpSpPr/>
          <p:nvPr/>
        </p:nvGrpSpPr>
        <p:grpSpPr>
          <a:xfrm>
            <a:off x="2658900" y="2653271"/>
            <a:ext cx="354485" cy="338109"/>
            <a:chOff x="4583724" y="1364723"/>
            <a:chExt cx="354485" cy="338109"/>
          </a:xfrm>
        </p:grpSpPr>
        <p:pic>
          <p:nvPicPr>
            <p:cNvPr id="48" name="Picture 47"/>
            <p:cNvPicPr>
              <a:picLocks noChangeAspect="1"/>
            </p:cNvPicPr>
            <p:nvPr/>
          </p:nvPicPr>
          <p:blipFill>
            <a:blip r:embed="rId4"/>
            <a:stretch>
              <a:fillRect/>
            </a:stretch>
          </p:blipFill>
          <p:spPr>
            <a:xfrm>
              <a:off x="4634299" y="1364723"/>
              <a:ext cx="267215" cy="338109"/>
            </a:xfrm>
            <a:prstGeom prst="rect">
              <a:avLst/>
            </a:prstGeom>
          </p:spPr>
        </p:pic>
        <p:sp>
          <p:nvSpPr>
            <p:cNvPr id="49" name="TextBox 4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sp>
        <p:nvSpPr>
          <p:cNvPr id="53" name="Content Placeholder 48"/>
          <p:cNvSpPr txBox="1">
            <a:spLocks/>
          </p:cNvSpPr>
          <p:nvPr/>
        </p:nvSpPr>
        <p:spPr>
          <a:xfrm>
            <a:off x="6155748" y="826525"/>
            <a:ext cx="2814516" cy="3292475"/>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rgbClr val="178ADB"/>
                </a:solidFill>
              </a:rPr>
              <a:t>Single-node type means easier administration and scaling</a:t>
            </a:r>
          </a:p>
          <a:p>
            <a:pPr marL="285750" indent="-285750">
              <a:lnSpc>
                <a:spcPct val="90000"/>
              </a:lnSpc>
              <a:buFont typeface="Wingdings" charset="2"/>
              <a:buChar char="§"/>
            </a:pPr>
            <a:r>
              <a:rPr lang="en-US" sz="1400" b="0" dirty="0" smtClean="0">
                <a:solidFill>
                  <a:srgbClr val="1E1C1C"/>
                </a:solidFill>
              </a:rPr>
              <a:t>Layer </a:t>
            </a:r>
            <a:r>
              <a:rPr lang="en-US" sz="1400" b="0" dirty="0">
                <a:solidFill>
                  <a:srgbClr val="1E1C1C"/>
                </a:solidFill>
              </a:rPr>
              <a:t>consolidation means 1 single interface for App to talk to and get its data back as fast as possible</a:t>
            </a:r>
          </a:p>
          <a:p>
            <a:pPr marL="285750" indent="-285750">
              <a:lnSpc>
                <a:spcPct val="90000"/>
              </a:lnSpc>
              <a:buFont typeface="Wingdings" charset="2"/>
              <a:buChar char="§"/>
            </a:pPr>
            <a:r>
              <a:rPr lang="en-US" sz="1400" b="0" dirty="0">
                <a:solidFill>
                  <a:srgbClr val="1E1C1C"/>
                </a:solidFill>
              </a:rPr>
              <a:t>Separation of cache and disk allows for fastest access out of RAM while pulling data from disk in parallel</a:t>
            </a:r>
          </a:p>
        </p:txBody>
      </p:sp>
    </p:spTree>
    <p:extLst>
      <p:ext uri="{BB962C8B-B14F-4D97-AF65-F5344CB8AC3E}">
        <p14:creationId xmlns:p14="http://schemas.microsoft.com/office/powerpoint/2010/main" val="196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400"/>
                                        <p:tgtEl>
                                          <p:spTgt spid="44"/>
                                        </p:tgtEl>
                                      </p:cBhvr>
                                    </p:animEffect>
                                  </p:childTnLst>
                                </p:cTn>
                              </p:par>
                            </p:childTnLst>
                          </p:cTn>
                        </p:par>
                        <p:par>
                          <p:cTn id="8" fill="hold">
                            <p:stCondLst>
                              <p:cond delay="900"/>
                            </p:stCondLst>
                            <p:childTnLst>
                              <p:par>
                                <p:cTn id="9" presetID="42" presetClass="path" presetSubtype="0" accel="50000" decel="50000" fill="hold" nodeType="afterEffect">
                                  <p:stCondLst>
                                    <p:cond delay="0"/>
                                  </p:stCondLst>
                                  <p:childTnLst>
                                    <p:animMotion origin="layout" path="M -1.38889E-6 -9.25355E-8 L -1.38889E-6 0.14374 " pathEditMode="relative" rAng="0" ptsTypes="AA">
                                      <p:cBhvr>
                                        <p:cTn id="10" dur="1000" fill="hold"/>
                                        <p:tgtEl>
                                          <p:spTgt spid="44"/>
                                        </p:tgtEl>
                                        <p:attrNameLst>
                                          <p:attrName>ppt_x</p:attrName>
                                          <p:attrName>ppt_y</p:attrName>
                                        </p:attrNameLst>
                                      </p:cBhvr>
                                      <p:rCtr x="0" y="7187"/>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400"/>
                                        <p:tgtEl>
                                          <p:spTgt spid="44"/>
                                        </p:tgtEl>
                                      </p:cBhvr>
                                    </p:animEffect>
                                    <p:set>
                                      <p:cBhvr>
                                        <p:cTn id="15" dur="1" fill="hold">
                                          <p:stCondLst>
                                            <p:cond delay="399"/>
                                          </p:stCondLst>
                                        </p:cTn>
                                        <p:tgtEl>
                                          <p:spTgt spid="44"/>
                                        </p:tgtEl>
                                        <p:attrNameLst>
                                          <p:attrName>style.visibility</p:attrName>
                                        </p:attrNameLst>
                                      </p:cBhvr>
                                      <p:to>
                                        <p:strVal val="hidden"/>
                                      </p:to>
                                    </p:set>
                                  </p:childTnLst>
                                </p:cTn>
                              </p:par>
                            </p:childTnLst>
                          </p:cTn>
                        </p:par>
                        <p:par>
                          <p:cTn id="16" fill="hold">
                            <p:stCondLst>
                              <p:cond delay="400"/>
                            </p:stCondLst>
                            <p:childTnLst>
                              <p:par>
                                <p:cTn id="17" presetID="0" presetClass="path" presetSubtype="0" accel="50000" decel="50000" fill="hold" nodeType="afterEffect">
                                  <p:stCondLst>
                                    <p:cond delay="0"/>
                                  </p:stCondLst>
                                  <p:childTnLst>
                                    <p:animMotion origin="layout" path="M -5.55556E-7 3.09685E-6 L 0.28594 3.09685E-6 " pathEditMode="relative" ptsTypes="AA">
                                      <p:cBhvr>
                                        <p:cTn id="18" dur="1000" fill="hold"/>
                                        <p:tgtEl>
                                          <p:spTgt spid="11"/>
                                        </p:tgtEl>
                                        <p:attrNameLst>
                                          <p:attrName>ppt_x</p:attrName>
                                          <p:attrName>ppt_y</p:attrName>
                                        </p:attrNameLst>
                                      </p:cBhvr>
                                    </p:animMotion>
                                  </p:childTnLst>
                                </p:cTn>
                              </p:par>
                            </p:childTnLst>
                          </p:cTn>
                        </p:par>
                        <p:par>
                          <p:cTn id="19" fill="hold">
                            <p:stCondLst>
                              <p:cond delay="1400"/>
                            </p:stCondLst>
                            <p:childTnLst>
                              <p:par>
                                <p:cTn id="20" presetID="64" presetClass="path" presetSubtype="0" accel="50000" decel="50000" fill="hold" nodeType="afterEffect">
                                  <p:stCondLst>
                                    <p:cond delay="0"/>
                                  </p:stCondLst>
                                  <p:childTnLst>
                                    <p:animMotion origin="layout" path="M 0.28594 3.57804E-7 L 0.28594 -0.26434 " pathEditMode="relative" rAng="0" ptsTypes="AA">
                                      <p:cBhvr>
                                        <p:cTn id="21" dur="700" fill="hold"/>
                                        <p:tgtEl>
                                          <p:spTgt spid="11"/>
                                        </p:tgtEl>
                                        <p:attrNameLst>
                                          <p:attrName>ppt_x</p:attrName>
                                          <p:attrName>ppt_y</p:attrName>
                                        </p:attrNameLst>
                                      </p:cBhvr>
                                      <p:rCtr x="0" y="-13233"/>
                                    </p:animMotion>
                                  </p:childTnLst>
                                </p:cTn>
                              </p:par>
                            </p:childTnLst>
                          </p:cTn>
                        </p:par>
                        <p:par>
                          <p:cTn id="22" fill="hold">
                            <p:stCondLst>
                              <p:cond delay="2100"/>
                            </p:stCondLst>
                            <p:childTnLst>
                              <p:par>
                                <p:cTn id="23" presetID="35" presetClass="path" presetSubtype="0" accel="50000" decel="50000" fill="hold" nodeType="afterEffect">
                                  <p:stCondLst>
                                    <p:cond delay="0"/>
                                  </p:stCondLst>
                                  <p:childTnLst>
                                    <p:animMotion origin="layout" path="M 0.28594 -0.26443 L -3.88889E-6 -0.22339 " pathEditMode="relative" rAng="0" ptsTypes="AA">
                                      <p:cBhvr>
                                        <p:cTn id="24" dur="1000" fill="hold"/>
                                        <p:tgtEl>
                                          <p:spTgt spid="11"/>
                                        </p:tgtEl>
                                        <p:attrNameLst>
                                          <p:attrName>ppt_x</p:attrName>
                                          <p:attrName>ppt_y</p:attrName>
                                        </p:attrNameLst>
                                      </p:cBhvr>
                                      <p:rCtr x="-14306" y="2036"/>
                                    </p:animMotion>
                                  </p:childTnLst>
                                </p:cTn>
                              </p:par>
                            </p:childTnLst>
                          </p:cTn>
                        </p:par>
                        <p:par>
                          <p:cTn id="25" fill="hold">
                            <p:stCondLst>
                              <p:cond delay="3100"/>
                            </p:stCondLst>
                            <p:childTnLst>
                              <p:par>
                                <p:cTn id="26" presetID="1" presetClass="entr" presetSubtype="0" fill="hold" nodeType="afterEffect">
                                  <p:stCondLst>
                                    <p:cond delay="0"/>
                                  </p:stCondLst>
                                  <p:childTnLst>
                                    <p:set>
                                      <p:cBhvr>
                                        <p:cTn id="27" dur="1" fill="hold">
                                          <p:stCondLst>
                                            <p:cond delay="0"/>
                                          </p:stCondLst>
                                        </p:cTn>
                                        <p:tgtEl>
                                          <p:spTgt spid="47"/>
                                        </p:tgtEl>
                                        <p:attrNameLst>
                                          <p:attrName>style.visibility</p:attrName>
                                        </p:attrNameLst>
                                      </p:cBhvr>
                                      <p:to>
                                        <p:strVal val="visible"/>
                                      </p:to>
                                    </p:set>
                                  </p:childTnLst>
                                </p:cTn>
                              </p:par>
                            </p:childTnLst>
                          </p:cTn>
                        </p:par>
                        <p:par>
                          <p:cTn id="28" fill="hold">
                            <p:stCondLst>
                              <p:cond delay="3100"/>
                            </p:stCondLst>
                            <p:childTnLst>
                              <p:par>
                                <p:cTn id="29" presetID="0" presetClass="path" presetSubtype="0" accel="50000" decel="50000" fill="hold" nodeType="afterEffect">
                                  <p:stCondLst>
                                    <p:cond delay="0"/>
                                  </p:stCondLst>
                                  <p:childTnLst>
                                    <p:animMotion origin="layout" path="M -3.88889E-6 0.00155 L 0.09844 0.00155 " pathEditMode="relative" rAng="0" ptsTypes="AA">
                                      <p:cBhvr>
                                        <p:cTn id="30" dur="700" fill="hold"/>
                                        <p:tgtEl>
                                          <p:spTgt spid="47"/>
                                        </p:tgtEl>
                                        <p:attrNameLst>
                                          <p:attrName>ppt_x</p:attrName>
                                          <p:attrName>ppt_y</p:attrName>
                                        </p:attrNameLst>
                                      </p:cBhvr>
                                      <p:rCtr x="4913" y="0"/>
                                    </p:animMotion>
                                  </p:childTnLst>
                                </p:cTn>
                              </p:par>
                            </p:childTnLst>
                          </p:cTn>
                        </p:par>
                        <p:par>
                          <p:cTn id="31" fill="hold">
                            <p:stCondLst>
                              <p:cond delay="3800"/>
                            </p:stCondLst>
                            <p:childTnLst>
                              <p:par>
                                <p:cTn id="32" presetID="64" presetClass="path" presetSubtype="0" accel="50000" decel="50000" fill="hold" nodeType="afterEffect">
                                  <p:stCondLst>
                                    <p:cond delay="0"/>
                                  </p:stCondLst>
                                  <p:childTnLst>
                                    <p:animMotion origin="layout" path="M 0.09844 0.00154 L 0.09844 -0.26266 " pathEditMode="relative" rAng="0" ptsTypes="AA">
                                      <p:cBhvr>
                                        <p:cTn id="33" dur="700" fill="hold"/>
                                        <p:tgtEl>
                                          <p:spTgt spid="47"/>
                                        </p:tgtEl>
                                        <p:attrNameLst>
                                          <p:attrName>ppt_x</p:attrName>
                                          <p:attrName>ppt_y</p:attrName>
                                        </p:attrNameLst>
                                      </p:cBhvr>
                                      <p:rCtr x="0" y="-132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Couchbase Architecture: Cluster-wide</a:t>
            </a:r>
            <a:endParaRPr lang="en-US" dirty="0"/>
          </a:p>
        </p:txBody>
      </p:sp>
      <p:sp>
        <p:nvSpPr>
          <p:cNvPr id="5" name="Subtitle 4"/>
          <p:cNvSpPr>
            <a:spLocks noGrp="1"/>
          </p:cNvSpPr>
          <p:nvPr>
            <p:ph type="subTitle" idx="1"/>
          </p:nvPr>
        </p:nvSpPr>
        <p:spPr>
          <a:xfrm>
            <a:off x="1100667" y="3063240"/>
            <a:ext cx="6942666" cy="1152144"/>
          </a:xfrm>
        </p:spPr>
        <p:txBody>
          <a:bodyPr/>
          <a:lstStyle/>
          <a:p>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t>13</a:t>
            </a:fld>
            <a:endParaRPr lang="en-US"/>
          </a:p>
        </p:txBody>
      </p:sp>
    </p:spTree>
    <p:extLst>
      <p:ext uri="{BB962C8B-B14F-4D97-AF65-F5344CB8AC3E}">
        <p14:creationId xmlns:p14="http://schemas.microsoft.com/office/powerpoint/2010/main" val="7261869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Auto sharding – Bucket and vBuckets </a:t>
            </a:r>
            <a:endParaRPr lang="en-US" dirty="0"/>
          </a:p>
        </p:txBody>
      </p:sp>
      <p:pic>
        <p:nvPicPr>
          <p:cNvPr id="7" name="Picture 6"/>
          <p:cNvPicPr>
            <a:picLocks noChangeAspect="1"/>
          </p:cNvPicPr>
          <p:nvPr/>
        </p:nvPicPr>
        <p:blipFill>
          <a:blip r:embed="rId2"/>
          <a:stretch>
            <a:fillRect/>
          </a:stretch>
        </p:blipFill>
        <p:spPr>
          <a:xfrm>
            <a:off x="805987" y="1412034"/>
            <a:ext cx="699766" cy="539557"/>
          </a:xfrm>
          <a:prstGeom prst="rect">
            <a:avLst/>
          </a:prstGeom>
        </p:spPr>
      </p:pic>
      <p:grpSp>
        <p:nvGrpSpPr>
          <p:cNvPr id="15" name="Group 14"/>
          <p:cNvGrpSpPr/>
          <p:nvPr/>
        </p:nvGrpSpPr>
        <p:grpSpPr>
          <a:xfrm>
            <a:off x="59320" y="3012806"/>
            <a:ext cx="602942" cy="741690"/>
            <a:chOff x="438440" y="3012806"/>
            <a:chExt cx="602942" cy="741690"/>
          </a:xfrm>
        </p:grpSpPr>
        <p:pic>
          <p:nvPicPr>
            <p:cNvPr id="9" name="Picture 8"/>
            <p:cNvPicPr>
              <a:picLocks noChangeAspect="1"/>
            </p:cNvPicPr>
            <p:nvPr/>
          </p:nvPicPr>
          <p:blipFill>
            <a:blip r:embed="rId3"/>
            <a:stretch>
              <a:fillRect/>
            </a:stretch>
          </p:blipFill>
          <p:spPr>
            <a:xfrm>
              <a:off x="467604" y="3012806"/>
              <a:ext cx="545360" cy="741690"/>
            </a:xfrm>
            <a:prstGeom prst="rect">
              <a:avLst/>
            </a:prstGeom>
          </p:spPr>
        </p:pic>
        <p:sp>
          <p:nvSpPr>
            <p:cNvPr id="14" name="TextBox 13"/>
            <p:cNvSpPr txBox="1"/>
            <p:nvPr/>
          </p:nvSpPr>
          <p:spPr>
            <a:xfrm>
              <a:off x="438440" y="3325837"/>
              <a:ext cx="602942" cy="307777"/>
            </a:xfrm>
            <a:prstGeom prst="rect">
              <a:avLst/>
            </a:prstGeom>
            <a:noFill/>
          </p:spPr>
          <p:txBody>
            <a:bodyPr wrap="square" rtlCol="0">
              <a:spAutoFit/>
            </a:bodyPr>
            <a:lstStyle/>
            <a:p>
              <a:pPr algn="ctr"/>
              <a:r>
                <a:rPr lang="en-US" sz="1400" b="1" dirty="0" err="1" smtClean="0">
                  <a:solidFill>
                    <a:schemeClr val="accent1"/>
                  </a:solidFill>
                </a:rPr>
                <a:t>vB</a:t>
              </a:r>
              <a:endParaRPr lang="en-US" sz="1400" b="1" dirty="0">
                <a:solidFill>
                  <a:schemeClr val="accent1"/>
                </a:solidFill>
              </a:endParaRPr>
            </a:p>
          </p:txBody>
        </p:sp>
      </p:grpSp>
      <p:sp>
        <p:nvSpPr>
          <p:cNvPr id="16" name="TextBox 15"/>
          <p:cNvSpPr txBox="1"/>
          <p:nvPr/>
        </p:nvSpPr>
        <p:spPr>
          <a:xfrm>
            <a:off x="565858" y="919550"/>
            <a:ext cx="1302209" cy="307777"/>
          </a:xfrm>
          <a:prstGeom prst="rect">
            <a:avLst/>
          </a:prstGeom>
          <a:noFill/>
        </p:spPr>
        <p:txBody>
          <a:bodyPr wrap="none" rtlCol="0">
            <a:spAutoFit/>
          </a:bodyPr>
          <a:lstStyle/>
          <a:p>
            <a:r>
              <a:rPr lang="en-US" sz="1400" b="1" dirty="0" smtClean="0">
                <a:solidFill>
                  <a:schemeClr val="accent2"/>
                </a:solidFill>
                <a:latin typeface="Arial"/>
                <a:cs typeface="Arial"/>
              </a:rPr>
              <a:t>Data buckets</a:t>
            </a:r>
            <a:endParaRPr lang="en-US" sz="1400" b="1" dirty="0">
              <a:solidFill>
                <a:schemeClr val="accent2"/>
              </a:solidFill>
              <a:latin typeface="Arial"/>
              <a:cs typeface="Arial"/>
            </a:endParaRPr>
          </a:p>
        </p:txBody>
      </p:sp>
      <p:grpSp>
        <p:nvGrpSpPr>
          <p:cNvPr id="18" name="Group 17"/>
          <p:cNvGrpSpPr/>
          <p:nvPr/>
        </p:nvGrpSpPr>
        <p:grpSpPr>
          <a:xfrm>
            <a:off x="1528478" y="3012806"/>
            <a:ext cx="602942" cy="741690"/>
            <a:chOff x="438440" y="3012806"/>
            <a:chExt cx="602942" cy="741690"/>
          </a:xfrm>
        </p:grpSpPr>
        <p:pic>
          <p:nvPicPr>
            <p:cNvPr id="19" name="Picture 18"/>
            <p:cNvPicPr>
              <a:picLocks noChangeAspect="1"/>
            </p:cNvPicPr>
            <p:nvPr/>
          </p:nvPicPr>
          <p:blipFill>
            <a:blip r:embed="rId3"/>
            <a:stretch>
              <a:fillRect/>
            </a:stretch>
          </p:blipFill>
          <p:spPr>
            <a:xfrm>
              <a:off x="467604" y="3012806"/>
              <a:ext cx="545360" cy="741690"/>
            </a:xfrm>
            <a:prstGeom prst="rect">
              <a:avLst/>
            </a:prstGeom>
          </p:spPr>
        </p:pic>
        <p:sp>
          <p:nvSpPr>
            <p:cNvPr id="20" name="TextBox 19"/>
            <p:cNvSpPr txBox="1"/>
            <p:nvPr/>
          </p:nvSpPr>
          <p:spPr>
            <a:xfrm>
              <a:off x="438440" y="3325837"/>
              <a:ext cx="602942" cy="307777"/>
            </a:xfrm>
            <a:prstGeom prst="rect">
              <a:avLst/>
            </a:prstGeom>
            <a:noFill/>
          </p:spPr>
          <p:txBody>
            <a:bodyPr wrap="square" rtlCol="0">
              <a:spAutoFit/>
            </a:bodyPr>
            <a:lstStyle/>
            <a:p>
              <a:pPr algn="ctr"/>
              <a:r>
                <a:rPr lang="en-US" sz="1400" b="1" dirty="0" err="1" smtClean="0">
                  <a:solidFill>
                    <a:schemeClr val="accent1"/>
                  </a:solidFill>
                </a:rPr>
                <a:t>vB</a:t>
              </a:r>
              <a:endParaRPr lang="en-US" sz="1400" b="1" dirty="0">
                <a:solidFill>
                  <a:schemeClr val="accent1"/>
                </a:solidFill>
              </a:endParaRPr>
            </a:p>
          </p:txBody>
        </p:sp>
      </p:grpSp>
      <p:sp>
        <p:nvSpPr>
          <p:cNvPr id="21" name="Oval 20"/>
          <p:cNvSpPr/>
          <p:nvPr/>
        </p:nvSpPr>
        <p:spPr>
          <a:xfrm>
            <a:off x="842344" y="3430579"/>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22" name="Oval 21"/>
          <p:cNvSpPr/>
          <p:nvPr/>
        </p:nvSpPr>
        <p:spPr>
          <a:xfrm>
            <a:off x="994744" y="3431347"/>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23" name="Oval 22"/>
          <p:cNvSpPr/>
          <p:nvPr/>
        </p:nvSpPr>
        <p:spPr>
          <a:xfrm>
            <a:off x="1155870" y="3431347"/>
            <a:ext cx="114942" cy="85291"/>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rgbClr val="333333"/>
              </a:solidFill>
              <a:latin typeface="Arial"/>
              <a:cs typeface="Arial"/>
            </a:endParaRPr>
          </a:p>
        </p:txBody>
      </p:sp>
      <p:sp>
        <p:nvSpPr>
          <p:cNvPr id="24" name="TextBox 23"/>
          <p:cNvSpPr txBox="1"/>
          <p:nvPr/>
        </p:nvSpPr>
        <p:spPr>
          <a:xfrm>
            <a:off x="226506" y="3773450"/>
            <a:ext cx="1981892" cy="307777"/>
          </a:xfrm>
          <a:prstGeom prst="rect">
            <a:avLst/>
          </a:prstGeom>
          <a:noFill/>
        </p:spPr>
        <p:txBody>
          <a:bodyPr wrap="square" rtlCol="0">
            <a:spAutoFit/>
          </a:bodyPr>
          <a:lstStyle/>
          <a:p>
            <a:r>
              <a:rPr lang="en-US" sz="1400" b="1" dirty="0" smtClean="0">
                <a:solidFill>
                  <a:srgbClr val="CC2A2E"/>
                </a:solidFill>
                <a:latin typeface="Arial"/>
                <a:cs typeface="Arial"/>
              </a:rPr>
              <a:t>1          …..         1024</a:t>
            </a:r>
            <a:endParaRPr lang="en-US" sz="1400" b="1" dirty="0">
              <a:solidFill>
                <a:srgbClr val="CC2A2E"/>
              </a:solidFill>
              <a:latin typeface="Arial"/>
              <a:cs typeface="Arial"/>
            </a:endParaRPr>
          </a:p>
        </p:txBody>
      </p:sp>
      <p:cxnSp>
        <p:nvCxnSpPr>
          <p:cNvPr id="25" name="Straight Arrow Connector 22"/>
          <p:cNvCxnSpPr>
            <a:cxnSpLocks noChangeShapeType="1"/>
          </p:cNvCxnSpPr>
          <p:nvPr/>
        </p:nvCxnSpPr>
        <p:spPr bwMode="auto">
          <a:xfrm>
            <a:off x="1113717" y="2250844"/>
            <a:ext cx="0" cy="639561"/>
          </a:xfrm>
          <a:prstGeom prst="straightConnector1">
            <a:avLst/>
          </a:prstGeom>
          <a:noFill/>
          <a:ln w="25400" algn="ctr">
            <a:solidFill>
              <a:srgbClr val="000000"/>
            </a:solidFill>
            <a:round/>
            <a:headEnd type="none"/>
            <a:tailEnd type="triangle" w="med" len="med"/>
          </a:ln>
          <a:extLst>
            <a:ext uri="{909E8E84-426E-40dd-AFC4-6F175D3DCCD1}">
              <a14:hiddenFill xmlns:a14="http://schemas.microsoft.com/office/drawing/2010/main">
                <a:noFill/>
              </a14:hiddenFill>
            </a:ext>
          </a:extLst>
        </p:spPr>
      </p:cxnSp>
      <p:sp>
        <p:nvSpPr>
          <p:cNvPr id="27" name="TextBox 26"/>
          <p:cNvSpPr txBox="1"/>
          <p:nvPr/>
        </p:nvSpPr>
        <p:spPr>
          <a:xfrm>
            <a:off x="458581" y="4305755"/>
            <a:ext cx="1468508" cy="307777"/>
          </a:xfrm>
          <a:prstGeom prst="rect">
            <a:avLst/>
          </a:prstGeom>
          <a:noFill/>
        </p:spPr>
        <p:txBody>
          <a:bodyPr wrap="none" rtlCol="0">
            <a:spAutoFit/>
          </a:bodyPr>
          <a:lstStyle/>
          <a:p>
            <a:r>
              <a:rPr lang="en-US" sz="1400" b="1" dirty="0" smtClean="0">
                <a:solidFill>
                  <a:schemeClr val="accent2"/>
                </a:solidFill>
                <a:latin typeface="Arial"/>
                <a:cs typeface="Arial"/>
              </a:rPr>
              <a:t>Virtual buckets</a:t>
            </a:r>
            <a:endParaRPr lang="en-US" sz="1400" b="1" dirty="0">
              <a:solidFill>
                <a:schemeClr val="accent2"/>
              </a:solidFill>
              <a:latin typeface="Arial"/>
              <a:cs typeface="Arial"/>
            </a:endParaRPr>
          </a:p>
        </p:txBody>
      </p:sp>
      <p:sp>
        <p:nvSpPr>
          <p:cNvPr id="26" name="Content Placeholder 2"/>
          <p:cNvSpPr txBox="1">
            <a:spLocks/>
          </p:cNvSpPr>
          <p:nvPr/>
        </p:nvSpPr>
        <p:spPr>
          <a:xfrm>
            <a:off x="2345691" y="707039"/>
            <a:ext cx="6935602" cy="4334068"/>
          </a:xfrm>
          <a:prstGeom prst="rect">
            <a:avLst/>
          </a:prstGeom>
        </p:spPr>
        <p:txBody>
          <a:bodyPr vert="horz" lIns="91440" tIns="45720" rIns="91440" bIns="45720" rtlCol="0">
            <a:noAutofit/>
          </a:bodyPr>
          <a:lstStyle>
            <a:lvl1pPr marL="228600" indent="-228600" algn="l" defTabSz="457200" rtl="0" eaLnBrk="1" latinLnBrk="0" hangingPunct="1">
              <a:lnSpc>
                <a:spcPct val="100000"/>
              </a:lnSpc>
              <a:spcBef>
                <a:spcPts val="0"/>
              </a:spcBef>
              <a:spcAft>
                <a:spcPts val="300"/>
              </a:spcAft>
              <a:buClr>
                <a:schemeClr val="accent1"/>
              </a:buClr>
              <a:buSzPct val="110000"/>
              <a:buFont typeface="Wingdings" charset="2"/>
              <a:buChar char="§"/>
              <a:defRPr sz="2400" kern="1200">
                <a:solidFill>
                  <a:schemeClr val="tx1"/>
                </a:solidFill>
                <a:latin typeface="+mn-lt"/>
                <a:ea typeface="+mn-ea"/>
                <a:cs typeface="+mn-cs"/>
              </a:defRPr>
            </a:lvl1pPr>
            <a:lvl2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2pPr>
            <a:lvl3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3pPr>
            <a:lvl4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4pPr>
            <a:lvl5pPr marL="455613" indent="-225425" algn="l" defTabSz="457200" rtl="0" eaLnBrk="1" latinLnBrk="0" hangingPunct="1">
              <a:lnSpc>
                <a:spcPct val="100000"/>
              </a:lnSpc>
              <a:spcBef>
                <a:spcPts val="0"/>
              </a:spcBef>
              <a:spcAft>
                <a:spcPts val="300"/>
              </a:spcAft>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A </a:t>
            </a:r>
            <a:r>
              <a:rPr lang="en-US" sz="1800" dirty="0" smtClean="0">
                <a:solidFill>
                  <a:srgbClr val="E10021"/>
                </a:solidFill>
              </a:rPr>
              <a:t>bucket</a:t>
            </a:r>
            <a:r>
              <a:rPr lang="en-US" sz="1800" dirty="0" smtClean="0"/>
              <a:t> is a logical, unique key space</a:t>
            </a:r>
          </a:p>
          <a:p>
            <a:r>
              <a:rPr lang="en-US" sz="1800" dirty="0" smtClean="0"/>
              <a:t>Multiple buckets can exist within a single cluster of nodes</a:t>
            </a:r>
          </a:p>
          <a:p>
            <a:endParaRPr lang="en-US" sz="1800" dirty="0" smtClean="0"/>
          </a:p>
          <a:p>
            <a:r>
              <a:rPr lang="en-US" sz="1800" dirty="0" smtClean="0"/>
              <a:t>Each bucket has active and replica data sets (1, 2 or 3 </a:t>
            </a:r>
            <a:r>
              <a:rPr lang="en-US" sz="1800" b="1" dirty="0" smtClean="0"/>
              <a:t>extra</a:t>
            </a:r>
            <a:r>
              <a:rPr lang="en-US" sz="1800" dirty="0" smtClean="0"/>
              <a:t> copies)</a:t>
            </a:r>
          </a:p>
          <a:p>
            <a:r>
              <a:rPr lang="en-US" sz="1800" dirty="0" smtClean="0"/>
              <a:t>Each data set has </a:t>
            </a:r>
            <a:r>
              <a:rPr lang="en-US" sz="1800" dirty="0" smtClean="0">
                <a:solidFill>
                  <a:srgbClr val="E10021"/>
                </a:solidFill>
              </a:rPr>
              <a:t>1024 Virtual Buckets</a:t>
            </a:r>
            <a:r>
              <a:rPr lang="en-US" sz="1800" dirty="0" smtClean="0">
                <a:solidFill>
                  <a:srgbClr val="178ADB"/>
                </a:solidFill>
              </a:rPr>
              <a:t> </a:t>
            </a:r>
            <a:r>
              <a:rPr lang="en-US" sz="1800" dirty="0" smtClean="0"/>
              <a:t>(</a:t>
            </a:r>
            <a:r>
              <a:rPr lang="en-US" sz="1800" dirty="0" err="1" smtClean="0"/>
              <a:t>vBuckets</a:t>
            </a:r>
            <a:r>
              <a:rPr lang="en-US" sz="1800" dirty="0" smtClean="0"/>
              <a:t>)</a:t>
            </a:r>
          </a:p>
          <a:p>
            <a:r>
              <a:rPr lang="en-US" sz="1800" dirty="0"/>
              <a:t>Each </a:t>
            </a:r>
            <a:r>
              <a:rPr lang="en-US" sz="1800" dirty="0" err="1"/>
              <a:t>vBucket</a:t>
            </a:r>
            <a:r>
              <a:rPr lang="en-US" sz="1800" dirty="0"/>
              <a:t> contains 1/1024th portion of the data </a:t>
            </a:r>
            <a:r>
              <a:rPr lang="en-US" sz="1800" dirty="0" smtClean="0"/>
              <a:t>set</a:t>
            </a:r>
          </a:p>
          <a:p>
            <a:r>
              <a:rPr lang="en-US" sz="1800" dirty="0" err="1"/>
              <a:t>vBuckets</a:t>
            </a:r>
            <a:r>
              <a:rPr lang="en-US" sz="1800" dirty="0"/>
              <a:t> do not have a fixed physical server location</a:t>
            </a:r>
          </a:p>
          <a:p>
            <a:endParaRPr lang="en-US" sz="1800" dirty="0" smtClean="0"/>
          </a:p>
          <a:p>
            <a:r>
              <a:rPr lang="en-US" sz="1800" dirty="0"/>
              <a:t>Mapping between the </a:t>
            </a:r>
            <a:r>
              <a:rPr lang="en-US" sz="1800" dirty="0" err="1"/>
              <a:t>vBuckets</a:t>
            </a:r>
            <a:r>
              <a:rPr lang="en-US" sz="1800" dirty="0"/>
              <a:t> and physical servers is called the </a:t>
            </a:r>
            <a:r>
              <a:rPr lang="en-US" sz="1800" dirty="0">
                <a:solidFill>
                  <a:schemeClr val="accent2"/>
                </a:solidFill>
              </a:rPr>
              <a:t>cluster map</a:t>
            </a:r>
          </a:p>
          <a:p>
            <a:r>
              <a:rPr lang="en-US" sz="1800" dirty="0"/>
              <a:t>Document IDs (keys) always get hashed to the same </a:t>
            </a:r>
            <a:r>
              <a:rPr lang="en-US" sz="1800" dirty="0" err="1" smtClean="0"/>
              <a:t>vbucket</a:t>
            </a:r>
            <a:endParaRPr lang="en-US" sz="1800" dirty="0" smtClean="0"/>
          </a:p>
          <a:p>
            <a:r>
              <a:rPr lang="en-US" sz="1800" dirty="0" smtClean="0"/>
              <a:t>Couchbase SDK’s lookup the </a:t>
            </a:r>
            <a:r>
              <a:rPr lang="en-US" sz="1800" dirty="0" err="1" smtClean="0"/>
              <a:t>vbucket</a:t>
            </a:r>
            <a:r>
              <a:rPr lang="en-US" sz="1800" dirty="0"/>
              <a:t> </a:t>
            </a:r>
            <a:r>
              <a:rPr lang="en-US" sz="1800" dirty="0" smtClean="0"/>
              <a:t>-&gt; server mapping</a:t>
            </a:r>
            <a:endParaRPr lang="en-US" sz="1800" dirty="0"/>
          </a:p>
        </p:txBody>
      </p:sp>
    </p:spTree>
    <p:extLst>
      <p:ext uri="{BB962C8B-B14F-4D97-AF65-F5344CB8AC3E}">
        <p14:creationId xmlns:p14="http://schemas.microsoft.com/office/powerpoint/2010/main" val="39144902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44" y="12996"/>
            <a:ext cx="7998595" cy="539496"/>
          </a:xfrm>
          <a:ln>
            <a:noFill/>
          </a:ln>
        </p:spPr>
        <p:txBody>
          <a:bodyPr>
            <a:normAutofit/>
          </a:bodyPr>
          <a:lstStyle/>
          <a:p>
            <a:r>
              <a:rPr lang="en-US" dirty="0" smtClean="0"/>
              <a:t>Cluster Map</a:t>
            </a:r>
            <a:endParaRPr lang="en-US" dirty="0"/>
          </a:p>
        </p:txBody>
      </p:sp>
      <p:pic>
        <p:nvPicPr>
          <p:cNvPr id="4" name="Picture 3" descr="corp.perrySlideRedux.sdkZoom.01.eps"/>
          <p:cNvPicPr>
            <a:picLocks noChangeAspect="1"/>
          </p:cNvPicPr>
          <p:nvPr/>
        </p:nvPicPr>
        <p:blipFill rotWithShape="1">
          <a:blip r:embed="rId3">
            <a:extLst>
              <a:ext uri="{28A0092B-C50C-407E-A947-70E740481C1C}">
                <a14:useLocalDpi xmlns:a14="http://schemas.microsoft.com/office/drawing/2010/main" val="0"/>
              </a:ext>
            </a:extLst>
          </a:blip>
          <a:srcRect l="35879" t="8002" r="35573" b="8317"/>
          <a:stretch/>
        </p:blipFill>
        <p:spPr>
          <a:xfrm>
            <a:off x="3186657" y="576237"/>
            <a:ext cx="2786855" cy="4594955"/>
          </a:xfrm>
          <a:prstGeom prst="rect">
            <a:avLst/>
          </a:prstGeom>
        </p:spPr>
      </p:pic>
    </p:spTree>
    <p:extLst>
      <p:ext uri="{BB962C8B-B14F-4D97-AF65-F5344CB8AC3E}">
        <p14:creationId xmlns:p14="http://schemas.microsoft.com/office/powerpoint/2010/main" val="180305564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301244" y="12996"/>
            <a:ext cx="7998595" cy="539496"/>
          </a:xfrm>
          <a:ln>
            <a:noFill/>
          </a:ln>
        </p:spPr>
        <p:txBody>
          <a:bodyPr>
            <a:normAutofit/>
          </a:bodyPr>
          <a:lstStyle/>
          <a:p>
            <a:r>
              <a:rPr lang="en-US" dirty="0" smtClean="0"/>
              <a:t>Cluster Map</a:t>
            </a:r>
            <a:endParaRPr lang="en-US" dirty="0"/>
          </a:p>
        </p:txBody>
      </p:sp>
      <p:pic>
        <p:nvPicPr>
          <p:cNvPr id="4" name="Picture 3" descr="corp.perrySlideRedux.sdkZoom.02.eps"/>
          <p:cNvPicPr>
            <a:picLocks noChangeAspect="1"/>
          </p:cNvPicPr>
          <p:nvPr/>
        </p:nvPicPr>
        <p:blipFill rotWithShape="1">
          <a:blip r:embed="rId3">
            <a:extLst>
              <a:ext uri="{28A0092B-C50C-407E-A947-70E740481C1C}">
                <a14:useLocalDpi xmlns:a14="http://schemas.microsoft.com/office/drawing/2010/main" val="0"/>
              </a:ext>
            </a:extLst>
          </a:blip>
          <a:srcRect l="35750" t="7545" r="35959" b="7860"/>
          <a:stretch/>
        </p:blipFill>
        <p:spPr>
          <a:xfrm>
            <a:off x="3177417" y="552492"/>
            <a:ext cx="2749171" cy="4624016"/>
          </a:xfrm>
          <a:prstGeom prst="rect">
            <a:avLst/>
          </a:prstGeom>
        </p:spPr>
      </p:pic>
    </p:spTree>
    <p:extLst>
      <p:ext uri="{BB962C8B-B14F-4D97-AF65-F5344CB8AC3E}">
        <p14:creationId xmlns:p14="http://schemas.microsoft.com/office/powerpoint/2010/main" val="96434195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301244" y="12996"/>
            <a:ext cx="7998595" cy="539496"/>
          </a:xfrm>
          <a:ln>
            <a:noFill/>
          </a:ln>
        </p:spPr>
        <p:txBody>
          <a:bodyPr>
            <a:normAutofit/>
          </a:bodyPr>
          <a:lstStyle/>
          <a:p>
            <a:r>
              <a:rPr lang="en-US" dirty="0" smtClean="0"/>
              <a:t>Cluster Map – 2 nodes added</a:t>
            </a:r>
            <a:endParaRPr lang="en-US" dirty="0"/>
          </a:p>
        </p:txBody>
      </p:sp>
      <p:pic>
        <p:nvPicPr>
          <p:cNvPr id="4" name="Picture 3" descr="corp.perrySlideRedux.sdkZoom.03.eps"/>
          <p:cNvPicPr>
            <a:picLocks noChangeAspect="1"/>
          </p:cNvPicPr>
          <p:nvPr/>
        </p:nvPicPr>
        <p:blipFill rotWithShape="1">
          <a:blip r:embed="rId3">
            <a:extLst>
              <a:ext uri="{28A0092B-C50C-407E-A947-70E740481C1C}">
                <a14:useLocalDpi xmlns:a14="http://schemas.microsoft.com/office/drawing/2010/main" val="0"/>
              </a:ext>
            </a:extLst>
          </a:blip>
          <a:srcRect l="35750" t="7772" r="31329" b="8546"/>
          <a:stretch/>
        </p:blipFill>
        <p:spPr>
          <a:xfrm>
            <a:off x="3162917" y="555521"/>
            <a:ext cx="3233694" cy="4623583"/>
          </a:xfrm>
          <a:prstGeom prst="rect">
            <a:avLst/>
          </a:prstGeom>
        </p:spPr>
      </p:pic>
    </p:spTree>
    <p:extLst>
      <p:ext uri="{BB962C8B-B14F-4D97-AF65-F5344CB8AC3E}">
        <p14:creationId xmlns:p14="http://schemas.microsoft.com/office/powerpoint/2010/main" val="73665902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453568" y="1787063"/>
            <a:ext cx="4129310" cy="3005519"/>
            <a:chOff x="453568" y="1787063"/>
            <a:chExt cx="4129310" cy="3005519"/>
          </a:xfrm>
        </p:grpSpPr>
        <p:pic>
          <p:nvPicPr>
            <p:cNvPr id="4" name="Picture 3"/>
            <p:cNvPicPr>
              <a:picLocks noChangeAspect="1"/>
            </p:cNvPicPr>
            <p:nvPr/>
          </p:nvPicPr>
          <p:blipFill>
            <a:blip r:embed="rId2"/>
            <a:stretch>
              <a:fillRect/>
            </a:stretch>
          </p:blipFill>
          <p:spPr>
            <a:xfrm>
              <a:off x="453568" y="1787063"/>
              <a:ext cx="1273196" cy="2782766"/>
            </a:xfrm>
            <a:prstGeom prst="rect">
              <a:avLst/>
            </a:prstGeom>
          </p:spPr>
        </p:pic>
        <p:pic>
          <p:nvPicPr>
            <p:cNvPr id="5" name="Picture 4"/>
            <p:cNvPicPr>
              <a:picLocks noChangeAspect="1"/>
            </p:cNvPicPr>
            <p:nvPr/>
          </p:nvPicPr>
          <p:blipFill>
            <a:blip r:embed="rId2"/>
            <a:stretch>
              <a:fillRect/>
            </a:stretch>
          </p:blipFill>
          <p:spPr>
            <a:xfrm>
              <a:off x="1881624" y="1787063"/>
              <a:ext cx="1273196" cy="2782766"/>
            </a:xfrm>
            <a:prstGeom prst="rect">
              <a:avLst/>
            </a:prstGeom>
          </p:spPr>
        </p:pic>
        <p:pic>
          <p:nvPicPr>
            <p:cNvPr id="6" name="Picture 5"/>
            <p:cNvPicPr>
              <a:picLocks noChangeAspect="1"/>
            </p:cNvPicPr>
            <p:nvPr/>
          </p:nvPicPr>
          <p:blipFill>
            <a:blip r:embed="rId2"/>
            <a:stretch>
              <a:fillRect/>
            </a:stretch>
          </p:blipFill>
          <p:spPr>
            <a:xfrm>
              <a:off x="3309681" y="1787063"/>
              <a:ext cx="1273196" cy="2782766"/>
            </a:xfrm>
            <a:prstGeom prst="rect">
              <a:avLst/>
            </a:prstGeom>
          </p:spPr>
        </p:pic>
        <p:pic>
          <p:nvPicPr>
            <p:cNvPr id="13" name="Picture 12"/>
            <p:cNvPicPr>
              <a:picLocks noChangeAspect="1"/>
            </p:cNvPicPr>
            <p:nvPr/>
          </p:nvPicPr>
          <p:blipFill>
            <a:blip r:embed="rId3"/>
            <a:stretch>
              <a:fillRect/>
            </a:stretch>
          </p:blipFill>
          <p:spPr>
            <a:xfrm>
              <a:off x="544275" y="4614558"/>
              <a:ext cx="4038603" cy="178024"/>
            </a:xfrm>
            <a:prstGeom prst="rect">
              <a:avLst/>
            </a:prstGeom>
          </p:spPr>
        </p:pic>
        <p:sp>
          <p:nvSpPr>
            <p:cNvPr id="25" name="TextBox 24"/>
            <p:cNvSpPr txBox="1"/>
            <p:nvPr/>
          </p:nvSpPr>
          <p:spPr>
            <a:xfrm>
              <a:off x="794660"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6" name="TextBox 25"/>
            <p:cNvSpPr txBox="1"/>
            <p:nvPr/>
          </p:nvSpPr>
          <p:spPr>
            <a:xfrm>
              <a:off x="2239260"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7" name="TextBox 26"/>
            <p:cNvSpPr txBox="1"/>
            <p:nvPr/>
          </p:nvSpPr>
          <p:spPr>
            <a:xfrm>
              <a:off x="366347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8" name="TextBox 27"/>
            <p:cNvSpPr txBox="1"/>
            <p:nvPr/>
          </p:nvSpPr>
          <p:spPr>
            <a:xfrm>
              <a:off x="794660"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9" name="TextBox 28"/>
            <p:cNvSpPr txBox="1"/>
            <p:nvPr/>
          </p:nvSpPr>
          <p:spPr>
            <a:xfrm>
              <a:off x="2239260"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30" name="TextBox 29"/>
            <p:cNvSpPr txBox="1"/>
            <p:nvPr/>
          </p:nvSpPr>
          <p:spPr>
            <a:xfrm>
              <a:off x="366347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46" name="TextBox 45"/>
            <p:cNvSpPr txBox="1"/>
            <p:nvPr/>
          </p:nvSpPr>
          <p:spPr>
            <a:xfrm>
              <a:off x="592861" y="4276275"/>
              <a:ext cx="1049937" cy="215444"/>
            </a:xfrm>
            <a:prstGeom prst="rect">
              <a:avLst/>
            </a:prstGeom>
            <a:noFill/>
          </p:spPr>
          <p:txBody>
            <a:bodyPr wrap="none" rtlCol="0">
              <a:spAutoFit/>
            </a:bodyPr>
            <a:lstStyle/>
            <a:p>
              <a:pPr algn="ctr"/>
              <a:r>
                <a:rPr lang="en-US" sz="800" b="1" i="1" dirty="0" smtClean="0">
                  <a:solidFill>
                    <a:srgbClr val="E10021"/>
                  </a:solidFill>
                  <a:latin typeface="Corbel"/>
                </a:rPr>
                <a:t>Couchbase Server 1</a:t>
              </a:r>
              <a:endParaRPr lang="en-US" sz="800" b="1" i="1" dirty="0">
                <a:solidFill>
                  <a:srgbClr val="E10021"/>
                </a:solidFill>
                <a:latin typeface="Corbel"/>
              </a:endParaRPr>
            </a:p>
          </p:txBody>
        </p:sp>
        <p:sp>
          <p:nvSpPr>
            <p:cNvPr id="47" name="TextBox 46"/>
            <p:cNvSpPr txBox="1"/>
            <p:nvPr/>
          </p:nvSpPr>
          <p:spPr>
            <a:xfrm>
              <a:off x="2036556"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48" name="TextBox 47"/>
            <p:cNvSpPr txBox="1"/>
            <p:nvPr/>
          </p:nvSpPr>
          <p:spPr>
            <a:xfrm>
              <a:off x="3462823"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grpSp>
      <p:sp>
        <p:nvSpPr>
          <p:cNvPr id="2" name="Title 1"/>
          <p:cNvSpPr>
            <a:spLocks noGrp="1"/>
          </p:cNvSpPr>
          <p:nvPr>
            <p:ph type="title"/>
          </p:nvPr>
        </p:nvSpPr>
        <p:spPr/>
        <p:txBody>
          <a:bodyPr/>
          <a:lstStyle/>
          <a:p>
            <a:r>
              <a:rPr lang="en-US" dirty="0" smtClean="0"/>
              <a:t>Basic Operation</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18</a:t>
            </a:fld>
            <a:endParaRPr lang="en-US">
              <a:latin typeface="Corbel"/>
            </a:endParaRPr>
          </a:p>
        </p:txBody>
      </p:sp>
      <p:grpSp>
        <p:nvGrpSpPr>
          <p:cNvPr id="15" name="Group 14"/>
          <p:cNvGrpSpPr/>
          <p:nvPr/>
        </p:nvGrpSpPr>
        <p:grpSpPr>
          <a:xfrm>
            <a:off x="632361" y="2228405"/>
            <a:ext cx="354485" cy="338109"/>
            <a:chOff x="4583724" y="1364723"/>
            <a:chExt cx="354485" cy="338109"/>
          </a:xfrm>
        </p:grpSpPr>
        <p:pic>
          <p:nvPicPr>
            <p:cNvPr id="16" name="Picture 15"/>
            <p:cNvPicPr>
              <a:picLocks noChangeAspect="1"/>
            </p:cNvPicPr>
            <p:nvPr/>
          </p:nvPicPr>
          <p:blipFill>
            <a:blip r:embed="rId4"/>
            <a:stretch>
              <a:fillRect/>
            </a:stretch>
          </p:blipFill>
          <p:spPr>
            <a:xfrm>
              <a:off x="4634299" y="1364723"/>
              <a:ext cx="267215" cy="338109"/>
            </a:xfrm>
            <a:prstGeom prst="rect">
              <a:avLst/>
            </a:prstGeom>
          </p:spPr>
        </p:pic>
        <p:sp>
          <p:nvSpPr>
            <p:cNvPr id="17" name="TextBox 1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31" name="Group 30"/>
          <p:cNvGrpSpPr/>
          <p:nvPr/>
        </p:nvGrpSpPr>
        <p:grpSpPr>
          <a:xfrm>
            <a:off x="948054" y="2228405"/>
            <a:ext cx="354485" cy="338109"/>
            <a:chOff x="4583724" y="1364723"/>
            <a:chExt cx="354485" cy="338109"/>
          </a:xfrm>
        </p:grpSpPr>
        <p:pic>
          <p:nvPicPr>
            <p:cNvPr id="32" name="Picture 31"/>
            <p:cNvPicPr>
              <a:picLocks noChangeAspect="1"/>
            </p:cNvPicPr>
            <p:nvPr/>
          </p:nvPicPr>
          <p:blipFill>
            <a:blip r:embed="rId4"/>
            <a:stretch>
              <a:fillRect/>
            </a:stretch>
          </p:blipFill>
          <p:spPr>
            <a:xfrm>
              <a:off x="4634299" y="1364723"/>
              <a:ext cx="267215" cy="338109"/>
            </a:xfrm>
            <a:prstGeom prst="rect">
              <a:avLst/>
            </a:prstGeom>
          </p:spPr>
        </p:pic>
        <p:sp>
          <p:nvSpPr>
            <p:cNvPr id="33" name="TextBox 3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34" name="Group 33"/>
          <p:cNvGrpSpPr/>
          <p:nvPr/>
        </p:nvGrpSpPr>
        <p:grpSpPr>
          <a:xfrm>
            <a:off x="1263748" y="2228405"/>
            <a:ext cx="354485" cy="338109"/>
            <a:chOff x="4583724" y="1364723"/>
            <a:chExt cx="354485" cy="338109"/>
          </a:xfrm>
        </p:grpSpPr>
        <p:pic>
          <p:nvPicPr>
            <p:cNvPr id="35" name="Picture 34"/>
            <p:cNvPicPr>
              <a:picLocks noChangeAspect="1"/>
            </p:cNvPicPr>
            <p:nvPr/>
          </p:nvPicPr>
          <p:blipFill>
            <a:blip r:embed="rId4"/>
            <a:stretch>
              <a:fillRect/>
            </a:stretch>
          </p:blipFill>
          <p:spPr>
            <a:xfrm>
              <a:off x="4634299" y="1364723"/>
              <a:ext cx="267215" cy="338109"/>
            </a:xfrm>
            <a:prstGeom prst="rect">
              <a:avLst/>
            </a:prstGeom>
          </p:spPr>
        </p:pic>
        <p:sp>
          <p:nvSpPr>
            <p:cNvPr id="36" name="TextBox 3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50" name="Group 49"/>
          <p:cNvGrpSpPr/>
          <p:nvPr/>
        </p:nvGrpSpPr>
        <p:grpSpPr>
          <a:xfrm>
            <a:off x="632361" y="2614142"/>
            <a:ext cx="354485" cy="338109"/>
            <a:chOff x="632361" y="2614142"/>
            <a:chExt cx="354485" cy="338109"/>
          </a:xfrm>
        </p:grpSpPr>
        <p:pic>
          <p:nvPicPr>
            <p:cNvPr id="38" name="Picture 37"/>
            <p:cNvPicPr>
              <a:picLocks noChangeAspect="1"/>
            </p:cNvPicPr>
            <p:nvPr/>
          </p:nvPicPr>
          <p:blipFill>
            <a:blip r:embed="rId4"/>
            <a:stretch>
              <a:fillRect/>
            </a:stretch>
          </p:blipFill>
          <p:spPr>
            <a:xfrm>
              <a:off x="682936" y="2614142"/>
              <a:ext cx="267215" cy="338109"/>
            </a:xfrm>
            <a:prstGeom prst="rect">
              <a:avLst/>
            </a:prstGeom>
          </p:spPr>
        </p:pic>
        <p:sp>
          <p:nvSpPr>
            <p:cNvPr id="39" name="TextBox 38"/>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40" name="Group 39"/>
          <p:cNvGrpSpPr/>
          <p:nvPr/>
        </p:nvGrpSpPr>
        <p:grpSpPr>
          <a:xfrm>
            <a:off x="948054" y="2614142"/>
            <a:ext cx="354485" cy="338109"/>
            <a:chOff x="4583724" y="1364723"/>
            <a:chExt cx="354485" cy="338109"/>
          </a:xfrm>
        </p:grpSpPr>
        <p:pic>
          <p:nvPicPr>
            <p:cNvPr id="41" name="Picture 40"/>
            <p:cNvPicPr>
              <a:picLocks noChangeAspect="1"/>
            </p:cNvPicPr>
            <p:nvPr/>
          </p:nvPicPr>
          <p:blipFill>
            <a:blip r:embed="rId4"/>
            <a:stretch>
              <a:fillRect/>
            </a:stretch>
          </p:blipFill>
          <p:spPr>
            <a:xfrm>
              <a:off x="4634299" y="1364723"/>
              <a:ext cx="267215" cy="338109"/>
            </a:xfrm>
            <a:prstGeom prst="rect">
              <a:avLst/>
            </a:prstGeom>
          </p:spPr>
        </p:pic>
        <p:sp>
          <p:nvSpPr>
            <p:cNvPr id="42" name="TextBox 4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43" name="Group 42"/>
          <p:cNvGrpSpPr/>
          <p:nvPr/>
        </p:nvGrpSpPr>
        <p:grpSpPr>
          <a:xfrm>
            <a:off x="1263748" y="2614142"/>
            <a:ext cx="354485" cy="338109"/>
            <a:chOff x="4583724" y="1364723"/>
            <a:chExt cx="354485" cy="338109"/>
          </a:xfrm>
        </p:grpSpPr>
        <p:pic>
          <p:nvPicPr>
            <p:cNvPr id="44" name="Picture 43"/>
            <p:cNvPicPr>
              <a:picLocks noChangeAspect="1"/>
            </p:cNvPicPr>
            <p:nvPr/>
          </p:nvPicPr>
          <p:blipFill>
            <a:blip r:embed="rId4"/>
            <a:stretch>
              <a:fillRect/>
            </a:stretch>
          </p:blipFill>
          <p:spPr>
            <a:xfrm>
              <a:off x="4634299" y="1364723"/>
              <a:ext cx="267215" cy="338109"/>
            </a:xfrm>
            <a:prstGeom prst="rect">
              <a:avLst/>
            </a:prstGeom>
          </p:spPr>
        </p:pic>
        <p:sp>
          <p:nvSpPr>
            <p:cNvPr id="45" name="TextBox 4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1" name="Group 70"/>
          <p:cNvGrpSpPr/>
          <p:nvPr/>
        </p:nvGrpSpPr>
        <p:grpSpPr>
          <a:xfrm>
            <a:off x="2062342" y="2228405"/>
            <a:ext cx="354485" cy="338109"/>
            <a:chOff x="4583724" y="1364723"/>
            <a:chExt cx="354485" cy="338109"/>
          </a:xfrm>
        </p:grpSpPr>
        <p:pic>
          <p:nvPicPr>
            <p:cNvPr id="72" name="Picture 71"/>
            <p:cNvPicPr>
              <a:picLocks noChangeAspect="1"/>
            </p:cNvPicPr>
            <p:nvPr/>
          </p:nvPicPr>
          <p:blipFill>
            <a:blip r:embed="rId4"/>
            <a:stretch>
              <a:fillRect/>
            </a:stretch>
          </p:blipFill>
          <p:spPr>
            <a:xfrm>
              <a:off x="4634299" y="1364723"/>
              <a:ext cx="267215" cy="338109"/>
            </a:xfrm>
            <a:prstGeom prst="rect">
              <a:avLst/>
            </a:prstGeom>
          </p:spPr>
        </p:pic>
        <p:sp>
          <p:nvSpPr>
            <p:cNvPr id="73" name="TextBox 7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74" name="Group 73"/>
          <p:cNvGrpSpPr/>
          <p:nvPr/>
        </p:nvGrpSpPr>
        <p:grpSpPr>
          <a:xfrm>
            <a:off x="2378035" y="2228405"/>
            <a:ext cx="354485" cy="338109"/>
            <a:chOff x="4583724" y="1364723"/>
            <a:chExt cx="354485" cy="338109"/>
          </a:xfrm>
        </p:grpSpPr>
        <p:pic>
          <p:nvPicPr>
            <p:cNvPr id="75" name="Picture 74"/>
            <p:cNvPicPr>
              <a:picLocks noChangeAspect="1"/>
            </p:cNvPicPr>
            <p:nvPr/>
          </p:nvPicPr>
          <p:blipFill>
            <a:blip r:embed="rId4"/>
            <a:stretch>
              <a:fillRect/>
            </a:stretch>
          </p:blipFill>
          <p:spPr>
            <a:xfrm>
              <a:off x="4634299" y="1364723"/>
              <a:ext cx="267215" cy="338109"/>
            </a:xfrm>
            <a:prstGeom prst="rect">
              <a:avLst/>
            </a:prstGeom>
          </p:spPr>
        </p:pic>
        <p:sp>
          <p:nvSpPr>
            <p:cNvPr id="76" name="TextBox 7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77" name="Group 76"/>
          <p:cNvGrpSpPr/>
          <p:nvPr/>
        </p:nvGrpSpPr>
        <p:grpSpPr>
          <a:xfrm>
            <a:off x="2693729" y="2228405"/>
            <a:ext cx="354485" cy="338109"/>
            <a:chOff x="4583724" y="1364723"/>
            <a:chExt cx="354485" cy="338109"/>
          </a:xfrm>
        </p:grpSpPr>
        <p:pic>
          <p:nvPicPr>
            <p:cNvPr id="78" name="Picture 77"/>
            <p:cNvPicPr>
              <a:picLocks noChangeAspect="1"/>
            </p:cNvPicPr>
            <p:nvPr/>
          </p:nvPicPr>
          <p:blipFill>
            <a:blip r:embed="rId4"/>
            <a:stretch>
              <a:fillRect/>
            </a:stretch>
          </p:blipFill>
          <p:spPr>
            <a:xfrm>
              <a:off x="4634299" y="1364723"/>
              <a:ext cx="267215" cy="338109"/>
            </a:xfrm>
            <a:prstGeom prst="rect">
              <a:avLst/>
            </a:prstGeom>
          </p:spPr>
        </p:pic>
        <p:sp>
          <p:nvSpPr>
            <p:cNvPr id="79" name="TextBox 7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80" name="Group 79"/>
          <p:cNvGrpSpPr/>
          <p:nvPr/>
        </p:nvGrpSpPr>
        <p:grpSpPr>
          <a:xfrm>
            <a:off x="2062342" y="2614142"/>
            <a:ext cx="354485" cy="338109"/>
            <a:chOff x="632361" y="2614142"/>
            <a:chExt cx="354485" cy="338109"/>
          </a:xfrm>
        </p:grpSpPr>
        <p:pic>
          <p:nvPicPr>
            <p:cNvPr id="81" name="Picture 80"/>
            <p:cNvPicPr>
              <a:picLocks noChangeAspect="1"/>
            </p:cNvPicPr>
            <p:nvPr/>
          </p:nvPicPr>
          <p:blipFill>
            <a:blip r:embed="rId4"/>
            <a:stretch>
              <a:fillRect/>
            </a:stretch>
          </p:blipFill>
          <p:spPr>
            <a:xfrm>
              <a:off x="682936" y="2614142"/>
              <a:ext cx="267215" cy="338109"/>
            </a:xfrm>
            <a:prstGeom prst="rect">
              <a:avLst/>
            </a:prstGeom>
          </p:spPr>
        </p:pic>
        <p:sp>
          <p:nvSpPr>
            <p:cNvPr id="82" name="TextBox 81"/>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86" name="Group 85"/>
          <p:cNvGrpSpPr/>
          <p:nvPr/>
        </p:nvGrpSpPr>
        <p:grpSpPr>
          <a:xfrm>
            <a:off x="2378035" y="2614142"/>
            <a:ext cx="354485" cy="338109"/>
            <a:chOff x="4583724" y="1364723"/>
            <a:chExt cx="354485" cy="338109"/>
          </a:xfrm>
        </p:grpSpPr>
        <p:pic>
          <p:nvPicPr>
            <p:cNvPr id="87" name="Picture 86"/>
            <p:cNvPicPr>
              <a:picLocks noChangeAspect="1"/>
            </p:cNvPicPr>
            <p:nvPr/>
          </p:nvPicPr>
          <p:blipFill>
            <a:blip r:embed="rId4"/>
            <a:stretch>
              <a:fillRect/>
            </a:stretch>
          </p:blipFill>
          <p:spPr>
            <a:xfrm>
              <a:off x="4634299" y="1364723"/>
              <a:ext cx="267215" cy="338109"/>
            </a:xfrm>
            <a:prstGeom prst="rect">
              <a:avLst/>
            </a:prstGeom>
          </p:spPr>
        </p:pic>
        <p:sp>
          <p:nvSpPr>
            <p:cNvPr id="88" name="TextBox 8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89" name="Group 88"/>
          <p:cNvGrpSpPr/>
          <p:nvPr/>
        </p:nvGrpSpPr>
        <p:grpSpPr>
          <a:xfrm>
            <a:off x="2693729" y="2614142"/>
            <a:ext cx="354485" cy="338109"/>
            <a:chOff x="4583724" y="1364723"/>
            <a:chExt cx="354485" cy="338109"/>
          </a:xfrm>
        </p:grpSpPr>
        <p:pic>
          <p:nvPicPr>
            <p:cNvPr id="90" name="Picture 89"/>
            <p:cNvPicPr>
              <a:picLocks noChangeAspect="1"/>
            </p:cNvPicPr>
            <p:nvPr/>
          </p:nvPicPr>
          <p:blipFill>
            <a:blip r:embed="rId4"/>
            <a:stretch>
              <a:fillRect/>
            </a:stretch>
          </p:blipFill>
          <p:spPr>
            <a:xfrm>
              <a:off x="4634299" y="1364723"/>
              <a:ext cx="267215" cy="338109"/>
            </a:xfrm>
            <a:prstGeom prst="rect">
              <a:avLst/>
            </a:prstGeom>
          </p:spPr>
        </p:pic>
        <p:sp>
          <p:nvSpPr>
            <p:cNvPr id="91" name="TextBox 9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07" name="Group 106"/>
          <p:cNvGrpSpPr/>
          <p:nvPr/>
        </p:nvGrpSpPr>
        <p:grpSpPr>
          <a:xfrm>
            <a:off x="3489841" y="2228405"/>
            <a:ext cx="354485" cy="338109"/>
            <a:chOff x="4583724" y="1364723"/>
            <a:chExt cx="354485" cy="338109"/>
          </a:xfrm>
        </p:grpSpPr>
        <p:pic>
          <p:nvPicPr>
            <p:cNvPr id="108" name="Picture 107"/>
            <p:cNvPicPr>
              <a:picLocks noChangeAspect="1"/>
            </p:cNvPicPr>
            <p:nvPr/>
          </p:nvPicPr>
          <p:blipFill>
            <a:blip r:embed="rId4"/>
            <a:stretch>
              <a:fillRect/>
            </a:stretch>
          </p:blipFill>
          <p:spPr>
            <a:xfrm>
              <a:off x="4634299" y="1364723"/>
              <a:ext cx="267215" cy="338109"/>
            </a:xfrm>
            <a:prstGeom prst="rect">
              <a:avLst/>
            </a:prstGeom>
          </p:spPr>
        </p:pic>
        <p:sp>
          <p:nvSpPr>
            <p:cNvPr id="109" name="TextBox 10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1</a:t>
              </a:r>
              <a:endParaRPr lang="en-US" sz="500" b="1" dirty="0">
                <a:solidFill>
                  <a:srgbClr val="139DD9"/>
                </a:solidFill>
                <a:latin typeface="Corbel"/>
              </a:endParaRPr>
            </a:p>
          </p:txBody>
        </p:sp>
      </p:grpSp>
      <p:grpSp>
        <p:nvGrpSpPr>
          <p:cNvPr id="110" name="Group 109"/>
          <p:cNvGrpSpPr/>
          <p:nvPr/>
        </p:nvGrpSpPr>
        <p:grpSpPr>
          <a:xfrm>
            <a:off x="3805534" y="2228405"/>
            <a:ext cx="354485" cy="338109"/>
            <a:chOff x="4583724" y="1364723"/>
            <a:chExt cx="354485" cy="338109"/>
          </a:xfrm>
        </p:grpSpPr>
        <p:pic>
          <p:nvPicPr>
            <p:cNvPr id="111" name="Picture 110"/>
            <p:cNvPicPr>
              <a:picLocks noChangeAspect="1"/>
            </p:cNvPicPr>
            <p:nvPr/>
          </p:nvPicPr>
          <p:blipFill>
            <a:blip r:embed="rId4"/>
            <a:stretch>
              <a:fillRect/>
            </a:stretch>
          </p:blipFill>
          <p:spPr>
            <a:xfrm>
              <a:off x="4634299" y="1364723"/>
              <a:ext cx="267215" cy="338109"/>
            </a:xfrm>
            <a:prstGeom prst="rect">
              <a:avLst/>
            </a:prstGeom>
          </p:spPr>
        </p:pic>
        <p:sp>
          <p:nvSpPr>
            <p:cNvPr id="112" name="TextBox 11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113" name="Group 112"/>
          <p:cNvGrpSpPr/>
          <p:nvPr/>
        </p:nvGrpSpPr>
        <p:grpSpPr>
          <a:xfrm>
            <a:off x="4121228" y="2228405"/>
            <a:ext cx="354485" cy="338109"/>
            <a:chOff x="4583724" y="1364723"/>
            <a:chExt cx="354485" cy="338109"/>
          </a:xfrm>
        </p:grpSpPr>
        <p:pic>
          <p:nvPicPr>
            <p:cNvPr id="114" name="Picture 113"/>
            <p:cNvPicPr>
              <a:picLocks noChangeAspect="1"/>
            </p:cNvPicPr>
            <p:nvPr/>
          </p:nvPicPr>
          <p:blipFill>
            <a:blip r:embed="rId4"/>
            <a:stretch>
              <a:fillRect/>
            </a:stretch>
          </p:blipFill>
          <p:spPr>
            <a:xfrm>
              <a:off x="4634299" y="1364723"/>
              <a:ext cx="267215" cy="338109"/>
            </a:xfrm>
            <a:prstGeom prst="rect">
              <a:avLst/>
            </a:prstGeom>
          </p:spPr>
        </p:pic>
        <p:sp>
          <p:nvSpPr>
            <p:cNvPr id="115" name="TextBox 11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16" name="Group 115"/>
          <p:cNvGrpSpPr/>
          <p:nvPr/>
        </p:nvGrpSpPr>
        <p:grpSpPr>
          <a:xfrm>
            <a:off x="3489841" y="2614142"/>
            <a:ext cx="354485" cy="338109"/>
            <a:chOff x="632361" y="2614142"/>
            <a:chExt cx="354485" cy="338109"/>
          </a:xfrm>
        </p:grpSpPr>
        <p:pic>
          <p:nvPicPr>
            <p:cNvPr id="117" name="Picture 116"/>
            <p:cNvPicPr>
              <a:picLocks noChangeAspect="1"/>
            </p:cNvPicPr>
            <p:nvPr/>
          </p:nvPicPr>
          <p:blipFill>
            <a:blip r:embed="rId4"/>
            <a:stretch>
              <a:fillRect/>
            </a:stretch>
          </p:blipFill>
          <p:spPr>
            <a:xfrm>
              <a:off x="682936" y="2614142"/>
              <a:ext cx="267215" cy="338109"/>
            </a:xfrm>
            <a:prstGeom prst="rect">
              <a:avLst/>
            </a:prstGeom>
          </p:spPr>
        </p:pic>
        <p:sp>
          <p:nvSpPr>
            <p:cNvPr id="118" name="TextBox 117"/>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22" name="Group 121"/>
          <p:cNvGrpSpPr/>
          <p:nvPr/>
        </p:nvGrpSpPr>
        <p:grpSpPr>
          <a:xfrm>
            <a:off x="3805534" y="2614142"/>
            <a:ext cx="354485" cy="338109"/>
            <a:chOff x="4583724" y="1364723"/>
            <a:chExt cx="354485" cy="338109"/>
          </a:xfrm>
        </p:grpSpPr>
        <p:pic>
          <p:nvPicPr>
            <p:cNvPr id="123" name="Picture 122"/>
            <p:cNvPicPr>
              <a:picLocks noChangeAspect="1"/>
            </p:cNvPicPr>
            <p:nvPr/>
          </p:nvPicPr>
          <p:blipFill>
            <a:blip r:embed="rId4"/>
            <a:stretch>
              <a:fillRect/>
            </a:stretch>
          </p:blipFill>
          <p:spPr>
            <a:xfrm>
              <a:off x="4634299" y="1364723"/>
              <a:ext cx="267215" cy="338109"/>
            </a:xfrm>
            <a:prstGeom prst="rect">
              <a:avLst/>
            </a:prstGeom>
          </p:spPr>
        </p:pic>
        <p:sp>
          <p:nvSpPr>
            <p:cNvPr id="124" name="TextBox 12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5" name="Group 124"/>
          <p:cNvGrpSpPr/>
          <p:nvPr/>
        </p:nvGrpSpPr>
        <p:grpSpPr>
          <a:xfrm>
            <a:off x="4121228" y="2614142"/>
            <a:ext cx="354485" cy="338109"/>
            <a:chOff x="4583724" y="1364723"/>
            <a:chExt cx="354485" cy="338109"/>
          </a:xfrm>
        </p:grpSpPr>
        <p:pic>
          <p:nvPicPr>
            <p:cNvPr id="126" name="Picture 125"/>
            <p:cNvPicPr>
              <a:picLocks noChangeAspect="1"/>
            </p:cNvPicPr>
            <p:nvPr/>
          </p:nvPicPr>
          <p:blipFill>
            <a:blip r:embed="rId4"/>
            <a:stretch>
              <a:fillRect/>
            </a:stretch>
          </p:blipFill>
          <p:spPr>
            <a:xfrm>
              <a:off x="4634299" y="1364723"/>
              <a:ext cx="267215" cy="338109"/>
            </a:xfrm>
            <a:prstGeom prst="rect">
              <a:avLst/>
            </a:prstGeom>
          </p:spPr>
        </p:pic>
        <p:sp>
          <p:nvSpPr>
            <p:cNvPr id="127" name="TextBox 12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44" name="Group 143"/>
          <p:cNvGrpSpPr/>
          <p:nvPr/>
        </p:nvGrpSpPr>
        <p:grpSpPr>
          <a:xfrm>
            <a:off x="669056" y="3454961"/>
            <a:ext cx="3772059" cy="716455"/>
            <a:chOff x="669056" y="3454961"/>
            <a:chExt cx="3772059" cy="716455"/>
          </a:xfrm>
        </p:grpSpPr>
        <p:grpSp>
          <p:nvGrpSpPr>
            <p:cNvPr id="54" name="Group 53"/>
            <p:cNvGrpSpPr/>
            <p:nvPr/>
          </p:nvGrpSpPr>
          <p:grpSpPr>
            <a:xfrm>
              <a:off x="669056" y="3454961"/>
              <a:ext cx="281096" cy="335455"/>
              <a:chOff x="669056" y="3433793"/>
              <a:chExt cx="281096" cy="335455"/>
            </a:xfrm>
          </p:grpSpPr>
          <p:pic>
            <p:nvPicPr>
              <p:cNvPr id="14" name="Picture 13"/>
              <p:cNvPicPr>
                <a:picLocks noChangeAspect="1"/>
              </p:cNvPicPr>
              <p:nvPr/>
            </p:nvPicPr>
            <p:blipFill>
              <a:blip r:embed="rId5"/>
              <a:stretch>
                <a:fillRect/>
              </a:stretch>
            </p:blipFill>
            <p:spPr>
              <a:xfrm>
                <a:off x="682936" y="3433793"/>
                <a:ext cx="265118" cy="335455"/>
              </a:xfrm>
              <a:prstGeom prst="rect">
                <a:avLst/>
              </a:prstGeom>
            </p:spPr>
          </p:pic>
          <p:sp>
            <p:nvSpPr>
              <p:cNvPr id="49" name="TextBox 4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55" name="Group 54"/>
            <p:cNvGrpSpPr/>
            <p:nvPr/>
          </p:nvGrpSpPr>
          <p:grpSpPr>
            <a:xfrm>
              <a:off x="982652" y="3454961"/>
              <a:ext cx="281096" cy="335455"/>
              <a:chOff x="669056" y="3433793"/>
              <a:chExt cx="281096" cy="335455"/>
            </a:xfrm>
          </p:grpSpPr>
          <p:pic>
            <p:nvPicPr>
              <p:cNvPr id="56" name="Picture 55"/>
              <p:cNvPicPr>
                <a:picLocks noChangeAspect="1"/>
              </p:cNvPicPr>
              <p:nvPr/>
            </p:nvPicPr>
            <p:blipFill>
              <a:blip r:embed="rId5"/>
              <a:stretch>
                <a:fillRect/>
              </a:stretch>
            </p:blipFill>
            <p:spPr>
              <a:xfrm>
                <a:off x="682936" y="3433793"/>
                <a:ext cx="265118" cy="335455"/>
              </a:xfrm>
              <a:prstGeom prst="rect">
                <a:avLst/>
              </a:prstGeom>
            </p:spPr>
          </p:pic>
          <p:sp>
            <p:nvSpPr>
              <p:cNvPr id="57" name="TextBox 5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a:solidFill>
                      <a:srgbClr val="139DD9"/>
                    </a:solidFill>
                    <a:latin typeface="Corbel"/>
                  </a:rPr>
                  <a:t>1</a:t>
                </a:r>
              </a:p>
            </p:txBody>
          </p:sp>
        </p:grpSp>
        <p:grpSp>
          <p:nvGrpSpPr>
            <p:cNvPr id="58" name="Group 57"/>
            <p:cNvGrpSpPr/>
            <p:nvPr/>
          </p:nvGrpSpPr>
          <p:grpSpPr>
            <a:xfrm>
              <a:off x="1302539" y="3454961"/>
              <a:ext cx="281096" cy="335455"/>
              <a:chOff x="669056" y="3433793"/>
              <a:chExt cx="281096" cy="335455"/>
            </a:xfrm>
          </p:grpSpPr>
          <p:pic>
            <p:nvPicPr>
              <p:cNvPr id="59" name="Picture 58"/>
              <p:cNvPicPr>
                <a:picLocks noChangeAspect="1"/>
              </p:cNvPicPr>
              <p:nvPr/>
            </p:nvPicPr>
            <p:blipFill>
              <a:blip r:embed="rId5"/>
              <a:stretch>
                <a:fillRect/>
              </a:stretch>
            </p:blipFill>
            <p:spPr>
              <a:xfrm>
                <a:off x="682936" y="3433793"/>
                <a:ext cx="265118" cy="335455"/>
              </a:xfrm>
              <a:prstGeom prst="rect">
                <a:avLst/>
              </a:prstGeom>
            </p:spPr>
          </p:pic>
          <p:sp>
            <p:nvSpPr>
              <p:cNvPr id="60" name="TextBox 5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61" name="Group 60"/>
            <p:cNvGrpSpPr/>
            <p:nvPr/>
          </p:nvGrpSpPr>
          <p:grpSpPr>
            <a:xfrm>
              <a:off x="669056" y="3835961"/>
              <a:ext cx="281096" cy="335455"/>
              <a:chOff x="669056" y="3433793"/>
              <a:chExt cx="281096" cy="335455"/>
            </a:xfrm>
          </p:grpSpPr>
          <p:pic>
            <p:nvPicPr>
              <p:cNvPr id="62" name="Picture 61"/>
              <p:cNvPicPr>
                <a:picLocks noChangeAspect="1"/>
              </p:cNvPicPr>
              <p:nvPr/>
            </p:nvPicPr>
            <p:blipFill>
              <a:blip r:embed="rId5"/>
              <a:stretch>
                <a:fillRect/>
              </a:stretch>
            </p:blipFill>
            <p:spPr>
              <a:xfrm>
                <a:off x="682936" y="3433793"/>
                <a:ext cx="265118" cy="335455"/>
              </a:xfrm>
              <a:prstGeom prst="rect">
                <a:avLst/>
              </a:prstGeom>
            </p:spPr>
          </p:pic>
          <p:sp>
            <p:nvSpPr>
              <p:cNvPr id="63" name="TextBox 6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64" name="Group 63"/>
            <p:cNvGrpSpPr/>
            <p:nvPr/>
          </p:nvGrpSpPr>
          <p:grpSpPr>
            <a:xfrm>
              <a:off x="982652" y="3835961"/>
              <a:ext cx="281096" cy="335455"/>
              <a:chOff x="669056" y="3433793"/>
              <a:chExt cx="281096" cy="335455"/>
            </a:xfrm>
          </p:grpSpPr>
          <p:pic>
            <p:nvPicPr>
              <p:cNvPr id="65" name="Picture 64"/>
              <p:cNvPicPr>
                <a:picLocks noChangeAspect="1"/>
              </p:cNvPicPr>
              <p:nvPr/>
            </p:nvPicPr>
            <p:blipFill>
              <a:blip r:embed="rId5"/>
              <a:stretch>
                <a:fillRect/>
              </a:stretch>
            </p:blipFill>
            <p:spPr>
              <a:xfrm>
                <a:off x="682936" y="3433793"/>
                <a:ext cx="265118" cy="335455"/>
              </a:xfrm>
              <a:prstGeom prst="rect">
                <a:avLst/>
              </a:prstGeom>
            </p:spPr>
          </p:pic>
          <p:sp>
            <p:nvSpPr>
              <p:cNvPr id="66" name="TextBox 6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67" name="Group 66"/>
            <p:cNvGrpSpPr/>
            <p:nvPr/>
          </p:nvGrpSpPr>
          <p:grpSpPr>
            <a:xfrm>
              <a:off x="1302539" y="3835961"/>
              <a:ext cx="281096" cy="335455"/>
              <a:chOff x="669056" y="3433793"/>
              <a:chExt cx="281096" cy="335455"/>
            </a:xfrm>
          </p:grpSpPr>
          <p:pic>
            <p:nvPicPr>
              <p:cNvPr id="68" name="Picture 67"/>
              <p:cNvPicPr>
                <a:picLocks noChangeAspect="1"/>
              </p:cNvPicPr>
              <p:nvPr/>
            </p:nvPicPr>
            <p:blipFill>
              <a:blip r:embed="rId5"/>
              <a:stretch>
                <a:fillRect/>
              </a:stretch>
            </p:blipFill>
            <p:spPr>
              <a:xfrm>
                <a:off x="682936" y="3433793"/>
                <a:ext cx="265118" cy="335455"/>
              </a:xfrm>
              <a:prstGeom prst="rect">
                <a:avLst/>
              </a:prstGeom>
            </p:spPr>
          </p:pic>
          <p:sp>
            <p:nvSpPr>
              <p:cNvPr id="69" name="TextBox 6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83" name="Group 82"/>
            <p:cNvGrpSpPr/>
            <p:nvPr/>
          </p:nvGrpSpPr>
          <p:grpSpPr>
            <a:xfrm>
              <a:off x="2099037" y="3454961"/>
              <a:ext cx="281096" cy="335455"/>
              <a:chOff x="669056" y="3433793"/>
              <a:chExt cx="281096" cy="335455"/>
            </a:xfrm>
          </p:grpSpPr>
          <p:pic>
            <p:nvPicPr>
              <p:cNvPr id="84" name="Picture 83"/>
              <p:cNvPicPr>
                <a:picLocks noChangeAspect="1"/>
              </p:cNvPicPr>
              <p:nvPr/>
            </p:nvPicPr>
            <p:blipFill>
              <a:blip r:embed="rId5"/>
              <a:stretch>
                <a:fillRect/>
              </a:stretch>
            </p:blipFill>
            <p:spPr>
              <a:xfrm>
                <a:off x="682936" y="3433793"/>
                <a:ext cx="265118" cy="335455"/>
              </a:xfrm>
              <a:prstGeom prst="rect">
                <a:avLst/>
              </a:prstGeom>
            </p:spPr>
          </p:pic>
          <p:sp>
            <p:nvSpPr>
              <p:cNvPr id="85" name="TextBox 8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92" name="Group 91"/>
            <p:cNvGrpSpPr/>
            <p:nvPr/>
          </p:nvGrpSpPr>
          <p:grpSpPr>
            <a:xfrm>
              <a:off x="2412633" y="3454961"/>
              <a:ext cx="281096" cy="335455"/>
              <a:chOff x="669056" y="3433793"/>
              <a:chExt cx="281096" cy="335455"/>
            </a:xfrm>
          </p:grpSpPr>
          <p:pic>
            <p:nvPicPr>
              <p:cNvPr id="93" name="Picture 92"/>
              <p:cNvPicPr>
                <a:picLocks noChangeAspect="1"/>
              </p:cNvPicPr>
              <p:nvPr/>
            </p:nvPicPr>
            <p:blipFill>
              <a:blip r:embed="rId5"/>
              <a:stretch>
                <a:fillRect/>
              </a:stretch>
            </p:blipFill>
            <p:spPr>
              <a:xfrm>
                <a:off x="682936" y="3433793"/>
                <a:ext cx="265118" cy="335455"/>
              </a:xfrm>
              <a:prstGeom prst="rect">
                <a:avLst/>
              </a:prstGeom>
            </p:spPr>
          </p:pic>
          <p:sp>
            <p:nvSpPr>
              <p:cNvPr id="94" name="TextBox 9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95" name="Group 94"/>
            <p:cNvGrpSpPr/>
            <p:nvPr/>
          </p:nvGrpSpPr>
          <p:grpSpPr>
            <a:xfrm>
              <a:off x="2732520" y="3454961"/>
              <a:ext cx="281096" cy="335455"/>
              <a:chOff x="669056" y="3433793"/>
              <a:chExt cx="281096" cy="335455"/>
            </a:xfrm>
          </p:grpSpPr>
          <p:pic>
            <p:nvPicPr>
              <p:cNvPr id="96" name="Picture 95"/>
              <p:cNvPicPr>
                <a:picLocks noChangeAspect="1"/>
              </p:cNvPicPr>
              <p:nvPr/>
            </p:nvPicPr>
            <p:blipFill>
              <a:blip r:embed="rId5"/>
              <a:stretch>
                <a:fillRect/>
              </a:stretch>
            </p:blipFill>
            <p:spPr>
              <a:xfrm>
                <a:off x="682936" y="3433793"/>
                <a:ext cx="265118" cy="335455"/>
              </a:xfrm>
              <a:prstGeom prst="rect">
                <a:avLst/>
              </a:prstGeom>
            </p:spPr>
          </p:pic>
          <p:sp>
            <p:nvSpPr>
              <p:cNvPr id="97" name="TextBox 9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98" name="Group 97"/>
            <p:cNvGrpSpPr/>
            <p:nvPr/>
          </p:nvGrpSpPr>
          <p:grpSpPr>
            <a:xfrm>
              <a:off x="2099037" y="3835961"/>
              <a:ext cx="281096" cy="335455"/>
              <a:chOff x="669056" y="3433793"/>
              <a:chExt cx="281096" cy="335455"/>
            </a:xfrm>
          </p:grpSpPr>
          <p:pic>
            <p:nvPicPr>
              <p:cNvPr id="99" name="Picture 98"/>
              <p:cNvPicPr>
                <a:picLocks noChangeAspect="1"/>
              </p:cNvPicPr>
              <p:nvPr/>
            </p:nvPicPr>
            <p:blipFill>
              <a:blip r:embed="rId5"/>
              <a:stretch>
                <a:fillRect/>
              </a:stretch>
            </p:blipFill>
            <p:spPr>
              <a:xfrm>
                <a:off x="682936" y="3433793"/>
                <a:ext cx="265118" cy="335455"/>
              </a:xfrm>
              <a:prstGeom prst="rect">
                <a:avLst/>
              </a:prstGeom>
            </p:spPr>
          </p:pic>
          <p:sp>
            <p:nvSpPr>
              <p:cNvPr id="100" name="TextBox 99"/>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01" name="Group 100"/>
            <p:cNvGrpSpPr/>
            <p:nvPr/>
          </p:nvGrpSpPr>
          <p:grpSpPr>
            <a:xfrm>
              <a:off x="2412633" y="3835961"/>
              <a:ext cx="281096" cy="335455"/>
              <a:chOff x="669056" y="3433793"/>
              <a:chExt cx="281096" cy="335455"/>
            </a:xfrm>
          </p:grpSpPr>
          <p:pic>
            <p:nvPicPr>
              <p:cNvPr id="102" name="Picture 101"/>
              <p:cNvPicPr>
                <a:picLocks noChangeAspect="1"/>
              </p:cNvPicPr>
              <p:nvPr/>
            </p:nvPicPr>
            <p:blipFill>
              <a:blip r:embed="rId5"/>
              <a:stretch>
                <a:fillRect/>
              </a:stretch>
            </p:blipFill>
            <p:spPr>
              <a:xfrm>
                <a:off x="682936" y="3433793"/>
                <a:ext cx="265118" cy="335455"/>
              </a:xfrm>
              <a:prstGeom prst="rect">
                <a:avLst/>
              </a:prstGeom>
            </p:spPr>
          </p:pic>
          <p:sp>
            <p:nvSpPr>
              <p:cNvPr id="103" name="TextBox 10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04" name="Group 103"/>
            <p:cNvGrpSpPr/>
            <p:nvPr/>
          </p:nvGrpSpPr>
          <p:grpSpPr>
            <a:xfrm>
              <a:off x="2732520" y="3835961"/>
              <a:ext cx="281096" cy="335455"/>
              <a:chOff x="669056" y="3433793"/>
              <a:chExt cx="281096" cy="335455"/>
            </a:xfrm>
          </p:grpSpPr>
          <p:pic>
            <p:nvPicPr>
              <p:cNvPr id="105" name="Picture 104"/>
              <p:cNvPicPr>
                <a:picLocks noChangeAspect="1"/>
              </p:cNvPicPr>
              <p:nvPr/>
            </p:nvPicPr>
            <p:blipFill>
              <a:blip r:embed="rId5"/>
              <a:stretch>
                <a:fillRect/>
              </a:stretch>
            </p:blipFill>
            <p:spPr>
              <a:xfrm>
                <a:off x="682936" y="3433793"/>
                <a:ext cx="265118" cy="335455"/>
              </a:xfrm>
              <a:prstGeom prst="rect">
                <a:avLst/>
              </a:prstGeom>
            </p:spPr>
          </p:pic>
          <p:sp>
            <p:nvSpPr>
              <p:cNvPr id="106" name="TextBox 10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9" name="Group 118"/>
            <p:cNvGrpSpPr/>
            <p:nvPr/>
          </p:nvGrpSpPr>
          <p:grpSpPr>
            <a:xfrm>
              <a:off x="3526536" y="3454961"/>
              <a:ext cx="281096" cy="335455"/>
              <a:chOff x="669056" y="3433793"/>
              <a:chExt cx="281096" cy="335455"/>
            </a:xfrm>
          </p:grpSpPr>
          <p:pic>
            <p:nvPicPr>
              <p:cNvPr id="120" name="Picture 119"/>
              <p:cNvPicPr>
                <a:picLocks noChangeAspect="1"/>
              </p:cNvPicPr>
              <p:nvPr/>
            </p:nvPicPr>
            <p:blipFill>
              <a:blip r:embed="rId5"/>
              <a:stretch>
                <a:fillRect/>
              </a:stretch>
            </p:blipFill>
            <p:spPr>
              <a:xfrm>
                <a:off x="682936" y="3433793"/>
                <a:ext cx="265118" cy="335455"/>
              </a:xfrm>
              <a:prstGeom prst="rect">
                <a:avLst/>
              </a:prstGeom>
            </p:spPr>
          </p:pic>
          <p:sp>
            <p:nvSpPr>
              <p:cNvPr id="121" name="TextBox 12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128" name="Group 127"/>
            <p:cNvGrpSpPr/>
            <p:nvPr/>
          </p:nvGrpSpPr>
          <p:grpSpPr>
            <a:xfrm>
              <a:off x="3840132" y="3454961"/>
              <a:ext cx="281096" cy="335455"/>
              <a:chOff x="669056" y="3433793"/>
              <a:chExt cx="281096" cy="335455"/>
            </a:xfrm>
          </p:grpSpPr>
          <p:pic>
            <p:nvPicPr>
              <p:cNvPr id="129" name="Picture 128"/>
              <p:cNvPicPr>
                <a:picLocks noChangeAspect="1"/>
              </p:cNvPicPr>
              <p:nvPr/>
            </p:nvPicPr>
            <p:blipFill>
              <a:blip r:embed="rId5"/>
              <a:stretch>
                <a:fillRect/>
              </a:stretch>
            </p:blipFill>
            <p:spPr>
              <a:xfrm>
                <a:off x="682936" y="3433793"/>
                <a:ext cx="265118" cy="335455"/>
              </a:xfrm>
              <a:prstGeom prst="rect">
                <a:avLst/>
              </a:prstGeom>
            </p:spPr>
          </p:pic>
          <p:sp>
            <p:nvSpPr>
              <p:cNvPr id="130" name="TextBox 12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131" name="Group 130"/>
            <p:cNvGrpSpPr/>
            <p:nvPr/>
          </p:nvGrpSpPr>
          <p:grpSpPr>
            <a:xfrm>
              <a:off x="4160019" y="3454961"/>
              <a:ext cx="281096" cy="335455"/>
              <a:chOff x="669056" y="3433793"/>
              <a:chExt cx="281096" cy="335455"/>
            </a:xfrm>
          </p:grpSpPr>
          <p:pic>
            <p:nvPicPr>
              <p:cNvPr id="132" name="Picture 131"/>
              <p:cNvPicPr>
                <a:picLocks noChangeAspect="1"/>
              </p:cNvPicPr>
              <p:nvPr/>
            </p:nvPicPr>
            <p:blipFill>
              <a:blip r:embed="rId5"/>
              <a:stretch>
                <a:fillRect/>
              </a:stretch>
            </p:blipFill>
            <p:spPr>
              <a:xfrm>
                <a:off x="682936" y="3433793"/>
                <a:ext cx="265118" cy="335455"/>
              </a:xfrm>
              <a:prstGeom prst="rect">
                <a:avLst/>
              </a:prstGeom>
            </p:spPr>
          </p:pic>
          <p:sp>
            <p:nvSpPr>
              <p:cNvPr id="133" name="TextBox 13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134" name="Group 133"/>
            <p:cNvGrpSpPr/>
            <p:nvPr/>
          </p:nvGrpSpPr>
          <p:grpSpPr>
            <a:xfrm>
              <a:off x="3526536" y="3835961"/>
              <a:ext cx="281096" cy="335455"/>
              <a:chOff x="669056" y="3433793"/>
              <a:chExt cx="281096" cy="335455"/>
            </a:xfrm>
          </p:grpSpPr>
          <p:pic>
            <p:nvPicPr>
              <p:cNvPr id="135" name="Picture 134"/>
              <p:cNvPicPr>
                <a:picLocks noChangeAspect="1"/>
              </p:cNvPicPr>
              <p:nvPr/>
            </p:nvPicPr>
            <p:blipFill>
              <a:blip r:embed="rId5"/>
              <a:stretch>
                <a:fillRect/>
              </a:stretch>
            </p:blipFill>
            <p:spPr>
              <a:xfrm>
                <a:off x="682936" y="3433793"/>
                <a:ext cx="265118" cy="335455"/>
              </a:xfrm>
              <a:prstGeom prst="rect">
                <a:avLst/>
              </a:prstGeom>
            </p:spPr>
          </p:pic>
          <p:sp>
            <p:nvSpPr>
              <p:cNvPr id="136" name="TextBox 135"/>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37" name="Group 136"/>
            <p:cNvGrpSpPr/>
            <p:nvPr/>
          </p:nvGrpSpPr>
          <p:grpSpPr>
            <a:xfrm>
              <a:off x="3840132" y="3835961"/>
              <a:ext cx="281096" cy="335455"/>
              <a:chOff x="669056" y="3433793"/>
              <a:chExt cx="281096" cy="335455"/>
            </a:xfrm>
          </p:grpSpPr>
          <p:pic>
            <p:nvPicPr>
              <p:cNvPr id="138" name="Picture 137"/>
              <p:cNvPicPr>
                <a:picLocks noChangeAspect="1"/>
              </p:cNvPicPr>
              <p:nvPr/>
            </p:nvPicPr>
            <p:blipFill>
              <a:blip r:embed="rId5"/>
              <a:stretch>
                <a:fillRect/>
              </a:stretch>
            </p:blipFill>
            <p:spPr>
              <a:xfrm>
                <a:off x="682936" y="3433793"/>
                <a:ext cx="265118" cy="335455"/>
              </a:xfrm>
              <a:prstGeom prst="rect">
                <a:avLst/>
              </a:prstGeom>
            </p:spPr>
          </p:pic>
          <p:sp>
            <p:nvSpPr>
              <p:cNvPr id="139" name="TextBox 13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40" name="Group 139"/>
            <p:cNvGrpSpPr/>
            <p:nvPr/>
          </p:nvGrpSpPr>
          <p:grpSpPr>
            <a:xfrm>
              <a:off x="4160019" y="3835961"/>
              <a:ext cx="281096" cy="335455"/>
              <a:chOff x="669056" y="3433793"/>
              <a:chExt cx="281096" cy="335455"/>
            </a:xfrm>
          </p:grpSpPr>
          <p:pic>
            <p:nvPicPr>
              <p:cNvPr id="141" name="Picture 140"/>
              <p:cNvPicPr>
                <a:picLocks noChangeAspect="1"/>
              </p:cNvPicPr>
              <p:nvPr/>
            </p:nvPicPr>
            <p:blipFill>
              <a:blip r:embed="rId5"/>
              <a:stretch>
                <a:fillRect/>
              </a:stretch>
            </p:blipFill>
            <p:spPr>
              <a:xfrm>
                <a:off x="682936" y="3433793"/>
                <a:ext cx="265118" cy="335455"/>
              </a:xfrm>
              <a:prstGeom prst="rect">
                <a:avLst/>
              </a:prstGeom>
            </p:spPr>
          </p:pic>
          <p:sp>
            <p:nvSpPr>
              <p:cNvPr id="142" name="TextBox 14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cxnSp>
        <p:nvCxnSpPr>
          <p:cNvPr id="146" name="Straight Arrow Connector 145"/>
          <p:cNvCxnSpPr/>
          <p:nvPr/>
        </p:nvCxnSpPr>
        <p:spPr>
          <a:xfrm>
            <a:off x="1581537" y="2566514"/>
            <a:ext cx="2258595" cy="888447"/>
          </a:xfrm>
          <a:prstGeom prst="straightConnector1">
            <a:avLst/>
          </a:prstGeom>
          <a:ln w="19050" cmpd="sng">
            <a:solidFill>
              <a:schemeClr val="accent2"/>
            </a:solidFill>
            <a:prstDash val="dot"/>
            <a:headEnd type="none"/>
            <a:tailEnd type="triangle"/>
          </a:ln>
        </p:spPr>
        <p:style>
          <a:lnRef idx="1">
            <a:schemeClr val="dk1"/>
          </a:lnRef>
          <a:fillRef idx="0">
            <a:schemeClr val="dk1"/>
          </a:fillRef>
          <a:effectRef idx="0">
            <a:schemeClr val="dk1"/>
          </a:effectRef>
          <a:fontRef idx="minor">
            <a:schemeClr val="tx1"/>
          </a:fontRef>
        </p:style>
      </p:cxnSp>
      <p:grpSp>
        <p:nvGrpSpPr>
          <p:cNvPr id="158" name="Group 157"/>
          <p:cNvGrpSpPr/>
          <p:nvPr/>
        </p:nvGrpSpPr>
        <p:grpSpPr>
          <a:xfrm>
            <a:off x="892848" y="1496787"/>
            <a:ext cx="2712232" cy="731618"/>
            <a:chOff x="892848" y="1496787"/>
            <a:chExt cx="2712232" cy="731618"/>
          </a:xfrm>
        </p:grpSpPr>
        <p:cxnSp>
          <p:nvCxnSpPr>
            <p:cNvPr id="148" name="Straight Arrow Connector 147"/>
            <p:cNvCxnSpPr/>
            <p:nvPr/>
          </p:nvCxnSpPr>
          <p:spPr>
            <a:xfrm flipH="1">
              <a:off x="948054" y="1496787"/>
              <a:ext cx="2657026" cy="731618"/>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p:cNvCxnSpPr/>
            <p:nvPr/>
          </p:nvCxnSpPr>
          <p:spPr>
            <a:xfrm flipH="1">
              <a:off x="892848" y="1496787"/>
              <a:ext cx="626692" cy="731618"/>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grpSp>
      <p:grpSp>
        <p:nvGrpSpPr>
          <p:cNvPr id="157" name="Group 156"/>
          <p:cNvGrpSpPr/>
          <p:nvPr/>
        </p:nvGrpSpPr>
        <p:grpSpPr>
          <a:xfrm>
            <a:off x="544275" y="691244"/>
            <a:ext cx="4038602" cy="805543"/>
            <a:chOff x="544275" y="691244"/>
            <a:chExt cx="4038602" cy="805543"/>
          </a:xfrm>
        </p:grpSpPr>
        <p:pic>
          <p:nvPicPr>
            <p:cNvPr id="155" name="Picture 154"/>
            <p:cNvPicPr>
              <a:picLocks noChangeAspect="1"/>
            </p:cNvPicPr>
            <p:nvPr/>
          </p:nvPicPr>
          <p:blipFill>
            <a:blip r:embed="rId6"/>
            <a:stretch>
              <a:fillRect/>
            </a:stretch>
          </p:blipFill>
          <p:spPr>
            <a:xfrm>
              <a:off x="544275" y="691244"/>
              <a:ext cx="1955594" cy="805543"/>
            </a:xfrm>
            <a:prstGeom prst="rect">
              <a:avLst/>
            </a:prstGeom>
          </p:spPr>
        </p:pic>
        <p:pic>
          <p:nvPicPr>
            <p:cNvPr id="156" name="Picture 155"/>
            <p:cNvPicPr>
              <a:picLocks noChangeAspect="1"/>
            </p:cNvPicPr>
            <p:nvPr/>
          </p:nvPicPr>
          <p:blipFill>
            <a:blip r:embed="rId6"/>
            <a:stretch>
              <a:fillRect/>
            </a:stretch>
          </p:blipFill>
          <p:spPr>
            <a:xfrm>
              <a:off x="2627283" y="691244"/>
              <a:ext cx="1955594" cy="805543"/>
            </a:xfrm>
            <a:prstGeom prst="rect">
              <a:avLst/>
            </a:prstGeom>
          </p:spPr>
        </p:pic>
      </p:grpSp>
      <p:sp>
        <p:nvSpPr>
          <p:cNvPr id="145" name="Content Placeholder 48"/>
          <p:cNvSpPr txBox="1">
            <a:spLocks/>
          </p:cNvSpPr>
          <p:nvPr/>
        </p:nvSpPr>
        <p:spPr>
          <a:xfrm>
            <a:off x="4800600" y="952501"/>
            <a:ext cx="4169664" cy="3709852"/>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smtClean="0">
                <a:solidFill>
                  <a:schemeClr val="accent1"/>
                </a:solidFill>
              </a:rPr>
              <a:t>Application has single logical connection to cluster (client object)</a:t>
            </a:r>
          </a:p>
          <a:p>
            <a:pPr marL="174616" indent="-174616">
              <a:lnSpc>
                <a:spcPct val="90000"/>
              </a:lnSpc>
            </a:pPr>
            <a:r>
              <a:rPr lang="en-US" sz="1400" b="0" dirty="0" smtClean="0"/>
              <a:t>Data </a:t>
            </a:r>
            <a:r>
              <a:rPr lang="en-US" sz="1400" b="0" dirty="0"/>
              <a:t>is automatically </a:t>
            </a:r>
            <a:r>
              <a:rPr lang="en-US" sz="1400" b="0" dirty="0" err="1"/>
              <a:t>sharded</a:t>
            </a:r>
            <a:r>
              <a:rPr lang="en-US" sz="1400" b="0" dirty="0"/>
              <a:t> resulting in even document data distribution across </a:t>
            </a:r>
            <a:r>
              <a:rPr lang="en-US" sz="1400" b="0" dirty="0" smtClean="0"/>
              <a:t>cluster</a:t>
            </a:r>
          </a:p>
          <a:p>
            <a:pPr marL="174616" indent="-174616">
              <a:lnSpc>
                <a:spcPct val="90000"/>
              </a:lnSpc>
            </a:pPr>
            <a:r>
              <a:rPr lang="en-US" sz="1400" b="0" dirty="0" smtClean="0"/>
              <a:t>Each </a:t>
            </a:r>
            <a:r>
              <a:rPr lang="en-US" sz="1400" b="0" dirty="0" err="1" smtClean="0"/>
              <a:t>vbucket</a:t>
            </a:r>
            <a:r>
              <a:rPr lang="en-US" sz="1400" b="0" dirty="0" smtClean="0"/>
              <a:t> replicated 1, 2 or 3 times (“peer-to-peer” replication)</a:t>
            </a:r>
            <a:endParaRPr lang="en-US" sz="1400" b="0" dirty="0"/>
          </a:p>
          <a:p>
            <a:pPr marL="174616" indent="-174616">
              <a:lnSpc>
                <a:spcPct val="90000"/>
              </a:lnSpc>
            </a:pPr>
            <a:r>
              <a:rPr lang="en-US" sz="1400" b="0" dirty="0"/>
              <a:t>Docs are automatically hashed by the client to a </a:t>
            </a:r>
            <a:r>
              <a:rPr lang="en-US" sz="1400" b="0" dirty="0" smtClean="0"/>
              <a:t>shard’</a:t>
            </a:r>
            <a:endParaRPr lang="en-US" sz="1400" b="0" dirty="0"/>
          </a:p>
          <a:p>
            <a:pPr marL="174616" indent="-174616">
              <a:lnSpc>
                <a:spcPct val="90000"/>
              </a:lnSpc>
            </a:pPr>
            <a:r>
              <a:rPr lang="en-US" sz="1400" b="0" dirty="0" smtClean="0"/>
              <a:t>Cluster </a:t>
            </a:r>
            <a:r>
              <a:rPr lang="en-US" sz="1400" b="0" dirty="0"/>
              <a:t>map provides location of which server a shard is </a:t>
            </a:r>
            <a:r>
              <a:rPr lang="en-US" sz="1400" b="0" dirty="0" smtClean="0"/>
              <a:t>on</a:t>
            </a:r>
          </a:p>
          <a:p>
            <a:pPr marL="174616" indent="-174616">
              <a:lnSpc>
                <a:spcPct val="90000"/>
              </a:lnSpc>
            </a:pPr>
            <a:r>
              <a:rPr lang="en-US" sz="1400" b="0" dirty="0" smtClean="0"/>
              <a:t>Every read/write/update/delete goes to same node for a given key</a:t>
            </a:r>
            <a:endParaRPr lang="en-US" sz="1400" b="0" dirty="0"/>
          </a:p>
          <a:p>
            <a:pPr marL="174616" indent="-174616">
              <a:lnSpc>
                <a:spcPct val="90000"/>
              </a:lnSpc>
            </a:pPr>
            <a:r>
              <a:rPr lang="en-US" sz="1400" b="0" dirty="0" smtClean="0"/>
              <a:t>Strongly consistent data access (“read your own writes”)</a:t>
            </a:r>
          </a:p>
          <a:p>
            <a:pPr marL="174616" indent="-174616">
              <a:lnSpc>
                <a:spcPct val="90000"/>
              </a:lnSpc>
            </a:pPr>
            <a:r>
              <a:rPr lang="en-US" sz="1400" b="0" dirty="0" smtClean="0"/>
              <a:t>A single Couchbase node can achieve 100k’s ops/sec so no need to scale reads</a:t>
            </a:r>
            <a:endParaRPr lang="en-US" sz="1400" b="0" dirty="0"/>
          </a:p>
        </p:txBody>
      </p:sp>
    </p:spTree>
    <p:extLst>
      <p:ext uri="{BB962C8B-B14F-4D97-AF65-F5344CB8AC3E}">
        <p14:creationId xmlns:p14="http://schemas.microsoft.com/office/powerpoint/2010/main" val="328984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left)">
                                      <p:cBhvr>
                                        <p:cTn id="11" dur="500"/>
                                        <p:tgtEl>
                                          <p:spTgt spid="14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fade">
                                      <p:cBhvr>
                                        <p:cTn id="15" dur="500"/>
                                        <p:tgtEl>
                                          <p:spTgt spid="15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58"/>
                                        </p:tgtEl>
                                        <p:attrNameLst>
                                          <p:attrName>style.visibility</p:attrName>
                                        </p:attrNameLst>
                                      </p:cBhvr>
                                      <p:to>
                                        <p:strVal val="visible"/>
                                      </p:to>
                                    </p:set>
                                    <p:animEffect transition="in" filter="wipe(up)">
                                      <p:cBhvr>
                                        <p:cTn id="19" dur="500"/>
                                        <p:tgtEl>
                                          <p:spTgt spid="15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5">
                                            <p:txEl>
                                              <p:pRg st="4" end="4"/>
                                            </p:txEl>
                                          </p:spTgt>
                                        </p:tgtEl>
                                        <p:attrNameLst>
                                          <p:attrName>style.visibility</p:attrName>
                                        </p:attrNameLst>
                                      </p:cBhvr>
                                      <p:to>
                                        <p:strVal val="visible"/>
                                      </p:to>
                                    </p:set>
                                    <p:animEffect transition="in" filter="fade">
                                      <p:cBhvr>
                                        <p:cTn id="32" dur="500"/>
                                        <p:tgtEl>
                                          <p:spTgt spid="14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5">
                                            <p:txEl>
                                              <p:pRg st="5" end="5"/>
                                            </p:txEl>
                                          </p:spTgt>
                                        </p:tgtEl>
                                        <p:attrNameLst>
                                          <p:attrName>style.visibility</p:attrName>
                                        </p:attrNameLst>
                                      </p:cBhvr>
                                      <p:to>
                                        <p:strVal val="visible"/>
                                      </p:to>
                                    </p:set>
                                    <p:animEffect transition="in" filter="fade">
                                      <p:cBhvr>
                                        <p:cTn id="37" dur="500"/>
                                        <p:tgtEl>
                                          <p:spTgt spid="14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5">
                                            <p:txEl>
                                              <p:pRg st="3" end="3"/>
                                            </p:txEl>
                                          </p:spTgt>
                                        </p:tgtEl>
                                        <p:attrNameLst>
                                          <p:attrName>style.visibility</p:attrName>
                                        </p:attrNameLst>
                                      </p:cBhvr>
                                      <p:to>
                                        <p:strVal val="visible"/>
                                      </p:to>
                                    </p:set>
                                    <p:animEffect transition="in" filter="fade">
                                      <p:cBhvr>
                                        <p:cTn id="42" dur="500"/>
                                        <p:tgtEl>
                                          <p:spTgt spid="145">
                                            <p:txEl>
                                              <p:pRg st="3" end="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45">
                                            <p:txEl>
                                              <p:pRg st="6" end="6"/>
                                            </p:txEl>
                                          </p:spTgt>
                                        </p:tgtEl>
                                        <p:attrNameLst>
                                          <p:attrName>style.visibility</p:attrName>
                                        </p:attrNameLst>
                                      </p:cBhvr>
                                      <p:to>
                                        <p:strVal val="visible"/>
                                      </p:to>
                                    </p:set>
                                    <p:animEffect transition="in" filter="fade">
                                      <p:cBhvr>
                                        <p:cTn id="45" dur="500"/>
                                        <p:tgtEl>
                                          <p:spTgt spid="145">
                                            <p:txEl>
                                              <p:pRg st="6" end="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45">
                                            <p:txEl>
                                              <p:pRg st="7" end="7"/>
                                            </p:txEl>
                                          </p:spTgt>
                                        </p:tgtEl>
                                        <p:attrNameLst>
                                          <p:attrName>style.visibility</p:attrName>
                                        </p:attrNameLst>
                                      </p:cBhvr>
                                      <p:to>
                                        <p:strVal val="visible"/>
                                      </p:to>
                                    </p:set>
                                    <p:animEffect transition="in" filter="fade">
                                      <p:cBhvr>
                                        <p:cTn id="48" dur="500"/>
                                        <p:tgtEl>
                                          <p:spTgt spid="1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Nodes to Cluster</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19</a:t>
            </a:fld>
            <a:endParaRPr lang="en-US">
              <a:latin typeface="Corbel"/>
            </a:endParaRPr>
          </a:p>
        </p:txBody>
      </p:sp>
      <p:pic>
        <p:nvPicPr>
          <p:cNvPr id="5" name="Picture 4"/>
          <p:cNvPicPr>
            <a:picLocks noChangeAspect="1"/>
          </p:cNvPicPr>
          <p:nvPr/>
        </p:nvPicPr>
        <p:blipFill>
          <a:blip r:embed="rId2"/>
          <a:stretch>
            <a:fillRect/>
          </a:stretch>
        </p:blipFill>
        <p:spPr>
          <a:xfrm>
            <a:off x="121566" y="1787063"/>
            <a:ext cx="1273196" cy="2782766"/>
          </a:xfrm>
          <a:prstGeom prst="rect">
            <a:avLst/>
          </a:prstGeom>
        </p:spPr>
      </p:pic>
      <p:pic>
        <p:nvPicPr>
          <p:cNvPr id="6" name="Picture 5"/>
          <p:cNvPicPr>
            <a:picLocks noChangeAspect="1"/>
          </p:cNvPicPr>
          <p:nvPr/>
        </p:nvPicPr>
        <p:blipFill>
          <a:blip r:embed="rId2"/>
          <a:stretch>
            <a:fillRect/>
          </a:stretch>
        </p:blipFill>
        <p:spPr>
          <a:xfrm>
            <a:off x="1445028" y="1787063"/>
            <a:ext cx="1273196" cy="2782766"/>
          </a:xfrm>
          <a:prstGeom prst="rect">
            <a:avLst/>
          </a:prstGeom>
        </p:spPr>
      </p:pic>
      <p:pic>
        <p:nvPicPr>
          <p:cNvPr id="7" name="Picture 6"/>
          <p:cNvPicPr>
            <a:picLocks noChangeAspect="1"/>
          </p:cNvPicPr>
          <p:nvPr/>
        </p:nvPicPr>
        <p:blipFill>
          <a:blip r:embed="rId2"/>
          <a:stretch>
            <a:fillRect/>
          </a:stretch>
        </p:blipFill>
        <p:spPr>
          <a:xfrm>
            <a:off x="2768491" y="1787063"/>
            <a:ext cx="1273196" cy="2782766"/>
          </a:xfrm>
          <a:prstGeom prst="rect">
            <a:avLst/>
          </a:prstGeom>
        </p:spPr>
      </p:pic>
      <p:sp>
        <p:nvSpPr>
          <p:cNvPr id="9" name="TextBox 8"/>
          <p:cNvSpPr txBox="1"/>
          <p:nvPr/>
        </p:nvSpPr>
        <p:spPr>
          <a:xfrm>
            <a:off x="462658"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0" name="TextBox 9"/>
          <p:cNvSpPr txBox="1"/>
          <p:nvPr/>
        </p:nvSpPr>
        <p:spPr>
          <a:xfrm>
            <a:off x="180266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1" name="TextBox 10"/>
          <p:cNvSpPr txBox="1"/>
          <p:nvPr/>
        </p:nvSpPr>
        <p:spPr>
          <a:xfrm>
            <a:off x="3122284"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12" name="TextBox 11"/>
          <p:cNvSpPr txBox="1"/>
          <p:nvPr/>
        </p:nvSpPr>
        <p:spPr>
          <a:xfrm>
            <a:off x="462658"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3" name="TextBox 12"/>
          <p:cNvSpPr txBox="1"/>
          <p:nvPr/>
        </p:nvSpPr>
        <p:spPr>
          <a:xfrm>
            <a:off x="180266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4" name="TextBox 13"/>
          <p:cNvSpPr txBox="1"/>
          <p:nvPr/>
        </p:nvSpPr>
        <p:spPr>
          <a:xfrm>
            <a:off x="3122284"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15" name="TextBox 14"/>
          <p:cNvSpPr txBox="1"/>
          <p:nvPr/>
        </p:nvSpPr>
        <p:spPr>
          <a:xfrm>
            <a:off x="275801" y="4276275"/>
            <a:ext cx="1049937" cy="215444"/>
          </a:xfrm>
          <a:prstGeom prst="rect">
            <a:avLst/>
          </a:prstGeom>
          <a:noFill/>
        </p:spPr>
        <p:txBody>
          <a:bodyPr wrap="none" rtlCol="0">
            <a:spAutoFit/>
          </a:bodyPr>
          <a:lstStyle/>
          <a:p>
            <a:pPr algn="ctr"/>
            <a:r>
              <a:rPr lang="en-US" sz="800" b="1" i="1" dirty="0" smtClean="0">
                <a:solidFill>
                  <a:srgbClr val="E10021"/>
                </a:solidFill>
                <a:latin typeface="Corbel"/>
              </a:rPr>
              <a:t>Couchbase Server 1</a:t>
            </a:r>
            <a:endParaRPr lang="en-US" sz="800" b="1" i="1" dirty="0">
              <a:solidFill>
                <a:srgbClr val="E10021"/>
              </a:solidFill>
              <a:latin typeface="Corbel"/>
            </a:endParaRPr>
          </a:p>
        </p:txBody>
      </p:sp>
      <p:sp>
        <p:nvSpPr>
          <p:cNvPr id="16" name="TextBox 15"/>
          <p:cNvSpPr txBox="1"/>
          <p:nvPr/>
        </p:nvSpPr>
        <p:spPr>
          <a:xfrm>
            <a:off x="1599960"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2</a:t>
            </a:r>
          </a:p>
        </p:txBody>
      </p:sp>
      <p:sp>
        <p:nvSpPr>
          <p:cNvPr id="17" name="TextBox 16"/>
          <p:cNvSpPr txBox="1"/>
          <p:nvPr/>
        </p:nvSpPr>
        <p:spPr>
          <a:xfrm>
            <a:off x="2921633"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3</a:t>
            </a:r>
          </a:p>
        </p:txBody>
      </p:sp>
      <p:grpSp>
        <p:nvGrpSpPr>
          <p:cNvPr id="166" name="Group 165"/>
          <p:cNvGrpSpPr/>
          <p:nvPr/>
        </p:nvGrpSpPr>
        <p:grpSpPr>
          <a:xfrm>
            <a:off x="4089615" y="1787063"/>
            <a:ext cx="2596659" cy="2782766"/>
            <a:chOff x="4227371" y="1787063"/>
            <a:chExt cx="2596659" cy="2782766"/>
          </a:xfrm>
        </p:grpSpPr>
        <p:pic>
          <p:nvPicPr>
            <p:cNvPr id="18" name="Picture 17"/>
            <p:cNvPicPr>
              <a:picLocks noChangeAspect="1"/>
            </p:cNvPicPr>
            <p:nvPr/>
          </p:nvPicPr>
          <p:blipFill>
            <a:blip r:embed="rId2"/>
            <a:stretch>
              <a:fillRect/>
            </a:stretch>
          </p:blipFill>
          <p:spPr>
            <a:xfrm>
              <a:off x="4227371" y="1787063"/>
              <a:ext cx="1273196" cy="2782766"/>
            </a:xfrm>
            <a:prstGeom prst="rect">
              <a:avLst/>
            </a:prstGeom>
          </p:spPr>
        </p:pic>
        <p:pic>
          <p:nvPicPr>
            <p:cNvPr id="19" name="Picture 18"/>
            <p:cNvPicPr>
              <a:picLocks noChangeAspect="1"/>
            </p:cNvPicPr>
            <p:nvPr/>
          </p:nvPicPr>
          <p:blipFill>
            <a:blip r:embed="rId2"/>
            <a:stretch>
              <a:fillRect/>
            </a:stretch>
          </p:blipFill>
          <p:spPr>
            <a:xfrm>
              <a:off x="5550834" y="1787063"/>
              <a:ext cx="1273196" cy="2782766"/>
            </a:xfrm>
            <a:prstGeom prst="rect">
              <a:avLst/>
            </a:prstGeom>
          </p:spPr>
        </p:pic>
        <p:sp>
          <p:nvSpPr>
            <p:cNvPr id="20" name="TextBox 19"/>
            <p:cNvSpPr txBox="1"/>
            <p:nvPr/>
          </p:nvSpPr>
          <p:spPr>
            <a:xfrm>
              <a:off x="4585007"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1" name="TextBox 20"/>
            <p:cNvSpPr txBox="1"/>
            <p:nvPr/>
          </p:nvSpPr>
          <p:spPr>
            <a:xfrm>
              <a:off x="5904627" y="1914073"/>
              <a:ext cx="576481" cy="230832"/>
            </a:xfrm>
            <a:prstGeom prst="rect">
              <a:avLst/>
            </a:prstGeom>
            <a:noFill/>
          </p:spPr>
          <p:txBody>
            <a:bodyPr wrap="none" rtlCol="0">
              <a:spAutoFit/>
            </a:bodyPr>
            <a:lstStyle/>
            <a:p>
              <a:r>
                <a:rPr lang="en-US" sz="900" b="1" dirty="0" smtClean="0">
                  <a:solidFill>
                    <a:srgbClr val="1E1C1C"/>
                  </a:solidFill>
                  <a:latin typeface="Corbel"/>
                </a:rPr>
                <a:t>ACTIVE</a:t>
              </a:r>
              <a:endParaRPr lang="en-US" sz="900" b="1" dirty="0">
                <a:solidFill>
                  <a:srgbClr val="1E1C1C"/>
                </a:solidFill>
                <a:latin typeface="Corbel"/>
              </a:endParaRPr>
            </a:p>
          </p:txBody>
        </p:sp>
        <p:sp>
          <p:nvSpPr>
            <p:cNvPr id="22" name="TextBox 21"/>
            <p:cNvSpPr txBox="1"/>
            <p:nvPr/>
          </p:nvSpPr>
          <p:spPr>
            <a:xfrm>
              <a:off x="4585007"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3" name="TextBox 22"/>
            <p:cNvSpPr txBox="1"/>
            <p:nvPr/>
          </p:nvSpPr>
          <p:spPr>
            <a:xfrm>
              <a:off x="5904627" y="3133274"/>
              <a:ext cx="646331" cy="230832"/>
            </a:xfrm>
            <a:prstGeom prst="rect">
              <a:avLst/>
            </a:prstGeom>
            <a:noFill/>
          </p:spPr>
          <p:txBody>
            <a:bodyPr wrap="none" rtlCol="0">
              <a:spAutoFit/>
            </a:bodyPr>
            <a:lstStyle/>
            <a:p>
              <a:r>
                <a:rPr lang="en-US" sz="900" b="1" dirty="0" smtClean="0">
                  <a:solidFill>
                    <a:srgbClr val="1E1C1C"/>
                  </a:solidFill>
                  <a:latin typeface="Corbel"/>
                </a:rPr>
                <a:t>REPLICA</a:t>
              </a:r>
              <a:endParaRPr lang="en-US" sz="900" b="1" dirty="0">
                <a:solidFill>
                  <a:srgbClr val="1E1C1C"/>
                </a:solidFill>
                <a:latin typeface="Corbel"/>
              </a:endParaRPr>
            </a:p>
          </p:txBody>
        </p:sp>
        <p:sp>
          <p:nvSpPr>
            <p:cNvPr id="24" name="TextBox 23"/>
            <p:cNvSpPr txBox="1"/>
            <p:nvPr/>
          </p:nvSpPr>
          <p:spPr>
            <a:xfrm>
              <a:off x="4382303" y="4276275"/>
              <a:ext cx="1051740"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4</a:t>
              </a:r>
              <a:endParaRPr lang="en-US" sz="800" b="1" i="1" dirty="0">
                <a:solidFill>
                  <a:srgbClr val="E10021"/>
                </a:solidFill>
                <a:latin typeface="Corbel"/>
              </a:endParaRPr>
            </a:p>
          </p:txBody>
        </p:sp>
        <p:sp>
          <p:nvSpPr>
            <p:cNvPr id="25" name="TextBox 24"/>
            <p:cNvSpPr txBox="1"/>
            <p:nvPr/>
          </p:nvSpPr>
          <p:spPr>
            <a:xfrm>
              <a:off x="5703976" y="4276275"/>
              <a:ext cx="1047633" cy="215444"/>
            </a:xfrm>
            <a:prstGeom prst="rect">
              <a:avLst/>
            </a:prstGeom>
            <a:noFill/>
          </p:spPr>
          <p:txBody>
            <a:bodyPr wrap="none" rtlCol="0">
              <a:spAutoFit/>
            </a:bodyPr>
            <a:lstStyle/>
            <a:p>
              <a:pPr algn="ctr"/>
              <a:r>
                <a:rPr lang="en-US" sz="800" b="1" i="1" dirty="0">
                  <a:solidFill>
                    <a:srgbClr val="E10021"/>
                  </a:solidFill>
                  <a:latin typeface="Corbel"/>
                </a:rPr>
                <a:t>Couchbase Server </a:t>
              </a:r>
              <a:r>
                <a:rPr lang="en-US" sz="800" b="1" i="1" dirty="0" smtClean="0">
                  <a:solidFill>
                    <a:srgbClr val="E10021"/>
                  </a:solidFill>
                  <a:latin typeface="Corbel"/>
                </a:rPr>
                <a:t>5</a:t>
              </a:r>
              <a:endParaRPr lang="en-US" sz="800" b="1" i="1" dirty="0">
                <a:solidFill>
                  <a:srgbClr val="E10021"/>
                </a:solidFill>
                <a:latin typeface="Corbel"/>
              </a:endParaRPr>
            </a:p>
          </p:txBody>
        </p:sp>
      </p:grpSp>
      <p:grpSp>
        <p:nvGrpSpPr>
          <p:cNvPr id="52" name="Group 51"/>
          <p:cNvGrpSpPr/>
          <p:nvPr/>
        </p:nvGrpSpPr>
        <p:grpSpPr>
          <a:xfrm>
            <a:off x="223504" y="4614558"/>
            <a:ext cx="3818183" cy="200437"/>
            <a:chOff x="361260" y="4614558"/>
            <a:chExt cx="3818183" cy="200437"/>
          </a:xfrm>
        </p:grpSpPr>
        <p:pic>
          <p:nvPicPr>
            <p:cNvPr id="8" name="Picture 7"/>
            <p:cNvPicPr>
              <a:picLocks noChangeAspect="1"/>
            </p:cNvPicPr>
            <p:nvPr/>
          </p:nvPicPr>
          <p:blipFill rotWithShape="1">
            <a:blip r:embed="rId3"/>
            <a:srcRect l="39121" r="39121"/>
            <a:stretch/>
          </p:blipFill>
          <p:spPr>
            <a:xfrm>
              <a:off x="1832864" y="4636971"/>
              <a:ext cx="878718" cy="178024"/>
            </a:xfrm>
            <a:prstGeom prst="rect">
              <a:avLst/>
            </a:prstGeom>
          </p:spPr>
        </p:pic>
        <p:cxnSp>
          <p:nvCxnSpPr>
            <p:cNvPr id="33" name="Straight Connector 32"/>
            <p:cNvCxnSpPr/>
            <p:nvPr/>
          </p:nvCxnSpPr>
          <p:spPr>
            <a:xfrm>
              <a:off x="361260"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4179443"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2789456" y="4749028"/>
              <a:ext cx="1389987"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361260" y="4749028"/>
              <a:ext cx="1376456"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51" name="Group 50"/>
          <p:cNvGrpSpPr/>
          <p:nvPr/>
        </p:nvGrpSpPr>
        <p:grpSpPr>
          <a:xfrm>
            <a:off x="223504" y="4614558"/>
            <a:ext cx="6462770" cy="200437"/>
            <a:chOff x="361260" y="4849168"/>
            <a:chExt cx="6462770" cy="200437"/>
          </a:xfrm>
        </p:grpSpPr>
        <p:pic>
          <p:nvPicPr>
            <p:cNvPr id="43" name="Picture 42"/>
            <p:cNvPicPr>
              <a:picLocks noChangeAspect="1"/>
            </p:cNvPicPr>
            <p:nvPr/>
          </p:nvPicPr>
          <p:blipFill rotWithShape="1">
            <a:blip r:embed="rId3"/>
            <a:srcRect l="39121" r="39121"/>
            <a:stretch/>
          </p:blipFill>
          <p:spPr>
            <a:xfrm>
              <a:off x="3125275" y="4871581"/>
              <a:ext cx="878718" cy="178024"/>
            </a:xfrm>
            <a:prstGeom prst="rect">
              <a:avLst/>
            </a:prstGeom>
          </p:spPr>
        </p:pic>
        <p:cxnSp>
          <p:nvCxnSpPr>
            <p:cNvPr id="44" name="Straight Connector 43"/>
            <p:cNvCxnSpPr/>
            <p:nvPr/>
          </p:nvCxnSpPr>
          <p:spPr>
            <a:xfrm>
              <a:off x="36126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682403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4069667" y="4983638"/>
              <a:ext cx="2754363"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61260" y="4983638"/>
              <a:ext cx="2698129"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53" name="Group 52"/>
          <p:cNvGrpSpPr/>
          <p:nvPr/>
        </p:nvGrpSpPr>
        <p:grpSpPr>
          <a:xfrm>
            <a:off x="307830" y="2228405"/>
            <a:ext cx="354485" cy="338109"/>
            <a:chOff x="4583724" y="1364723"/>
            <a:chExt cx="354485" cy="338109"/>
          </a:xfrm>
        </p:grpSpPr>
        <p:pic>
          <p:nvPicPr>
            <p:cNvPr id="54" name="Picture 53"/>
            <p:cNvPicPr>
              <a:picLocks noChangeAspect="1"/>
            </p:cNvPicPr>
            <p:nvPr/>
          </p:nvPicPr>
          <p:blipFill>
            <a:blip r:embed="rId4"/>
            <a:stretch>
              <a:fillRect/>
            </a:stretch>
          </p:blipFill>
          <p:spPr>
            <a:xfrm>
              <a:off x="4634299" y="1364723"/>
              <a:ext cx="267215" cy="338109"/>
            </a:xfrm>
            <a:prstGeom prst="rect">
              <a:avLst/>
            </a:prstGeom>
          </p:spPr>
        </p:pic>
        <p:sp>
          <p:nvSpPr>
            <p:cNvPr id="55" name="TextBox 5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56" name="Group 55"/>
          <p:cNvGrpSpPr/>
          <p:nvPr/>
        </p:nvGrpSpPr>
        <p:grpSpPr>
          <a:xfrm>
            <a:off x="623523" y="2228405"/>
            <a:ext cx="354485" cy="338109"/>
            <a:chOff x="4583724" y="1364723"/>
            <a:chExt cx="354485" cy="338109"/>
          </a:xfrm>
        </p:grpSpPr>
        <p:pic>
          <p:nvPicPr>
            <p:cNvPr id="57" name="Picture 56"/>
            <p:cNvPicPr>
              <a:picLocks noChangeAspect="1"/>
            </p:cNvPicPr>
            <p:nvPr/>
          </p:nvPicPr>
          <p:blipFill>
            <a:blip r:embed="rId4"/>
            <a:stretch>
              <a:fillRect/>
            </a:stretch>
          </p:blipFill>
          <p:spPr>
            <a:xfrm>
              <a:off x="4634299" y="1364723"/>
              <a:ext cx="267215" cy="338109"/>
            </a:xfrm>
            <a:prstGeom prst="rect">
              <a:avLst/>
            </a:prstGeom>
          </p:spPr>
        </p:pic>
        <p:sp>
          <p:nvSpPr>
            <p:cNvPr id="58" name="TextBox 5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62" name="Group 61"/>
          <p:cNvGrpSpPr/>
          <p:nvPr/>
        </p:nvGrpSpPr>
        <p:grpSpPr>
          <a:xfrm>
            <a:off x="307830" y="2614142"/>
            <a:ext cx="354485" cy="338109"/>
            <a:chOff x="632361" y="2614142"/>
            <a:chExt cx="354485" cy="338109"/>
          </a:xfrm>
        </p:grpSpPr>
        <p:pic>
          <p:nvPicPr>
            <p:cNvPr id="63" name="Picture 62"/>
            <p:cNvPicPr>
              <a:picLocks noChangeAspect="1"/>
            </p:cNvPicPr>
            <p:nvPr/>
          </p:nvPicPr>
          <p:blipFill>
            <a:blip r:embed="rId4"/>
            <a:stretch>
              <a:fillRect/>
            </a:stretch>
          </p:blipFill>
          <p:spPr>
            <a:xfrm>
              <a:off x="682936" y="2614142"/>
              <a:ext cx="267215" cy="338109"/>
            </a:xfrm>
            <a:prstGeom prst="rect">
              <a:avLst/>
            </a:prstGeom>
          </p:spPr>
        </p:pic>
        <p:sp>
          <p:nvSpPr>
            <p:cNvPr id="64" name="TextBox 63"/>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65" name="Group 64"/>
          <p:cNvGrpSpPr/>
          <p:nvPr/>
        </p:nvGrpSpPr>
        <p:grpSpPr>
          <a:xfrm>
            <a:off x="623523" y="2614142"/>
            <a:ext cx="354485" cy="338109"/>
            <a:chOff x="4583724" y="1364723"/>
            <a:chExt cx="354485" cy="338109"/>
          </a:xfrm>
        </p:grpSpPr>
        <p:pic>
          <p:nvPicPr>
            <p:cNvPr id="66" name="Picture 65"/>
            <p:cNvPicPr>
              <a:picLocks noChangeAspect="1"/>
            </p:cNvPicPr>
            <p:nvPr/>
          </p:nvPicPr>
          <p:blipFill>
            <a:blip r:embed="rId4"/>
            <a:stretch>
              <a:fillRect/>
            </a:stretch>
          </p:blipFill>
          <p:spPr>
            <a:xfrm>
              <a:off x="4634299" y="1364723"/>
              <a:ext cx="267215" cy="338109"/>
            </a:xfrm>
            <a:prstGeom prst="rect">
              <a:avLst/>
            </a:prstGeom>
          </p:spPr>
        </p:pic>
        <p:sp>
          <p:nvSpPr>
            <p:cNvPr id="67" name="TextBox 6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1" name="Group 70"/>
          <p:cNvGrpSpPr/>
          <p:nvPr/>
        </p:nvGrpSpPr>
        <p:grpSpPr>
          <a:xfrm>
            <a:off x="1625746" y="2228405"/>
            <a:ext cx="354485" cy="338109"/>
            <a:chOff x="4583724" y="1364723"/>
            <a:chExt cx="354485" cy="338109"/>
          </a:xfrm>
        </p:grpSpPr>
        <p:pic>
          <p:nvPicPr>
            <p:cNvPr id="72" name="Picture 71"/>
            <p:cNvPicPr>
              <a:picLocks noChangeAspect="1"/>
            </p:cNvPicPr>
            <p:nvPr/>
          </p:nvPicPr>
          <p:blipFill>
            <a:blip r:embed="rId4"/>
            <a:stretch>
              <a:fillRect/>
            </a:stretch>
          </p:blipFill>
          <p:spPr>
            <a:xfrm>
              <a:off x="4634299" y="1364723"/>
              <a:ext cx="267215" cy="338109"/>
            </a:xfrm>
            <a:prstGeom prst="rect">
              <a:avLst/>
            </a:prstGeom>
          </p:spPr>
        </p:pic>
        <p:sp>
          <p:nvSpPr>
            <p:cNvPr id="73" name="TextBox 7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80" name="Group 79"/>
          <p:cNvGrpSpPr/>
          <p:nvPr/>
        </p:nvGrpSpPr>
        <p:grpSpPr>
          <a:xfrm>
            <a:off x="1625746" y="2614142"/>
            <a:ext cx="354485" cy="338109"/>
            <a:chOff x="632361" y="2614142"/>
            <a:chExt cx="354485" cy="338109"/>
          </a:xfrm>
        </p:grpSpPr>
        <p:pic>
          <p:nvPicPr>
            <p:cNvPr id="81" name="Picture 80"/>
            <p:cNvPicPr>
              <a:picLocks noChangeAspect="1"/>
            </p:cNvPicPr>
            <p:nvPr/>
          </p:nvPicPr>
          <p:blipFill>
            <a:blip r:embed="rId4"/>
            <a:stretch>
              <a:fillRect/>
            </a:stretch>
          </p:blipFill>
          <p:spPr>
            <a:xfrm>
              <a:off x="682936" y="2614142"/>
              <a:ext cx="267215" cy="338109"/>
            </a:xfrm>
            <a:prstGeom prst="rect">
              <a:avLst/>
            </a:prstGeom>
          </p:spPr>
        </p:pic>
        <p:sp>
          <p:nvSpPr>
            <p:cNvPr id="82" name="TextBox 81"/>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83" name="Group 82"/>
          <p:cNvGrpSpPr/>
          <p:nvPr/>
        </p:nvGrpSpPr>
        <p:grpSpPr>
          <a:xfrm>
            <a:off x="1941439" y="2614142"/>
            <a:ext cx="354485" cy="338109"/>
            <a:chOff x="4583724" y="1364723"/>
            <a:chExt cx="354485" cy="338109"/>
          </a:xfrm>
        </p:grpSpPr>
        <p:pic>
          <p:nvPicPr>
            <p:cNvPr id="84" name="Picture 83"/>
            <p:cNvPicPr>
              <a:picLocks noChangeAspect="1"/>
            </p:cNvPicPr>
            <p:nvPr/>
          </p:nvPicPr>
          <p:blipFill>
            <a:blip r:embed="rId4"/>
            <a:stretch>
              <a:fillRect/>
            </a:stretch>
          </p:blipFill>
          <p:spPr>
            <a:xfrm>
              <a:off x="4634299" y="1364723"/>
              <a:ext cx="267215" cy="338109"/>
            </a:xfrm>
            <a:prstGeom prst="rect">
              <a:avLst/>
            </a:prstGeom>
          </p:spPr>
        </p:pic>
        <p:sp>
          <p:nvSpPr>
            <p:cNvPr id="85" name="TextBox 8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89" name="Group 88"/>
          <p:cNvGrpSpPr/>
          <p:nvPr/>
        </p:nvGrpSpPr>
        <p:grpSpPr>
          <a:xfrm>
            <a:off x="2948651" y="2228405"/>
            <a:ext cx="354485" cy="338109"/>
            <a:chOff x="4583724" y="1364723"/>
            <a:chExt cx="354485" cy="338109"/>
          </a:xfrm>
        </p:grpSpPr>
        <p:pic>
          <p:nvPicPr>
            <p:cNvPr id="90" name="Picture 89"/>
            <p:cNvPicPr>
              <a:picLocks noChangeAspect="1"/>
            </p:cNvPicPr>
            <p:nvPr/>
          </p:nvPicPr>
          <p:blipFill>
            <a:blip r:embed="rId4"/>
            <a:stretch>
              <a:fillRect/>
            </a:stretch>
          </p:blipFill>
          <p:spPr>
            <a:xfrm>
              <a:off x="4634299" y="1364723"/>
              <a:ext cx="267215" cy="338109"/>
            </a:xfrm>
            <a:prstGeom prst="rect">
              <a:avLst/>
            </a:prstGeom>
          </p:spPr>
        </p:pic>
        <p:sp>
          <p:nvSpPr>
            <p:cNvPr id="91" name="TextBox 9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1</a:t>
              </a:r>
              <a:endParaRPr lang="en-US" sz="500" b="1" dirty="0">
                <a:solidFill>
                  <a:srgbClr val="139DD9"/>
                </a:solidFill>
                <a:latin typeface="Corbel"/>
              </a:endParaRPr>
            </a:p>
          </p:txBody>
        </p:sp>
      </p:grpSp>
      <p:grpSp>
        <p:nvGrpSpPr>
          <p:cNvPr id="92" name="Group 91"/>
          <p:cNvGrpSpPr/>
          <p:nvPr/>
        </p:nvGrpSpPr>
        <p:grpSpPr>
          <a:xfrm>
            <a:off x="3264344" y="2228405"/>
            <a:ext cx="354485" cy="338109"/>
            <a:chOff x="4583724" y="1364723"/>
            <a:chExt cx="354485" cy="338109"/>
          </a:xfrm>
        </p:grpSpPr>
        <p:pic>
          <p:nvPicPr>
            <p:cNvPr id="93" name="Picture 92"/>
            <p:cNvPicPr>
              <a:picLocks noChangeAspect="1"/>
            </p:cNvPicPr>
            <p:nvPr/>
          </p:nvPicPr>
          <p:blipFill>
            <a:blip r:embed="rId4"/>
            <a:stretch>
              <a:fillRect/>
            </a:stretch>
          </p:blipFill>
          <p:spPr>
            <a:xfrm>
              <a:off x="4634299" y="1364723"/>
              <a:ext cx="267215" cy="338109"/>
            </a:xfrm>
            <a:prstGeom prst="rect">
              <a:avLst/>
            </a:prstGeom>
          </p:spPr>
        </p:pic>
        <p:sp>
          <p:nvSpPr>
            <p:cNvPr id="94" name="TextBox 9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98" name="Group 97"/>
          <p:cNvGrpSpPr/>
          <p:nvPr/>
        </p:nvGrpSpPr>
        <p:grpSpPr>
          <a:xfrm>
            <a:off x="2948651" y="2614142"/>
            <a:ext cx="354485" cy="338109"/>
            <a:chOff x="632361" y="2614142"/>
            <a:chExt cx="354485" cy="338109"/>
          </a:xfrm>
        </p:grpSpPr>
        <p:pic>
          <p:nvPicPr>
            <p:cNvPr id="99" name="Picture 98"/>
            <p:cNvPicPr>
              <a:picLocks noChangeAspect="1"/>
            </p:cNvPicPr>
            <p:nvPr/>
          </p:nvPicPr>
          <p:blipFill>
            <a:blip r:embed="rId4"/>
            <a:stretch>
              <a:fillRect/>
            </a:stretch>
          </p:blipFill>
          <p:spPr>
            <a:xfrm>
              <a:off x="682936" y="2614142"/>
              <a:ext cx="267215" cy="338109"/>
            </a:xfrm>
            <a:prstGeom prst="rect">
              <a:avLst/>
            </a:prstGeom>
          </p:spPr>
        </p:pic>
        <p:sp>
          <p:nvSpPr>
            <p:cNvPr id="100" name="TextBox 99"/>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01" name="Group 100"/>
          <p:cNvGrpSpPr/>
          <p:nvPr/>
        </p:nvGrpSpPr>
        <p:grpSpPr>
          <a:xfrm>
            <a:off x="3264344" y="2614142"/>
            <a:ext cx="354485" cy="338109"/>
            <a:chOff x="4583724" y="1364723"/>
            <a:chExt cx="354485" cy="338109"/>
          </a:xfrm>
        </p:grpSpPr>
        <p:pic>
          <p:nvPicPr>
            <p:cNvPr id="102" name="Picture 101"/>
            <p:cNvPicPr>
              <a:picLocks noChangeAspect="1"/>
            </p:cNvPicPr>
            <p:nvPr/>
          </p:nvPicPr>
          <p:blipFill>
            <a:blip r:embed="rId4"/>
            <a:stretch>
              <a:fillRect/>
            </a:stretch>
          </p:blipFill>
          <p:spPr>
            <a:xfrm>
              <a:off x="4634299" y="1364723"/>
              <a:ext cx="267215" cy="338109"/>
            </a:xfrm>
            <a:prstGeom prst="rect">
              <a:avLst/>
            </a:prstGeom>
          </p:spPr>
        </p:pic>
        <p:sp>
          <p:nvSpPr>
            <p:cNvPr id="103" name="TextBox 10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08" name="Group 107"/>
          <p:cNvGrpSpPr/>
          <p:nvPr/>
        </p:nvGrpSpPr>
        <p:grpSpPr>
          <a:xfrm>
            <a:off x="344525" y="3454961"/>
            <a:ext cx="281096" cy="335455"/>
            <a:chOff x="669056" y="3433793"/>
            <a:chExt cx="281096" cy="335455"/>
          </a:xfrm>
        </p:grpSpPr>
        <p:pic>
          <p:nvPicPr>
            <p:cNvPr id="160" name="Picture 159"/>
            <p:cNvPicPr>
              <a:picLocks noChangeAspect="1"/>
            </p:cNvPicPr>
            <p:nvPr/>
          </p:nvPicPr>
          <p:blipFill>
            <a:blip r:embed="rId5"/>
            <a:stretch>
              <a:fillRect/>
            </a:stretch>
          </p:blipFill>
          <p:spPr>
            <a:xfrm>
              <a:off x="682936" y="3433793"/>
              <a:ext cx="265118" cy="335455"/>
            </a:xfrm>
            <a:prstGeom prst="rect">
              <a:avLst/>
            </a:prstGeom>
          </p:spPr>
        </p:pic>
        <p:sp>
          <p:nvSpPr>
            <p:cNvPr id="161" name="TextBox 16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4</a:t>
              </a:r>
              <a:endParaRPr lang="en-US" sz="500" b="1" dirty="0">
                <a:solidFill>
                  <a:srgbClr val="139DD9"/>
                </a:solidFill>
                <a:latin typeface="Corbel"/>
              </a:endParaRPr>
            </a:p>
          </p:txBody>
        </p:sp>
      </p:grpSp>
      <p:grpSp>
        <p:nvGrpSpPr>
          <p:cNvPr id="109" name="Group 108"/>
          <p:cNvGrpSpPr/>
          <p:nvPr/>
        </p:nvGrpSpPr>
        <p:grpSpPr>
          <a:xfrm>
            <a:off x="658121" y="3454961"/>
            <a:ext cx="281096" cy="335455"/>
            <a:chOff x="669056" y="3433793"/>
            <a:chExt cx="281096" cy="335455"/>
          </a:xfrm>
        </p:grpSpPr>
        <p:pic>
          <p:nvPicPr>
            <p:cNvPr id="158" name="Picture 157"/>
            <p:cNvPicPr>
              <a:picLocks noChangeAspect="1"/>
            </p:cNvPicPr>
            <p:nvPr/>
          </p:nvPicPr>
          <p:blipFill>
            <a:blip r:embed="rId5"/>
            <a:stretch>
              <a:fillRect/>
            </a:stretch>
          </p:blipFill>
          <p:spPr>
            <a:xfrm>
              <a:off x="682936" y="3433793"/>
              <a:ext cx="265118" cy="335455"/>
            </a:xfrm>
            <a:prstGeom prst="rect">
              <a:avLst/>
            </a:prstGeom>
          </p:spPr>
        </p:pic>
        <p:sp>
          <p:nvSpPr>
            <p:cNvPr id="159" name="TextBox 15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a:solidFill>
                    <a:srgbClr val="139DD9"/>
                  </a:solidFill>
                  <a:latin typeface="Corbel"/>
                </a:rPr>
                <a:t>1</a:t>
              </a:r>
            </a:p>
          </p:txBody>
        </p:sp>
      </p:grpSp>
      <p:grpSp>
        <p:nvGrpSpPr>
          <p:cNvPr id="110" name="Group 109"/>
          <p:cNvGrpSpPr/>
          <p:nvPr/>
        </p:nvGrpSpPr>
        <p:grpSpPr>
          <a:xfrm>
            <a:off x="978008" y="3454961"/>
            <a:ext cx="281096" cy="335455"/>
            <a:chOff x="669056" y="3433793"/>
            <a:chExt cx="281096" cy="335455"/>
          </a:xfrm>
        </p:grpSpPr>
        <p:pic>
          <p:nvPicPr>
            <p:cNvPr id="156" name="Picture 155"/>
            <p:cNvPicPr>
              <a:picLocks noChangeAspect="1"/>
            </p:cNvPicPr>
            <p:nvPr/>
          </p:nvPicPr>
          <p:blipFill>
            <a:blip r:embed="rId5"/>
            <a:stretch>
              <a:fillRect/>
            </a:stretch>
          </p:blipFill>
          <p:spPr>
            <a:xfrm>
              <a:off x="682936" y="3433793"/>
              <a:ext cx="265118" cy="335455"/>
            </a:xfrm>
            <a:prstGeom prst="rect">
              <a:avLst/>
            </a:prstGeom>
          </p:spPr>
        </p:pic>
        <p:sp>
          <p:nvSpPr>
            <p:cNvPr id="157" name="TextBox 15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111" name="Group 110"/>
          <p:cNvGrpSpPr/>
          <p:nvPr/>
        </p:nvGrpSpPr>
        <p:grpSpPr>
          <a:xfrm>
            <a:off x="344525" y="3835961"/>
            <a:ext cx="281096" cy="335455"/>
            <a:chOff x="669056" y="3433793"/>
            <a:chExt cx="281096" cy="335455"/>
          </a:xfrm>
        </p:grpSpPr>
        <p:pic>
          <p:nvPicPr>
            <p:cNvPr id="154" name="Picture 153"/>
            <p:cNvPicPr>
              <a:picLocks noChangeAspect="1"/>
            </p:cNvPicPr>
            <p:nvPr/>
          </p:nvPicPr>
          <p:blipFill>
            <a:blip r:embed="rId5"/>
            <a:stretch>
              <a:fillRect/>
            </a:stretch>
          </p:blipFill>
          <p:spPr>
            <a:xfrm>
              <a:off x="682936" y="3433793"/>
              <a:ext cx="265118" cy="335455"/>
            </a:xfrm>
            <a:prstGeom prst="rect">
              <a:avLst/>
            </a:prstGeom>
          </p:spPr>
        </p:pic>
        <p:sp>
          <p:nvSpPr>
            <p:cNvPr id="155" name="TextBox 154"/>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12" name="Group 111"/>
          <p:cNvGrpSpPr/>
          <p:nvPr/>
        </p:nvGrpSpPr>
        <p:grpSpPr>
          <a:xfrm>
            <a:off x="658121" y="3835961"/>
            <a:ext cx="281096" cy="335455"/>
            <a:chOff x="669056" y="3433793"/>
            <a:chExt cx="281096" cy="335455"/>
          </a:xfrm>
        </p:grpSpPr>
        <p:pic>
          <p:nvPicPr>
            <p:cNvPr id="152" name="Picture 151"/>
            <p:cNvPicPr>
              <a:picLocks noChangeAspect="1"/>
            </p:cNvPicPr>
            <p:nvPr/>
          </p:nvPicPr>
          <p:blipFill>
            <a:blip r:embed="rId5"/>
            <a:stretch>
              <a:fillRect/>
            </a:stretch>
          </p:blipFill>
          <p:spPr>
            <a:xfrm>
              <a:off x="682936" y="3433793"/>
              <a:ext cx="265118" cy="335455"/>
            </a:xfrm>
            <a:prstGeom prst="rect">
              <a:avLst/>
            </a:prstGeom>
          </p:spPr>
        </p:pic>
        <p:sp>
          <p:nvSpPr>
            <p:cNvPr id="153" name="TextBox 15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3" name="Group 112"/>
          <p:cNvGrpSpPr/>
          <p:nvPr/>
        </p:nvGrpSpPr>
        <p:grpSpPr>
          <a:xfrm>
            <a:off x="978008" y="3835961"/>
            <a:ext cx="281096" cy="335455"/>
            <a:chOff x="669056" y="3433793"/>
            <a:chExt cx="281096" cy="335455"/>
          </a:xfrm>
        </p:grpSpPr>
        <p:pic>
          <p:nvPicPr>
            <p:cNvPr id="150" name="Picture 149"/>
            <p:cNvPicPr>
              <a:picLocks noChangeAspect="1"/>
            </p:cNvPicPr>
            <p:nvPr/>
          </p:nvPicPr>
          <p:blipFill>
            <a:blip r:embed="rId5"/>
            <a:stretch>
              <a:fillRect/>
            </a:stretch>
          </p:blipFill>
          <p:spPr>
            <a:xfrm>
              <a:off x="682936" y="3433793"/>
              <a:ext cx="265118" cy="335455"/>
            </a:xfrm>
            <a:prstGeom prst="rect">
              <a:avLst/>
            </a:prstGeom>
          </p:spPr>
        </p:pic>
        <p:sp>
          <p:nvSpPr>
            <p:cNvPr id="151" name="TextBox 15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4" name="Group 113"/>
          <p:cNvGrpSpPr/>
          <p:nvPr/>
        </p:nvGrpSpPr>
        <p:grpSpPr>
          <a:xfrm>
            <a:off x="1662441" y="3454961"/>
            <a:ext cx="281096" cy="335455"/>
            <a:chOff x="669056" y="3433793"/>
            <a:chExt cx="281096" cy="335455"/>
          </a:xfrm>
        </p:grpSpPr>
        <p:pic>
          <p:nvPicPr>
            <p:cNvPr id="148" name="Picture 147"/>
            <p:cNvPicPr>
              <a:picLocks noChangeAspect="1"/>
            </p:cNvPicPr>
            <p:nvPr/>
          </p:nvPicPr>
          <p:blipFill>
            <a:blip r:embed="rId5"/>
            <a:stretch>
              <a:fillRect/>
            </a:stretch>
          </p:blipFill>
          <p:spPr>
            <a:xfrm>
              <a:off x="682936" y="3433793"/>
              <a:ext cx="265118" cy="335455"/>
            </a:xfrm>
            <a:prstGeom prst="rect">
              <a:avLst/>
            </a:prstGeom>
          </p:spPr>
        </p:pic>
        <p:sp>
          <p:nvSpPr>
            <p:cNvPr id="149" name="TextBox 14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15" name="Group 114"/>
          <p:cNvGrpSpPr/>
          <p:nvPr/>
        </p:nvGrpSpPr>
        <p:grpSpPr>
          <a:xfrm>
            <a:off x="1976037" y="3454961"/>
            <a:ext cx="281096" cy="335455"/>
            <a:chOff x="669056" y="3433793"/>
            <a:chExt cx="281096" cy="335455"/>
          </a:xfrm>
        </p:grpSpPr>
        <p:pic>
          <p:nvPicPr>
            <p:cNvPr id="146" name="Picture 145"/>
            <p:cNvPicPr>
              <a:picLocks noChangeAspect="1"/>
            </p:cNvPicPr>
            <p:nvPr/>
          </p:nvPicPr>
          <p:blipFill>
            <a:blip r:embed="rId5"/>
            <a:stretch>
              <a:fillRect/>
            </a:stretch>
          </p:blipFill>
          <p:spPr>
            <a:xfrm>
              <a:off x="682936" y="3433793"/>
              <a:ext cx="265118" cy="335455"/>
            </a:xfrm>
            <a:prstGeom prst="rect">
              <a:avLst/>
            </a:prstGeom>
          </p:spPr>
        </p:pic>
        <p:sp>
          <p:nvSpPr>
            <p:cNvPr id="147" name="TextBox 14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3</a:t>
              </a:r>
              <a:endParaRPr lang="en-US" sz="500" b="1" dirty="0">
                <a:solidFill>
                  <a:srgbClr val="139DD9"/>
                </a:solidFill>
                <a:latin typeface="Corbel"/>
              </a:endParaRPr>
            </a:p>
          </p:txBody>
        </p:sp>
      </p:grpSp>
      <p:grpSp>
        <p:nvGrpSpPr>
          <p:cNvPr id="116" name="Group 115"/>
          <p:cNvGrpSpPr/>
          <p:nvPr/>
        </p:nvGrpSpPr>
        <p:grpSpPr>
          <a:xfrm>
            <a:off x="2295924" y="3454961"/>
            <a:ext cx="281096" cy="335455"/>
            <a:chOff x="669056" y="3433793"/>
            <a:chExt cx="281096" cy="335455"/>
          </a:xfrm>
        </p:grpSpPr>
        <p:pic>
          <p:nvPicPr>
            <p:cNvPr id="144" name="Picture 143"/>
            <p:cNvPicPr>
              <a:picLocks noChangeAspect="1"/>
            </p:cNvPicPr>
            <p:nvPr/>
          </p:nvPicPr>
          <p:blipFill>
            <a:blip r:embed="rId5"/>
            <a:stretch>
              <a:fillRect/>
            </a:stretch>
          </p:blipFill>
          <p:spPr>
            <a:xfrm>
              <a:off x="682936" y="3433793"/>
              <a:ext cx="265118" cy="335455"/>
            </a:xfrm>
            <a:prstGeom prst="rect">
              <a:avLst/>
            </a:prstGeom>
          </p:spPr>
        </p:pic>
        <p:sp>
          <p:nvSpPr>
            <p:cNvPr id="145" name="TextBox 14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2</a:t>
              </a:r>
              <a:endParaRPr lang="en-US" sz="500" b="1" dirty="0">
                <a:solidFill>
                  <a:srgbClr val="139DD9"/>
                </a:solidFill>
                <a:latin typeface="Corbel"/>
              </a:endParaRPr>
            </a:p>
          </p:txBody>
        </p:sp>
      </p:grpSp>
      <p:grpSp>
        <p:nvGrpSpPr>
          <p:cNvPr id="117" name="Group 116"/>
          <p:cNvGrpSpPr/>
          <p:nvPr/>
        </p:nvGrpSpPr>
        <p:grpSpPr>
          <a:xfrm>
            <a:off x="1662441" y="3835961"/>
            <a:ext cx="281096" cy="335455"/>
            <a:chOff x="669056" y="3433793"/>
            <a:chExt cx="281096" cy="335455"/>
          </a:xfrm>
        </p:grpSpPr>
        <p:pic>
          <p:nvPicPr>
            <p:cNvPr id="142" name="Picture 141"/>
            <p:cNvPicPr>
              <a:picLocks noChangeAspect="1"/>
            </p:cNvPicPr>
            <p:nvPr/>
          </p:nvPicPr>
          <p:blipFill>
            <a:blip r:embed="rId5"/>
            <a:stretch>
              <a:fillRect/>
            </a:stretch>
          </p:blipFill>
          <p:spPr>
            <a:xfrm>
              <a:off x="682936" y="3433793"/>
              <a:ext cx="265118" cy="335455"/>
            </a:xfrm>
            <a:prstGeom prst="rect">
              <a:avLst/>
            </a:prstGeom>
          </p:spPr>
        </p:pic>
        <p:sp>
          <p:nvSpPr>
            <p:cNvPr id="143" name="TextBox 14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18" name="Group 117"/>
          <p:cNvGrpSpPr/>
          <p:nvPr/>
        </p:nvGrpSpPr>
        <p:grpSpPr>
          <a:xfrm>
            <a:off x="1976037" y="3835961"/>
            <a:ext cx="281096" cy="335455"/>
            <a:chOff x="669056" y="3433793"/>
            <a:chExt cx="281096" cy="335455"/>
          </a:xfrm>
        </p:grpSpPr>
        <p:pic>
          <p:nvPicPr>
            <p:cNvPr id="140" name="Picture 139"/>
            <p:cNvPicPr>
              <a:picLocks noChangeAspect="1"/>
            </p:cNvPicPr>
            <p:nvPr/>
          </p:nvPicPr>
          <p:blipFill>
            <a:blip r:embed="rId5"/>
            <a:stretch>
              <a:fillRect/>
            </a:stretch>
          </p:blipFill>
          <p:spPr>
            <a:xfrm>
              <a:off x="682936" y="3433793"/>
              <a:ext cx="265118" cy="335455"/>
            </a:xfrm>
            <a:prstGeom prst="rect">
              <a:avLst/>
            </a:prstGeom>
          </p:spPr>
        </p:pic>
        <p:sp>
          <p:nvSpPr>
            <p:cNvPr id="141" name="TextBox 14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19" name="Group 118"/>
          <p:cNvGrpSpPr/>
          <p:nvPr/>
        </p:nvGrpSpPr>
        <p:grpSpPr>
          <a:xfrm>
            <a:off x="2295924" y="3835961"/>
            <a:ext cx="281096" cy="335455"/>
            <a:chOff x="669056" y="3433793"/>
            <a:chExt cx="281096" cy="335455"/>
          </a:xfrm>
        </p:grpSpPr>
        <p:pic>
          <p:nvPicPr>
            <p:cNvPr id="138" name="Picture 137"/>
            <p:cNvPicPr>
              <a:picLocks noChangeAspect="1"/>
            </p:cNvPicPr>
            <p:nvPr/>
          </p:nvPicPr>
          <p:blipFill>
            <a:blip r:embed="rId5"/>
            <a:stretch>
              <a:fillRect/>
            </a:stretch>
          </p:blipFill>
          <p:spPr>
            <a:xfrm>
              <a:off x="682936" y="3433793"/>
              <a:ext cx="265118" cy="335455"/>
            </a:xfrm>
            <a:prstGeom prst="rect">
              <a:avLst/>
            </a:prstGeom>
          </p:spPr>
        </p:pic>
        <p:sp>
          <p:nvSpPr>
            <p:cNvPr id="139" name="TextBox 13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0" name="Group 119"/>
          <p:cNvGrpSpPr/>
          <p:nvPr/>
        </p:nvGrpSpPr>
        <p:grpSpPr>
          <a:xfrm>
            <a:off x="2985346" y="3454961"/>
            <a:ext cx="281096" cy="335455"/>
            <a:chOff x="669056" y="3433793"/>
            <a:chExt cx="281096" cy="335455"/>
          </a:xfrm>
        </p:grpSpPr>
        <p:pic>
          <p:nvPicPr>
            <p:cNvPr id="136" name="Picture 135"/>
            <p:cNvPicPr>
              <a:picLocks noChangeAspect="1"/>
            </p:cNvPicPr>
            <p:nvPr/>
          </p:nvPicPr>
          <p:blipFill>
            <a:blip r:embed="rId5"/>
            <a:stretch>
              <a:fillRect/>
            </a:stretch>
          </p:blipFill>
          <p:spPr>
            <a:xfrm>
              <a:off x="682936" y="3433793"/>
              <a:ext cx="265118" cy="335455"/>
            </a:xfrm>
            <a:prstGeom prst="rect">
              <a:avLst/>
            </a:prstGeom>
          </p:spPr>
        </p:pic>
        <p:sp>
          <p:nvSpPr>
            <p:cNvPr id="137" name="TextBox 13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121" name="Group 120"/>
          <p:cNvGrpSpPr/>
          <p:nvPr/>
        </p:nvGrpSpPr>
        <p:grpSpPr>
          <a:xfrm>
            <a:off x="3298942" y="3454961"/>
            <a:ext cx="281096" cy="335455"/>
            <a:chOff x="669056" y="3433793"/>
            <a:chExt cx="281096" cy="335455"/>
          </a:xfrm>
        </p:grpSpPr>
        <p:pic>
          <p:nvPicPr>
            <p:cNvPr id="134" name="Picture 133"/>
            <p:cNvPicPr>
              <a:picLocks noChangeAspect="1"/>
            </p:cNvPicPr>
            <p:nvPr/>
          </p:nvPicPr>
          <p:blipFill>
            <a:blip r:embed="rId5"/>
            <a:stretch>
              <a:fillRect/>
            </a:stretch>
          </p:blipFill>
          <p:spPr>
            <a:xfrm>
              <a:off x="682936" y="3433793"/>
              <a:ext cx="265118" cy="335455"/>
            </a:xfrm>
            <a:prstGeom prst="rect">
              <a:avLst/>
            </a:prstGeom>
          </p:spPr>
        </p:pic>
        <p:sp>
          <p:nvSpPr>
            <p:cNvPr id="135" name="TextBox 13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122" name="Group 121"/>
          <p:cNvGrpSpPr/>
          <p:nvPr/>
        </p:nvGrpSpPr>
        <p:grpSpPr>
          <a:xfrm>
            <a:off x="3618829" y="3454961"/>
            <a:ext cx="281096" cy="335455"/>
            <a:chOff x="669056" y="3433793"/>
            <a:chExt cx="281096" cy="335455"/>
          </a:xfrm>
        </p:grpSpPr>
        <p:pic>
          <p:nvPicPr>
            <p:cNvPr id="132" name="Picture 131"/>
            <p:cNvPicPr>
              <a:picLocks noChangeAspect="1"/>
            </p:cNvPicPr>
            <p:nvPr/>
          </p:nvPicPr>
          <p:blipFill>
            <a:blip r:embed="rId5"/>
            <a:stretch>
              <a:fillRect/>
            </a:stretch>
          </p:blipFill>
          <p:spPr>
            <a:xfrm>
              <a:off x="682936" y="3433793"/>
              <a:ext cx="265118" cy="335455"/>
            </a:xfrm>
            <a:prstGeom prst="rect">
              <a:avLst/>
            </a:prstGeom>
          </p:spPr>
        </p:pic>
        <p:sp>
          <p:nvSpPr>
            <p:cNvPr id="133" name="TextBox 13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5</a:t>
              </a:r>
              <a:endParaRPr lang="en-US" sz="500" b="1" dirty="0">
                <a:solidFill>
                  <a:srgbClr val="139DD9"/>
                </a:solidFill>
                <a:latin typeface="Corbel"/>
              </a:endParaRPr>
            </a:p>
          </p:txBody>
        </p:sp>
      </p:grpSp>
      <p:grpSp>
        <p:nvGrpSpPr>
          <p:cNvPr id="123" name="Group 122"/>
          <p:cNvGrpSpPr/>
          <p:nvPr/>
        </p:nvGrpSpPr>
        <p:grpSpPr>
          <a:xfrm>
            <a:off x="2985346" y="3835961"/>
            <a:ext cx="281096" cy="335455"/>
            <a:chOff x="669056" y="3433793"/>
            <a:chExt cx="281096" cy="335455"/>
          </a:xfrm>
        </p:grpSpPr>
        <p:pic>
          <p:nvPicPr>
            <p:cNvPr id="130" name="Picture 129"/>
            <p:cNvPicPr>
              <a:picLocks noChangeAspect="1"/>
            </p:cNvPicPr>
            <p:nvPr/>
          </p:nvPicPr>
          <p:blipFill>
            <a:blip r:embed="rId5"/>
            <a:stretch>
              <a:fillRect/>
            </a:stretch>
          </p:blipFill>
          <p:spPr>
            <a:xfrm>
              <a:off x="682936" y="3433793"/>
              <a:ext cx="265118" cy="335455"/>
            </a:xfrm>
            <a:prstGeom prst="rect">
              <a:avLst/>
            </a:prstGeom>
          </p:spPr>
        </p:pic>
        <p:sp>
          <p:nvSpPr>
            <p:cNvPr id="131" name="TextBox 130"/>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p:txBody>
        </p:sp>
      </p:grpSp>
      <p:grpSp>
        <p:nvGrpSpPr>
          <p:cNvPr id="124" name="Group 123"/>
          <p:cNvGrpSpPr/>
          <p:nvPr/>
        </p:nvGrpSpPr>
        <p:grpSpPr>
          <a:xfrm>
            <a:off x="3298942" y="3835961"/>
            <a:ext cx="281096" cy="335455"/>
            <a:chOff x="669056" y="3433793"/>
            <a:chExt cx="281096" cy="335455"/>
          </a:xfrm>
        </p:grpSpPr>
        <p:pic>
          <p:nvPicPr>
            <p:cNvPr id="128" name="Picture 127"/>
            <p:cNvPicPr>
              <a:picLocks noChangeAspect="1"/>
            </p:cNvPicPr>
            <p:nvPr/>
          </p:nvPicPr>
          <p:blipFill>
            <a:blip r:embed="rId5"/>
            <a:stretch>
              <a:fillRect/>
            </a:stretch>
          </p:blipFill>
          <p:spPr>
            <a:xfrm>
              <a:off x="682936" y="3433793"/>
              <a:ext cx="265118" cy="335455"/>
            </a:xfrm>
            <a:prstGeom prst="rect">
              <a:avLst/>
            </a:prstGeom>
          </p:spPr>
        </p:pic>
        <p:sp>
          <p:nvSpPr>
            <p:cNvPr id="129" name="TextBox 12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125" name="Group 124"/>
          <p:cNvGrpSpPr/>
          <p:nvPr/>
        </p:nvGrpSpPr>
        <p:grpSpPr>
          <a:xfrm>
            <a:off x="3618829" y="3835961"/>
            <a:ext cx="281096" cy="335455"/>
            <a:chOff x="669056" y="3433793"/>
            <a:chExt cx="281096" cy="335455"/>
          </a:xfrm>
        </p:grpSpPr>
        <p:pic>
          <p:nvPicPr>
            <p:cNvPr id="126" name="Picture 125"/>
            <p:cNvPicPr>
              <a:picLocks noChangeAspect="1"/>
            </p:cNvPicPr>
            <p:nvPr/>
          </p:nvPicPr>
          <p:blipFill>
            <a:blip r:embed="rId5"/>
            <a:stretch>
              <a:fillRect/>
            </a:stretch>
          </p:blipFill>
          <p:spPr>
            <a:xfrm>
              <a:off x="682936" y="3433793"/>
              <a:ext cx="265118" cy="335455"/>
            </a:xfrm>
            <a:prstGeom prst="rect">
              <a:avLst/>
            </a:prstGeom>
          </p:spPr>
        </p:pic>
        <p:sp>
          <p:nvSpPr>
            <p:cNvPr id="127" name="TextBox 12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4" name="Group 73"/>
          <p:cNvGrpSpPr/>
          <p:nvPr/>
        </p:nvGrpSpPr>
        <p:grpSpPr>
          <a:xfrm>
            <a:off x="1941439" y="2228405"/>
            <a:ext cx="354485" cy="338109"/>
            <a:chOff x="4583724" y="1364723"/>
            <a:chExt cx="354485" cy="338109"/>
          </a:xfrm>
        </p:grpSpPr>
        <p:pic>
          <p:nvPicPr>
            <p:cNvPr id="75" name="Picture 74"/>
            <p:cNvPicPr>
              <a:picLocks noChangeAspect="1"/>
            </p:cNvPicPr>
            <p:nvPr/>
          </p:nvPicPr>
          <p:blipFill>
            <a:blip r:embed="rId4"/>
            <a:stretch>
              <a:fillRect/>
            </a:stretch>
          </p:blipFill>
          <p:spPr>
            <a:xfrm>
              <a:off x="4634299" y="1364723"/>
              <a:ext cx="267215" cy="338109"/>
            </a:xfrm>
            <a:prstGeom prst="rect">
              <a:avLst/>
            </a:prstGeom>
          </p:spPr>
        </p:pic>
        <p:sp>
          <p:nvSpPr>
            <p:cNvPr id="76" name="TextBox 7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7</a:t>
              </a:r>
              <a:endParaRPr lang="en-US" sz="500" b="1" dirty="0">
                <a:solidFill>
                  <a:srgbClr val="139DD9"/>
                </a:solidFill>
                <a:latin typeface="Corbel"/>
              </a:endParaRPr>
            </a:p>
          </p:txBody>
        </p:sp>
      </p:grpSp>
      <p:grpSp>
        <p:nvGrpSpPr>
          <p:cNvPr id="86" name="Group 85"/>
          <p:cNvGrpSpPr/>
          <p:nvPr/>
        </p:nvGrpSpPr>
        <p:grpSpPr>
          <a:xfrm>
            <a:off x="2257133" y="2614142"/>
            <a:ext cx="354485" cy="338109"/>
            <a:chOff x="4583724" y="1364723"/>
            <a:chExt cx="354485" cy="338109"/>
          </a:xfrm>
        </p:grpSpPr>
        <p:pic>
          <p:nvPicPr>
            <p:cNvPr id="87" name="Picture 86"/>
            <p:cNvPicPr>
              <a:picLocks noChangeAspect="1"/>
            </p:cNvPicPr>
            <p:nvPr/>
          </p:nvPicPr>
          <p:blipFill>
            <a:blip r:embed="rId4"/>
            <a:stretch>
              <a:fillRect/>
            </a:stretch>
          </p:blipFill>
          <p:spPr>
            <a:xfrm>
              <a:off x="4634299" y="1364723"/>
              <a:ext cx="267215" cy="338109"/>
            </a:xfrm>
            <a:prstGeom prst="rect">
              <a:avLst/>
            </a:prstGeom>
          </p:spPr>
        </p:pic>
        <p:sp>
          <p:nvSpPr>
            <p:cNvPr id="88" name="TextBox 8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95" name="Group 94"/>
          <p:cNvGrpSpPr/>
          <p:nvPr/>
        </p:nvGrpSpPr>
        <p:grpSpPr>
          <a:xfrm>
            <a:off x="3580038" y="2228405"/>
            <a:ext cx="354485" cy="338109"/>
            <a:chOff x="4583724" y="1364723"/>
            <a:chExt cx="354485" cy="338109"/>
          </a:xfrm>
        </p:grpSpPr>
        <p:pic>
          <p:nvPicPr>
            <p:cNvPr id="96" name="Picture 95"/>
            <p:cNvPicPr>
              <a:picLocks noChangeAspect="1"/>
            </p:cNvPicPr>
            <p:nvPr/>
          </p:nvPicPr>
          <p:blipFill>
            <a:blip r:embed="rId4"/>
            <a:stretch>
              <a:fillRect/>
            </a:stretch>
          </p:blipFill>
          <p:spPr>
            <a:xfrm>
              <a:off x="4634299" y="1364723"/>
              <a:ext cx="267215" cy="338109"/>
            </a:xfrm>
            <a:prstGeom prst="rect">
              <a:avLst/>
            </a:prstGeom>
          </p:spPr>
        </p:pic>
        <p:sp>
          <p:nvSpPr>
            <p:cNvPr id="97" name="TextBox 9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6</a:t>
              </a:r>
              <a:endParaRPr lang="en-US" sz="500" b="1" dirty="0">
                <a:solidFill>
                  <a:srgbClr val="139DD9"/>
                </a:solidFill>
                <a:latin typeface="Corbel"/>
              </a:endParaRPr>
            </a:p>
          </p:txBody>
        </p:sp>
      </p:grpSp>
      <p:grpSp>
        <p:nvGrpSpPr>
          <p:cNvPr id="104" name="Group 103"/>
          <p:cNvGrpSpPr/>
          <p:nvPr/>
        </p:nvGrpSpPr>
        <p:grpSpPr>
          <a:xfrm>
            <a:off x="3580038" y="2614142"/>
            <a:ext cx="354485" cy="338109"/>
            <a:chOff x="4583724" y="1364723"/>
            <a:chExt cx="354485" cy="338109"/>
          </a:xfrm>
        </p:grpSpPr>
        <p:pic>
          <p:nvPicPr>
            <p:cNvPr id="105" name="Picture 104"/>
            <p:cNvPicPr>
              <a:picLocks noChangeAspect="1"/>
            </p:cNvPicPr>
            <p:nvPr/>
          </p:nvPicPr>
          <p:blipFill>
            <a:blip r:embed="rId4"/>
            <a:stretch>
              <a:fillRect/>
            </a:stretch>
          </p:blipFill>
          <p:spPr>
            <a:xfrm>
              <a:off x="4634299" y="1364723"/>
              <a:ext cx="267215" cy="338109"/>
            </a:xfrm>
            <a:prstGeom prst="rect">
              <a:avLst/>
            </a:prstGeom>
          </p:spPr>
        </p:pic>
        <p:sp>
          <p:nvSpPr>
            <p:cNvPr id="106" name="TextBox 10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grpSp>
        <p:nvGrpSpPr>
          <p:cNvPr id="77" name="Group 76"/>
          <p:cNvGrpSpPr/>
          <p:nvPr/>
        </p:nvGrpSpPr>
        <p:grpSpPr>
          <a:xfrm>
            <a:off x="2257133" y="2228405"/>
            <a:ext cx="354485" cy="338109"/>
            <a:chOff x="4583724" y="1364723"/>
            <a:chExt cx="354485" cy="338109"/>
          </a:xfrm>
        </p:grpSpPr>
        <p:pic>
          <p:nvPicPr>
            <p:cNvPr id="78" name="Picture 77"/>
            <p:cNvPicPr>
              <a:picLocks noChangeAspect="1"/>
            </p:cNvPicPr>
            <p:nvPr/>
          </p:nvPicPr>
          <p:blipFill>
            <a:blip r:embed="rId4"/>
            <a:stretch>
              <a:fillRect/>
            </a:stretch>
          </p:blipFill>
          <p:spPr>
            <a:xfrm>
              <a:off x="4634299" y="1364723"/>
              <a:ext cx="267215" cy="338109"/>
            </a:xfrm>
            <a:prstGeom prst="rect">
              <a:avLst/>
            </a:prstGeom>
          </p:spPr>
        </p:pic>
        <p:sp>
          <p:nvSpPr>
            <p:cNvPr id="79" name="TextBox 7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8</a:t>
              </a:r>
              <a:endParaRPr lang="en-US" sz="500" b="1" dirty="0">
                <a:solidFill>
                  <a:srgbClr val="139DD9"/>
                </a:solidFill>
                <a:latin typeface="Corbel"/>
              </a:endParaRPr>
            </a:p>
          </p:txBody>
        </p:sp>
      </p:grpSp>
      <p:grpSp>
        <p:nvGrpSpPr>
          <p:cNvPr id="59" name="Group 58"/>
          <p:cNvGrpSpPr/>
          <p:nvPr/>
        </p:nvGrpSpPr>
        <p:grpSpPr>
          <a:xfrm>
            <a:off x="939217" y="2228405"/>
            <a:ext cx="354485" cy="338109"/>
            <a:chOff x="4583724" y="1364723"/>
            <a:chExt cx="354485" cy="338109"/>
          </a:xfrm>
        </p:grpSpPr>
        <p:pic>
          <p:nvPicPr>
            <p:cNvPr id="60" name="Picture 59"/>
            <p:cNvPicPr>
              <a:picLocks noChangeAspect="1"/>
            </p:cNvPicPr>
            <p:nvPr/>
          </p:nvPicPr>
          <p:blipFill>
            <a:blip r:embed="rId4"/>
            <a:stretch>
              <a:fillRect/>
            </a:stretch>
          </p:blipFill>
          <p:spPr>
            <a:xfrm>
              <a:off x="4634299" y="1364723"/>
              <a:ext cx="267215" cy="338109"/>
            </a:xfrm>
            <a:prstGeom prst="rect">
              <a:avLst/>
            </a:prstGeom>
          </p:spPr>
        </p:pic>
        <p:sp>
          <p:nvSpPr>
            <p:cNvPr id="61" name="TextBox 6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r>
                <a:rPr lang="en-US" sz="500" b="1" dirty="0" smtClean="0">
                  <a:solidFill>
                    <a:srgbClr val="139DD9"/>
                  </a:solidFill>
                  <a:latin typeface="Corbel"/>
                </a:rPr>
                <a:t>9</a:t>
              </a:r>
              <a:endParaRPr lang="en-US" sz="500" b="1" dirty="0">
                <a:solidFill>
                  <a:srgbClr val="139DD9"/>
                </a:solidFill>
                <a:latin typeface="Corbel"/>
              </a:endParaRPr>
            </a:p>
          </p:txBody>
        </p:sp>
      </p:grpSp>
      <p:grpSp>
        <p:nvGrpSpPr>
          <p:cNvPr id="68" name="Group 67"/>
          <p:cNvGrpSpPr/>
          <p:nvPr/>
        </p:nvGrpSpPr>
        <p:grpSpPr>
          <a:xfrm>
            <a:off x="939217" y="2614142"/>
            <a:ext cx="354485" cy="338109"/>
            <a:chOff x="4583724" y="1364723"/>
            <a:chExt cx="354485" cy="338109"/>
          </a:xfrm>
        </p:grpSpPr>
        <p:pic>
          <p:nvPicPr>
            <p:cNvPr id="69" name="Picture 68"/>
            <p:cNvPicPr>
              <a:picLocks noChangeAspect="1"/>
            </p:cNvPicPr>
            <p:nvPr/>
          </p:nvPicPr>
          <p:blipFill>
            <a:blip r:embed="rId4"/>
            <a:stretch>
              <a:fillRect/>
            </a:stretch>
          </p:blipFill>
          <p:spPr>
            <a:xfrm>
              <a:off x="4634299" y="1364723"/>
              <a:ext cx="267215" cy="338109"/>
            </a:xfrm>
            <a:prstGeom prst="rect">
              <a:avLst/>
            </a:prstGeom>
          </p:spPr>
        </p:pic>
        <p:sp>
          <p:nvSpPr>
            <p:cNvPr id="70" name="TextBox 69"/>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latin typeface="Corbel"/>
                </a:rPr>
                <a:t>SHARD</a:t>
              </a:r>
            </a:p>
            <a:p>
              <a:pPr algn="ctr">
                <a:lnSpc>
                  <a:spcPts val="600"/>
                </a:lnSpc>
              </a:pPr>
              <a:endParaRPr lang="en-US" sz="500" b="1" dirty="0">
                <a:solidFill>
                  <a:srgbClr val="139DD9"/>
                </a:solidFill>
                <a:latin typeface="Corbel"/>
              </a:endParaRPr>
            </a:p>
          </p:txBody>
        </p:sp>
      </p:grpSp>
      <p:sp>
        <p:nvSpPr>
          <p:cNvPr id="169" name="TextBox 168"/>
          <p:cNvSpPr txBox="1"/>
          <p:nvPr/>
        </p:nvSpPr>
        <p:spPr>
          <a:xfrm>
            <a:off x="2693824" y="1510163"/>
            <a:ext cx="1505841" cy="261610"/>
          </a:xfrm>
          <a:prstGeom prst="rect">
            <a:avLst/>
          </a:prstGeom>
          <a:noFill/>
        </p:spPr>
        <p:txBody>
          <a:bodyPr wrap="none" rtlCol="0">
            <a:spAutoFit/>
          </a:bodyPr>
          <a:lstStyle/>
          <a:p>
            <a:r>
              <a:rPr lang="en-US" sz="1100" i="1" dirty="0" smtClean="0">
                <a:solidFill>
                  <a:srgbClr val="E10021"/>
                </a:solidFill>
                <a:latin typeface="Corbel"/>
              </a:rPr>
              <a:t>READ/WRITE/UPDATE</a:t>
            </a:r>
            <a:endParaRPr lang="en-US" sz="1100" i="1" dirty="0">
              <a:solidFill>
                <a:srgbClr val="E10021"/>
              </a:solidFill>
              <a:latin typeface="Corbel"/>
            </a:endParaRPr>
          </a:p>
        </p:txBody>
      </p:sp>
      <p:grpSp>
        <p:nvGrpSpPr>
          <p:cNvPr id="177" name="Group 176"/>
          <p:cNvGrpSpPr/>
          <p:nvPr/>
        </p:nvGrpSpPr>
        <p:grpSpPr>
          <a:xfrm>
            <a:off x="397245" y="1489922"/>
            <a:ext cx="5210432" cy="706834"/>
            <a:chOff x="535001" y="1496787"/>
            <a:chExt cx="5210432" cy="706835"/>
          </a:xfrm>
        </p:grpSpPr>
        <p:cxnSp>
          <p:nvCxnSpPr>
            <p:cNvPr id="170" name="Straight Arrow Connector 169"/>
            <p:cNvCxnSpPr>
              <a:stCxn id="28" idx="2"/>
            </p:cNvCxnSpPr>
            <p:nvPr/>
          </p:nvCxnSpPr>
          <p:spPr>
            <a:xfrm flipH="1">
              <a:off x="535001" y="1496787"/>
              <a:ext cx="1862879" cy="706835"/>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a:stCxn id="27" idx="2"/>
            </p:cNvCxnSpPr>
            <p:nvPr/>
          </p:nvCxnSpPr>
          <p:spPr>
            <a:xfrm>
              <a:off x="4483420" y="1496787"/>
              <a:ext cx="1262013" cy="699970"/>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grpSp>
      <p:grpSp>
        <p:nvGrpSpPr>
          <p:cNvPr id="181" name="Group 180"/>
          <p:cNvGrpSpPr/>
          <p:nvPr/>
        </p:nvGrpSpPr>
        <p:grpSpPr>
          <a:xfrm>
            <a:off x="1422615" y="691244"/>
            <a:ext cx="1950530" cy="805543"/>
            <a:chOff x="1560371" y="691244"/>
            <a:chExt cx="1950530" cy="805543"/>
          </a:xfrm>
        </p:grpSpPr>
        <p:pic>
          <p:nvPicPr>
            <p:cNvPr id="28" name="Picture 27"/>
            <p:cNvPicPr>
              <a:picLocks noChangeAspect="1"/>
            </p:cNvPicPr>
            <p:nvPr/>
          </p:nvPicPr>
          <p:blipFill>
            <a:blip r:embed="rId6"/>
            <a:stretch>
              <a:fillRect/>
            </a:stretch>
          </p:blipFill>
          <p:spPr>
            <a:xfrm>
              <a:off x="1560371" y="691244"/>
              <a:ext cx="1950530" cy="805543"/>
            </a:xfrm>
            <a:prstGeom prst="rect">
              <a:avLst/>
            </a:prstGeom>
          </p:spPr>
        </p:pic>
        <p:sp>
          <p:nvSpPr>
            <p:cNvPr id="179" name="Rectangle 178"/>
            <p:cNvSpPr/>
            <p:nvPr/>
          </p:nvSpPr>
          <p:spPr>
            <a:xfrm>
              <a:off x="2991556"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sp>
        <p:nvSpPr>
          <p:cNvPr id="167" name="Rounded Rectangle 166"/>
          <p:cNvSpPr/>
          <p:nvPr/>
        </p:nvSpPr>
        <p:spPr>
          <a:xfrm>
            <a:off x="1550115"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nvGrpSpPr>
          <p:cNvPr id="182" name="Group 181"/>
          <p:cNvGrpSpPr/>
          <p:nvPr/>
        </p:nvGrpSpPr>
        <p:grpSpPr>
          <a:xfrm>
            <a:off x="3505622" y="691244"/>
            <a:ext cx="1955596" cy="805543"/>
            <a:chOff x="3643378" y="691244"/>
            <a:chExt cx="1955596" cy="805543"/>
          </a:xfrm>
        </p:grpSpPr>
        <p:pic>
          <p:nvPicPr>
            <p:cNvPr id="27" name="Picture 26"/>
            <p:cNvPicPr>
              <a:picLocks noChangeAspect="1"/>
            </p:cNvPicPr>
            <p:nvPr/>
          </p:nvPicPr>
          <p:blipFill>
            <a:blip r:embed="rId7"/>
            <a:stretch>
              <a:fillRect/>
            </a:stretch>
          </p:blipFill>
          <p:spPr>
            <a:xfrm>
              <a:off x="3643378" y="691244"/>
              <a:ext cx="1955596" cy="805543"/>
            </a:xfrm>
            <a:prstGeom prst="rect">
              <a:avLst/>
            </a:prstGeom>
          </p:spPr>
        </p:pic>
        <p:sp>
          <p:nvSpPr>
            <p:cNvPr id="180" name="Rectangle 179"/>
            <p:cNvSpPr/>
            <p:nvPr/>
          </p:nvSpPr>
          <p:spPr>
            <a:xfrm>
              <a:off x="5080000"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grpSp>
      <p:sp>
        <p:nvSpPr>
          <p:cNvPr id="168" name="Rounded Rectangle 167"/>
          <p:cNvSpPr/>
          <p:nvPr/>
        </p:nvSpPr>
        <p:spPr>
          <a:xfrm>
            <a:off x="3630169"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latin typeface="Corbel"/>
            </a:endParaRPr>
          </a:p>
        </p:txBody>
      </p:sp>
      <p:sp>
        <p:nvSpPr>
          <p:cNvPr id="171" name="Content Placeholder 48"/>
          <p:cNvSpPr txBox="1">
            <a:spLocks/>
          </p:cNvSpPr>
          <p:nvPr/>
        </p:nvSpPr>
        <p:spPr>
          <a:xfrm>
            <a:off x="6824030" y="586822"/>
            <a:ext cx="2319970" cy="4228173"/>
          </a:xfrm>
          <a:prstGeom prst="rect">
            <a:avLst/>
          </a:prstGeom>
        </p:spPr>
        <p:txBody>
          <a:bodyPr vert="horz" lIns="0" tIns="0" rIns="0" bIns="0" rtlCol="0" anchor="ctr">
            <a:norm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chemeClr val="accent1"/>
                </a:solidFill>
              </a:rPr>
              <a:t>Application has single logical connection to cluster (client object</a:t>
            </a:r>
            <a:r>
              <a:rPr lang="en-US" sz="1800" dirty="0" smtClean="0">
                <a:solidFill>
                  <a:schemeClr val="accent1"/>
                </a:solidFill>
              </a:rPr>
              <a:t>)</a:t>
            </a:r>
            <a:endParaRPr lang="en-US" sz="1400" dirty="0" smtClean="0"/>
          </a:p>
          <a:p>
            <a:pPr marL="285750" indent="-285750">
              <a:lnSpc>
                <a:spcPct val="90000"/>
              </a:lnSpc>
              <a:buFont typeface="Wingdings" charset="2"/>
              <a:buChar char="§"/>
            </a:pPr>
            <a:r>
              <a:rPr lang="en-US" sz="1400" b="0" dirty="0" smtClean="0"/>
              <a:t>Multiple nodes added or removed at once</a:t>
            </a:r>
          </a:p>
          <a:p>
            <a:pPr marL="285750" indent="-285750">
              <a:lnSpc>
                <a:spcPct val="90000"/>
              </a:lnSpc>
              <a:buFont typeface="Wingdings" charset="2"/>
              <a:buChar char="§"/>
            </a:pPr>
            <a:r>
              <a:rPr lang="en-US" sz="1400" b="0" dirty="0" smtClean="0"/>
              <a:t>One-click operation</a:t>
            </a:r>
          </a:p>
          <a:p>
            <a:pPr marL="285750" indent="-285750">
              <a:lnSpc>
                <a:spcPct val="90000"/>
              </a:lnSpc>
              <a:buFont typeface="Wingdings" charset="2"/>
              <a:buChar char="§"/>
            </a:pPr>
            <a:r>
              <a:rPr lang="en-US" sz="1400" b="0" dirty="0" smtClean="0"/>
              <a:t>Incremental movement of active and replica </a:t>
            </a:r>
            <a:r>
              <a:rPr lang="en-US" sz="1400" b="0" dirty="0" err="1" smtClean="0"/>
              <a:t>vbuckets</a:t>
            </a:r>
            <a:r>
              <a:rPr lang="en-US" sz="1400" b="0" dirty="0" smtClean="0"/>
              <a:t> and data</a:t>
            </a:r>
          </a:p>
          <a:p>
            <a:pPr marL="285750" indent="-285750">
              <a:lnSpc>
                <a:spcPct val="90000"/>
              </a:lnSpc>
              <a:buFont typeface="Wingdings" charset="2"/>
              <a:buChar char="§"/>
            </a:pPr>
            <a:r>
              <a:rPr lang="en-US" sz="1400" b="0" dirty="0" smtClean="0"/>
              <a:t>Client library updated via cluster map</a:t>
            </a:r>
          </a:p>
          <a:p>
            <a:pPr marL="285750" indent="-285750">
              <a:lnSpc>
                <a:spcPct val="90000"/>
              </a:lnSpc>
              <a:buFont typeface="Wingdings" charset="2"/>
              <a:buChar char="§"/>
            </a:pPr>
            <a:r>
              <a:rPr lang="en-US" sz="1400" b="0" dirty="0" smtClean="0"/>
              <a:t>Fully online operation, no downtime or loss of performance</a:t>
            </a:r>
            <a:endParaRPr lang="en-US" sz="1400" b="0" dirty="0"/>
          </a:p>
        </p:txBody>
      </p:sp>
    </p:spTree>
    <p:extLst>
      <p:ext uri="{BB962C8B-B14F-4D97-AF65-F5344CB8AC3E}">
        <p14:creationId xmlns:p14="http://schemas.microsoft.com/office/powerpoint/2010/main" val="359682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par>
                                <p:cTn id="8" presetID="22" presetClass="exit" presetSubtype="8" fill="hold" nodeType="withEffect">
                                  <p:stCondLst>
                                    <p:cond delay="0"/>
                                  </p:stCondLst>
                                  <p:childTnLst>
                                    <p:animEffect transition="out" filter="wipe(left)">
                                      <p:cBhvr>
                                        <p:cTn id="9" dur="900"/>
                                        <p:tgtEl>
                                          <p:spTgt spid="52"/>
                                        </p:tgtEl>
                                      </p:cBhvr>
                                    </p:animEffect>
                                    <p:set>
                                      <p:cBhvr>
                                        <p:cTn id="10" dur="1" fill="hold">
                                          <p:stCondLst>
                                            <p:cond delay="899"/>
                                          </p:stCondLst>
                                        </p:cTn>
                                        <p:tgtEl>
                                          <p:spTgt spid="52"/>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left)">
                                      <p:cBhvr>
                                        <p:cTn id="13" dur="900"/>
                                        <p:tgtEl>
                                          <p:spTgt spid="51"/>
                                        </p:tgtEl>
                                      </p:cBhvr>
                                    </p:animEffect>
                                  </p:childTnLst>
                                </p:cTn>
                              </p:par>
                            </p:childTnLst>
                          </p:cTn>
                        </p:par>
                        <p:par>
                          <p:cTn id="14" fill="hold">
                            <p:stCondLst>
                              <p:cond delay="900"/>
                            </p:stCondLst>
                            <p:childTnLst>
                              <p:par>
                                <p:cTn id="15" presetID="63" presetClass="path" presetSubtype="0" accel="50000" decel="50000" fill="hold" nodeType="afterEffect">
                                  <p:stCondLst>
                                    <p:cond delay="0"/>
                                  </p:stCondLst>
                                  <p:childTnLst>
                                    <p:animMotion origin="layout" path="M 0.11354 -1.87539E-6 L 0.36354 -1.87539E-6 " pathEditMode="relative" rAng="0" ptsTypes="AA">
                                      <p:cBhvr>
                                        <p:cTn id="16" dur="1500" fill="hold"/>
                                        <p:tgtEl>
                                          <p:spTgt spid="59"/>
                                        </p:tgtEl>
                                        <p:attrNameLst>
                                          <p:attrName>ppt_x</p:attrName>
                                          <p:attrName>ppt_y</p:attrName>
                                        </p:attrNameLst>
                                      </p:cBhvr>
                                      <p:rCtr x="12500" y="0"/>
                                    </p:animMotion>
                                  </p:childTnLst>
                                </p:cTn>
                              </p:par>
                              <p:par>
                                <p:cTn id="17" presetID="63" presetClass="path" presetSubtype="0" accel="50000" decel="50000" fill="hold" nodeType="withEffect">
                                  <p:stCondLst>
                                    <p:cond delay="0"/>
                                  </p:stCondLst>
                                  <p:childTnLst>
                                    <p:animMotion origin="layout" path="M -2.77778E-6 4.39235E-6 L 0.36372 4.39235E-6 " pathEditMode="relative" rAng="0" ptsTypes="AA">
                                      <p:cBhvr>
                                        <p:cTn id="18" dur="1500" fill="hold"/>
                                        <p:tgtEl>
                                          <p:spTgt spid="68"/>
                                        </p:tgtEl>
                                        <p:attrNameLst>
                                          <p:attrName>ppt_x</p:attrName>
                                          <p:attrName>ppt_y</p:attrName>
                                        </p:attrNameLst>
                                      </p:cBhvr>
                                      <p:rCtr x="18177" y="0"/>
                                    </p:animMotion>
                                  </p:childTnLst>
                                </p:cTn>
                              </p:par>
                              <p:par>
                                <p:cTn id="19" presetID="63" presetClass="path" presetSubtype="0" accel="50000" decel="50000" fill="hold" nodeType="withEffect">
                                  <p:stCondLst>
                                    <p:cond delay="0"/>
                                  </p:stCondLst>
                                  <p:childTnLst>
                                    <p:animMotion origin="layout" path="M 0 4.4153E-6 L 0.25399 4.4153E-6 " pathEditMode="relative" rAng="0" ptsTypes="AA">
                                      <p:cBhvr>
                                        <p:cTn id="20" dur="1500" fill="hold"/>
                                        <p:tgtEl>
                                          <p:spTgt spid="77"/>
                                        </p:tgtEl>
                                        <p:attrNameLst>
                                          <p:attrName>ppt_x</p:attrName>
                                          <p:attrName>ppt_y</p:attrName>
                                        </p:attrNameLst>
                                      </p:cBhvr>
                                      <p:rCtr x="12691" y="0"/>
                                    </p:animMotion>
                                  </p:childTnLst>
                                </p:cTn>
                              </p:par>
                              <p:par>
                                <p:cTn id="21" presetID="63" presetClass="path" presetSubtype="0" accel="50000" decel="50000" fill="hold" nodeType="withEffect">
                                  <p:stCondLst>
                                    <p:cond delay="0"/>
                                  </p:stCondLst>
                                  <p:childTnLst>
                                    <p:animMotion origin="layout" path="M 0 -2.44369E-6 L 0.36545 -2.44369E-6 " pathEditMode="relative" rAng="0" ptsTypes="AA">
                                      <p:cBhvr>
                                        <p:cTn id="22" dur="1500" fill="hold"/>
                                        <p:tgtEl>
                                          <p:spTgt spid="86"/>
                                        </p:tgtEl>
                                        <p:attrNameLst>
                                          <p:attrName>ppt_x</p:attrName>
                                          <p:attrName>ppt_y</p:attrName>
                                        </p:attrNameLst>
                                      </p:cBhvr>
                                      <p:rCtr x="18264" y="0"/>
                                    </p:animMotion>
                                  </p:childTnLst>
                                </p:cTn>
                              </p:par>
                              <p:par>
                                <p:cTn id="23" presetID="63" presetClass="path" presetSubtype="0" accel="50000" decel="50000" fill="hold" nodeType="withEffect">
                                  <p:stCondLst>
                                    <p:cond delay="0"/>
                                  </p:stCondLst>
                                  <p:childTnLst>
                                    <p:animMotion origin="layout" path="M 1.94444E-6 4.4153E-6 L 0.22031 4.4153E-6 " pathEditMode="relative" rAng="0" ptsTypes="AA">
                                      <p:cBhvr>
                                        <p:cTn id="24" dur="1500" fill="hold"/>
                                        <p:tgtEl>
                                          <p:spTgt spid="95"/>
                                        </p:tgtEl>
                                        <p:attrNameLst>
                                          <p:attrName>ppt_x</p:attrName>
                                          <p:attrName>ppt_y</p:attrName>
                                        </p:attrNameLst>
                                      </p:cBhvr>
                                      <p:rCtr x="11007" y="0"/>
                                    </p:animMotion>
                                  </p:childTnLst>
                                </p:cTn>
                              </p:par>
                              <p:par>
                                <p:cTn id="25" presetID="63" presetClass="path" presetSubtype="0" accel="50000" decel="50000" fill="hold" nodeType="withEffect">
                                  <p:stCondLst>
                                    <p:cond delay="0"/>
                                  </p:stCondLst>
                                  <p:childTnLst>
                                    <p:animMotion origin="layout" path="M 1.94444E-6 -2.44369E-6 L 0.25364 -0.07497 " pathEditMode="relative" rAng="0" ptsTypes="AA">
                                      <p:cBhvr>
                                        <p:cTn id="26" dur="1500" fill="hold"/>
                                        <p:tgtEl>
                                          <p:spTgt spid="104"/>
                                        </p:tgtEl>
                                        <p:attrNameLst>
                                          <p:attrName>ppt_x</p:attrName>
                                          <p:attrName>ppt_y</p:attrName>
                                        </p:attrNameLst>
                                      </p:cBhvr>
                                      <p:rCtr x="12674" y="-3764"/>
                                    </p:animMotion>
                                  </p:childTnLst>
                                </p:cTn>
                              </p:par>
                              <p:par>
                                <p:cTn id="27" presetID="63" presetClass="path" presetSubtype="0" accel="50000" decel="50000" fill="hold" nodeType="withEffect">
                                  <p:stCondLst>
                                    <p:cond delay="0"/>
                                  </p:stCondLst>
                                  <p:childTnLst>
                                    <p:animMotion origin="layout" path="M 3.61111E-6 -3.67171E-6 L 0.50885 -3.67171E-6 " pathEditMode="relative" rAng="0" ptsTypes="AA">
                                      <p:cBhvr>
                                        <p:cTn id="28" dur="1500" fill="hold"/>
                                        <p:tgtEl>
                                          <p:spTgt spid="110"/>
                                        </p:tgtEl>
                                        <p:attrNameLst>
                                          <p:attrName>ppt_x</p:attrName>
                                          <p:attrName>ppt_y</p:attrName>
                                        </p:attrNameLst>
                                      </p:cBhvr>
                                      <p:rCtr x="25434" y="0"/>
                                    </p:animMotion>
                                  </p:childTnLst>
                                </p:cTn>
                              </p:par>
                              <p:par>
                                <p:cTn id="29" presetID="63" presetClass="path" presetSubtype="0" accel="50000" decel="50000" fill="hold" nodeType="withEffect">
                                  <p:stCondLst>
                                    <p:cond delay="0"/>
                                  </p:stCondLst>
                                  <p:childTnLst>
                                    <p:animMotion origin="layout" path="M 3.61111E-6 -4.89047E-6 L 0.39739 -0.07405 " pathEditMode="relative" rAng="0" ptsTypes="AA">
                                      <p:cBhvr>
                                        <p:cTn id="30" dur="1500" fill="hold"/>
                                        <p:tgtEl>
                                          <p:spTgt spid="113"/>
                                        </p:tgtEl>
                                        <p:attrNameLst>
                                          <p:attrName>ppt_x</p:attrName>
                                          <p:attrName>ppt_y</p:attrName>
                                        </p:attrNameLst>
                                      </p:cBhvr>
                                      <p:rCtr x="19861" y="-3703"/>
                                    </p:animMotion>
                                  </p:childTnLst>
                                </p:cTn>
                              </p:par>
                              <p:par>
                                <p:cTn id="31" presetID="63" presetClass="path" presetSubtype="0" accel="50000" decel="50000" fill="hold" nodeType="withEffect">
                                  <p:stCondLst>
                                    <p:cond delay="0"/>
                                  </p:stCondLst>
                                  <p:childTnLst>
                                    <p:animMotion origin="layout" path="M -3.61111E-6 -9.87654E-7 L 0.21945 0.07438 " pathEditMode="relative" rAng="0" ptsTypes="AA">
                                      <p:cBhvr>
                                        <p:cTn id="32" dur="1500" fill="hold"/>
                                        <p:tgtEl>
                                          <p:spTgt spid="116"/>
                                        </p:tgtEl>
                                        <p:attrNameLst>
                                          <p:attrName>ppt_x</p:attrName>
                                          <p:attrName>ppt_y</p:attrName>
                                        </p:attrNameLst>
                                      </p:cBhvr>
                                      <p:rCtr x="10972" y="3704"/>
                                    </p:animMotion>
                                  </p:childTnLst>
                                </p:cTn>
                              </p:par>
                              <p:par>
                                <p:cTn id="33" presetID="63" presetClass="path" presetSubtype="0" accel="50000" decel="50000" fill="hold" nodeType="withEffect">
                                  <p:stCondLst>
                                    <p:cond delay="0"/>
                                  </p:stCondLst>
                                  <p:childTnLst>
                                    <p:animMotion origin="layout" path="M -3.61111E-6 -4.89047E-6 L 0.36441 0.00062 " pathEditMode="relative" rAng="0" ptsTypes="AA">
                                      <p:cBhvr>
                                        <p:cTn id="34" dur="1500" fill="hold"/>
                                        <p:tgtEl>
                                          <p:spTgt spid="119"/>
                                        </p:tgtEl>
                                        <p:attrNameLst>
                                          <p:attrName>ppt_x</p:attrName>
                                          <p:attrName>ppt_y</p:attrName>
                                        </p:attrNameLst>
                                      </p:cBhvr>
                                      <p:rCtr x="18212" y="31"/>
                                    </p:animMotion>
                                  </p:childTnLst>
                                </p:cTn>
                              </p:par>
                              <p:par>
                                <p:cTn id="35" presetID="63" presetClass="path" presetSubtype="0" accel="50000" decel="50000" fill="hold" nodeType="withEffect">
                                  <p:stCondLst>
                                    <p:cond delay="0"/>
                                  </p:stCondLst>
                                  <p:childTnLst>
                                    <p:animMotion origin="layout" path="M -1.66667E-6 1.56221E-6 L 0.075 0.00031 " pathEditMode="relative" rAng="0" ptsTypes="AA">
                                      <p:cBhvr>
                                        <p:cTn id="36" dur="1500" fill="hold"/>
                                        <p:tgtEl>
                                          <p:spTgt spid="122"/>
                                        </p:tgtEl>
                                        <p:attrNameLst>
                                          <p:attrName>ppt_x</p:attrName>
                                          <p:attrName>ppt_y</p:attrName>
                                        </p:attrNameLst>
                                      </p:cBhvr>
                                      <p:rCtr x="3750" y="0"/>
                                    </p:animMotion>
                                  </p:childTnLst>
                                </p:cTn>
                              </p:par>
                              <p:par>
                                <p:cTn id="37" presetID="63" presetClass="path" presetSubtype="0" accel="50000" decel="50000" fill="hold" nodeType="withEffect">
                                  <p:stCondLst>
                                    <p:cond delay="0"/>
                                  </p:stCondLst>
                                  <p:childTnLst>
                                    <p:animMotion origin="layout" path="M -1.66667E-6 -4.89047E-6 L 0.25278 -0.07405 " pathEditMode="relative" rAng="0" ptsTypes="AA">
                                      <p:cBhvr>
                                        <p:cTn id="38" dur="1500" fill="hold"/>
                                        <p:tgtEl>
                                          <p:spTgt spid="125"/>
                                        </p:tgtEl>
                                        <p:attrNameLst>
                                          <p:attrName>ppt_x</p:attrName>
                                          <p:attrName>ppt_y</p:attrName>
                                        </p:attrNameLst>
                                      </p:cBhvr>
                                      <p:rCtr x="12639" y="-3703"/>
                                    </p:animMotion>
                                  </p:childTnLst>
                                </p:cTn>
                              </p:par>
                            </p:childTnLst>
                          </p:cTn>
                        </p:par>
                        <p:par>
                          <p:cTn id="39" fill="hold">
                            <p:stCondLst>
                              <p:cond delay="2400"/>
                            </p:stCondLst>
                            <p:childTnLst>
                              <p:par>
                                <p:cTn id="40" presetID="10" presetClass="entr" presetSubtype="0" repeatCount="3000" fill="hold" grpId="0" nodeType="afterEffect">
                                  <p:stCondLst>
                                    <p:cond delay="0"/>
                                  </p:stCondLst>
                                  <p:childTnLst>
                                    <p:set>
                                      <p:cBhvr>
                                        <p:cTn id="41" dur="1" fill="hold">
                                          <p:stCondLst>
                                            <p:cond delay="0"/>
                                          </p:stCondLst>
                                        </p:cTn>
                                        <p:tgtEl>
                                          <p:spTgt spid="168"/>
                                        </p:tgtEl>
                                        <p:attrNameLst>
                                          <p:attrName>style.visibility</p:attrName>
                                        </p:attrNameLst>
                                      </p:cBhvr>
                                      <p:to>
                                        <p:strVal val="visible"/>
                                      </p:to>
                                    </p:set>
                                    <p:animEffect transition="in" filter="fade">
                                      <p:cBhvr>
                                        <p:cTn id="42" dur="400"/>
                                        <p:tgtEl>
                                          <p:spTgt spid="168"/>
                                        </p:tgtEl>
                                      </p:cBhvr>
                                    </p:animEffect>
                                  </p:childTnLst>
                                </p:cTn>
                              </p:par>
                              <p:par>
                                <p:cTn id="43" presetID="10" presetClass="entr" presetSubtype="0" repeatCount="3000" fill="hold" grpId="0" nodeType="withEffect">
                                  <p:stCondLst>
                                    <p:cond delay="0"/>
                                  </p:stCondLst>
                                  <p:childTnLst>
                                    <p:set>
                                      <p:cBhvr>
                                        <p:cTn id="44" dur="1" fill="hold">
                                          <p:stCondLst>
                                            <p:cond delay="0"/>
                                          </p:stCondLst>
                                        </p:cTn>
                                        <p:tgtEl>
                                          <p:spTgt spid="167"/>
                                        </p:tgtEl>
                                        <p:attrNameLst>
                                          <p:attrName>style.visibility</p:attrName>
                                        </p:attrNameLst>
                                      </p:cBhvr>
                                      <p:to>
                                        <p:strVal val="visible"/>
                                      </p:to>
                                    </p:set>
                                    <p:animEffect transition="in" filter="fade">
                                      <p:cBhvr>
                                        <p:cTn id="45" dur="400"/>
                                        <p:tgtEl>
                                          <p:spTgt spid="167"/>
                                        </p:tgtEl>
                                      </p:cBhvr>
                                    </p:animEffect>
                                  </p:childTnLst>
                                </p:cTn>
                              </p:par>
                            </p:childTnLst>
                          </p:cTn>
                        </p:par>
                        <p:par>
                          <p:cTn id="46" fill="hold">
                            <p:stCondLst>
                              <p:cond delay="3600"/>
                            </p:stCondLst>
                            <p:childTnLst>
                              <p:par>
                                <p:cTn id="47" presetID="10" presetClass="exit" presetSubtype="0" fill="hold" grpId="1" nodeType="afterEffect">
                                  <p:stCondLst>
                                    <p:cond delay="0"/>
                                  </p:stCondLst>
                                  <p:childTnLst>
                                    <p:animEffect transition="out" filter="fade">
                                      <p:cBhvr>
                                        <p:cTn id="48" dur="500"/>
                                        <p:tgtEl>
                                          <p:spTgt spid="168"/>
                                        </p:tgtEl>
                                      </p:cBhvr>
                                    </p:animEffect>
                                    <p:set>
                                      <p:cBhvr>
                                        <p:cTn id="49" dur="1" fill="hold">
                                          <p:stCondLst>
                                            <p:cond delay="499"/>
                                          </p:stCondLst>
                                        </p:cTn>
                                        <p:tgtEl>
                                          <p:spTgt spid="168"/>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67"/>
                                        </p:tgtEl>
                                      </p:cBhvr>
                                    </p:animEffect>
                                    <p:set>
                                      <p:cBhvr>
                                        <p:cTn id="52" dur="1" fill="hold">
                                          <p:stCondLst>
                                            <p:cond delay="499"/>
                                          </p:stCondLst>
                                        </p:cTn>
                                        <p:tgtEl>
                                          <p:spTgt spid="167"/>
                                        </p:tgtEl>
                                        <p:attrNameLst>
                                          <p:attrName>style.visibility</p:attrName>
                                        </p:attrNameLst>
                                      </p:cBhvr>
                                      <p:to>
                                        <p:strVal val="hidden"/>
                                      </p:to>
                                    </p:set>
                                  </p:childTnLst>
                                </p:cTn>
                              </p:par>
                            </p:childTnLst>
                          </p:cTn>
                        </p:par>
                        <p:par>
                          <p:cTn id="53" fill="hold">
                            <p:stCondLst>
                              <p:cond delay="4100"/>
                            </p:stCondLst>
                            <p:childTnLst>
                              <p:par>
                                <p:cTn id="54" presetID="10" presetClass="entr" presetSubtype="0" fill="hold" grpId="0" nodeType="afterEffect">
                                  <p:stCondLst>
                                    <p:cond delay="0"/>
                                  </p:stCondLst>
                                  <p:childTnLst>
                                    <p:set>
                                      <p:cBhvr>
                                        <p:cTn id="55" dur="1" fill="hold">
                                          <p:stCondLst>
                                            <p:cond delay="0"/>
                                          </p:stCondLst>
                                        </p:cTn>
                                        <p:tgtEl>
                                          <p:spTgt spid="169"/>
                                        </p:tgtEl>
                                        <p:attrNameLst>
                                          <p:attrName>style.visibility</p:attrName>
                                        </p:attrNameLst>
                                      </p:cBhvr>
                                      <p:to>
                                        <p:strVal val="visible"/>
                                      </p:to>
                                    </p:set>
                                    <p:animEffect transition="in" filter="fade">
                                      <p:cBhvr>
                                        <p:cTn id="56" dur="500"/>
                                        <p:tgtEl>
                                          <p:spTgt spid="169"/>
                                        </p:tgtEl>
                                      </p:cBhvr>
                                    </p:animEffect>
                                  </p:childTnLst>
                                </p:cTn>
                              </p:par>
                              <p:par>
                                <p:cTn id="57" presetID="22" presetClass="entr" presetSubtype="1" fill="hold" nodeType="withEffect">
                                  <p:stCondLst>
                                    <p:cond delay="0"/>
                                  </p:stCondLst>
                                  <p:childTnLst>
                                    <p:set>
                                      <p:cBhvr>
                                        <p:cTn id="58" dur="1" fill="hold">
                                          <p:stCondLst>
                                            <p:cond delay="0"/>
                                          </p:stCondLst>
                                        </p:cTn>
                                        <p:tgtEl>
                                          <p:spTgt spid="177"/>
                                        </p:tgtEl>
                                        <p:attrNameLst>
                                          <p:attrName>style.visibility</p:attrName>
                                        </p:attrNameLst>
                                      </p:cBhvr>
                                      <p:to>
                                        <p:strVal val="visible"/>
                                      </p:to>
                                    </p:set>
                                    <p:animEffect transition="in" filter="wipe(up)">
                                      <p:cBhvr>
                                        <p:cTn id="59"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p:bldP spid="167" grpId="0" animBg="1"/>
      <p:bldP spid="167" grpId="1" animBg="1"/>
      <p:bldP spid="168" grpId="0" animBg="1"/>
      <p:bldP spid="16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Agenda</a:t>
            </a:r>
            <a:endParaRPr lang="en-US" dirty="0"/>
          </a:p>
        </p:txBody>
      </p:sp>
      <p:sp>
        <p:nvSpPr>
          <p:cNvPr id="3" name="Content Placeholder 2"/>
          <p:cNvSpPr>
            <a:spLocks noGrp="1"/>
          </p:cNvSpPr>
          <p:nvPr>
            <p:ph idx="1"/>
          </p:nvPr>
        </p:nvSpPr>
        <p:spPr>
          <a:xfrm>
            <a:off x="457200" y="685799"/>
            <a:ext cx="8007739" cy="3956155"/>
          </a:xfrm>
        </p:spPr>
        <p:txBody>
          <a:bodyPr>
            <a:noAutofit/>
          </a:bodyPr>
          <a:lstStyle/>
          <a:p>
            <a:pPr marL="0" indent="0">
              <a:buNone/>
            </a:pPr>
            <a:r>
              <a:rPr lang="en-US" sz="2000" dirty="0" smtClean="0"/>
              <a:t>A series of lecture and labs designed to get you up and productive with development on Couchbase.</a:t>
            </a:r>
            <a:br>
              <a:rPr lang="en-US" sz="2000" dirty="0" smtClean="0"/>
            </a:br>
            <a:endParaRPr lang="en-US" sz="1300" dirty="0" smtClean="0"/>
          </a:p>
          <a:p>
            <a:pPr marL="1717675" indent="-1717675">
              <a:buNone/>
              <a:tabLst>
                <a:tab pos="1717675" algn="l"/>
              </a:tabLst>
            </a:pPr>
            <a:r>
              <a:rPr lang="en-US" sz="1300" dirty="0" smtClean="0"/>
              <a:t>09:00 - 9:45 	Lecture: Overview of Couchbase </a:t>
            </a:r>
            <a:r>
              <a:rPr lang="en-US" sz="1300" dirty="0" smtClean="0"/>
              <a:t> [Lec-01]</a:t>
            </a:r>
            <a:endParaRPr lang="en-US" sz="1300" dirty="0" smtClean="0"/>
          </a:p>
          <a:p>
            <a:pPr marL="1717675" indent="-1717675">
              <a:buNone/>
              <a:tabLst>
                <a:tab pos="1717675" algn="l"/>
              </a:tabLst>
            </a:pPr>
            <a:r>
              <a:rPr lang="en-US" sz="1300" dirty="0" smtClean="0"/>
              <a:t>09:45 - 10:00	Lab: Set up Your </a:t>
            </a:r>
            <a:r>
              <a:rPr lang="en-US" sz="1300" dirty="0" smtClean="0"/>
              <a:t>Environment [Lab-01]</a:t>
            </a:r>
            <a:endParaRPr lang="en-US" sz="1300" dirty="0" smtClean="0"/>
          </a:p>
          <a:p>
            <a:pPr marL="1717675" indent="-1717675">
              <a:buNone/>
              <a:tabLst>
                <a:tab pos="1717675" algn="l"/>
              </a:tabLst>
            </a:pPr>
            <a:r>
              <a:rPr lang="en-US" sz="1300" dirty="0" smtClean="0"/>
              <a:t>10:00 - 10:30	Lecture: Programming Model for </a:t>
            </a:r>
            <a:r>
              <a:rPr lang="en-US" sz="1300" dirty="0"/>
              <a:t>Couchbase [Lec-</a:t>
            </a:r>
            <a:r>
              <a:rPr lang="en-US" sz="1300" dirty="0" smtClean="0"/>
              <a:t>02]</a:t>
            </a:r>
            <a:endParaRPr lang="en-US" sz="1300" dirty="0" smtClean="0"/>
          </a:p>
          <a:p>
            <a:pPr marL="1717675" indent="-1717675">
              <a:buNone/>
              <a:tabLst>
                <a:tab pos="1717675" algn="l"/>
              </a:tabLst>
            </a:pPr>
            <a:r>
              <a:rPr lang="en-US" sz="1300" dirty="0" smtClean="0"/>
              <a:t>10:30 - 10:45 	</a:t>
            </a:r>
            <a:r>
              <a:rPr lang="en-US" sz="1300" i="1" dirty="0" smtClean="0"/>
              <a:t>Break</a:t>
            </a:r>
          </a:p>
          <a:p>
            <a:pPr marL="1717675" indent="-1717675">
              <a:buNone/>
              <a:tabLst>
                <a:tab pos="1717675" algn="l"/>
              </a:tabLst>
            </a:pPr>
            <a:r>
              <a:rPr lang="en-US" sz="1300" dirty="0" smtClean="0"/>
              <a:t>10:45 - 11:15	Lab: Development Environment and Exercise the Programming </a:t>
            </a:r>
            <a:r>
              <a:rPr lang="en-US" sz="1300" dirty="0"/>
              <a:t>Model [Lab-</a:t>
            </a:r>
            <a:r>
              <a:rPr lang="en-US" sz="1300" dirty="0" smtClean="0"/>
              <a:t>02]</a:t>
            </a:r>
            <a:endParaRPr lang="en-US" sz="1300" dirty="0" smtClean="0"/>
          </a:p>
          <a:p>
            <a:pPr marL="1717675" indent="-1717675">
              <a:buNone/>
              <a:tabLst>
                <a:tab pos="1717675" algn="l"/>
              </a:tabLst>
            </a:pPr>
            <a:r>
              <a:rPr lang="en-US" sz="1300" dirty="0" smtClean="0"/>
              <a:t>11:15 - 12:00	Lecture: N1QL </a:t>
            </a:r>
            <a:r>
              <a:rPr lang="en-US" sz="1300" dirty="0"/>
              <a:t>Introduction [Lec-</a:t>
            </a:r>
            <a:r>
              <a:rPr lang="en-US" sz="1300" dirty="0" smtClean="0"/>
              <a:t>03]</a:t>
            </a:r>
            <a:endParaRPr lang="en-US" sz="1300" dirty="0" smtClean="0"/>
          </a:p>
          <a:p>
            <a:pPr marL="1717675" indent="-1717675">
              <a:buNone/>
              <a:tabLst>
                <a:tab pos="1717675" algn="l"/>
              </a:tabLst>
            </a:pPr>
            <a:r>
              <a:rPr lang="en-US" sz="1300" dirty="0" smtClean="0"/>
              <a:t>12:00 - 13:00 	</a:t>
            </a:r>
            <a:r>
              <a:rPr lang="en-US" sz="1300" i="1" dirty="0" smtClean="0"/>
              <a:t>Lunch Break</a:t>
            </a:r>
          </a:p>
          <a:p>
            <a:pPr marL="1717675" indent="-1717675">
              <a:buNone/>
              <a:tabLst>
                <a:tab pos="1717675" algn="l"/>
              </a:tabLst>
            </a:pPr>
            <a:r>
              <a:rPr lang="en-US" sz="1300" dirty="0" smtClean="0"/>
              <a:t>13:00 - 14:00	Lab: Using N1QL with the Sample </a:t>
            </a:r>
            <a:r>
              <a:rPr lang="en-US" sz="1300" dirty="0"/>
              <a:t>Database [Lab-</a:t>
            </a:r>
            <a:r>
              <a:rPr lang="en-US" sz="1300" dirty="0" smtClean="0"/>
              <a:t>03]</a:t>
            </a:r>
            <a:endParaRPr lang="en-US" sz="1300" dirty="0" smtClean="0"/>
          </a:p>
          <a:p>
            <a:pPr marL="1717675" indent="-1717675">
              <a:buNone/>
              <a:tabLst>
                <a:tab pos="1717675" algn="l"/>
              </a:tabLst>
            </a:pPr>
            <a:r>
              <a:rPr lang="en-US" sz="1300" dirty="0" smtClean="0"/>
              <a:t>14:00 - 14:10	</a:t>
            </a:r>
            <a:r>
              <a:rPr lang="en-US" sz="1300" i="1" dirty="0" smtClean="0"/>
              <a:t>Break</a:t>
            </a:r>
          </a:p>
          <a:p>
            <a:pPr marL="1717675" indent="-1717675">
              <a:buNone/>
              <a:tabLst>
                <a:tab pos="1717675" algn="l"/>
              </a:tabLst>
            </a:pPr>
            <a:r>
              <a:rPr lang="en-US" sz="1300" dirty="0" smtClean="0"/>
              <a:t>15:10 - 16:00	Lecture: More Detailed Features with </a:t>
            </a:r>
            <a:r>
              <a:rPr lang="en-US" sz="1300" dirty="0"/>
              <a:t>N1QL [Lec-</a:t>
            </a:r>
            <a:r>
              <a:rPr lang="en-US" sz="1300" dirty="0" smtClean="0"/>
              <a:t>04]</a:t>
            </a:r>
            <a:endParaRPr lang="en-US" sz="1300" dirty="0" smtClean="0"/>
          </a:p>
          <a:p>
            <a:pPr marL="1717675" indent="-1717675">
              <a:buNone/>
              <a:tabLst>
                <a:tab pos="1717675" algn="l"/>
              </a:tabLst>
            </a:pPr>
            <a:r>
              <a:rPr lang="en-US" sz="1300" dirty="0" smtClean="0"/>
              <a:t>16:00 - 16:30	Lab: N1QL When Creating and Modifying </a:t>
            </a:r>
            <a:r>
              <a:rPr lang="en-US" sz="1300" dirty="0"/>
              <a:t>Data [Lab-</a:t>
            </a:r>
            <a:r>
              <a:rPr lang="en-US" sz="1300" dirty="0" smtClean="0"/>
              <a:t>04]</a:t>
            </a:r>
            <a:endParaRPr lang="en-US" sz="1300" dirty="0" smtClean="0"/>
          </a:p>
          <a:p>
            <a:pPr marL="1717675" indent="-1717675">
              <a:buNone/>
              <a:tabLst>
                <a:tab pos="1717675" algn="l"/>
              </a:tabLst>
            </a:pPr>
            <a:r>
              <a:rPr lang="en-US" sz="1300" dirty="0" smtClean="0"/>
              <a:t>16:30 - 17:00	Lecture: Survey of a Sample </a:t>
            </a:r>
            <a:r>
              <a:rPr lang="en-US" sz="1300" dirty="0"/>
              <a:t>Application [Lec-</a:t>
            </a:r>
            <a:r>
              <a:rPr lang="en-US" sz="1300" dirty="0" smtClean="0"/>
              <a:t>05]</a:t>
            </a:r>
            <a:endParaRPr lang="en-US" sz="1300" dirty="0" smtClean="0"/>
          </a:p>
          <a:p>
            <a:pPr marL="1717675" indent="-1717675">
              <a:buNone/>
              <a:tabLst>
                <a:tab pos="1717675" algn="l"/>
              </a:tabLst>
            </a:pPr>
            <a:r>
              <a:rPr lang="en-US" sz="1300" dirty="0" smtClean="0"/>
              <a:t>17:00 - 17:45 	Workshop: Your Questions and Use Cases</a:t>
            </a:r>
          </a:p>
          <a:p>
            <a:pPr marL="1717675" indent="-1717675">
              <a:buNone/>
              <a:tabLst>
                <a:tab pos="1717675" algn="l"/>
              </a:tabLst>
            </a:pPr>
            <a:endParaRPr lang="en-US" sz="1300" dirty="0"/>
          </a:p>
        </p:txBody>
      </p:sp>
    </p:spTree>
    <p:extLst>
      <p:ext uri="{BB962C8B-B14F-4D97-AF65-F5344CB8AC3E}">
        <p14:creationId xmlns:p14="http://schemas.microsoft.com/office/powerpoint/2010/main" val="23313444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Over Node</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20</a:t>
            </a:fld>
            <a:endParaRPr lang="en-US"/>
          </a:p>
        </p:txBody>
      </p:sp>
      <p:pic>
        <p:nvPicPr>
          <p:cNvPr id="4" name="Picture 3"/>
          <p:cNvPicPr>
            <a:picLocks noChangeAspect="1"/>
          </p:cNvPicPr>
          <p:nvPr/>
        </p:nvPicPr>
        <p:blipFill>
          <a:blip r:embed="rId2"/>
          <a:stretch>
            <a:fillRect/>
          </a:stretch>
        </p:blipFill>
        <p:spPr>
          <a:xfrm>
            <a:off x="68777" y="1787063"/>
            <a:ext cx="1273196" cy="2782766"/>
          </a:xfrm>
          <a:prstGeom prst="rect">
            <a:avLst/>
          </a:prstGeom>
        </p:spPr>
      </p:pic>
      <p:pic>
        <p:nvPicPr>
          <p:cNvPr id="5" name="Picture 4"/>
          <p:cNvPicPr>
            <a:picLocks noChangeAspect="1"/>
          </p:cNvPicPr>
          <p:nvPr/>
        </p:nvPicPr>
        <p:blipFill>
          <a:blip r:embed="rId2"/>
          <a:stretch>
            <a:fillRect/>
          </a:stretch>
        </p:blipFill>
        <p:spPr>
          <a:xfrm>
            <a:off x="1392239" y="1787063"/>
            <a:ext cx="1273196" cy="2782766"/>
          </a:xfrm>
          <a:prstGeom prst="rect">
            <a:avLst/>
          </a:prstGeom>
        </p:spPr>
      </p:pic>
      <p:pic>
        <p:nvPicPr>
          <p:cNvPr id="6" name="Picture 5"/>
          <p:cNvPicPr>
            <a:picLocks noChangeAspect="1"/>
          </p:cNvPicPr>
          <p:nvPr/>
        </p:nvPicPr>
        <p:blipFill>
          <a:blip r:embed="rId2"/>
          <a:stretch>
            <a:fillRect/>
          </a:stretch>
        </p:blipFill>
        <p:spPr>
          <a:xfrm>
            <a:off x="2715702" y="1787063"/>
            <a:ext cx="1273196" cy="2782766"/>
          </a:xfrm>
          <a:prstGeom prst="rect">
            <a:avLst/>
          </a:prstGeom>
        </p:spPr>
      </p:pic>
      <p:sp>
        <p:nvSpPr>
          <p:cNvPr id="7" name="TextBox 6"/>
          <p:cNvSpPr txBox="1"/>
          <p:nvPr/>
        </p:nvSpPr>
        <p:spPr>
          <a:xfrm>
            <a:off x="409869"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8" name="TextBox 7"/>
          <p:cNvSpPr txBox="1"/>
          <p:nvPr/>
        </p:nvSpPr>
        <p:spPr>
          <a:xfrm>
            <a:off x="1749875"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9" name="TextBox 8"/>
          <p:cNvSpPr txBox="1"/>
          <p:nvPr/>
        </p:nvSpPr>
        <p:spPr>
          <a:xfrm>
            <a:off x="3069495"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10" name="TextBox 9"/>
          <p:cNvSpPr txBox="1"/>
          <p:nvPr/>
        </p:nvSpPr>
        <p:spPr>
          <a:xfrm>
            <a:off x="409869"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1" name="TextBox 10"/>
          <p:cNvSpPr txBox="1"/>
          <p:nvPr/>
        </p:nvSpPr>
        <p:spPr>
          <a:xfrm>
            <a:off x="1749875"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2" name="TextBox 11"/>
          <p:cNvSpPr txBox="1"/>
          <p:nvPr/>
        </p:nvSpPr>
        <p:spPr>
          <a:xfrm>
            <a:off x="3069495"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3" name="TextBox 12"/>
          <p:cNvSpPr txBox="1"/>
          <p:nvPr/>
        </p:nvSpPr>
        <p:spPr>
          <a:xfrm>
            <a:off x="223012" y="4276275"/>
            <a:ext cx="1049937" cy="215444"/>
          </a:xfrm>
          <a:prstGeom prst="rect">
            <a:avLst/>
          </a:prstGeom>
          <a:noFill/>
        </p:spPr>
        <p:txBody>
          <a:bodyPr wrap="none" rtlCol="0">
            <a:spAutoFit/>
          </a:bodyPr>
          <a:lstStyle/>
          <a:p>
            <a:pPr algn="ctr"/>
            <a:r>
              <a:rPr lang="en-US" sz="800" b="1" i="1" dirty="0" smtClean="0">
                <a:solidFill>
                  <a:schemeClr val="accent2"/>
                </a:solidFill>
              </a:rPr>
              <a:t>Couchbase Server 1</a:t>
            </a:r>
            <a:endParaRPr lang="en-US" sz="800" b="1" i="1" dirty="0">
              <a:solidFill>
                <a:schemeClr val="accent2"/>
              </a:solidFill>
            </a:endParaRPr>
          </a:p>
        </p:txBody>
      </p:sp>
      <p:sp>
        <p:nvSpPr>
          <p:cNvPr id="14" name="TextBox 13"/>
          <p:cNvSpPr txBox="1"/>
          <p:nvPr/>
        </p:nvSpPr>
        <p:spPr>
          <a:xfrm>
            <a:off x="1547171" y="4276275"/>
            <a:ext cx="1051740" cy="215444"/>
          </a:xfrm>
          <a:prstGeom prst="rect">
            <a:avLst/>
          </a:prstGeom>
          <a:noFill/>
        </p:spPr>
        <p:txBody>
          <a:bodyPr wrap="none" rtlCol="0">
            <a:spAutoFit/>
          </a:bodyPr>
          <a:lstStyle/>
          <a:p>
            <a:pPr algn="ctr"/>
            <a:r>
              <a:rPr lang="en-US" sz="800" b="1" i="1" dirty="0">
                <a:solidFill>
                  <a:schemeClr val="accent2"/>
                </a:solidFill>
              </a:rPr>
              <a:t>Couchbase Server 2</a:t>
            </a:r>
          </a:p>
        </p:txBody>
      </p:sp>
      <p:sp>
        <p:nvSpPr>
          <p:cNvPr id="15" name="TextBox 14"/>
          <p:cNvSpPr txBox="1"/>
          <p:nvPr/>
        </p:nvSpPr>
        <p:spPr>
          <a:xfrm>
            <a:off x="2868844" y="4276275"/>
            <a:ext cx="1047633" cy="215444"/>
          </a:xfrm>
          <a:prstGeom prst="rect">
            <a:avLst/>
          </a:prstGeom>
          <a:noFill/>
        </p:spPr>
        <p:txBody>
          <a:bodyPr wrap="none" rtlCol="0">
            <a:spAutoFit/>
          </a:bodyPr>
          <a:lstStyle/>
          <a:p>
            <a:pPr algn="ctr"/>
            <a:r>
              <a:rPr lang="en-US" sz="800" b="1" i="1" dirty="0">
                <a:solidFill>
                  <a:schemeClr val="accent2"/>
                </a:solidFill>
              </a:rPr>
              <a:t>Couchbase Server 3</a:t>
            </a:r>
          </a:p>
        </p:txBody>
      </p:sp>
      <p:grpSp>
        <p:nvGrpSpPr>
          <p:cNvPr id="16" name="Group 15"/>
          <p:cNvGrpSpPr/>
          <p:nvPr/>
        </p:nvGrpSpPr>
        <p:grpSpPr>
          <a:xfrm>
            <a:off x="4036826" y="1787063"/>
            <a:ext cx="2596659" cy="2782766"/>
            <a:chOff x="4227371" y="1787063"/>
            <a:chExt cx="2596659" cy="2782766"/>
          </a:xfrm>
        </p:grpSpPr>
        <p:pic>
          <p:nvPicPr>
            <p:cNvPr id="17" name="Picture 16"/>
            <p:cNvPicPr>
              <a:picLocks noChangeAspect="1"/>
            </p:cNvPicPr>
            <p:nvPr/>
          </p:nvPicPr>
          <p:blipFill>
            <a:blip r:embed="rId2"/>
            <a:stretch>
              <a:fillRect/>
            </a:stretch>
          </p:blipFill>
          <p:spPr>
            <a:xfrm>
              <a:off x="4227371" y="1787063"/>
              <a:ext cx="1273196" cy="2782766"/>
            </a:xfrm>
            <a:prstGeom prst="rect">
              <a:avLst/>
            </a:prstGeom>
          </p:spPr>
        </p:pic>
        <p:pic>
          <p:nvPicPr>
            <p:cNvPr id="18" name="Picture 17"/>
            <p:cNvPicPr>
              <a:picLocks noChangeAspect="1"/>
            </p:cNvPicPr>
            <p:nvPr/>
          </p:nvPicPr>
          <p:blipFill>
            <a:blip r:embed="rId2"/>
            <a:stretch>
              <a:fillRect/>
            </a:stretch>
          </p:blipFill>
          <p:spPr>
            <a:xfrm>
              <a:off x="5550834" y="1787063"/>
              <a:ext cx="1273196" cy="2782766"/>
            </a:xfrm>
            <a:prstGeom prst="rect">
              <a:avLst/>
            </a:prstGeom>
          </p:spPr>
        </p:pic>
        <p:sp>
          <p:nvSpPr>
            <p:cNvPr id="19" name="TextBox 18"/>
            <p:cNvSpPr txBox="1"/>
            <p:nvPr/>
          </p:nvSpPr>
          <p:spPr>
            <a:xfrm>
              <a:off x="4585007"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20" name="TextBox 19"/>
            <p:cNvSpPr txBox="1"/>
            <p:nvPr/>
          </p:nvSpPr>
          <p:spPr>
            <a:xfrm>
              <a:off x="5904627"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21" name="TextBox 20"/>
            <p:cNvSpPr txBox="1"/>
            <p:nvPr/>
          </p:nvSpPr>
          <p:spPr>
            <a:xfrm>
              <a:off x="4585007"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22" name="TextBox 21"/>
            <p:cNvSpPr txBox="1"/>
            <p:nvPr/>
          </p:nvSpPr>
          <p:spPr>
            <a:xfrm>
              <a:off x="5904627"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23" name="TextBox 22"/>
            <p:cNvSpPr txBox="1"/>
            <p:nvPr/>
          </p:nvSpPr>
          <p:spPr>
            <a:xfrm>
              <a:off x="4382303" y="4276275"/>
              <a:ext cx="1051740" cy="215444"/>
            </a:xfrm>
            <a:prstGeom prst="rect">
              <a:avLst/>
            </a:prstGeom>
            <a:noFill/>
          </p:spPr>
          <p:txBody>
            <a:bodyPr wrap="none" rtlCol="0">
              <a:spAutoFit/>
            </a:bodyPr>
            <a:lstStyle/>
            <a:p>
              <a:pPr algn="ctr"/>
              <a:r>
                <a:rPr lang="en-US" sz="800" b="1" i="1" dirty="0">
                  <a:solidFill>
                    <a:schemeClr val="accent2"/>
                  </a:solidFill>
                </a:rPr>
                <a:t>Couchbase Server </a:t>
              </a:r>
              <a:r>
                <a:rPr lang="en-US" sz="800" b="1" i="1" dirty="0" smtClean="0">
                  <a:solidFill>
                    <a:schemeClr val="accent2"/>
                  </a:solidFill>
                </a:rPr>
                <a:t>4</a:t>
              </a:r>
              <a:endParaRPr lang="en-US" sz="800" b="1" i="1" dirty="0">
                <a:solidFill>
                  <a:schemeClr val="accent2"/>
                </a:solidFill>
              </a:endParaRPr>
            </a:p>
          </p:txBody>
        </p:sp>
        <p:sp>
          <p:nvSpPr>
            <p:cNvPr id="24" name="TextBox 23"/>
            <p:cNvSpPr txBox="1"/>
            <p:nvPr/>
          </p:nvSpPr>
          <p:spPr>
            <a:xfrm>
              <a:off x="5703976" y="4276275"/>
              <a:ext cx="1047633" cy="215444"/>
            </a:xfrm>
            <a:prstGeom prst="rect">
              <a:avLst/>
            </a:prstGeom>
            <a:noFill/>
          </p:spPr>
          <p:txBody>
            <a:bodyPr wrap="none" rtlCol="0">
              <a:spAutoFit/>
            </a:bodyPr>
            <a:lstStyle/>
            <a:p>
              <a:pPr algn="ctr"/>
              <a:r>
                <a:rPr lang="en-US" sz="800" b="1" i="1" dirty="0">
                  <a:solidFill>
                    <a:schemeClr val="accent2"/>
                  </a:solidFill>
                </a:rPr>
                <a:t>Couchbase Server </a:t>
              </a:r>
              <a:r>
                <a:rPr lang="en-US" sz="800" b="1" i="1" dirty="0" smtClean="0">
                  <a:solidFill>
                    <a:schemeClr val="accent2"/>
                  </a:solidFill>
                </a:rPr>
                <a:t>5</a:t>
              </a:r>
              <a:endParaRPr lang="en-US" sz="800" b="1" i="1" dirty="0">
                <a:solidFill>
                  <a:schemeClr val="accent2"/>
                </a:solidFill>
              </a:endParaRPr>
            </a:p>
          </p:txBody>
        </p:sp>
      </p:grpSp>
      <p:grpSp>
        <p:nvGrpSpPr>
          <p:cNvPr id="25" name="Group 24"/>
          <p:cNvGrpSpPr/>
          <p:nvPr/>
        </p:nvGrpSpPr>
        <p:grpSpPr>
          <a:xfrm>
            <a:off x="170715" y="4614558"/>
            <a:ext cx="6462770" cy="200437"/>
            <a:chOff x="361260" y="4849168"/>
            <a:chExt cx="6462770" cy="200437"/>
          </a:xfrm>
        </p:grpSpPr>
        <p:pic>
          <p:nvPicPr>
            <p:cNvPr id="26" name="Picture 25"/>
            <p:cNvPicPr>
              <a:picLocks noChangeAspect="1"/>
            </p:cNvPicPr>
            <p:nvPr/>
          </p:nvPicPr>
          <p:blipFill rotWithShape="1">
            <a:blip r:embed="rId3"/>
            <a:srcRect l="39121" r="39121"/>
            <a:stretch/>
          </p:blipFill>
          <p:spPr>
            <a:xfrm>
              <a:off x="3125275" y="4871581"/>
              <a:ext cx="878718" cy="178024"/>
            </a:xfrm>
            <a:prstGeom prst="rect">
              <a:avLst/>
            </a:prstGeom>
          </p:spPr>
        </p:pic>
        <p:cxnSp>
          <p:nvCxnSpPr>
            <p:cNvPr id="27" name="Straight Connector 26"/>
            <p:cNvCxnSpPr/>
            <p:nvPr/>
          </p:nvCxnSpPr>
          <p:spPr>
            <a:xfrm>
              <a:off x="36126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82403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069667" y="4983638"/>
              <a:ext cx="2754363"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61260" y="4983638"/>
              <a:ext cx="2698129"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31" name="Group 30"/>
          <p:cNvGrpSpPr/>
          <p:nvPr/>
        </p:nvGrpSpPr>
        <p:grpSpPr>
          <a:xfrm>
            <a:off x="255041" y="2228405"/>
            <a:ext cx="354485" cy="338109"/>
            <a:chOff x="4583724" y="1364723"/>
            <a:chExt cx="354485" cy="338109"/>
          </a:xfrm>
        </p:grpSpPr>
        <p:pic>
          <p:nvPicPr>
            <p:cNvPr id="32" name="Picture 31"/>
            <p:cNvPicPr>
              <a:picLocks noChangeAspect="1"/>
            </p:cNvPicPr>
            <p:nvPr/>
          </p:nvPicPr>
          <p:blipFill>
            <a:blip r:embed="rId4"/>
            <a:stretch>
              <a:fillRect/>
            </a:stretch>
          </p:blipFill>
          <p:spPr>
            <a:xfrm>
              <a:off x="4634299" y="1364723"/>
              <a:ext cx="267215" cy="338109"/>
            </a:xfrm>
            <a:prstGeom prst="rect">
              <a:avLst/>
            </a:prstGeom>
          </p:spPr>
        </p:pic>
        <p:sp>
          <p:nvSpPr>
            <p:cNvPr id="33" name="TextBox 3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34" name="Group 33"/>
          <p:cNvGrpSpPr/>
          <p:nvPr/>
        </p:nvGrpSpPr>
        <p:grpSpPr>
          <a:xfrm>
            <a:off x="570734" y="2228405"/>
            <a:ext cx="354485" cy="338109"/>
            <a:chOff x="4583724" y="1364723"/>
            <a:chExt cx="354485" cy="338109"/>
          </a:xfrm>
        </p:grpSpPr>
        <p:pic>
          <p:nvPicPr>
            <p:cNvPr id="35" name="Picture 34"/>
            <p:cNvPicPr>
              <a:picLocks noChangeAspect="1"/>
            </p:cNvPicPr>
            <p:nvPr/>
          </p:nvPicPr>
          <p:blipFill>
            <a:blip r:embed="rId4"/>
            <a:stretch>
              <a:fillRect/>
            </a:stretch>
          </p:blipFill>
          <p:spPr>
            <a:xfrm>
              <a:off x="4634299" y="1364723"/>
              <a:ext cx="267215" cy="338109"/>
            </a:xfrm>
            <a:prstGeom prst="rect">
              <a:avLst/>
            </a:prstGeom>
          </p:spPr>
        </p:pic>
        <p:sp>
          <p:nvSpPr>
            <p:cNvPr id="36" name="TextBox 3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37" name="Group 36"/>
          <p:cNvGrpSpPr/>
          <p:nvPr/>
        </p:nvGrpSpPr>
        <p:grpSpPr>
          <a:xfrm>
            <a:off x="255041" y="2614142"/>
            <a:ext cx="354485" cy="338109"/>
            <a:chOff x="632361" y="2614142"/>
            <a:chExt cx="354485" cy="338109"/>
          </a:xfrm>
        </p:grpSpPr>
        <p:pic>
          <p:nvPicPr>
            <p:cNvPr id="38" name="Picture 37"/>
            <p:cNvPicPr>
              <a:picLocks noChangeAspect="1"/>
            </p:cNvPicPr>
            <p:nvPr/>
          </p:nvPicPr>
          <p:blipFill>
            <a:blip r:embed="rId4"/>
            <a:stretch>
              <a:fillRect/>
            </a:stretch>
          </p:blipFill>
          <p:spPr>
            <a:xfrm>
              <a:off x="682936" y="2614142"/>
              <a:ext cx="267215" cy="338109"/>
            </a:xfrm>
            <a:prstGeom prst="rect">
              <a:avLst/>
            </a:prstGeom>
          </p:spPr>
        </p:pic>
        <p:sp>
          <p:nvSpPr>
            <p:cNvPr id="39" name="TextBox 38"/>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40" name="Group 39"/>
          <p:cNvGrpSpPr/>
          <p:nvPr/>
        </p:nvGrpSpPr>
        <p:grpSpPr>
          <a:xfrm>
            <a:off x="570734" y="2614142"/>
            <a:ext cx="354485" cy="338109"/>
            <a:chOff x="4583724" y="1364723"/>
            <a:chExt cx="354485" cy="338109"/>
          </a:xfrm>
        </p:grpSpPr>
        <p:pic>
          <p:nvPicPr>
            <p:cNvPr id="41" name="Picture 40"/>
            <p:cNvPicPr>
              <a:picLocks noChangeAspect="1"/>
            </p:cNvPicPr>
            <p:nvPr/>
          </p:nvPicPr>
          <p:blipFill>
            <a:blip r:embed="rId4"/>
            <a:stretch>
              <a:fillRect/>
            </a:stretch>
          </p:blipFill>
          <p:spPr>
            <a:xfrm>
              <a:off x="4634299" y="1364723"/>
              <a:ext cx="267215" cy="338109"/>
            </a:xfrm>
            <a:prstGeom prst="rect">
              <a:avLst/>
            </a:prstGeom>
          </p:spPr>
        </p:pic>
        <p:sp>
          <p:nvSpPr>
            <p:cNvPr id="42" name="TextBox 4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43" name="Group 42"/>
          <p:cNvGrpSpPr/>
          <p:nvPr/>
        </p:nvGrpSpPr>
        <p:grpSpPr>
          <a:xfrm>
            <a:off x="1572957" y="2228405"/>
            <a:ext cx="354485" cy="338109"/>
            <a:chOff x="4583724" y="1364723"/>
            <a:chExt cx="354485" cy="338109"/>
          </a:xfrm>
        </p:grpSpPr>
        <p:pic>
          <p:nvPicPr>
            <p:cNvPr id="44" name="Picture 43"/>
            <p:cNvPicPr>
              <a:picLocks noChangeAspect="1"/>
            </p:cNvPicPr>
            <p:nvPr/>
          </p:nvPicPr>
          <p:blipFill>
            <a:blip r:embed="rId4"/>
            <a:stretch>
              <a:fillRect/>
            </a:stretch>
          </p:blipFill>
          <p:spPr>
            <a:xfrm>
              <a:off x="4634299" y="1364723"/>
              <a:ext cx="267215" cy="338109"/>
            </a:xfrm>
            <a:prstGeom prst="rect">
              <a:avLst/>
            </a:prstGeom>
          </p:spPr>
        </p:pic>
        <p:sp>
          <p:nvSpPr>
            <p:cNvPr id="45" name="TextBox 4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46" name="Group 45"/>
          <p:cNvGrpSpPr/>
          <p:nvPr/>
        </p:nvGrpSpPr>
        <p:grpSpPr>
          <a:xfrm>
            <a:off x="1572957" y="2614142"/>
            <a:ext cx="354485" cy="338109"/>
            <a:chOff x="632361" y="2614142"/>
            <a:chExt cx="354485" cy="338109"/>
          </a:xfrm>
        </p:grpSpPr>
        <p:pic>
          <p:nvPicPr>
            <p:cNvPr id="47" name="Picture 46"/>
            <p:cNvPicPr>
              <a:picLocks noChangeAspect="1"/>
            </p:cNvPicPr>
            <p:nvPr/>
          </p:nvPicPr>
          <p:blipFill>
            <a:blip r:embed="rId4"/>
            <a:stretch>
              <a:fillRect/>
            </a:stretch>
          </p:blipFill>
          <p:spPr>
            <a:xfrm>
              <a:off x="682936" y="2614142"/>
              <a:ext cx="267215" cy="338109"/>
            </a:xfrm>
            <a:prstGeom prst="rect">
              <a:avLst/>
            </a:prstGeom>
          </p:spPr>
        </p:pic>
        <p:sp>
          <p:nvSpPr>
            <p:cNvPr id="48" name="TextBox 47"/>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49" name="Group 48"/>
          <p:cNvGrpSpPr/>
          <p:nvPr/>
        </p:nvGrpSpPr>
        <p:grpSpPr>
          <a:xfrm>
            <a:off x="1888650" y="2614142"/>
            <a:ext cx="354485" cy="338109"/>
            <a:chOff x="4583724" y="1364723"/>
            <a:chExt cx="354485" cy="338109"/>
          </a:xfrm>
        </p:grpSpPr>
        <p:pic>
          <p:nvPicPr>
            <p:cNvPr id="50" name="Picture 49"/>
            <p:cNvPicPr>
              <a:picLocks noChangeAspect="1"/>
            </p:cNvPicPr>
            <p:nvPr/>
          </p:nvPicPr>
          <p:blipFill>
            <a:blip r:embed="rId4"/>
            <a:stretch>
              <a:fillRect/>
            </a:stretch>
          </p:blipFill>
          <p:spPr>
            <a:xfrm>
              <a:off x="4634299" y="1364723"/>
              <a:ext cx="267215" cy="338109"/>
            </a:xfrm>
            <a:prstGeom prst="rect">
              <a:avLst/>
            </a:prstGeom>
          </p:spPr>
        </p:pic>
        <p:sp>
          <p:nvSpPr>
            <p:cNvPr id="51" name="TextBox 5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52" name="Group 51"/>
          <p:cNvGrpSpPr/>
          <p:nvPr/>
        </p:nvGrpSpPr>
        <p:grpSpPr>
          <a:xfrm>
            <a:off x="2895862" y="2228405"/>
            <a:ext cx="354485" cy="338109"/>
            <a:chOff x="4583724" y="1364723"/>
            <a:chExt cx="354485" cy="338109"/>
          </a:xfrm>
        </p:grpSpPr>
        <p:pic>
          <p:nvPicPr>
            <p:cNvPr id="53" name="Picture 52"/>
            <p:cNvPicPr>
              <a:picLocks noChangeAspect="1"/>
            </p:cNvPicPr>
            <p:nvPr/>
          </p:nvPicPr>
          <p:blipFill>
            <a:blip r:embed="rId4"/>
            <a:stretch>
              <a:fillRect/>
            </a:stretch>
          </p:blipFill>
          <p:spPr>
            <a:xfrm>
              <a:off x="4634299" y="1364723"/>
              <a:ext cx="267215" cy="338109"/>
            </a:xfrm>
            <a:prstGeom prst="rect">
              <a:avLst/>
            </a:prstGeom>
          </p:spPr>
        </p:pic>
        <p:sp>
          <p:nvSpPr>
            <p:cNvPr id="54" name="TextBox 5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1</a:t>
              </a:r>
              <a:endParaRPr lang="en-US" sz="500" b="1" dirty="0">
                <a:solidFill>
                  <a:srgbClr val="139DD9"/>
                </a:solidFill>
              </a:endParaRPr>
            </a:p>
          </p:txBody>
        </p:sp>
      </p:grpSp>
      <p:grpSp>
        <p:nvGrpSpPr>
          <p:cNvPr id="55" name="Group 54"/>
          <p:cNvGrpSpPr/>
          <p:nvPr/>
        </p:nvGrpSpPr>
        <p:grpSpPr>
          <a:xfrm>
            <a:off x="3211555" y="2228405"/>
            <a:ext cx="354485" cy="338109"/>
            <a:chOff x="4583724" y="1364723"/>
            <a:chExt cx="354485" cy="338109"/>
          </a:xfrm>
        </p:grpSpPr>
        <p:pic>
          <p:nvPicPr>
            <p:cNvPr id="56" name="Picture 55"/>
            <p:cNvPicPr>
              <a:picLocks noChangeAspect="1"/>
            </p:cNvPicPr>
            <p:nvPr/>
          </p:nvPicPr>
          <p:blipFill>
            <a:blip r:embed="rId4"/>
            <a:stretch>
              <a:fillRect/>
            </a:stretch>
          </p:blipFill>
          <p:spPr>
            <a:xfrm>
              <a:off x="4634299" y="1364723"/>
              <a:ext cx="267215" cy="338109"/>
            </a:xfrm>
            <a:prstGeom prst="rect">
              <a:avLst/>
            </a:prstGeom>
          </p:spPr>
        </p:pic>
        <p:sp>
          <p:nvSpPr>
            <p:cNvPr id="57" name="TextBox 5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58" name="Group 57"/>
          <p:cNvGrpSpPr/>
          <p:nvPr/>
        </p:nvGrpSpPr>
        <p:grpSpPr>
          <a:xfrm>
            <a:off x="2895862" y="2614142"/>
            <a:ext cx="354485" cy="338109"/>
            <a:chOff x="632361" y="2614142"/>
            <a:chExt cx="354485" cy="338109"/>
          </a:xfrm>
        </p:grpSpPr>
        <p:pic>
          <p:nvPicPr>
            <p:cNvPr id="59" name="Picture 58"/>
            <p:cNvPicPr>
              <a:picLocks noChangeAspect="1"/>
            </p:cNvPicPr>
            <p:nvPr/>
          </p:nvPicPr>
          <p:blipFill>
            <a:blip r:embed="rId4"/>
            <a:stretch>
              <a:fillRect/>
            </a:stretch>
          </p:blipFill>
          <p:spPr>
            <a:xfrm>
              <a:off x="682936" y="2614142"/>
              <a:ext cx="267215" cy="338109"/>
            </a:xfrm>
            <a:prstGeom prst="rect">
              <a:avLst/>
            </a:prstGeom>
          </p:spPr>
        </p:pic>
        <p:sp>
          <p:nvSpPr>
            <p:cNvPr id="60" name="TextBox 59"/>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61" name="Group 60"/>
          <p:cNvGrpSpPr/>
          <p:nvPr/>
        </p:nvGrpSpPr>
        <p:grpSpPr>
          <a:xfrm>
            <a:off x="3211555" y="2614142"/>
            <a:ext cx="354485" cy="338109"/>
            <a:chOff x="4583724" y="1364723"/>
            <a:chExt cx="354485" cy="338109"/>
          </a:xfrm>
        </p:grpSpPr>
        <p:pic>
          <p:nvPicPr>
            <p:cNvPr id="62" name="Picture 61"/>
            <p:cNvPicPr>
              <a:picLocks noChangeAspect="1"/>
            </p:cNvPicPr>
            <p:nvPr/>
          </p:nvPicPr>
          <p:blipFill>
            <a:blip r:embed="rId4"/>
            <a:stretch>
              <a:fillRect/>
            </a:stretch>
          </p:blipFill>
          <p:spPr>
            <a:xfrm>
              <a:off x="4634299" y="1364723"/>
              <a:ext cx="267215" cy="338109"/>
            </a:xfrm>
            <a:prstGeom prst="rect">
              <a:avLst/>
            </a:prstGeom>
          </p:spPr>
        </p:pic>
        <p:sp>
          <p:nvSpPr>
            <p:cNvPr id="63" name="TextBox 6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64" name="Group 63"/>
          <p:cNvGrpSpPr/>
          <p:nvPr/>
        </p:nvGrpSpPr>
        <p:grpSpPr>
          <a:xfrm>
            <a:off x="291736" y="3454961"/>
            <a:ext cx="281096" cy="335455"/>
            <a:chOff x="669056" y="3433793"/>
            <a:chExt cx="281096" cy="335455"/>
          </a:xfrm>
        </p:grpSpPr>
        <p:pic>
          <p:nvPicPr>
            <p:cNvPr id="65" name="Picture 64"/>
            <p:cNvPicPr>
              <a:picLocks noChangeAspect="1"/>
            </p:cNvPicPr>
            <p:nvPr/>
          </p:nvPicPr>
          <p:blipFill>
            <a:blip r:embed="rId5"/>
            <a:stretch>
              <a:fillRect/>
            </a:stretch>
          </p:blipFill>
          <p:spPr>
            <a:xfrm>
              <a:off x="682936" y="3433793"/>
              <a:ext cx="265118" cy="335455"/>
            </a:xfrm>
            <a:prstGeom prst="rect">
              <a:avLst/>
            </a:prstGeom>
          </p:spPr>
        </p:pic>
        <p:sp>
          <p:nvSpPr>
            <p:cNvPr id="66" name="TextBox 6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67" name="Group 66"/>
          <p:cNvGrpSpPr/>
          <p:nvPr/>
        </p:nvGrpSpPr>
        <p:grpSpPr>
          <a:xfrm>
            <a:off x="605332" y="3454961"/>
            <a:ext cx="281096" cy="335455"/>
            <a:chOff x="669056" y="3433793"/>
            <a:chExt cx="281096" cy="335455"/>
          </a:xfrm>
        </p:grpSpPr>
        <p:pic>
          <p:nvPicPr>
            <p:cNvPr id="68" name="Picture 67"/>
            <p:cNvPicPr>
              <a:picLocks noChangeAspect="1"/>
            </p:cNvPicPr>
            <p:nvPr/>
          </p:nvPicPr>
          <p:blipFill>
            <a:blip r:embed="rId5"/>
            <a:stretch>
              <a:fillRect/>
            </a:stretch>
          </p:blipFill>
          <p:spPr>
            <a:xfrm>
              <a:off x="682936" y="3433793"/>
              <a:ext cx="265118" cy="335455"/>
            </a:xfrm>
            <a:prstGeom prst="rect">
              <a:avLst/>
            </a:prstGeom>
          </p:spPr>
        </p:pic>
        <p:sp>
          <p:nvSpPr>
            <p:cNvPr id="69" name="TextBox 6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a:solidFill>
                    <a:srgbClr val="139DD9"/>
                  </a:solidFill>
                </a:rPr>
                <a:t>1</a:t>
              </a:r>
            </a:p>
          </p:txBody>
        </p:sp>
      </p:grpSp>
      <p:grpSp>
        <p:nvGrpSpPr>
          <p:cNvPr id="70" name="Group 69"/>
          <p:cNvGrpSpPr/>
          <p:nvPr/>
        </p:nvGrpSpPr>
        <p:grpSpPr>
          <a:xfrm>
            <a:off x="5575293" y="3454961"/>
            <a:ext cx="281096" cy="335455"/>
            <a:chOff x="669056" y="3433793"/>
            <a:chExt cx="281096" cy="335455"/>
          </a:xfrm>
        </p:grpSpPr>
        <p:pic>
          <p:nvPicPr>
            <p:cNvPr id="71" name="Picture 70"/>
            <p:cNvPicPr>
              <a:picLocks noChangeAspect="1"/>
            </p:cNvPicPr>
            <p:nvPr/>
          </p:nvPicPr>
          <p:blipFill>
            <a:blip r:embed="rId5"/>
            <a:stretch>
              <a:fillRect/>
            </a:stretch>
          </p:blipFill>
          <p:spPr>
            <a:xfrm>
              <a:off x="682936" y="3433793"/>
              <a:ext cx="265118" cy="335455"/>
            </a:xfrm>
            <a:prstGeom prst="rect">
              <a:avLst/>
            </a:prstGeom>
          </p:spPr>
        </p:pic>
        <p:sp>
          <p:nvSpPr>
            <p:cNvPr id="72" name="TextBox 7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73" name="Group 72"/>
          <p:cNvGrpSpPr/>
          <p:nvPr/>
        </p:nvGrpSpPr>
        <p:grpSpPr>
          <a:xfrm>
            <a:off x="291736" y="3835961"/>
            <a:ext cx="281096" cy="335455"/>
            <a:chOff x="669056" y="3433793"/>
            <a:chExt cx="281096" cy="335455"/>
          </a:xfrm>
        </p:grpSpPr>
        <p:pic>
          <p:nvPicPr>
            <p:cNvPr id="74" name="Picture 73"/>
            <p:cNvPicPr>
              <a:picLocks noChangeAspect="1"/>
            </p:cNvPicPr>
            <p:nvPr/>
          </p:nvPicPr>
          <p:blipFill>
            <a:blip r:embed="rId5"/>
            <a:stretch>
              <a:fillRect/>
            </a:stretch>
          </p:blipFill>
          <p:spPr>
            <a:xfrm>
              <a:off x="682936" y="3433793"/>
              <a:ext cx="265118" cy="335455"/>
            </a:xfrm>
            <a:prstGeom prst="rect">
              <a:avLst/>
            </a:prstGeom>
          </p:spPr>
        </p:pic>
        <p:sp>
          <p:nvSpPr>
            <p:cNvPr id="75" name="TextBox 74"/>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76" name="Group 75"/>
          <p:cNvGrpSpPr/>
          <p:nvPr/>
        </p:nvGrpSpPr>
        <p:grpSpPr>
          <a:xfrm>
            <a:off x="605332" y="3835961"/>
            <a:ext cx="281096" cy="335455"/>
            <a:chOff x="669056" y="3433793"/>
            <a:chExt cx="281096" cy="335455"/>
          </a:xfrm>
        </p:grpSpPr>
        <p:pic>
          <p:nvPicPr>
            <p:cNvPr id="77" name="Picture 76"/>
            <p:cNvPicPr>
              <a:picLocks noChangeAspect="1"/>
            </p:cNvPicPr>
            <p:nvPr/>
          </p:nvPicPr>
          <p:blipFill>
            <a:blip r:embed="rId5"/>
            <a:stretch>
              <a:fillRect/>
            </a:stretch>
          </p:blipFill>
          <p:spPr>
            <a:xfrm>
              <a:off x="682936" y="3433793"/>
              <a:ext cx="265118" cy="335455"/>
            </a:xfrm>
            <a:prstGeom prst="rect">
              <a:avLst/>
            </a:prstGeom>
          </p:spPr>
        </p:pic>
        <p:sp>
          <p:nvSpPr>
            <p:cNvPr id="78" name="TextBox 7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79" name="Group 78"/>
          <p:cNvGrpSpPr/>
          <p:nvPr/>
        </p:nvGrpSpPr>
        <p:grpSpPr>
          <a:xfrm>
            <a:off x="4562667" y="3451529"/>
            <a:ext cx="281096" cy="335455"/>
            <a:chOff x="669056" y="3433793"/>
            <a:chExt cx="281096" cy="335455"/>
          </a:xfrm>
        </p:grpSpPr>
        <p:pic>
          <p:nvPicPr>
            <p:cNvPr id="80" name="Picture 79"/>
            <p:cNvPicPr>
              <a:picLocks noChangeAspect="1"/>
            </p:cNvPicPr>
            <p:nvPr/>
          </p:nvPicPr>
          <p:blipFill>
            <a:blip r:embed="rId5"/>
            <a:stretch>
              <a:fillRect/>
            </a:stretch>
          </p:blipFill>
          <p:spPr>
            <a:xfrm>
              <a:off x="682936" y="3433793"/>
              <a:ext cx="265118" cy="335455"/>
            </a:xfrm>
            <a:prstGeom prst="rect">
              <a:avLst/>
            </a:prstGeom>
          </p:spPr>
        </p:pic>
        <p:sp>
          <p:nvSpPr>
            <p:cNvPr id="81" name="TextBox 8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82" name="Group 81"/>
          <p:cNvGrpSpPr/>
          <p:nvPr/>
        </p:nvGrpSpPr>
        <p:grpSpPr>
          <a:xfrm>
            <a:off x="1609652" y="3454961"/>
            <a:ext cx="281096" cy="335455"/>
            <a:chOff x="669056" y="3433793"/>
            <a:chExt cx="281096" cy="335455"/>
          </a:xfrm>
        </p:grpSpPr>
        <p:pic>
          <p:nvPicPr>
            <p:cNvPr id="83" name="Picture 82"/>
            <p:cNvPicPr>
              <a:picLocks noChangeAspect="1"/>
            </p:cNvPicPr>
            <p:nvPr/>
          </p:nvPicPr>
          <p:blipFill>
            <a:blip r:embed="rId5"/>
            <a:stretch>
              <a:fillRect/>
            </a:stretch>
          </p:blipFill>
          <p:spPr>
            <a:xfrm>
              <a:off x="682936" y="3433793"/>
              <a:ext cx="265118" cy="335455"/>
            </a:xfrm>
            <a:prstGeom prst="rect">
              <a:avLst/>
            </a:prstGeom>
          </p:spPr>
        </p:pic>
        <p:sp>
          <p:nvSpPr>
            <p:cNvPr id="84" name="TextBox 8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88" name="Group 87"/>
          <p:cNvGrpSpPr/>
          <p:nvPr/>
        </p:nvGrpSpPr>
        <p:grpSpPr>
          <a:xfrm>
            <a:off x="4252526" y="3839393"/>
            <a:ext cx="281096" cy="335455"/>
            <a:chOff x="669056" y="3433793"/>
            <a:chExt cx="281096" cy="335455"/>
          </a:xfrm>
        </p:grpSpPr>
        <p:pic>
          <p:nvPicPr>
            <p:cNvPr id="89" name="Picture 88"/>
            <p:cNvPicPr>
              <a:picLocks noChangeAspect="1"/>
            </p:cNvPicPr>
            <p:nvPr/>
          </p:nvPicPr>
          <p:blipFill>
            <a:blip r:embed="rId5"/>
            <a:stretch>
              <a:fillRect/>
            </a:stretch>
          </p:blipFill>
          <p:spPr>
            <a:xfrm>
              <a:off x="682936" y="3433793"/>
              <a:ext cx="265118" cy="335455"/>
            </a:xfrm>
            <a:prstGeom prst="rect">
              <a:avLst/>
            </a:prstGeom>
          </p:spPr>
        </p:pic>
        <p:sp>
          <p:nvSpPr>
            <p:cNvPr id="90" name="TextBox 8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91" name="Group 90"/>
          <p:cNvGrpSpPr/>
          <p:nvPr/>
        </p:nvGrpSpPr>
        <p:grpSpPr>
          <a:xfrm>
            <a:off x="1609652" y="3835961"/>
            <a:ext cx="281096" cy="335455"/>
            <a:chOff x="669056" y="3433793"/>
            <a:chExt cx="281096" cy="335455"/>
          </a:xfrm>
        </p:grpSpPr>
        <p:pic>
          <p:nvPicPr>
            <p:cNvPr id="92" name="Picture 91"/>
            <p:cNvPicPr>
              <a:picLocks noChangeAspect="1"/>
            </p:cNvPicPr>
            <p:nvPr/>
          </p:nvPicPr>
          <p:blipFill>
            <a:blip r:embed="rId5"/>
            <a:stretch>
              <a:fillRect/>
            </a:stretch>
          </p:blipFill>
          <p:spPr>
            <a:xfrm>
              <a:off x="682936" y="3433793"/>
              <a:ext cx="265118" cy="335455"/>
            </a:xfrm>
            <a:prstGeom prst="rect">
              <a:avLst/>
            </a:prstGeom>
          </p:spPr>
        </p:pic>
        <p:sp>
          <p:nvSpPr>
            <p:cNvPr id="93" name="TextBox 9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94" name="Group 93"/>
          <p:cNvGrpSpPr/>
          <p:nvPr/>
        </p:nvGrpSpPr>
        <p:grpSpPr>
          <a:xfrm>
            <a:off x="1923248" y="3835961"/>
            <a:ext cx="281096" cy="335455"/>
            <a:chOff x="669056" y="3433793"/>
            <a:chExt cx="281096" cy="335455"/>
          </a:xfrm>
        </p:grpSpPr>
        <p:pic>
          <p:nvPicPr>
            <p:cNvPr id="95" name="Picture 94"/>
            <p:cNvPicPr>
              <a:picLocks noChangeAspect="1"/>
            </p:cNvPicPr>
            <p:nvPr/>
          </p:nvPicPr>
          <p:blipFill>
            <a:blip r:embed="rId5"/>
            <a:stretch>
              <a:fillRect/>
            </a:stretch>
          </p:blipFill>
          <p:spPr>
            <a:xfrm>
              <a:off x="682936" y="3433793"/>
              <a:ext cx="265118" cy="335455"/>
            </a:xfrm>
            <a:prstGeom prst="rect">
              <a:avLst/>
            </a:prstGeom>
          </p:spPr>
        </p:pic>
        <p:sp>
          <p:nvSpPr>
            <p:cNvPr id="96" name="TextBox 9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97" name="Group 96"/>
          <p:cNvGrpSpPr/>
          <p:nvPr/>
        </p:nvGrpSpPr>
        <p:grpSpPr>
          <a:xfrm>
            <a:off x="5575155" y="3835961"/>
            <a:ext cx="281096" cy="335455"/>
            <a:chOff x="669056" y="3433793"/>
            <a:chExt cx="281096" cy="335455"/>
          </a:xfrm>
        </p:grpSpPr>
        <p:pic>
          <p:nvPicPr>
            <p:cNvPr id="98" name="Picture 97"/>
            <p:cNvPicPr>
              <a:picLocks noChangeAspect="1"/>
            </p:cNvPicPr>
            <p:nvPr/>
          </p:nvPicPr>
          <p:blipFill>
            <a:blip r:embed="rId5"/>
            <a:stretch>
              <a:fillRect/>
            </a:stretch>
          </p:blipFill>
          <p:spPr>
            <a:xfrm>
              <a:off x="682936" y="3433793"/>
              <a:ext cx="265118" cy="335455"/>
            </a:xfrm>
            <a:prstGeom prst="rect">
              <a:avLst/>
            </a:prstGeom>
          </p:spPr>
        </p:pic>
        <p:sp>
          <p:nvSpPr>
            <p:cNvPr id="99" name="TextBox 9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00" name="Group 99"/>
          <p:cNvGrpSpPr/>
          <p:nvPr/>
        </p:nvGrpSpPr>
        <p:grpSpPr>
          <a:xfrm>
            <a:off x="2932557" y="3454961"/>
            <a:ext cx="281096" cy="335455"/>
            <a:chOff x="669056" y="3433793"/>
            <a:chExt cx="281096" cy="335455"/>
          </a:xfrm>
        </p:grpSpPr>
        <p:pic>
          <p:nvPicPr>
            <p:cNvPr id="101" name="Picture 100"/>
            <p:cNvPicPr>
              <a:picLocks noChangeAspect="1"/>
            </p:cNvPicPr>
            <p:nvPr/>
          </p:nvPicPr>
          <p:blipFill>
            <a:blip r:embed="rId5"/>
            <a:stretch>
              <a:fillRect/>
            </a:stretch>
          </p:blipFill>
          <p:spPr>
            <a:xfrm>
              <a:off x="682936" y="3433793"/>
              <a:ext cx="265118" cy="335455"/>
            </a:xfrm>
            <a:prstGeom prst="rect">
              <a:avLst/>
            </a:prstGeom>
          </p:spPr>
        </p:pic>
        <p:sp>
          <p:nvSpPr>
            <p:cNvPr id="102" name="TextBox 10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103" name="Group 102"/>
          <p:cNvGrpSpPr/>
          <p:nvPr/>
        </p:nvGrpSpPr>
        <p:grpSpPr>
          <a:xfrm>
            <a:off x="3246153" y="3454961"/>
            <a:ext cx="281096" cy="335455"/>
            <a:chOff x="669056" y="3433793"/>
            <a:chExt cx="281096" cy="335455"/>
          </a:xfrm>
        </p:grpSpPr>
        <p:pic>
          <p:nvPicPr>
            <p:cNvPr id="104" name="Picture 103"/>
            <p:cNvPicPr>
              <a:picLocks noChangeAspect="1"/>
            </p:cNvPicPr>
            <p:nvPr/>
          </p:nvPicPr>
          <p:blipFill>
            <a:blip r:embed="rId5"/>
            <a:stretch>
              <a:fillRect/>
            </a:stretch>
          </p:blipFill>
          <p:spPr>
            <a:xfrm>
              <a:off x="682936" y="3433793"/>
              <a:ext cx="265118" cy="335455"/>
            </a:xfrm>
            <a:prstGeom prst="rect">
              <a:avLst/>
            </a:prstGeom>
          </p:spPr>
        </p:pic>
        <p:sp>
          <p:nvSpPr>
            <p:cNvPr id="105" name="TextBox 10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106" name="Group 105"/>
          <p:cNvGrpSpPr/>
          <p:nvPr/>
        </p:nvGrpSpPr>
        <p:grpSpPr>
          <a:xfrm>
            <a:off x="4252526" y="3454961"/>
            <a:ext cx="281096" cy="335455"/>
            <a:chOff x="669056" y="3433793"/>
            <a:chExt cx="281096" cy="335455"/>
          </a:xfrm>
        </p:grpSpPr>
        <p:pic>
          <p:nvPicPr>
            <p:cNvPr id="107" name="Picture 106"/>
            <p:cNvPicPr>
              <a:picLocks noChangeAspect="1"/>
            </p:cNvPicPr>
            <p:nvPr/>
          </p:nvPicPr>
          <p:blipFill>
            <a:blip r:embed="rId5"/>
            <a:stretch>
              <a:fillRect/>
            </a:stretch>
          </p:blipFill>
          <p:spPr>
            <a:xfrm>
              <a:off x="682936" y="3433793"/>
              <a:ext cx="265118" cy="335455"/>
            </a:xfrm>
            <a:prstGeom prst="rect">
              <a:avLst/>
            </a:prstGeom>
          </p:spPr>
        </p:pic>
        <p:sp>
          <p:nvSpPr>
            <p:cNvPr id="108" name="TextBox 10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109" name="Group 108"/>
          <p:cNvGrpSpPr/>
          <p:nvPr/>
        </p:nvGrpSpPr>
        <p:grpSpPr>
          <a:xfrm>
            <a:off x="2932557" y="3835961"/>
            <a:ext cx="281096" cy="335455"/>
            <a:chOff x="669056" y="3433793"/>
            <a:chExt cx="281096" cy="335455"/>
          </a:xfrm>
        </p:grpSpPr>
        <p:pic>
          <p:nvPicPr>
            <p:cNvPr id="110" name="Picture 109"/>
            <p:cNvPicPr>
              <a:picLocks noChangeAspect="1"/>
            </p:cNvPicPr>
            <p:nvPr/>
          </p:nvPicPr>
          <p:blipFill>
            <a:blip r:embed="rId5"/>
            <a:stretch>
              <a:fillRect/>
            </a:stretch>
          </p:blipFill>
          <p:spPr>
            <a:xfrm>
              <a:off x="682936" y="3433793"/>
              <a:ext cx="265118" cy="335455"/>
            </a:xfrm>
            <a:prstGeom prst="rect">
              <a:avLst/>
            </a:prstGeom>
          </p:spPr>
        </p:pic>
        <p:sp>
          <p:nvSpPr>
            <p:cNvPr id="111" name="TextBox 110"/>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112" name="Group 111"/>
          <p:cNvGrpSpPr/>
          <p:nvPr/>
        </p:nvGrpSpPr>
        <p:grpSpPr>
          <a:xfrm>
            <a:off x="3246153" y="3835961"/>
            <a:ext cx="281096" cy="335455"/>
            <a:chOff x="669056" y="3433793"/>
            <a:chExt cx="281096" cy="335455"/>
          </a:xfrm>
        </p:grpSpPr>
        <p:pic>
          <p:nvPicPr>
            <p:cNvPr id="113" name="Picture 112"/>
            <p:cNvPicPr>
              <a:picLocks noChangeAspect="1"/>
            </p:cNvPicPr>
            <p:nvPr/>
          </p:nvPicPr>
          <p:blipFill>
            <a:blip r:embed="rId5"/>
            <a:stretch>
              <a:fillRect/>
            </a:stretch>
          </p:blipFill>
          <p:spPr>
            <a:xfrm>
              <a:off x="682936" y="3433793"/>
              <a:ext cx="265118" cy="335455"/>
            </a:xfrm>
            <a:prstGeom prst="rect">
              <a:avLst/>
            </a:prstGeom>
          </p:spPr>
        </p:pic>
        <p:sp>
          <p:nvSpPr>
            <p:cNvPr id="114" name="TextBox 11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5" name="Group 114"/>
          <p:cNvGrpSpPr/>
          <p:nvPr/>
        </p:nvGrpSpPr>
        <p:grpSpPr>
          <a:xfrm>
            <a:off x="5879699" y="3454704"/>
            <a:ext cx="281096" cy="335455"/>
            <a:chOff x="669056" y="3433793"/>
            <a:chExt cx="281096" cy="335455"/>
          </a:xfrm>
        </p:grpSpPr>
        <p:pic>
          <p:nvPicPr>
            <p:cNvPr id="116" name="Picture 115"/>
            <p:cNvPicPr>
              <a:picLocks noChangeAspect="1"/>
            </p:cNvPicPr>
            <p:nvPr/>
          </p:nvPicPr>
          <p:blipFill>
            <a:blip r:embed="rId5"/>
            <a:stretch>
              <a:fillRect/>
            </a:stretch>
          </p:blipFill>
          <p:spPr>
            <a:xfrm>
              <a:off x="682936" y="3433793"/>
              <a:ext cx="265118" cy="335455"/>
            </a:xfrm>
            <a:prstGeom prst="rect">
              <a:avLst/>
            </a:prstGeom>
          </p:spPr>
        </p:pic>
        <p:sp>
          <p:nvSpPr>
            <p:cNvPr id="117" name="TextBox 11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8" name="Group 117"/>
          <p:cNvGrpSpPr/>
          <p:nvPr/>
        </p:nvGrpSpPr>
        <p:grpSpPr>
          <a:xfrm>
            <a:off x="1888650" y="2228405"/>
            <a:ext cx="354485" cy="338109"/>
            <a:chOff x="4583724" y="1364723"/>
            <a:chExt cx="354485" cy="338109"/>
          </a:xfrm>
        </p:grpSpPr>
        <p:pic>
          <p:nvPicPr>
            <p:cNvPr id="119" name="Picture 118"/>
            <p:cNvPicPr>
              <a:picLocks noChangeAspect="1"/>
            </p:cNvPicPr>
            <p:nvPr/>
          </p:nvPicPr>
          <p:blipFill>
            <a:blip r:embed="rId4"/>
            <a:stretch>
              <a:fillRect/>
            </a:stretch>
          </p:blipFill>
          <p:spPr>
            <a:xfrm>
              <a:off x="4634299" y="1364723"/>
              <a:ext cx="267215" cy="338109"/>
            </a:xfrm>
            <a:prstGeom prst="rect">
              <a:avLst/>
            </a:prstGeom>
          </p:spPr>
        </p:pic>
        <p:sp>
          <p:nvSpPr>
            <p:cNvPr id="120" name="TextBox 119"/>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121" name="Group 120"/>
          <p:cNvGrpSpPr/>
          <p:nvPr/>
        </p:nvGrpSpPr>
        <p:grpSpPr>
          <a:xfrm>
            <a:off x="4211582" y="2614142"/>
            <a:ext cx="354485" cy="338109"/>
            <a:chOff x="4583724" y="1364723"/>
            <a:chExt cx="354485" cy="338109"/>
          </a:xfrm>
        </p:grpSpPr>
        <p:pic>
          <p:nvPicPr>
            <p:cNvPr id="122" name="Picture 121"/>
            <p:cNvPicPr>
              <a:picLocks noChangeAspect="1"/>
            </p:cNvPicPr>
            <p:nvPr/>
          </p:nvPicPr>
          <p:blipFill>
            <a:blip r:embed="rId4"/>
            <a:stretch>
              <a:fillRect/>
            </a:stretch>
          </p:blipFill>
          <p:spPr>
            <a:xfrm>
              <a:off x="4634299" y="1364723"/>
              <a:ext cx="267215" cy="338109"/>
            </a:xfrm>
            <a:prstGeom prst="rect">
              <a:avLst/>
            </a:prstGeom>
          </p:spPr>
        </p:pic>
        <p:sp>
          <p:nvSpPr>
            <p:cNvPr id="123" name="TextBox 12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24" name="Group 123"/>
          <p:cNvGrpSpPr/>
          <p:nvPr/>
        </p:nvGrpSpPr>
        <p:grpSpPr>
          <a:xfrm>
            <a:off x="5542959" y="2228405"/>
            <a:ext cx="354485" cy="338109"/>
            <a:chOff x="4583724" y="1364723"/>
            <a:chExt cx="354485" cy="338109"/>
          </a:xfrm>
        </p:grpSpPr>
        <p:pic>
          <p:nvPicPr>
            <p:cNvPr id="125" name="Picture 124"/>
            <p:cNvPicPr>
              <a:picLocks noChangeAspect="1"/>
            </p:cNvPicPr>
            <p:nvPr/>
          </p:nvPicPr>
          <p:blipFill>
            <a:blip r:embed="rId4"/>
            <a:stretch>
              <a:fillRect/>
            </a:stretch>
          </p:blipFill>
          <p:spPr>
            <a:xfrm>
              <a:off x="4634299" y="1364723"/>
              <a:ext cx="267215" cy="338109"/>
            </a:xfrm>
            <a:prstGeom prst="rect">
              <a:avLst/>
            </a:prstGeom>
          </p:spPr>
        </p:pic>
        <p:sp>
          <p:nvSpPr>
            <p:cNvPr id="126" name="TextBox 12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127" name="Group 126"/>
          <p:cNvGrpSpPr/>
          <p:nvPr/>
        </p:nvGrpSpPr>
        <p:grpSpPr>
          <a:xfrm>
            <a:off x="5848388" y="2228405"/>
            <a:ext cx="354485" cy="338109"/>
            <a:chOff x="4583724" y="1364723"/>
            <a:chExt cx="354485" cy="338109"/>
          </a:xfrm>
        </p:grpSpPr>
        <p:pic>
          <p:nvPicPr>
            <p:cNvPr id="128" name="Picture 127"/>
            <p:cNvPicPr>
              <a:picLocks noChangeAspect="1"/>
            </p:cNvPicPr>
            <p:nvPr/>
          </p:nvPicPr>
          <p:blipFill>
            <a:blip r:embed="rId4"/>
            <a:stretch>
              <a:fillRect/>
            </a:stretch>
          </p:blipFill>
          <p:spPr>
            <a:xfrm>
              <a:off x="4634299" y="1364723"/>
              <a:ext cx="267215" cy="338109"/>
            </a:xfrm>
            <a:prstGeom prst="rect">
              <a:avLst/>
            </a:prstGeom>
          </p:spPr>
        </p:pic>
        <p:sp>
          <p:nvSpPr>
            <p:cNvPr id="129" name="TextBox 12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30" name="Group 129"/>
          <p:cNvGrpSpPr/>
          <p:nvPr/>
        </p:nvGrpSpPr>
        <p:grpSpPr>
          <a:xfrm>
            <a:off x="4528043" y="2228405"/>
            <a:ext cx="354485" cy="338109"/>
            <a:chOff x="4583724" y="1364723"/>
            <a:chExt cx="354485" cy="338109"/>
          </a:xfrm>
        </p:grpSpPr>
        <p:pic>
          <p:nvPicPr>
            <p:cNvPr id="131" name="Picture 130"/>
            <p:cNvPicPr>
              <a:picLocks noChangeAspect="1"/>
            </p:cNvPicPr>
            <p:nvPr/>
          </p:nvPicPr>
          <p:blipFill>
            <a:blip r:embed="rId4"/>
            <a:stretch>
              <a:fillRect/>
            </a:stretch>
          </p:blipFill>
          <p:spPr>
            <a:xfrm>
              <a:off x="4634299" y="1364723"/>
              <a:ext cx="267215" cy="338109"/>
            </a:xfrm>
            <a:prstGeom prst="rect">
              <a:avLst/>
            </a:prstGeom>
          </p:spPr>
        </p:pic>
        <p:sp>
          <p:nvSpPr>
            <p:cNvPr id="132" name="TextBox 13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133" name="Group 132"/>
          <p:cNvGrpSpPr/>
          <p:nvPr/>
        </p:nvGrpSpPr>
        <p:grpSpPr>
          <a:xfrm>
            <a:off x="4211582" y="2228405"/>
            <a:ext cx="354485" cy="338109"/>
            <a:chOff x="4583724" y="1364723"/>
            <a:chExt cx="354485" cy="338109"/>
          </a:xfrm>
        </p:grpSpPr>
        <p:pic>
          <p:nvPicPr>
            <p:cNvPr id="134" name="Picture 133"/>
            <p:cNvPicPr>
              <a:picLocks noChangeAspect="1"/>
            </p:cNvPicPr>
            <p:nvPr/>
          </p:nvPicPr>
          <p:blipFill>
            <a:blip r:embed="rId4"/>
            <a:stretch>
              <a:fillRect/>
            </a:stretch>
          </p:blipFill>
          <p:spPr>
            <a:xfrm>
              <a:off x="4634299" y="1364723"/>
              <a:ext cx="267215" cy="338109"/>
            </a:xfrm>
            <a:prstGeom prst="rect">
              <a:avLst/>
            </a:prstGeom>
          </p:spPr>
        </p:pic>
        <p:sp>
          <p:nvSpPr>
            <p:cNvPr id="135" name="TextBox 13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136" name="Group 135"/>
          <p:cNvGrpSpPr/>
          <p:nvPr/>
        </p:nvGrpSpPr>
        <p:grpSpPr>
          <a:xfrm>
            <a:off x="5542552" y="2614142"/>
            <a:ext cx="354485" cy="338109"/>
            <a:chOff x="4583724" y="1364723"/>
            <a:chExt cx="354485" cy="338109"/>
          </a:xfrm>
        </p:grpSpPr>
        <p:pic>
          <p:nvPicPr>
            <p:cNvPr id="137" name="Picture 136"/>
            <p:cNvPicPr>
              <a:picLocks noChangeAspect="1"/>
            </p:cNvPicPr>
            <p:nvPr/>
          </p:nvPicPr>
          <p:blipFill>
            <a:blip r:embed="rId4"/>
            <a:stretch>
              <a:fillRect/>
            </a:stretch>
          </p:blipFill>
          <p:spPr>
            <a:xfrm>
              <a:off x="4634299" y="1364723"/>
              <a:ext cx="267215" cy="338109"/>
            </a:xfrm>
            <a:prstGeom prst="rect">
              <a:avLst/>
            </a:prstGeom>
          </p:spPr>
        </p:pic>
        <p:sp>
          <p:nvSpPr>
            <p:cNvPr id="138" name="TextBox 13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sp>
        <p:nvSpPr>
          <p:cNvPr id="143" name="Rectangle 142"/>
          <p:cNvSpPr/>
          <p:nvPr/>
        </p:nvSpPr>
        <p:spPr>
          <a:xfrm>
            <a:off x="2699563" y="1784864"/>
            <a:ext cx="1318054" cy="2794000"/>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2343713" y="1483057"/>
            <a:ext cx="754012" cy="720565"/>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p:cNvCxnSpPr/>
          <p:nvPr/>
        </p:nvCxnSpPr>
        <p:spPr>
          <a:xfrm flipH="1">
            <a:off x="3413509" y="1489922"/>
            <a:ext cx="1017123" cy="1111862"/>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p:nvPr/>
        </p:nvCxnSpPr>
        <p:spPr>
          <a:xfrm>
            <a:off x="2345083" y="1484427"/>
            <a:ext cx="754012" cy="720565"/>
          </a:xfrm>
          <a:prstGeom prst="straightConnector1">
            <a:avLst/>
          </a:prstGeom>
          <a:ln w="19050" cmpd="sng">
            <a:solidFill>
              <a:schemeClr val="bg1">
                <a:lumMod val="65000"/>
              </a:schemeClr>
            </a:solidFill>
            <a:prstDash val="dot"/>
            <a:headEnd type="none"/>
            <a:tailEnd type="triangle"/>
          </a:ln>
        </p:spPr>
        <p:style>
          <a:lnRef idx="1">
            <a:schemeClr val="dk1"/>
          </a:lnRef>
          <a:fillRef idx="0">
            <a:schemeClr val="dk1"/>
          </a:fillRef>
          <a:effectRef idx="0">
            <a:schemeClr val="dk1"/>
          </a:effectRef>
          <a:fontRef idx="minor">
            <a:schemeClr val="tx1"/>
          </a:fontRef>
        </p:style>
      </p:cxnSp>
      <p:grpSp>
        <p:nvGrpSpPr>
          <p:cNvPr id="156" name="Group 155"/>
          <p:cNvGrpSpPr/>
          <p:nvPr/>
        </p:nvGrpSpPr>
        <p:grpSpPr>
          <a:xfrm>
            <a:off x="1926132" y="3454961"/>
            <a:ext cx="281096" cy="335455"/>
            <a:chOff x="669056" y="3433793"/>
            <a:chExt cx="281096" cy="335455"/>
          </a:xfrm>
        </p:grpSpPr>
        <p:pic>
          <p:nvPicPr>
            <p:cNvPr id="157" name="Picture 156"/>
            <p:cNvPicPr>
              <a:picLocks noChangeAspect="1"/>
            </p:cNvPicPr>
            <p:nvPr/>
          </p:nvPicPr>
          <p:blipFill>
            <a:blip r:embed="rId5"/>
            <a:stretch>
              <a:fillRect/>
            </a:stretch>
          </p:blipFill>
          <p:spPr>
            <a:xfrm>
              <a:off x="682936" y="3433793"/>
              <a:ext cx="265118" cy="335455"/>
            </a:xfrm>
            <a:prstGeom prst="rect">
              <a:avLst/>
            </a:prstGeom>
          </p:spPr>
        </p:pic>
        <p:sp>
          <p:nvSpPr>
            <p:cNvPr id="158" name="TextBox 15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168" name="Group 167"/>
          <p:cNvGrpSpPr/>
          <p:nvPr/>
        </p:nvGrpSpPr>
        <p:grpSpPr>
          <a:xfrm>
            <a:off x="888234" y="2228405"/>
            <a:ext cx="4310535" cy="338109"/>
            <a:chOff x="1078779" y="2228405"/>
            <a:chExt cx="4310535" cy="338109"/>
          </a:xfrm>
        </p:grpSpPr>
        <p:grpSp>
          <p:nvGrpSpPr>
            <p:cNvPr id="159" name="Group 158"/>
            <p:cNvGrpSpPr/>
            <p:nvPr/>
          </p:nvGrpSpPr>
          <p:grpSpPr>
            <a:xfrm>
              <a:off x="1078779" y="2228405"/>
              <a:ext cx="354485" cy="338109"/>
              <a:chOff x="4583724" y="1364723"/>
              <a:chExt cx="354485" cy="338109"/>
            </a:xfrm>
          </p:grpSpPr>
          <p:pic>
            <p:nvPicPr>
              <p:cNvPr id="160" name="Picture 159"/>
              <p:cNvPicPr>
                <a:picLocks noChangeAspect="1"/>
              </p:cNvPicPr>
              <p:nvPr/>
            </p:nvPicPr>
            <p:blipFill>
              <a:blip r:embed="rId4"/>
              <a:stretch>
                <a:fillRect/>
              </a:stretch>
            </p:blipFill>
            <p:spPr>
              <a:xfrm>
                <a:off x="4634299" y="1364723"/>
                <a:ext cx="267215" cy="338109"/>
              </a:xfrm>
              <a:prstGeom prst="rect">
                <a:avLst/>
              </a:prstGeom>
            </p:spPr>
          </p:pic>
          <p:sp>
            <p:nvSpPr>
              <p:cNvPr id="161" name="TextBox 16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a:solidFill>
                      <a:srgbClr val="139DD9"/>
                    </a:solidFill>
                  </a:rPr>
                  <a:t>1</a:t>
                </a:r>
              </a:p>
            </p:txBody>
          </p:sp>
        </p:grpSp>
        <p:grpSp>
          <p:nvGrpSpPr>
            <p:cNvPr id="162" name="Group 161"/>
            <p:cNvGrpSpPr/>
            <p:nvPr/>
          </p:nvGrpSpPr>
          <p:grpSpPr>
            <a:xfrm>
              <a:off x="2399579" y="2228405"/>
              <a:ext cx="354485" cy="338109"/>
              <a:chOff x="4583724" y="1364723"/>
              <a:chExt cx="354485" cy="338109"/>
            </a:xfrm>
          </p:grpSpPr>
          <p:pic>
            <p:nvPicPr>
              <p:cNvPr id="163" name="Picture 162"/>
              <p:cNvPicPr>
                <a:picLocks noChangeAspect="1"/>
              </p:cNvPicPr>
              <p:nvPr/>
            </p:nvPicPr>
            <p:blipFill>
              <a:blip r:embed="rId4"/>
              <a:stretch>
                <a:fillRect/>
              </a:stretch>
            </p:blipFill>
            <p:spPr>
              <a:xfrm>
                <a:off x="4634299" y="1364723"/>
                <a:ext cx="267215" cy="338109"/>
              </a:xfrm>
              <a:prstGeom prst="rect">
                <a:avLst/>
              </a:prstGeom>
            </p:spPr>
          </p:pic>
          <p:sp>
            <p:nvSpPr>
              <p:cNvPr id="164" name="TextBox 16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165" name="Group 164"/>
            <p:cNvGrpSpPr/>
            <p:nvPr/>
          </p:nvGrpSpPr>
          <p:grpSpPr>
            <a:xfrm>
              <a:off x="5034829" y="2228405"/>
              <a:ext cx="354485" cy="338109"/>
              <a:chOff x="4583724" y="1364723"/>
              <a:chExt cx="354485" cy="338109"/>
            </a:xfrm>
          </p:grpSpPr>
          <p:pic>
            <p:nvPicPr>
              <p:cNvPr id="166" name="Picture 165"/>
              <p:cNvPicPr>
                <a:picLocks noChangeAspect="1"/>
              </p:cNvPicPr>
              <p:nvPr/>
            </p:nvPicPr>
            <p:blipFill>
              <a:blip r:embed="rId4"/>
              <a:stretch>
                <a:fillRect/>
              </a:stretch>
            </p:blipFill>
            <p:spPr>
              <a:xfrm>
                <a:off x="4634299" y="1364723"/>
                <a:ext cx="267215" cy="338109"/>
              </a:xfrm>
              <a:prstGeom prst="rect">
                <a:avLst/>
              </a:prstGeom>
            </p:spPr>
          </p:pic>
          <p:sp>
            <p:nvSpPr>
              <p:cNvPr id="167" name="TextBox 16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cxnSp>
        <p:nvCxnSpPr>
          <p:cNvPr id="154" name="Straight Arrow Connector 153"/>
          <p:cNvCxnSpPr/>
          <p:nvPr/>
        </p:nvCxnSpPr>
        <p:spPr>
          <a:xfrm flipH="1">
            <a:off x="3414879" y="1491292"/>
            <a:ext cx="1017123" cy="1111862"/>
          </a:xfrm>
          <a:prstGeom prst="straightConnector1">
            <a:avLst/>
          </a:prstGeom>
          <a:ln w="19050" cmpd="sng">
            <a:solidFill>
              <a:schemeClr val="bg1">
                <a:lumMod val="65000"/>
              </a:schemeClr>
            </a:solidFill>
            <a:prstDash val="dot"/>
            <a:headEnd type="none"/>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p:cNvCxnSpPr>
            <a:stCxn id="140" idx="2"/>
          </p:cNvCxnSpPr>
          <p:nvPr/>
        </p:nvCxnSpPr>
        <p:spPr>
          <a:xfrm flipH="1">
            <a:off x="1073105" y="1496787"/>
            <a:ext cx="1271986"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p:cNvCxnSpPr>
            <a:stCxn id="140" idx="2"/>
          </p:cNvCxnSpPr>
          <p:nvPr/>
        </p:nvCxnSpPr>
        <p:spPr>
          <a:xfrm>
            <a:off x="2345091" y="1496787"/>
            <a:ext cx="4364"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p:cNvCxnSpPr>
            <a:stCxn id="139" idx="2"/>
          </p:cNvCxnSpPr>
          <p:nvPr/>
        </p:nvCxnSpPr>
        <p:spPr>
          <a:xfrm>
            <a:off x="4430631" y="1496787"/>
            <a:ext cx="592174"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grpSp>
        <p:nvGrpSpPr>
          <p:cNvPr id="183" name="Group 182"/>
          <p:cNvGrpSpPr/>
          <p:nvPr/>
        </p:nvGrpSpPr>
        <p:grpSpPr>
          <a:xfrm>
            <a:off x="1369826" y="691244"/>
            <a:ext cx="1950530" cy="805543"/>
            <a:chOff x="1560371" y="691244"/>
            <a:chExt cx="1950530" cy="805543"/>
          </a:xfrm>
        </p:grpSpPr>
        <p:pic>
          <p:nvPicPr>
            <p:cNvPr id="140" name="Picture 139"/>
            <p:cNvPicPr>
              <a:picLocks noChangeAspect="1"/>
            </p:cNvPicPr>
            <p:nvPr/>
          </p:nvPicPr>
          <p:blipFill>
            <a:blip r:embed="rId6"/>
            <a:stretch>
              <a:fillRect/>
            </a:stretch>
          </p:blipFill>
          <p:spPr>
            <a:xfrm>
              <a:off x="1560371" y="691244"/>
              <a:ext cx="1950530" cy="805543"/>
            </a:xfrm>
            <a:prstGeom prst="rect">
              <a:avLst/>
            </a:prstGeom>
          </p:spPr>
        </p:pic>
        <p:sp>
          <p:nvSpPr>
            <p:cNvPr id="181" name="Rectangle 180"/>
            <p:cNvSpPr/>
            <p:nvPr/>
          </p:nvSpPr>
          <p:spPr>
            <a:xfrm>
              <a:off x="2991556"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9" name="Rounded Rectangle 168"/>
          <p:cNvSpPr/>
          <p:nvPr/>
        </p:nvSpPr>
        <p:spPr>
          <a:xfrm>
            <a:off x="1497326"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4" name="Group 183"/>
          <p:cNvGrpSpPr/>
          <p:nvPr/>
        </p:nvGrpSpPr>
        <p:grpSpPr>
          <a:xfrm>
            <a:off x="3452833" y="691244"/>
            <a:ext cx="1955596" cy="805543"/>
            <a:chOff x="3643378" y="691244"/>
            <a:chExt cx="1955596" cy="805543"/>
          </a:xfrm>
        </p:grpSpPr>
        <p:pic>
          <p:nvPicPr>
            <p:cNvPr id="139" name="Picture 138"/>
            <p:cNvPicPr>
              <a:picLocks noChangeAspect="1"/>
            </p:cNvPicPr>
            <p:nvPr/>
          </p:nvPicPr>
          <p:blipFill>
            <a:blip r:embed="rId7"/>
            <a:stretch>
              <a:fillRect/>
            </a:stretch>
          </p:blipFill>
          <p:spPr>
            <a:xfrm>
              <a:off x="3643378" y="691244"/>
              <a:ext cx="1955596" cy="805543"/>
            </a:xfrm>
            <a:prstGeom prst="rect">
              <a:avLst/>
            </a:prstGeom>
          </p:spPr>
        </p:pic>
        <p:sp>
          <p:nvSpPr>
            <p:cNvPr id="182" name="Rectangle 181"/>
            <p:cNvSpPr/>
            <p:nvPr/>
          </p:nvSpPr>
          <p:spPr>
            <a:xfrm>
              <a:off x="5072945"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0" name="Rounded Rectangle 169"/>
          <p:cNvSpPr/>
          <p:nvPr/>
        </p:nvSpPr>
        <p:spPr>
          <a:xfrm>
            <a:off x="3577380"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Content Placeholder 48"/>
          <p:cNvSpPr txBox="1">
            <a:spLocks/>
          </p:cNvSpPr>
          <p:nvPr/>
        </p:nvSpPr>
        <p:spPr>
          <a:xfrm>
            <a:off x="6824030" y="601844"/>
            <a:ext cx="2319970" cy="3746387"/>
          </a:xfrm>
          <a:prstGeom prst="rect">
            <a:avLst/>
          </a:prstGeom>
        </p:spPr>
        <p:txBody>
          <a:bodyPr vert="horz" lIns="0" tIns="0" rIns="0" bIns="0" rtlCol="0" anchor="ctr">
            <a:norm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chemeClr val="accent1"/>
                </a:solidFill>
              </a:rPr>
              <a:t>Application has single logical connection to cluster (client object</a:t>
            </a:r>
            <a:r>
              <a:rPr lang="en-US" sz="1800" dirty="0" smtClean="0">
                <a:solidFill>
                  <a:schemeClr val="accent1"/>
                </a:solidFill>
              </a:rPr>
              <a:t>)</a:t>
            </a:r>
            <a:endParaRPr lang="en-US" sz="1400" dirty="0" smtClean="0"/>
          </a:p>
          <a:p>
            <a:pPr marL="285750" indent="-285750">
              <a:lnSpc>
                <a:spcPct val="90000"/>
              </a:lnSpc>
              <a:buFont typeface="Wingdings" charset="2"/>
              <a:buChar char="§"/>
            </a:pPr>
            <a:r>
              <a:rPr lang="en-US" sz="1400" b="0" dirty="0" smtClean="0"/>
              <a:t>When a node goes down, some requests will fail</a:t>
            </a:r>
          </a:p>
          <a:p>
            <a:pPr marL="285750" indent="-285750">
              <a:lnSpc>
                <a:spcPct val="90000"/>
              </a:lnSpc>
              <a:buFont typeface="Wingdings" charset="2"/>
              <a:buChar char="§"/>
            </a:pPr>
            <a:r>
              <a:rPr lang="en-US" sz="1400" b="0" dirty="0" smtClean="0"/>
              <a:t>Failover is either automatic or manual</a:t>
            </a:r>
          </a:p>
          <a:p>
            <a:pPr marL="285750" indent="-285750">
              <a:lnSpc>
                <a:spcPct val="90000"/>
              </a:lnSpc>
              <a:buFont typeface="Wingdings" charset="2"/>
              <a:buChar char="§"/>
            </a:pPr>
            <a:r>
              <a:rPr lang="en-US" sz="1400" b="0" dirty="0" smtClean="0"/>
              <a:t>Client library is automatically updated via cluster map</a:t>
            </a:r>
          </a:p>
          <a:p>
            <a:pPr marL="285750" indent="-285750">
              <a:lnSpc>
                <a:spcPct val="90000"/>
              </a:lnSpc>
              <a:buFont typeface="Wingdings" charset="2"/>
              <a:buChar char="§"/>
            </a:pPr>
            <a:r>
              <a:rPr lang="en-US" sz="1400" b="0" dirty="0" smtClean="0"/>
              <a:t>Replicas not recreated to preserve stability</a:t>
            </a:r>
          </a:p>
          <a:p>
            <a:pPr marL="285750" indent="-285750">
              <a:lnSpc>
                <a:spcPct val="90000"/>
              </a:lnSpc>
              <a:buFont typeface="Wingdings" charset="2"/>
              <a:buChar char="§"/>
            </a:pPr>
            <a:r>
              <a:rPr lang="en-US" sz="1400" b="0" dirty="0" smtClean="0"/>
              <a:t>Best practice to replace node and rebalance</a:t>
            </a:r>
            <a:endParaRPr lang="en-US" sz="1400" b="0" dirty="0"/>
          </a:p>
        </p:txBody>
      </p:sp>
    </p:spTree>
    <p:extLst>
      <p:ext uri="{BB962C8B-B14F-4D97-AF65-F5344CB8AC3E}">
        <p14:creationId xmlns:p14="http://schemas.microsoft.com/office/powerpoint/2010/main" val="262206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3000"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up)">
                                      <p:cBhvr>
                                        <p:cTn id="7" dur="500"/>
                                        <p:tgtEl>
                                          <p:spTgt spid="144"/>
                                        </p:tgtEl>
                                      </p:cBhvr>
                                    </p:animEffect>
                                  </p:childTnLst>
                                </p:cTn>
                              </p:par>
                              <p:par>
                                <p:cTn id="8" presetID="22" presetClass="entr" presetSubtype="1" repeatCount="3000"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wipe(up)">
                                      <p:cBhvr>
                                        <p:cTn id="10" dur="500"/>
                                        <p:tgtEl>
                                          <p:spTgt spid="146"/>
                                        </p:tgtEl>
                                      </p:cBhvr>
                                    </p:animEffect>
                                  </p:childTnLst>
                                </p:cTn>
                              </p:par>
                            </p:childTnLst>
                          </p:cTn>
                        </p:par>
                        <p:par>
                          <p:cTn id="11" fill="hold">
                            <p:stCondLst>
                              <p:cond delay="1500"/>
                            </p:stCondLst>
                            <p:childTnLst>
                              <p:par>
                                <p:cTn id="12" presetID="10" presetClass="exit" presetSubtype="0" fill="hold" nodeType="afterEffect">
                                  <p:stCondLst>
                                    <p:cond delay="0"/>
                                  </p:stCondLst>
                                  <p:childTnLst>
                                    <p:animEffect transition="out" filter="fade">
                                      <p:cBhvr>
                                        <p:cTn id="13" dur="500"/>
                                        <p:tgtEl>
                                          <p:spTgt spid="144"/>
                                        </p:tgtEl>
                                      </p:cBhvr>
                                    </p:animEffect>
                                    <p:set>
                                      <p:cBhvr>
                                        <p:cTn id="14" dur="1" fill="hold">
                                          <p:stCondLst>
                                            <p:cond delay="499"/>
                                          </p:stCondLst>
                                        </p:cTn>
                                        <p:tgtEl>
                                          <p:spTgt spid="144"/>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46"/>
                                        </p:tgtEl>
                                      </p:cBhvr>
                                    </p:animEffect>
                                    <p:set>
                                      <p:cBhvr>
                                        <p:cTn id="17" dur="1" fill="hold">
                                          <p:stCondLst>
                                            <p:cond delay="499"/>
                                          </p:stCondLst>
                                        </p:cTn>
                                        <p:tgtEl>
                                          <p:spTgt spid="146"/>
                                        </p:tgtEl>
                                        <p:attrNameLst>
                                          <p:attrName>style.visibility</p:attrName>
                                        </p:attrNameLst>
                                      </p:cBhvr>
                                      <p:to>
                                        <p:strVal val="hidden"/>
                                      </p:to>
                                    </p:se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43"/>
                                        </p:tgtEl>
                                        <p:attrNameLst>
                                          <p:attrName>style.visibility</p:attrName>
                                        </p:attrNameLst>
                                      </p:cBhvr>
                                      <p:to>
                                        <p:strVal val="visible"/>
                                      </p:to>
                                    </p:set>
                                    <p:animEffect transition="in" filter="fade">
                                      <p:cBhvr>
                                        <p:cTn id="21" dur="500"/>
                                        <p:tgtEl>
                                          <p:spTgt spid="143"/>
                                        </p:tgtEl>
                                      </p:cBhvr>
                                    </p:animEffect>
                                  </p:childTnLst>
                                </p:cTn>
                              </p:par>
                            </p:childTnLst>
                          </p:cTn>
                        </p:par>
                        <p:par>
                          <p:cTn id="22" fill="hold">
                            <p:stCondLst>
                              <p:cond delay="2500"/>
                            </p:stCondLst>
                            <p:childTnLst>
                              <p:par>
                                <p:cTn id="23" presetID="22" presetClass="entr" presetSubtype="1" repeatCount="3000" fill="hold" nodeType="afterEffect">
                                  <p:stCondLst>
                                    <p:cond delay="0"/>
                                  </p:stCondLst>
                                  <p:childTnLst>
                                    <p:set>
                                      <p:cBhvr>
                                        <p:cTn id="24" dur="1" fill="hold">
                                          <p:stCondLst>
                                            <p:cond delay="0"/>
                                          </p:stCondLst>
                                        </p:cTn>
                                        <p:tgtEl>
                                          <p:spTgt spid="153"/>
                                        </p:tgtEl>
                                        <p:attrNameLst>
                                          <p:attrName>style.visibility</p:attrName>
                                        </p:attrNameLst>
                                      </p:cBhvr>
                                      <p:to>
                                        <p:strVal val="visible"/>
                                      </p:to>
                                    </p:set>
                                    <p:animEffect transition="in" filter="wipe(up)">
                                      <p:cBhvr>
                                        <p:cTn id="25" dur="500"/>
                                        <p:tgtEl>
                                          <p:spTgt spid="153"/>
                                        </p:tgtEl>
                                      </p:cBhvr>
                                    </p:animEffect>
                                  </p:childTnLst>
                                </p:cTn>
                              </p:par>
                              <p:par>
                                <p:cTn id="26" presetID="22" presetClass="entr" presetSubtype="1" repeatCount="3000" fill="hold" nodeType="with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wipe(up)">
                                      <p:cBhvr>
                                        <p:cTn id="28" dur="500"/>
                                        <p:tgtEl>
                                          <p:spTgt spid="154"/>
                                        </p:tgtEl>
                                      </p:cBhvr>
                                    </p:animEffect>
                                  </p:childTnLst>
                                </p:cTn>
                              </p:par>
                            </p:childTnLst>
                          </p:cTn>
                        </p:par>
                        <p:par>
                          <p:cTn id="29" fill="hold">
                            <p:stCondLst>
                              <p:cond delay="4000"/>
                            </p:stCondLst>
                            <p:childTnLst>
                              <p:par>
                                <p:cTn id="30" presetID="56" presetClass="path" presetSubtype="0" accel="50000" decel="50000" fill="hold" nodeType="afterEffect">
                                  <p:stCondLst>
                                    <p:cond delay="0"/>
                                  </p:stCondLst>
                                  <p:childTnLst>
                                    <p:animMotion origin="layout" path="M 3.05556E-6 -9.87654E-7 L 0.03455 -0.23734 " pathEditMode="relative" rAng="0" ptsTypes="AA">
                                      <p:cBhvr>
                                        <p:cTn id="31" dur="1000" fill="hold"/>
                                        <p:tgtEl>
                                          <p:spTgt spid="67"/>
                                        </p:tgtEl>
                                        <p:attrNameLst>
                                          <p:attrName>ppt_x</p:attrName>
                                          <p:attrName>ppt_y</p:attrName>
                                        </p:attrNameLst>
                                      </p:cBhvr>
                                      <p:rCtr x="1719" y="-11883"/>
                                    </p:animMotion>
                                  </p:childTnLst>
                                </p:cTn>
                              </p:par>
                              <p:par>
                                <p:cTn id="32" presetID="56" presetClass="path" presetSubtype="0" accel="50000" decel="50000" fill="hold" nodeType="withEffect">
                                  <p:stCondLst>
                                    <p:cond delay="0"/>
                                  </p:stCondLst>
                                  <p:childTnLst>
                                    <p:animMotion origin="layout" path="M 3.05556E-6 -9.87654E-7 L 0.03455 -0.23734 " pathEditMode="relative" rAng="0" ptsTypes="AA">
                                      <p:cBhvr>
                                        <p:cTn id="33" dur="1000" fill="hold"/>
                                        <p:tgtEl>
                                          <p:spTgt spid="156"/>
                                        </p:tgtEl>
                                        <p:attrNameLst>
                                          <p:attrName>ppt_x</p:attrName>
                                          <p:attrName>ppt_y</p:attrName>
                                        </p:attrNameLst>
                                      </p:cBhvr>
                                      <p:rCtr x="1719" y="-11883"/>
                                    </p:animMotion>
                                  </p:childTnLst>
                                </p:cTn>
                              </p:par>
                              <p:par>
                                <p:cTn id="34" presetID="56" presetClass="path" presetSubtype="0" accel="50000" decel="50000" fill="hold" nodeType="withEffect">
                                  <p:stCondLst>
                                    <p:cond delay="0"/>
                                  </p:stCondLst>
                                  <p:childTnLst>
                                    <p:animMotion origin="layout" path="M 5.55556E-7 -3.7037E-6 L 0.03472 -0.23827 " pathEditMode="relative" rAng="0" ptsTypes="AA">
                                      <p:cBhvr>
                                        <p:cTn id="35" dur="1000" fill="hold"/>
                                        <p:tgtEl>
                                          <p:spTgt spid="79"/>
                                        </p:tgtEl>
                                        <p:attrNameLst>
                                          <p:attrName>ppt_x</p:attrName>
                                          <p:attrName>ppt_y</p:attrName>
                                        </p:attrNameLst>
                                      </p:cBhvr>
                                      <p:rCtr x="1736" y="-11914"/>
                                    </p:animMotion>
                                  </p:childTnLst>
                                </p:cTn>
                              </p:par>
                            </p:childTnLst>
                          </p:cTn>
                        </p:par>
                        <p:par>
                          <p:cTn id="36" fill="hold">
                            <p:stCondLst>
                              <p:cond delay="5000"/>
                            </p:stCondLst>
                            <p:childTnLst>
                              <p:par>
                                <p:cTn id="37" presetID="10" presetClass="exit" presetSubtype="0" fill="hold" nodeType="afterEffect">
                                  <p:stCondLst>
                                    <p:cond delay="0"/>
                                  </p:stCondLst>
                                  <p:childTnLst>
                                    <p:animEffect transition="out" filter="fade">
                                      <p:cBhvr>
                                        <p:cTn id="38" dur="500"/>
                                        <p:tgtEl>
                                          <p:spTgt spid="67"/>
                                        </p:tgtEl>
                                      </p:cBhvr>
                                    </p:animEffect>
                                    <p:set>
                                      <p:cBhvr>
                                        <p:cTn id="39" dur="1" fill="hold">
                                          <p:stCondLst>
                                            <p:cond delay="499"/>
                                          </p:stCondLst>
                                        </p:cTn>
                                        <p:tgtEl>
                                          <p:spTgt spid="6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56"/>
                                        </p:tgtEl>
                                      </p:cBhvr>
                                    </p:animEffect>
                                    <p:set>
                                      <p:cBhvr>
                                        <p:cTn id="42" dur="1" fill="hold">
                                          <p:stCondLst>
                                            <p:cond delay="499"/>
                                          </p:stCondLst>
                                        </p:cTn>
                                        <p:tgtEl>
                                          <p:spTgt spid="15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79"/>
                                        </p:tgtEl>
                                      </p:cBhvr>
                                    </p:animEffect>
                                    <p:set>
                                      <p:cBhvr>
                                        <p:cTn id="45" dur="1" fill="hold">
                                          <p:stCondLst>
                                            <p:cond delay="499"/>
                                          </p:stCondLst>
                                        </p:cTn>
                                        <p:tgtEl>
                                          <p:spTgt spid="79"/>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168"/>
                                        </p:tgtEl>
                                        <p:attrNameLst>
                                          <p:attrName>style.visibility</p:attrName>
                                        </p:attrNameLst>
                                      </p:cBhvr>
                                      <p:to>
                                        <p:strVal val="visible"/>
                                      </p:to>
                                    </p:set>
                                    <p:animEffect transition="in" filter="fade">
                                      <p:cBhvr>
                                        <p:cTn id="48" dur="500"/>
                                        <p:tgtEl>
                                          <p:spTgt spid="168"/>
                                        </p:tgtEl>
                                      </p:cBhvr>
                                    </p:animEffect>
                                  </p:childTnLst>
                                </p:cTn>
                              </p:par>
                            </p:childTnLst>
                          </p:cTn>
                        </p:par>
                        <p:par>
                          <p:cTn id="49" fill="hold">
                            <p:stCondLst>
                              <p:cond delay="5500"/>
                            </p:stCondLst>
                            <p:childTnLst>
                              <p:par>
                                <p:cTn id="50" presetID="10" presetClass="entr" presetSubtype="0" repeatCount="3000" fill="hold" grpId="0" nodeType="afterEffect">
                                  <p:stCondLst>
                                    <p:cond delay="0"/>
                                  </p:stCondLst>
                                  <p:childTnLst>
                                    <p:set>
                                      <p:cBhvr>
                                        <p:cTn id="51" dur="1" fill="hold">
                                          <p:stCondLst>
                                            <p:cond delay="0"/>
                                          </p:stCondLst>
                                        </p:cTn>
                                        <p:tgtEl>
                                          <p:spTgt spid="170"/>
                                        </p:tgtEl>
                                        <p:attrNameLst>
                                          <p:attrName>style.visibility</p:attrName>
                                        </p:attrNameLst>
                                      </p:cBhvr>
                                      <p:to>
                                        <p:strVal val="visible"/>
                                      </p:to>
                                    </p:set>
                                    <p:animEffect transition="in" filter="fade">
                                      <p:cBhvr>
                                        <p:cTn id="52" dur="400"/>
                                        <p:tgtEl>
                                          <p:spTgt spid="170"/>
                                        </p:tgtEl>
                                      </p:cBhvr>
                                    </p:animEffect>
                                  </p:childTnLst>
                                </p:cTn>
                              </p:par>
                              <p:par>
                                <p:cTn id="53" presetID="10" presetClass="entr" presetSubtype="0" repeatCount="3000" fill="hold" grpId="0" nodeType="withEffect">
                                  <p:stCondLst>
                                    <p:cond delay="0"/>
                                  </p:stCondLst>
                                  <p:childTnLst>
                                    <p:set>
                                      <p:cBhvr>
                                        <p:cTn id="54" dur="1" fill="hold">
                                          <p:stCondLst>
                                            <p:cond delay="0"/>
                                          </p:stCondLst>
                                        </p:cTn>
                                        <p:tgtEl>
                                          <p:spTgt spid="169"/>
                                        </p:tgtEl>
                                        <p:attrNameLst>
                                          <p:attrName>style.visibility</p:attrName>
                                        </p:attrNameLst>
                                      </p:cBhvr>
                                      <p:to>
                                        <p:strVal val="visible"/>
                                      </p:to>
                                    </p:set>
                                    <p:animEffect transition="in" filter="fade">
                                      <p:cBhvr>
                                        <p:cTn id="55" dur="400"/>
                                        <p:tgtEl>
                                          <p:spTgt spid="169"/>
                                        </p:tgtEl>
                                      </p:cBhvr>
                                    </p:animEffect>
                                  </p:childTnLst>
                                </p:cTn>
                              </p:par>
                            </p:childTnLst>
                          </p:cTn>
                        </p:par>
                        <p:par>
                          <p:cTn id="56" fill="hold">
                            <p:stCondLst>
                              <p:cond delay="6700"/>
                            </p:stCondLst>
                            <p:childTnLst>
                              <p:par>
                                <p:cTn id="57" presetID="10" presetClass="exit" presetSubtype="0" fill="hold" grpId="1" nodeType="afterEffect">
                                  <p:stCondLst>
                                    <p:cond delay="0"/>
                                  </p:stCondLst>
                                  <p:childTnLst>
                                    <p:animEffect transition="out" filter="fade">
                                      <p:cBhvr>
                                        <p:cTn id="58" dur="500"/>
                                        <p:tgtEl>
                                          <p:spTgt spid="170"/>
                                        </p:tgtEl>
                                      </p:cBhvr>
                                    </p:animEffect>
                                    <p:set>
                                      <p:cBhvr>
                                        <p:cTn id="59" dur="1" fill="hold">
                                          <p:stCondLst>
                                            <p:cond delay="499"/>
                                          </p:stCondLst>
                                        </p:cTn>
                                        <p:tgtEl>
                                          <p:spTgt spid="17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69"/>
                                        </p:tgtEl>
                                      </p:cBhvr>
                                    </p:animEffect>
                                    <p:set>
                                      <p:cBhvr>
                                        <p:cTn id="62" dur="1" fill="hold">
                                          <p:stCondLst>
                                            <p:cond delay="499"/>
                                          </p:stCondLst>
                                        </p:cTn>
                                        <p:tgtEl>
                                          <p:spTgt spid="169"/>
                                        </p:tgtEl>
                                        <p:attrNameLst>
                                          <p:attrName>style.visibility</p:attrName>
                                        </p:attrNameLst>
                                      </p:cBhvr>
                                      <p:to>
                                        <p:strVal val="hidden"/>
                                      </p:to>
                                    </p:set>
                                  </p:childTnLst>
                                </p:cTn>
                              </p:par>
                            </p:childTnLst>
                          </p:cTn>
                        </p:par>
                        <p:par>
                          <p:cTn id="63" fill="hold">
                            <p:stCondLst>
                              <p:cond delay="7200"/>
                            </p:stCondLst>
                            <p:childTnLst>
                              <p:par>
                                <p:cTn id="64" presetID="22" presetClass="entr" presetSubtype="1" repeatCount="3000" fill="hold" nodeType="afterEffect">
                                  <p:stCondLst>
                                    <p:cond delay="0"/>
                                  </p:stCondLst>
                                  <p:childTnLst>
                                    <p:set>
                                      <p:cBhvr>
                                        <p:cTn id="65" dur="1" fill="hold">
                                          <p:stCondLst>
                                            <p:cond delay="0"/>
                                          </p:stCondLst>
                                        </p:cTn>
                                        <p:tgtEl>
                                          <p:spTgt spid="172"/>
                                        </p:tgtEl>
                                        <p:attrNameLst>
                                          <p:attrName>style.visibility</p:attrName>
                                        </p:attrNameLst>
                                      </p:cBhvr>
                                      <p:to>
                                        <p:strVal val="visible"/>
                                      </p:to>
                                    </p:set>
                                    <p:animEffect transition="in" filter="wipe(up)">
                                      <p:cBhvr>
                                        <p:cTn id="66" dur="500"/>
                                        <p:tgtEl>
                                          <p:spTgt spid="172"/>
                                        </p:tgtEl>
                                      </p:cBhvr>
                                    </p:animEffect>
                                  </p:childTnLst>
                                </p:cTn>
                              </p:par>
                              <p:par>
                                <p:cTn id="67" presetID="22" presetClass="entr" presetSubtype="1" repeatCount="3000" fill="hold" nodeType="withEffect">
                                  <p:stCondLst>
                                    <p:cond delay="0"/>
                                  </p:stCondLst>
                                  <p:childTnLst>
                                    <p:set>
                                      <p:cBhvr>
                                        <p:cTn id="68" dur="1" fill="hold">
                                          <p:stCondLst>
                                            <p:cond delay="0"/>
                                          </p:stCondLst>
                                        </p:cTn>
                                        <p:tgtEl>
                                          <p:spTgt spid="175"/>
                                        </p:tgtEl>
                                        <p:attrNameLst>
                                          <p:attrName>style.visibility</p:attrName>
                                        </p:attrNameLst>
                                      </p:cBhvr>
                                      <p:to>
                                        <p:strVal val="visible"/>
                                      </p:to>
                                    </p:set>
                                    <p:animEffect transition="in" filter="wipe(up)">
                                      <p:cBhvr>
                                        <p:cTn id="69" dur="500"/>
                                        <p:tgtEl>
                                          <p:spTgt spid="175"/>
                                        </p:tgtEl>
                                      </p:cBhvr>
                                    </p:animEffect>
                                  </p:childTnLst>
                                </p:cTn>
                              </p:par>
                              <p:par>
                                <p:cTn id="70" presetID="22" presetClass="entr" presetSubtype="1" repeatCount="3000" fill="hold" nodeType="withEffect">
                                  <p:stCondLst>
                                    <p:cond delay="0"/>
                                  </p:stCondLst>
                                  <p:childTnLst>
                                    <p:set>
                                      <p:cBhvr>
                                        <p:cTn id="71" dur="1" fill="hold">
                                          <p:stCondLst>
                                            <p:cond delay="0"/>
                                          </p:stCondLst>
                                        </p:cTn>
                                        <p:tgtEl>
                                          <p:spTgt spid="178"/>
                                        </p:tgtEl>
                                        <p:attrNameLst>
                                          <p:attrName>style.visibility</p:attrName>
                                        </p:attrNameLst>
                                      </p:cBhvr>
                                      <p:to>
                                        <p:strVal val="visible"/>
                                      </p:to>
                                    </p:set>
                                    <p:animEffect transition="in" filter="wipe(up)">
                                      <p:cBhvr>
                                        <p:cTn id="7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69" grpId="0" animBg="1"/>
      <p:bldP spid="169" grpId="1" animBg="1"/>
      <p:bldP spid="170" grpId="0" animBg="1"/>
      <p:bldP spid="17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 Over Node</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21</a:t>
            </a:fld>
            <a:endParaRPr lang="en-US"/>
          </a:p>
        </p:txBody>
      </p:sp>
      <p:pic>
        <p:nvPicPr>
          <p:cNvPr id="4" name="Picture 3"/>
          <p:cNvPicPr>
            <a:picLocks noChangeAspect="1"/>
          </p:cNvPicPr>
          <p:nvPr/>
        </p:nvPicPr>
        <p:blipFill>
          <a:blip r:embed="rId2"/>
          <a:stretch>
            <a:fillRect/>
          </a:stretch>
        </p:blipFill>
        <p:spPr>
          <a:xfrm>
            <a:off x="92053" y="1787063"/>
            <a:ext cx="1273196" cy="2782766"/>
          </a:xfrm>
          <a:prstGeom prst="rect">
            <a:avLst/>
          </a:prstGeom>
        </p:spPr>
      </p:pic>
      <p:pic>
        <p:nvPicPr>
          <p:cNvPr id="5" name="Picture 4"/>
          <p:cNvPicPr>
            <a:picLocks noChangeAspect="1"/>
          </p:cNvPicPr>
          <p:nvPr/>
        </p:nvPicPr>
        <p:blipFill>
          <a:blip r:embed="rId2"/>
          <a:stretch>
            <a:fillRect/>
          </a:stretch>
        </p:blipFill>
        <p:spPr>
          <a:xfrm>
            <a:off x="1415515" y="1787063"/>
            <a:ext cx="1273196" cy="2782766"/>
          </a:xfrm>
          <a:prstGeom prst="rect">
            <a:avLst/>
          </a:prstGeom>
        </p:spPr>
      </p:pic>
      <p:pic>
        <p:nvPicPr>
          <p:cNvPr id="6" name="Picture 5"/>
          <p:cNvPicPr>
            <a:picLocks noChangeAspect="1"/>
          </p:cNvPicPr>
          <p:nvPr/>
        </p:nvPicPr>
        <p:blipFill>
          <a:blip r:embed="rId2"/>
          <a:stretch>
            <a:fillRect/>
          </a:stretch>
        </p:blipFill>
        <p:spPr>
          <a:xfrm>
            <a:off x="2738978" y="1787063"/>
            <a:ext cx="1273196" cy="2782766"/>
          </a:xfrm>
          <a:prstGeom prst="rect">
            <a:avLst/>
          </a:prstGeom>
        </p:spPr>
      </p:pic>
      <p:sp>
        <p:nvSpPr>
          <p:cNvPr id="7" name="TextBox 6"/>
          <p:cNvSpPr txBox="1"/>
          <p:nvPr/>
        </p:nvSpPr>
        <p:spPr>
          <a:xfrm>
            <a:off x="433145"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8" name="TextBox 7"/>
          <p:cNvSpPr txBox="1"/>
          <p:nvPr/>
        </p:nvSpPr>
        <p:spPr>
          <a:xfrm>
            <a:off x="1773151"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9" name="TextBox 8"/>
          <p:cNvSpPr txBox="1"/>
          <p:nvPr/>
        </p:nvSpPr>
        <p:spPr>
          <a:xfrm>
            <a:off x="3092771"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10" name="TextBox 9"/>
          <p:cNvSpPr txBox="1"/>
          <p:nvPr/>
        </p:nvSpPr>
        <p:spPr>
          <a:xfrm>
            <a:off x="433145"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1" name="TextBox 10"/>
          <p:cNvSpPr txBox="1"/>
          <p:nvPr/>
        </p:nvSpPr>
        <p:spPr>
          <a:xfrm>
            <a:off x="1773151"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2" name="TextBox 11"/>
          <p:cNvSpPr txBox="1"/>
          <p:nvPr/>
        </p:nvSpPr>
        <p:spPr>
          <a:xfrm>
            <a:off x="3092771"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3" name="TextBox 12"/>
          <p:cNvSpPr txBox="1"/>
          <p:nvPr/>
        </p:nvSpPr>
        <p:spPr>
          <a:xfrm>
            <a:off x="246288" y="4276275"/>
            <a:ext cx="1049937" cy="215444"/>
          </a:xfrm>
          <a:prstGeom prst="rect">
            <a:avLst/>
          </a:prstGeom>
          <a:noFill/>
        </p:spPr>
        <p:txBody>
          <a:bodyPr wrap="none" rtlCol="0">
            <a:spAutoFit/>
          </a:bodyPr>
          <a:lstStyle/>
          <a:p>
            <a:pPr algn="ctr"/>
            <a:r>
              <a:rPr lang="en-US" sz="800" b="1" i="1" dirty="0" smtClean="0">
                <a:solidFill>
                  <a:schemeClr val="accent2"/>
                </a:solidFill>
              </a:rPr>
              <a:t>Couchbase Server 1</a:t>
            </a:r>
            <a:endParaRPr lang="en-US" sz="800" b="1" i="1" dirty="0">
              <a:solidFill>
                <a:schemeClr val="accent2"/>
              </a:solidFill>
            </a:endParaRPr>
          </a:p>
        </p:txBody>
      </p:sp>
      <p:sp>
        <p:nvSpPr>
          <p:cNvPr id="14" name="TextBox 13"/>
          <p:cNvSpPr txBox="1"/>
          <p:nvPr/>
        </p:nvSpPr>
        <p:spPr>
          <a:xfrm>
            <a:off x="1570447" y="4276275"/>
            <a:ext cx="1051740" cy="215444"/>
          </a:xfrm>
          <a:prstGeom prst="rect">
            <a:avLst/>
          </a:prstGeom>
          <a:noFill/>
        </p:spPr>
        <p:txBody>
          <a:bodyPr wrap="none" rtlCol="0">
            <a:spAutoFit/>
          </a:bodyPr>
          <a:lstStyle/>
          <a:p>
            <a:pPr algn="ctr"/>
            <a:r>
              <a:rPr lang="en-US" sz="800" b="1" i="1" dirty="0">
                <a:solidFill>
                  <a:schemeClr val="accent2"/>
                </a:solidFill>
              </a:rPr>
              <a:t>Couchbase Server 2</a:t>
            </a:r>
          </a:p>
        </p:txBody>
      </p:sp>
      <p:sp>
        <p:nvSpPr>
          <p:cNvPr id="15" name="TextBox 14"/>
          <p:cNvSpPr txBox="1"/>
          <p:nvPr/>
        </p:nvSpPr>
        <p:spPr>
          <a:xfrm>
            <a:off x="2892120" y="4276275"/>
            <a:ext cx="1047633" cy="215444"/>
          </a:xfrm>
          <a:prstGeom prst="rect">
            <a:avLst/>
          </a:prstGeom>
          <a:noFill/>
        </p:spPr>
        <p:txBody>
          <a:bodyPr wrap="none" rtlCol="0">
            <a:spAutoFit/>
          </a:bodyPr>
          <a:lstStyle/>
          <a:p>
            <a:pPr algn="ctr"/>
            <a:r>
              <a:rPr lang="en-US" sz="800" b="1" i="1" dirty="0">
                <a:solidFill>
                  <a:schemeClr val="accent2"/>
                </a:solidFill>
              </a:rPr>
              <a:t>Couchbase Server 3</a:t>
            </a:r>
          </a:p>
        </p:txBody>
      </p:sp>
      <p:grpSp>
        <p:nvGrpSpPr>
          <p:cNvPr id="16" name="Group 15"/>
          <p:cNvGrpSpPr/>
          <p:nvPr/>
        </p:nvGrpSpPr>
        <p:grpSpPr>
          <a:xfrm>
            <a:off x="4060102" y="1787063"/>
            <a:ext cx="2596659" cy="2782766"/>
            <a:chOff x="4227371" y="1787063"/>
            <a:chExt cx="2596659" cy="2782766"/>
          </a:xfrm>
        </p:grpSpPr>
        <p:pic>
          <p:nvPicPr>
            <p:cNvPr id="17" name="Picture 16"/>
            <p:cNvPicPr>
              <a:picLocks noChangeAspect="1"/>
            </p:cNvPicPr>
            <p:nvPr/>
          </p:nvPicPr>
          <p:blipFill>
            <a:blip r:embed="rId2"/>
            <a:stretch>
              <a:fillRect/>
            </a:stretch>
          </p:blipFill>
          <p:spPr>
            <a:xfrm>
              <a:off x="4227371" y="1787063"/>
              <a:ext cx="1273196" cy="2782766"/>
            </a:xfrm>
            <a:prstGeom prst="rect">
              <a:avLst/>
            </a:prstGeom>
          </p:spPr>
        </p:pic>
        <p:pic>
          <p:nvPicPr>
            <p:cNvPr id="18" name="Picture 17"/>
            <p:cNvPicPr>
              <a:picLocks noChangeAspect="1"/>
            </p:cNvPicPr>
            <p:nvPr/>
          </p:nvPicPr>
          <p:blipFill>
            <a:blip r:embed="rId2"/>
            <a:stretch>
              <a:fillRect/>
            </a:stretch>
          </p:blipFill>
          <p:spPr>
            <a:xfrm>
              <a:off x="5550834" y="1787063"/>
              <a:ext cx="1273196" cy="2782766"/>
            </a:xfrm>
            <a:prstGeom prst="rect">
              <a:avLst/>
            </a:prstGeom>
          </p:spPr>
        </p:pic>
        <p:sp>
          <p:nvSpPr>
            <p:cNvPr id="19" name="TextBox 18"/>
            <p:cNvSpPr txBox="1"/>
            <p:nvPr/>
          </p:nvSpPr>
          <p:spPr>
            <a:xfrm>
              <a:off x="4585007"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20" name="TextBox 19"/>
            <p:cNvSpPr txBox="1"/>
            <p:nvPr/>
          </p:nvSpPr>
          <p:spPr>
            <a:xfrm>
              <a:off x="5904627"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21" name="TextBox 20"/>
            <p:cNvSpPr txBox="1"/>
            <p:nvPr/>
          </p:nvSpPr>
          <p:spPr>
            <a:xfrm>
              <a:off x="4585007"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22" name="TextBox 21"/>
            <p:cNvSpPr txBox="1"/>
            <p:nvPr/>
          </p:nvSpPr>
          <p:spPr>
            <a:xfrm>
              <a:off x="5904627"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23" name="TextBox 22"/>
            <p:cNvSpPr txBox="1"/>
            <p:nvPr/>
          </p:nvSpPr>
          <p:spPr>
            <a:xfrm>
              <a:off x="4382303" y="4276275"/>
              <a:ext cx="1051740" cy="215444"/>
            </a:xfrm>
            <a:prstGeom prst="rect">
              <a:avLst/>
            </a:prstGeom>
            <a:noFill/>
          </p:spPr>
          <p:txBody>
            <a:bodyPr wrap="none" rtlCol="0">
              <a:spAutoFit/>
            </a:bodyPr>
            <a:lstStyle/>
            <a:p>
              <a:pPr algn="ctr"/>
              <a:r>
                <a:rPr lang="en-US" sz="800" b="1" i="1" dirty="0">
                  <a:solidFill>
                    <a:schemeClr val="accent2"/>
                  </a:solidFill>
                </a:rPr>
                <a:t>Couchbase Server </a:t>
              </a:r>
              <a:r>
                <a:rPr lang="en-US" sz="800" b="1" i="1" dirty="0" smtClean="0">
                  <a:solidFill>
                    <a:schemeClr val="accent2"/>
                  </a:solidFill>
                </a:rPr>
                <a:t>4</a:t>
              </a:r>
              <a:endParaRPr lang="en-US" sz="800" b="1" i="1" dirty="0">
                <a:solidFill>
                  <a:schemeClr val="accent2"/>
                </a:solidFill>
              </a:endParaRPr>
            </a:p>
          </p:txBody>
        </p:sp>
        <p:sp>
          <p:nvSpPr>
            <p:cNvPr id="24" name="TextBox 23"/>
            <p:cNvSpPr txBox="1"/>
            <p:nvPr/>
          </p:nvSpPr>
          <p:spPr>
            <a:xfrm>
              <a:off x="5703976" y="4276275"/>
              <a:ext cx="1047633" cy="215444"/>
            </a:xfrm>
            <a:prstGeom prst="rect">
              <a:avLst/>
            </a:prstGeom>
            <a:noFill/>
          </p:spPr>
          <p:txBody>
            <a:bodyPr wrap="none" rtlCol="0">
              <a:spAutoFit/>
            </a:bodyPr>
            <a:lstStyle/>
            <a:p>
              <a:pPr algn="ctr"/>
              <a:r>
                <a:rPr lang="en-US" sz="800" b="1" i="1" dirty="0">
                  <a:solidFill>
                    <a:schemeClr val="accent2"/>
                  </a:solidFill>
                </a:rPr>
                <a:t>Couchbase Server </a:t>
              </a:r>
              <a:r>
                <a:rPr lang="en-US" sz="800" b="1" i="1" dirty="0" smtClean="0">
                  <a:solidFill>
                    <a:schemeClr val="accent2"/>
                  </a:solidFill>
                </a:rPr>
                <a:t>5</a:t>
              </a:r>
              <a:endParaRPr lang="en-US" sz="800" b="1" i="1" dirty="0">
                <a:solidFill>
                  <a:schemeClr val="accent2"/>
                </a:solidFill>
              </a:endParaRPr>
            </a:p>
          </p:txBody>
        </p:sp>
      </p:grpSp>
      <p:grpSp>
        <p:nvGrpSpPr>
          <p:cNvPr id="25" name="Group 24"/>
          <p:cNvGrpSpPr/>
          <p:nvPr/>
        </p:nvGrpSpPr>
        <p:grpSpPr>
          <a:xfrm>
            <a:off x="193991" y="4614558"/>
            <a:ext cx="6462770" cy="200437"/>
            <a:chOff x="361260" y="4849168"/>
            <a:chExt cx="6462770" cy="200437"/>
          </a:xfrm>
        </p:grpSpPr>
        <p:pic>
          <p:nvPicPr>
            <p:cNvPr id="26" name="Picture 25"/>
            <p:cNvPicPr>
              <a:picLocks noChangeAspect="1"/>
            </p:cNvPicPr>
            <p:nvPr/>
          </p:nvPicPr>
          <p:blipFill rotWithShape="1">
            <a:blip r:embed="rId3"/>
            <a:srcRect l="39121" r="39121"/>
            <a:stretch/>
          </p:blipFill>
          <p:spPr>
            <a:xfrm>
              <a:off x="3125275" y="4871581"/>
              <a:ext cx="878718" cy="178024"/>
            </a:xfrm>
            <a:prstGeom prst="rect">
              <a:avLst/>
            </a:prstGeom>
          </p:spPr>
        </p:pic>
        <p:cxnSp>
          <p:nvCxnSpPr>
            <p:cNvPr id="27" name="Straight Connector 26"/>
            <p:cNvCxnSpPr/>
            <p:nvPr/>
          </p:nvCxnSpPr>
          <p:spPr>
            <a:xfrm>
              <a:off x="36126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824030" y="484916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4069667" y="4983638"/>
              <a:ext cx="2754363"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61260" y="4983638"/>
              <a:ext cx="2698129"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grpSp>
        <p:nvGrpSpPr>
          <p:cNvPr id="31" name="Group 30"/>
          <p:cNvGrpSpPr/>
          <p:nvPr/>
        </p:nvGrpSpPr>
        <p:grpSpPr>
          <a:xfrm>
            <a:off x="278317" y="2228405"/>
            <a:ext cx="354485" cy="338109"/>
            <a:chOff x="4583724" y="1364723"/>
            <a:chExt cx="354485" cy="338109"/>
          </a:xfrm>
        </p:grpSpPr>
        <p:pic>
          <p:nvPicPr>
            <p:cNvPr id="32" name="Picture 31"/>
            <p:cNvPicPr>
              <a:picLocks noChangeAspect="1"/>
            </p:cNvPicPr>
            <p:nvPr/>
          </p:nvPicPr>
          <p:blipFill>
            <a:blip r:embed="rId4"/>
            <a:stretch>
              <a:fillRect/>
            </a:stretch>
          </p:blipFill>
          <p:spPr>
            <a:xfrm>
              <a:off x="4634299" y="1364723"/>
              <a:ext cx="267215" cy="338109"/>
            </a:xfrm>
            <a:prstGeom prst="rect">
              <a:avLst/>
            </a:prstGeom>
          </p:spPr>
        </p:pic>
        <p:sp>
          <p:nvSpPr>
            <p:cNvPr id="33" name="TextBox 3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34" name="Group 33"/>
          <p:cNvGrpSpPr/>
          <p:nvPr/>
        </p:nvGrpSpPr>
        <p:grpSpPr>
          <a:xfrm>
            <a:off x="594010" y="2228405"/>
            <a:ext cx="354485" cy="338109"/>
            <a:chOff x="4583724" y="1364723"/>
            <a:chExt cx="354485" cy="338109"/>
          </a:xfrm>
        </p:grpSpPr>
        <p:pic>
          <p:nvPicPr>
            <p:cNvPr id="35" name="Picture 34"/>
            <p:cNvPicPr>
              <a:picLocks noChangeAspect="1"/>
            </p:cNvPicPr>
            <p:nvPr/>
          </p:nvPicPr>
          <p:blipFill>
            <a:blip r:embed="rId4"/>
            <a:stretch>
              <a:fillRect/>
            </a:stretch>
          </p:blipFill>
          <p:spPr>
            <a:xfrm>
              <a:off x="4634299" y="1364723"/>
              <a:ext cx="267215" cy="338109"/>
            </a:xfrm>
            <a:prstGeom prst="rect">
              <a:avLst/>
            </a:prstGeom>
          </p:spPr>
        </p:pic>
        <p:sp>
          <p:nvSpPr>
            <p:cNvPr id="36" name="TextBox 3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37" name="Group 36"/>
          <p:cNvGrpSpPr/>
          <p:nvPr/>
        </p:nvGrpSpPr>
        <p:grpSpPr>
          <a:xfrm>
            <a:off x="278317" y="2614142"/>
            <a:ext cx="354485" cy="338109"/>
            <a:chOff x="632361" y="2614142"/>
            <a:chExt cx="354485" cy="338109"/>
          </a:xfrm>
        </p:grpSpPr>
        <p:pic>
          <p:nvPicPr>
            <p:cNvPr id="38" name="Picture 37"/>
            <p:cNvPicPr>
              <a:picLocks noChangeAspect="1"/>
            </p:cNvPicPr>
            <p:nvPr/>
          </p:nvPicPr>
          <p:blipFill>
            <a:blip r:embed="rId4"/>
            <a:stretch>
              <a:fillRect/>
            </a:stretch>
          </p:blipFill>
          <p:spPr>
            <a:xfrm>
              <a:off x="682936" y="2614142"/>
              <a:ext cx="267215" cy="338109"/>
            </a:xfrm>
            <a:prstGeom prst="rect">
              <a:avLst/>
            </a:prstGeom>
          </p:spPr>
        </p:pic>
        <p:sp>
          <p:nvSpPr>
            <p:cNvPr id="39" name="TextBox 38"/>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40" name="Group 39"/>
          <p:cNvGrpSpPr/>
          <p:nvPr/>
        </p:nvGrpSpPr>
        <p:grpSpPr>
          <a:xfrm>
            <a:off x="594010" y="2614142"/>
            <a:ext cx="354485" cy="338109"/>
            <a:chOff x="4583724" y="1364723"/>
            <a:chExt cx="354485" cy="338109"/>
          </a:xfrm>
        </p:grpSpPr>
        <p:pic>
          <p:nvPicPr>
            <p:cNvPr id="41" name="Picture 40"/>
            <p:cNvPicPr>
              <a:picLocks noChangeAspect="1"/>
            </p:cNvPicPr>
            <p:nvPr/>
          </p:nvPicPr>
          <p:blipFill>
            <a:blip r:embed="rId4"/>
            <a:stretch>
              <a:fillRect/>
            </a:stretch>
          </p:blipFill>
          <p:spPr>
            <a:xfrm>
              <a:off x="4634299" y="1364723"/>
              <a:ext cx="267215" cy="338109"/>
            </a:xfrm>
            <a:prstGeom prst="rect">
              <a:avLst/>
            </a:prstGeom>
          </p:spPr>
        </p:pic>
        <p:sp>
          <p:nvSpPr>
            <p:cNvPr id="42" name="TextBox 4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43" name="Group 42"/>
          <p:cNvGrpSpPr/>
          <p:nvPr/>
        </p:nvGrpSpPr>
        <p:grpSpPr>
          <a:xfrm>
            <a:off x="1596233" y="2228405"/>
            <a:ext cx="354485" cy="338109"/>
            <a:chOff x="4583724" y="1364723"/>
            <a:chExt cx="354485" cy="338109"/>
          </a:xfrm>
        </p:grpSpPr>
        <p:pic>
          <p:nvPicPr>
            <p:cNvPr id="44" name="Picture 43"/>
            <p:cNvPicPr>
              <a:picLocks noChangeAspect="1"/>
            </p:cNvPicPr>
            <p:nvPr/>
          </p:nvPicPr>
          <p:blipFill>
            <a:blip r:embed="rId4"/>
            <a:stretch>
              <a:fillRect/>
            </a:stretch>
          </p:blipFill>
          <p:spPr>
            <a:xfrm>
              <a:off x="4634299" y="1364723"/>
              <a:ext cx="267215" cy="338109"/>
            </a:xfrm>
            <a:prstGeom prst="rect">
              <a:avLst/>
            </a:prstGeom>
          </p:spPr>
        </p:pic>
        <p:sp>
          <p:nvSpPr>
            <p:cNvPr id="45" name="TextBox 4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46" name="Group 45"/>
          <p:cNvGrpSpPr/>
          <p:nvPr/>
        </p:nvGrpSpPr>
        <p:grpSpPr>
          <a:xfrm>
            <a:off x="1596233" y="2614142"/>
            <a:ext cx="354485" cy="338109"/>
            <a:chOff x="632361" y="2614142"/>
            <a:chExt cx="354485" cy="338109"/>
          </a:xfrm>
        </p:grpSpPr>
        <p:pic>
          <p:nvPicPr>
            <p:cNvPr id="47" name="Picture 46"/>
            <p:cNvPicPr>
              <a:picLocks noChangeAspect="1"/>
            </p:cNvPicPr>
            <p:nvPr/>
          </p:nvPicPr>
          <p:blipFill>
            <a:blip r:embed="rId4"/>
            <a:stretch>
              <a:fillRect/>
            </a:stretch>
          </p:blipFill>
          <p:spPr>
            <a:xfrm>
              <a:off x="682936" y="2614142"/>
              <a:ext cx="267215" cy="338109"/>
            </a:xfrm>
            <a:prstGeom prst="rect">
              <a:avLst/>
            </a:prstGeom>
          </p:spPr>
        </p:pic>
        <p:sp>
          <p:nvSpPr>
            <p:cNvPr id="48" name="TextBox 47"/>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49" name="Group 48"/>
          <p:cNvGrpSpPr/>
          <p:nvPr/>
        </p:nvGrpSpPr>
        <p:grpSpPr>
          <a:xfrm>
            <a:off x="1911926" y="2614142"/>
            <a:ext cx="354485" cy="338109"/>
            <a:chOff x="4583724" y="1364723"/>
            <a:chExt cx="354485" cy="338109"/>
          </a:xfrm>
        </p:grpSpPr>
        <p:pic>
          <p:nvPicPr>
            <p:cNvPr id="50" name="Picture 49"/>
            <p:cNvPicPr>
              <a:picLocks noChangeAspect="1"/>
            </p:cNvPicPr>
            <p:nvPr/>
          </p:nvPicPr>
          <p:blipFill>
            <a:blip r:embed="rId4"/>
            <a:stretch>
              <a:fillRect/>
            </a:stretch>
          </p:blipFill>
          <p:spPr>
            <a:xfrm>
              <a:off x="4634299" y="1364723"/>
              <a:ext cx="267215" cy="338109"/>
            </a:xfrm>
            <a:prstGeom prst="rect">
              <a:avLst/>
            </a:prstGeom>
          </p:spPr>
        </p:pic>
        <p:sp>
          <p:nvSpPr>
            <p:cNvPr id="51" name="TextBox 5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52" name="Group 51"/>
          <p:cNvGrpSpPr/>
          <p:nvPr/>
        </p:nvGrpSpPr>
        <p:grpSpPr>
          <a:xfrm>
            <a:off x="2919138" y="2228405"/>
            <a:ext cx="354485" cy="338109"/>
            <a:chOff x="4583724" y="1364723"/>
            <a:chExt cx="354485" cy="338109"/>
          </a:xfrm>
        </p:grpSpPr>
        <p:pic>
          <p:nvPicPr>
            <p:cNvPr id="53" name="Picture 52"/>
            <p:cNvPicPr>
              <a:picLocks noChangeAspect="1"/>
            </p:cNvPicPr>
            <p:nvPr/>
          </p:nvPicPr>
          <p:blipFill>
            <a:blip r:embed="rId4"/>
            <a:stretch>
              <a:fillRect/>
            </a:stretch>
          </p:blipFill>
          <p:spPr>
            <a:xfrm>
              <a:off x="4634299" y="1364723"/>
              <a:ext cx="267215" cy="338109"/>
            </a:xfrm>
            <a:prstGeom prst="rect">
              <a:avLst/>
            </a:prstGeom>
          </p:spPr>
        </p:pic>
        <p:sp>
          <p:nvSpPr>
            <p:cNvPr id="54" name="TextBox 5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1</a:t>
              </a:r>
              <a:endParaRPr lang="en-US" sz="500" b="1" dirty="0">
                <a:solidFill>
                  <a:srgbClr val="139DD9"/>
                </a:solidFill>
              </a:endParaRPr>
            </a:p>
          </p:txBody>
        </p:sp>
      </p:grpSp>
      <p:grpSp>
        <p:nvGrpSpPr>
          <p:cNvPr id="55" name="Group 54"/>
          <p:cNvGrpSpPr/>
          <p:nvPr/>
        </p:nvGrpSpPr>
        <p:grpSpPr>
          <a:xfrm>
            <a:off x="3234831" y="2228405"/>
            <a:ext cx="354485" cy="338109"/>
            <a:chOff x="4583724" y="1364723"/>
            <a:chExt cx="354485" cy="338109"/>
          </a:xfrm>
        </p:grpSpPr>
        <p:pic>
          <p:nvPicPr>
            <p:cNvPr id="56" name="Picture 55"/>
            <p:cNvPicPr>
              <a:picLocks noChangeAspect="1"/>
            </p:cNvPicPr>
            <p:nvPr/>
          </p:nvPicPr>
          <p:blipFill>
            <a:blip r:embed="rId4"/>
            <a:stretch>
              <a:fillRect/>
            </a:stretch>
          </p:blipFill>
          <p:spPr>
            <a:xfrm>
              <a:off x="4634299" y="1364723"/>
              <a:ext cx="267215" cy="338109"/>
            </a:xfrm>
            <a:prstGeom prst="rect">
              <a:avLst/>
            </a:prstGeom>
          </p:spPr>
        </p:pic>
        <p:sp>
          <p:nvSpPr>
            <p:cNvPr id="57" name="TextBox 5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58" name="Group 57"/>
          <p:cNvGrpSpPr/>
          <p:nvPr/>
        </p:nvGrpSpPr>
        <p:grpSpPr>
          <a:xfrm>
            <a:off x="2919138" y="2614142"/>
            <a:ext cx="354485" cy="338109"/>
            <a:chOff x="632361" y="2614142"/>
            <a:chExt cx="354485" cy="338109"/>
          </a:xfrm>
        </p:grpSpPr>
        <p:pic>
          <p:nvPicPr>
            <p:cNvPr id="59" name="Picture 58"/>
            <p:cNvPicPr>
              <a:picLocks noChangeAspect="1"/>
            </p:cNvPicPr>
            <p:nvPr/>
          </p:nvPicPr>
          <p:blipFill>
            <a:blip r:embed="rId4"/>
            <a:stretch>
              <a:fillRect/>
            </a:stretch>
          </p:blipFill>
          <p:spPr>
            <a:xfrm>
              <a:off x="682936" y="2614142"/>
              <a:ext cx="267215" cy="338109"/>
            </a:xfrm>
            <a:prstGeom prst="rect">
              <a:avLst/>
            </a:prstGeom>
          </p:spPr>
        </p:pic>
        <p:sp>
          <p:nvSpPr>
            <p:cNvPr id="60" name="TextBox 59"/>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61" name="Group 60"/>
          <p:cNvGrpSpPr/>
          <p:nvPr/>
        </p:nvGrpSpPr>
        <p:grpSpPr>
          <a:xfrm>
            <a:off x="3234831" y="2614142"/>
            <a:ext cx="354485" cy="338109"/>
            <a:chOff x="4583724" y="1364723"/>
            <a:chExt cx="354485" cy="338109"/>
          </a:xfrm>
        </p:grpSpPr>
        <p:pic>
          <p:nvPicPr>
            <p:cNvPr id="62" name="Picture 61"/>
            <p:cNvPicPr>
              <a:picLocks noChangeAspect="1"/>
            </p:cNvPicPr>
            <p:nvPr/>
          </p:nvPicPr>
          <p:blipFill>
            <a:blip r:embed="rId4"/>
            <a:stretch>
              <a:fillRect/>
            </a:stretch>
          </p:blipFill>
          <p:spPr>
            <a:xfrm>
              <a:off x="4634299" y="1364723"/>
              <a:ext cx="267215" cy="338109"/>
            </a:xfrm>
            <a:prstGeom prst="rect">
              <a:avLst/>
            </a:prstGeom>
          </p:spPr>
        </p:pic>
        <p:sp>
          <p:nvSpPr>
            <p:cNvPr id="63" name="TextBox 6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64" name="Group 63"/>
          <p:cNvGrpSpPr/>
          <p:nvPr/>
        </p:nvGrpSpPr>
        <p:grpSpPr>
          <a:xfrm>
            <a:off x="315012" y="3454961"/>
            <a:ext cx="281096" cy="335455"/>
            <a:chOff x="669056" y="3433793"/>
            <a:chExt cx="281096" cy="335455"/>
          </a:xfrm>
        </p:grpSpPr>
        <p:pic>
          <p:nvPicPr>
            <p:cNvPr id="65" name="Picture 64"/>
            <p:cNvPicPr>
              <a:picLocks noChangeAspect="1"/>
            </p:cNvPicPr>
            <p:nvPr/>
          </p:nvPicPr>
          <p:blipFill>
            <a:blip r:embed="rId5"/>
            <a:stretch>
              <a:fillRect/>
            </a:stretch>
          </p:blipFill>
          <p:spPr>
            <a:xfrm>
              <a:off x="682936" y="3433793"/>
              <a:ext cx="265118" cy="335455"/>
            </a:xfrm>
            <a:prstGeom prst="rect">
              <a:avLst/>
            </a:prstGeom>
          </p:spPr>
        </p:pic>
        <p:sp>
          <p:nvSpPr>
            <p:cNvPr id="66" name="TextBox 6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67" name="Group 66"/>
          <p:cNvGrpSpPr/>
          <p:nvPr/>
        </p:nvGrpSpPr>
        <p:grpSpPr>
          <a:xfrm>
            <a:off x="628608" y="3454961"/>
            <a:ext cx="281096" cy="335455"/>
            <a:chOff x="669056" y="3433793"/>
            <a:chExt cx="281096" cy="335455"/>
          </a:xfrm>
        </p:grpSpPr>
        <p:pic>
          <p:nvPicPr>
            <p:cNvPr id="68" name="Picture 67"/>
            <p:cNvPicPr>
              <a:picLocks noChangeAspect="1"/>
            </p:cNvPicPr>
            <p:nvPr/>
          </p:nvPicPr>
          <p:blipFill>
            <a:blip r:embed="rId5"/>
            <a:stretch>
              <a:fillRect/>
            </a:stretch>
          </p:blipFill>
          <p:spPr>
            <a:xfrm>
              <a:off x="682936" y="3433793"/>
              <a:ext cx="265118" cy="335455"/>
            </a:xfrm>
            <a:prstGeom prst="rect">
              <a:avLst/>
            </a:prstGeom>
          </p:spPr>
        </p:pic>
        <p:sp>
          <p:nvSpPr>
            <p:cNvPr id="69" name="TextBox 6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a:solidFill>
                    <a:srgbClr val="139DD9"/>
                  </a:solidFill>
                </a:rPr>
                <a:t>1</a:t>
              </a:r>
            </a:p>
          </p:txBody>
        </p:sp>
      </p:grpSp>
      <p:grpSp>
        <p:nvGrpSpPr>
          <p:cNvPr id="70" name="Group 69"/>
          <p:cNvGrpSpPr/>
          <p:nvPr/>
        </p:nvGrpSpPr>
        <p:grpSpPr>
          <a:xfrm>
            <a:off x="5598569" y="3454961"/>
            <a:ext cx="281096" cy="335455"/>
            <a:chOff x="669056" y="3433793"/>
            <a:chExt cx="281096" cy="335455"/>
          </a:xfrm>
        </p:grpSpPr>
        <p:pic>
          <p:nvPicPr>
            <p:cNvPr id="71" name="Picture 70"/>
            <p:cNvPicPr>
              <a:picLocks noChangeAspect="1"/>
            </p:cNvPicPr>
            <p:nvPr/>
          </p:nvPicPr>
          <p:blipFill>
            <a:blip r:embed="rId5"/>
            <a:stretch>
              <a:fillRect/>
            </a:stretch>
          </p:blipFill>
          <p:spPr>
            <a:xfrm>
              <a:off x="682936" y="3433793"/>
              <a:ext cx="265118" cy="335455"/>
            </a:xfrm>
            <a:prstGeom prst="rect">
              <a:avLst/>
            </a:prstGeom>
          </p:spPr>
        </p:pic>
        <p:sp>
          <p:nvSpPr>
            <p:cNvPr id="72" name="TextBox 7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73" name="Group 72"/>
          <p:cNvGrpSpPr/>
          <p:nvPr/>
        </p:nvGrpSpPr>
        <p:grpSpPr>
          <a:xfrm>
            <a:off x="315012" y="3835961"/>
            <a:ext cx="281096" cy="335455"/>
            <a:chOff x="669056" y="3433793"/>
            <a:chExt cx="281096" cy="335455"/>
          </a:xfrm>
        </p:grpSpPr>
        <p:pic>
          <p:nvPicPr>
            <p:cNvPr id="74" name="Picture 73"/>
            <p:cNvPicPr>
              <a:picLocks noChangeAspect="1"/>
            </p:cNvPicPr>
            <p:nvPr/>
          </p:nvPicPr>
          <p:blipFill>
            <a:blip r:embed="rId5"/>
            <a:stretch>
              <a:fillRect/>
            </a:stretch>
          </p:blipFill>
          <p:spPr>
            <a:xfrm>
              <a:off x="682936" y="3433793"/>
              <a:ext cx="265118" cy="335455"/>
            </a:xfrm>
            <a:prstGeom prst="rect">
              <a:avLst/>
            </a:prstGeom>
          </p:spPr>
        </p:pic>
        <p:sp>
          <p:nvSpPr>
            <p:cNvPr id="75" name="TextBox 74"/>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76" name="Group 75"/>
          <p:cNvGrpSpPr/>
          <p:nvPr/>
        </p:nvGrpSpPr>
        <p:grpSpPr>
          <a:xfrm>
            <a:off x="628608" y="3835961"/>
            <a:ext cx="281096" cy="335455"/>
            <a:chOff x="669056" y="3433793"/>
            <a:chExt cx="281096" cy="335455"/>
          </a:xfrm>
        </p:grpSpPr>
        <p:pic>
          <p:nvPicPr>
            <p:cNvPr id="77" name="Picture 76"/>
            <p:cNvPicPr>
              <a:picLocks noChangeAspect="1"/>
            </p:cNvPicPr>
            <p:nvPr/>
          </p:nvPicPr>
          <p:blipFill>
            <a:blip r:embed="rId5"/>
            <a:stretch>
              <a:fillRect/>
            </a:stretch>
          </p:blipFill>
          <p:spPr>
            <a:xfrm>
              <a:off x="682936" y="3433793"/>
              <a:ext cx="265118" cy="335455"/>
            </a:xfrm>
            <a:prstGeom prst="rect">
              <a:avLst/>
            </a:prstGeom>
          </p:spPr>
        </p:pic>
        <p:sp>
          <p:nvSpPr>
            <p:cNvPr id="78" name="TextBox 7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79" name="Group 78"/>
          <p:cNvGrpSpPr/>
          <p:nvPr/>
        </p:nvGrpSpPr>
        <p:grpSpPr>
          <a:xfrm>
            <a:off x="4585943" y="3451529"/>
            <a:ext cx="281096" cy="335455"/>
            <a:chOff x="669056" y="3433793"/>
            <a:chExt cx="281096" cy="335455"/>
          </a:xfrm>
        </p:grpSpPr>
        <p:pic>
          <p:nvPicPr>
            <p:cNvPr id="80" name="Picture 79"/>
            <p:cNvPicPr>
              <a:picLocks noChangeAspect="1"/>
            </p:cNvPicPr>
            <p:nvPr/>
          </p:nvPicPr>
          <p:blipFill>
            <a:blip r:embed="rId5"/>
            <a:stretch>
              <a:fillRect/>
            </a:stretch>
          </p:blipFill>
          <p:spPr>
            <a:xfrm>
              <a:off x="682936" y="3433793"/>
              <a:ext cx="265118" cy="335455"/>
            </a:xfrm>
            <a:prstGeom prst="rect">
              <a:avLst/>
            </a:prstGeom>
          </p:spPr>
        </p:pic>
        <p:sp>
          <p:nvSpPr>
            <p:cNvPr id="81" name="TextBox 8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82" name="Group 81"/>
          <p:cNvGrpSpPr/>
          <p:nvPr/>
        </p:nvGrpSpPr>
        <p:grpSpPr>
          <a:xfrm>
            <a:off x="1632928" y="3454961"/>
            <a:ext cx="281096" cy="335455"/>
            <a:chOff x="669056" y="3433793"/>
            <a:chExt cx="281096" cy="335455"/>
          </a:xfrm>
        </p:grpSpPr>
        <p:pic>
          <p:nvPicPr>
            <p:cNvPr id="83" name="Picture 82"/>
            <p:cNvPicPr>
              <a:picLocks noChangeAspect="1"/>
            </p:cNvPicPr>
            <p:nvPr/>
          </p:nvPicPr>
          <p:blipFill>
            <a:blip r:embed="rId5"/>
            <a:stretch>
              <a:fillRect/>
            </a:stretch>
          </p:blipFill>
          <p:spPr>
            <a:xfrm>
              <a:off x="682936" y="3433793"/>
              <a:ext cx="265118" cy="335455"/>
            </a:xfrm>
            <a:prstGeom prst="rect">
              <a:avLst/>
            </a:prstGeom>
          </p:spPr>
        </p:pic>
        <p:sp>
          <p:nvSpPr>
            <p:cNvPr id="84" name="TextBox 8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88" name="Group 87"/>
          <p:cNvGrpSpPr/>
          <p:nvPr/>
        </p:nvGrpSpPr>
        <p:grpSpPr>
          <a:xfrm>
            <a:off x="4275802" y="3839393"/>
            <a:ext cx="281096" cy="335455"/>
            <a:chOff x="669056" y="3433793"/>
            <a:chExt cx="281096" cy="335455"/>
          </a:xfrm>
        </p:grpSpPr>
        <p:pic>
          <p:nvPicPr>
            <p:cNvPr id="89" name="Picture 88"/>
            <p:cNvPicPr>
              <a:picLocks noChangeAspect="1"/>
            </p:cNvPicPr>
            <p:nvPr/>
          </p:nvPicPr>
          <p:blipFill>
            <a:blip r:embed="rId5"/>
            <a:stretch>
              <a:fillRect/>
            </a:stretch>
          </p:blipFill>
          <p:spPr>
            <a:xfrm>
              <a:off x="682936" y="3433793"/>
              <a:ext cx="265118" cy="335455"/>
            </a:xfrm>
            <a:prstGeom prst="rect">
              <a:avLst/>
            </a:prstGeom>
          </p:spPr>
        </p:pic>
        <p:sp>
          <p:nvSpPr>
            <p:cNvPr id="90" name="TextBox 8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91" name="Group 90"/>
          <p:cNvGrpSpPr/>
          <p:nvPr/>
        </p:nvGrpSpPr>
        <p:grpSpPr>
          <a:xfrm>
            <a:off x="1632928" y="3835961"/>
            <a:ext cx="281096" cy="335455"/>
            <a:chOff x="669056" y="3433793"/>
            <a:chExt cx="281096" cy="335455"/>
          </a:xfrm>
        </p:grpSpPr>
        <p:pic>
          <p:nvPicPr>
            <p:cNvPr id="92" name="Picture 91"/>
            <p:cNvPicPr>
              <a:picLocks noChangeAspect="1"/>
            </p:cNvPicPr>
            <p:nvPr/>
          </p:nvPicPr>
          <p:blipFill>
            <a:blip r:embed="rId5"/>
            <a:stretch>
              <a:fillRect/>
            </a:stretch>
          </p:blipFill>
          <p:spPr>
            <a:xfrm>
              <a:off x="682936" y="3433793"/>
              <a:ext cx="265118" cy="335455"/>
            </a:xfrm>
            <a:prstGeom prst="rect">
              <a:avLst/>
            </a:prstGeom>
          </p:spPr>
        </p:pic>
        <p:sp>
          <p:nvSpPr>
            <p:cNvPr id="93" name="TextBox 9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94" name="Group 93"/>
          <p:cNvGrpSpPr/>
          <p:nvPr/>
        </p:nvGrpSpPr>
        <p:grpSpPr>
          <a:xfrm>
            <a:off x="1946524" y="3835961"/>
            <a:ext cx="281096" cy="335455"/>
            <a:chOff x="669056" y="3433793"/>
            <a:chExt cx="281096" cy="335455"/>
          </a:xfrm>
        </p:grpSpPr>
        <p:pic>
          <p:nvPicPr>
            <p:cNvPr id="95" name="Picture 94"/>
            <p:cNvPicPr>
              <a:picLocks noChangeAspect="1"/>
            </p:cNvPicPr>
            <p:nvPr/>
          </p:nvPicPr>
          <p:blipFill>
            <a:blip r:embed="rId5"/>
            <a:stretch>
              <a:fillRect/>
            </a:stretch>
          </p:blipFill>
          <p:spPr>
            <a:xfrm>
              <a:off x="682936" y="3433793"/>
              <a:ext cx="265118" cy="335455"/>
            </a:xfrm>
            <a:prstGeom prst="rect">
              <a:avLst/>
            </a:prstGeom>
          </p:spPr>
        </p:pic>
        <p:sp>
          <p:nvSpPr>
            <p:cNvPr id="96" name="TextBox 9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97" name="Group 96"/>
          <p:cNvGrpSpPr/>
          <p:nvPr/>
        </p:nvGrpSpPr>
        <p:grpSpPr>
          <a:xfrm>
            <a:off x="5598431" y="3835961"/>
            <a:ext cx="281096" cy="335455"/>
            <a:chOff x="669056" y="3433793"/>
            <a:chExt cx="281096" cy="335455"/>
          </a:xfrm>
        </p:grpSpPr>
        <p:pic>
          <p:nvPicPr>
            <p:cNvPr id="98" name="Picture 97"/>
            <p:cNvPicPr>
              <a:picLocks noChangeAspect="1"/>
            </p:cNvPicPr>
            <p:nvPr/>
          </p:nvPicPr>
          <p:blipFill>
            <a:blip r:embed="rId5"/>
            <a:stretch>
              <a:fillRect/>
            </a:stretch>
          </p:blipFill>
          <p:spPr>
            <a:xfrm>
              <a:off x="682936" y="3433793"/>
              <a:ext cx="265118" cy="335455"/>
            </a:xfrm>
            <a:prstGeom prst="rect">
              <a:avLst/>
            </a:prstGeom>
          </p:spPr>
        </p:pic>
        <p:sp>
          <p:nvSpPr>
            <p:cNvPr id="99" name="TextBox 9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00" name="Group 99"/>
          <p:cNvGrpSpPr/>
          <p:nvPr/>
        </p:nvGrpSpPr>
        <p:grpSpPr>
          <a:xfrm>
            <a:off x="2955833" y="3454961"/>
            <a:ext cx="281096" cy="335455"/>
            <a:chOff x="669056" y="3433793"/>
            <a:chExt cx="281096" cy="335455"/>
          </a:xfrm>
        </p:grpSpPr>
        <p:pic>
          <p:nvPicPr>
            <p:cNvPr id="101" name="Picture 100"/>
            <p:cNvPicPr>
              <a:picLocks noChangeAspect="1"/>
            </p:cNvPicPr>
            <p:nvPr/>
          </p:nvPicPr>
          <p:blipFill>
            <a:blip r:embed="rId5"/>
            <a:stretch>
              <a:fillRect/>
            </a:stretch>
          </p:blipFill>
          <p:spPr>
            <a:xfrm>
              <a:off x="682936" y="3433793"/>
              <a:ext cx="265118" cy="335455"/>
            </a:xfrm>
            <a:prstGeom prst="rect">
              <a:avLst/>
            </a:prstGeom>
          </p:spPr>
        </p:pic>
        <p:sp>
          <p:nvSpPr>
            <p:cNvPr id="102" name="TextBox 10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103" name="Group 102"/>
          <p:cNvGrpSpPr/>
          <p:nvPr/>
        </p:nvGrpSpPr>
        <p:grpSpPr>
          <a:xfrm>
            <a:off x="3269429" y="3454961"/>
            <a:ext cx="281096" cy="335455"/>
            <a:chOff x="669056" y="3433793"/>
            <a:chExt cx="281096" cy="335455"/>
          </a:xfrm>
        </p:grpSpPr>
        <p:pic>
          <p:nvPicPr>
            <p:cNvPr id="104" name="Picture 103"/>
            <p:cNvPicPr>
              <a:picLocks noChangeAspect="1"/>
            </p:cNvPicPr>
            <p:nvPr/>
          </p:nvPicPr>
          <p:blipFill>
            <a:blip r:embed="rId5"/>
            <a:stretch>
              <a:fillRect/>
            </a:stretch>
          </p:blipFill>
          <p:spPr>
            <a:xfrm>
              <a:off x="682936" y="3433793"/>
              <a:ext cx="265118" cy="335455"/>
            </a:xfrm>
            <a:prstGeom prst="rect">
              <a:avLst/>
            </a:prstGeom>
          </p:spPr>
        </p:pic>
        <p:sp>
          <p:nvSpPr>
            <p:cNvPr id="105" name="TextBox 104"/>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106" name="Group 105"/>
          <p:cNvGrpSpPr/>
          <p:nvPr/>
        </p:nvGrpSpPr>
        <p:grpSpPr>
          <a:xfrm>
            <a:off x="4275802" y="3454961"/>
            <a:ext cx="281096" cy="335455"/>
            <a:chOff x="669056" y="3433793"/>
            <a:chExt cx="281096" cy="335455"/>
          </a:xfrm>
        </p:grpSpPr>
        <p:pic>
          <p:nvPicPr>
            <p:cNvPr id="107" name="Picture 106"/>
            <p:cNvPicPr>
              <a:picLocks noChangeAspect="1"/>
            </p:cNvPicPr>
            <p:nvPr/>
          </p:nvPicPr>
          <p:blipFill>
            <a:blip r:embed="rId5"/>
            <a:stretch>
              <a:fillRect/>
            </a:stretch>
          </p:blipFill>
          <p:spPr>
            <a:xfrm>
              <a:off x="682936" y="3433793"/>
              <a:ext cx="265118" cy="335455"/>
            </a:xfrm>
            <a:prstGeom prst="rect">
              <a:avLst/>
            </a:prstGeom>
          </p:spPr>
        </p:pic>
        <p:sp>
          <p:nvSpPr>
            <p:cNvPr id="108" name="TextBox 10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109" name="Group 108"/>
          <p:cNvGrpSpPr/>
          <p:nvPr/>
        </p:nvGrpSpPr>
        <p:grpSpPr>
          <a:xfrm>
            <a:off x="2955833" y="3835961"/>
            <a:ext cx="281096" cy="335455"/>
            <a:chOff x="669056" y="3433793"/>
            <a:chExt cx="281096" cy="335455"/>
          </a:xfrm>
        </p:grpSpPr>
        <p:pic>
          <p:nvPicPr>
            <p:cNvPr id="110" name="Picture 109"/>
            <p:cNvPicPr>
              <a:picLocks noChangeAspect="1"/>
            </p:cNvPicPr>
            <p:nvPr/>
          </p:nvPicPr>
          <p:blipFill>
            <a:blip r:embed="rId5"/>
            <a:stretch>
              <a:fillRect/>
            </a:stretch>
          </p:blipFill>
          <p:spPr>
            <a:xfrm>
              <a:off x="682936" y="3433793"/>
              <a:ext cx="265118" cy="335455"/>
            </a:xfrm>
            <a:prstGeom prst="rect">
              <a:avLst/>
            </a:prstGeom>
          </p:spPr>
        </p:pic>
        <p:sp>
          <p:nvSpPr>
            <p:cNvPr id="111" name="TextBox 110"/>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112" name="Group 111"/>
          <p:cNvGrpSpPr/>
          <p:nvPr/>
        </p:nvGrpSpPr>
        <p:grpSpPr>
          <a:xfrm>
            <a:off x="3269429" y="3835961"/>
            <a:ext cx="281096" cy="335455"/>
            <a:chOff x="669056" y="3433793"/>
            <a:chExt cx="281096" cy="335455"/>
          </a:xfrm>
        </p:grpSpPr>
        <p:pic>
          <p:nvPicPr>
            <p:cNvPr id="113" name="Picture 112"/>
            <p:cNvPicPr>
              <a:picLocks noChangeAspect="1"/>
            </p:cNvPicPr>
            <p:nvPr/>
          </p:nvPicPr>
          <p:blipFill>
            <a:blip r:embed="rId5"/>
            <a:stretch>
              <a:fillRect/>
            </a:stretch>
          </p:blipFill>
          <p:spPr>
            <a:xfrm>
              <a:off x="682936" y="3433793"/>
              <a:ext cx="265118" cy="335455"/>
            </a:xfrm>
            <a:prstGeom prst="rect">
              <a:avLst/>
            </a:prstGeom>
          </p:spPr>
        </p:pic>
        <p:sp>
          <p:nvSpPr>
            <p:cNvPr id="114" name="TextBox 11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5" name="Group 114"/>
          <p:cNvGrpSpPr/>
          <p:nvPr/>
        </p:nvGrpSpPr>
        <p:grpSpPr>
          <a:xfrm>
            <a:off x="5902975" y="3454704"/>
            <a:ext cx="281096" cy="335455"/>
            <a:chOff x="669056" y="3433793"/>
            <a:chExt cx="281096" cy="335455"/>
          </a:xfrm>
        </p:grpSpPr>
        <p:pic>
          <p:nvPicPr>
            <p:cNvPr id="116" name="Picture 115"/>
            <p:cNvPicPr>
              <a:picLocks noChangeAspect="1"/>
            </p:cNvPicPr>
            <p:nvPr/>
          </p:nvPicPr>
          <p:blipFill>
            <a:blip r:embed="rId5"/>
            <a:stretch>
              <a:fillRect/>
            </a:stretch>
          </p:blipFill>
          <p:spPr>
            <a:xfrm>
              <a:off x="682936" y="3433793"/>
              <a:ext cx="265118" cy="335455"/>
            </a:xfrm>
            <a:prstGeom prst="rect">
              <a:avLst/>
            </a:prstGeom>
          </p:spPr>
        </p:pic>
        <p:sp>
          <p:nvSpPr>
            <p:cNvPr id="117" name="TextBox 11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8" name="Group 117"/>
          <p:cNvGrpSpPr/>
          <p:nvPr/>
        </p:nvGrpSpPr>
        <p:grpSpPr>
          <a:xfrm>
            <a:off x="1911926" y="2228405"/>
            <a:ext cx="354485" cy="338109"/>
            <a:chOff x="4583724" y="1364723"/>
            <a:chExt cx="354485" cy="338109"/>
          </a:xfrm>
        </p:grpSpPr>
        <p:pic>
          <p:nvPicPr>
            <p:cNvPr id="119" name="Picture 118"/>
            <p:cNvPicPr>
              <a:picLocks noChangeAspect="1"/>
            </p:cNvPicPr>
            <p:nvPr/>
          </p:nvPicPr>
          <p:blipFill>
            <a:blip r:embed="rId4"/>
            <a:stretch>
              <a:fillRect/>
            </a:stretch>
          </p:blipFill>
          <p:spPr>
            <a:xfrm>
              <a:off x="4634299" y="1364723"/>
              <a:ext cx="267215" cy="338109"/>
            </a:xfrm>
            <a:prstGeom prst="rect">
              <a:avLst/>
            </a:prstGeom>
          </p:spPr>
        </p:pic>
        <p:sp>
          <p:nvSpPr>
            <p:cNvPr id="120" name="TextBox 119"/>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121" name="Group 120"/>
          <p:cNvGrpSpPr/>
          <p:nvPr/>
        </p:nvGrpSpPr>
        <p:grpSpPr>
          <a:xfrm>
            <a:off x="4234858" y="2614142"/>
            <a:ext cx="354485" cy="338109"/>
            <a:chOff x="4583724" y="1364723"/>
            <a:chExt cx="354485" cy="338109"/>
          </a:xfrm>
        </p:grpSpPr>
        <p:pic>
          <p:nvPicPr>
            <p:cNvPr id="122" name="Picture 121"/>
            <p:cNvPicPr>
              <a:picLocks noChangeAspect="1"/>
            </p:cNvPicPr>
            <p:nvPr/>
          </p:nvPicPr>
          <p:blipFill>
            <a:blip r:embed="rId4"/>
            <a:stretch>
              <a:fillRect/>
            </a:stretch>
          </p:blipFill>
          <p:spPr>
            <a:xfrm>
              <a:off x="4634299" y="1364723"/>
              <a:ext cx="267215" cy="338109"/>
            </a:xfrm>
            <a:prstGeom prst="rect">
              <a:avLst/>
            </a:prstGeom>
          </p:spPr>
        </p:pic>
        <p:sp>
          <p:nvSpPr>
            <p:cNvPr id="123" name="TextBox 12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24" name="Group 123"/>
          <p:cNvGrpSpPr/>
          <p:nvPr/>
        </p:nvGrpSpPr>
        <p:grpSpPr>
          <a:xfrm>
            <a:off x="5566235" y="2228405"/>
            <a:ext cx="354485" cy="338109"/>
            <a:chOff x="4583724" y="1364723"/>
            <a:chExt cx="354485" cy="338109"/>
          </a:xfrm>
        </p:grpSpPr>
        <p:pic>
          <p:nvPicPr>
            <p:cNvPr id="125" name="Picture 124"/>
            <p:cNvPicPr>
              <a:picLocks noChangeAspect="1"/>
            </p:cNvPicPr>
            <p:nvPr/>
          </p:nvPicPr>
          <p:blipFill>
            <a:blip r:embed="rId4"/>
            <a:stretch>
              <a:fillRect/>
            </a:stretch>
          </p:blipFill>
          <p:spPr>
            <a:xfrm>
              <a:off x="4634299" y="1364723"/>
              <a:ext cx="267215" cy="338109"/>
            </a:xfrm>
            <a:prstGeom prst="rect">
              <a:avLst/>
            </a:prstGeom>
          </p:spPr>
        </p:pic>
        <p:sp>
          <p:nvSpPr>
            <p:cNvPr id="126" name="TextBox 12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127" name="Group 126"/>
          <p:cNvGrpSpPr/>
          <p:nvPr/>
        </p:nvGrpSpPr>
        <p:grpSpPr>
          <a:xfrm>
            <a:off x="5871664" y="2228405"/>
            <a:ext cx="354485" cy="338109"/>
            <a:chOff x="4583724" y="1364723"/>
            <a:chExt cx="354485" cy="338109"/>
          </a:xfrm>
        </p:grpSpPr>
        <p:pic>
          <p:nvPicPr>
            <p:cNvPr id="128" name="Picture 127"/>
            <p:cNvPicPr>
              <a:picLocks noChangeAspect="1"/>
            </p:cNvPicPr>
            <p:nvPr/>
          </p:nvPicPr>
          <p:blipFill>
            <a:blip r:embed="rId4"/>
            <a:stretch>
              <a:fillRect/>
            </a:stretch>
          </p:blipFill>
          <p:spPr>
            <a:xfrm>
              <a:off x="4634299" y="1364723"/>
              <a:ext cx="267215" cy="338109"/>
            </a:xfrm>
            <a:prstGeom prst="rect">
              <a:avLst/>
            </a:prstGeom>
          </p:spPr>
        </p:pic>
        <p:sp>
          <p:nvSpPr>
            <p:cNvPr id="129" name="TextBox 12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30" name="Group 129"/>
          <p:cNvGrpSpPr/>
          <p:nvPr/>
        </p:nvGrpSpPr>
        <p:grpSpPr>
          <a:xfrm>
            <a:off x="4551319" y="2228405"/>
            <a:ext cx="354485" cy="338109"/>
            <a:chOff x="4583724" y="1364723"/>
            <a:chExt cx="354485" cy="338109"/>
          </a:xfrm>
        </p:grpSpPr>
        <p:pic>
          <p:nvPicPr>
            <p:cNvPr id="131" name="Picture 130"/>
            <p:cNvPicPr>
              <a:picLocks noChangeAspect="1"/>
            </p:cNvPicPr>
            <p:nvPr/>
          </p:nvPicPr>
          <p:blipFill>
            <a:blip r:embed="rId4"/>
            <a:stretch>
              <a:fillRect/>
            </a:stretch>
          </p:blipFill>
          <p:spPr>
            <a:xfrm>
              <a:off x="4634299" y="1364723"/>
              <a:ext cx="267215" cy="338109"/>
            </a:xfrm>
            <a:prstGeom prst="rect">
              <a:avLst/>
            </a:prstGeom>
          </p:spPr>
        </p:pic>
        <p:sp>
          <p:nvSpPr>
            <p:cNvPr id="132" name="TextBox 13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133" name="Group 132"/>
          <p:cNvGrpSpPr/>
          <p:nvPr/>
        </p:nvGrpSpPr>
        <p:grpSpPr>
          <a:xfrm>
            <a:off x="4234858" y="2228405"/>
            <a:ext cx="354485" cy="338109"/>
            <a:chOff x="4583724" y="1364723"/>
            <a:chExt cx="354485" cy="338109"/>
          </a:xfrm>
        </p:grpSpPr>
        <p:pic>
          <p:nvPicPr>
            <p:cNvPr id="134" name="Picture 133"/>
            <p:cNvPicPr>
              <a:picLocks noChangeAspect="1"/>
            </p:cNvPicPr>
            <p:nvPr/>
          </p:nvPicPr>
          <p:blipFill>
            <a:blip r:embed="rId4"/>
            <a:stretch>
              <a:fillRect/>
            </a:stretch>
          </p:blipFill>
          <p:spPr>
            <a:xfrm>
              <a:off x="4634299" y="1364723"/>
              <a:ext cx="267215" cy="338109"/>
            </a:xfrm>
            <a:prstGeom prst="rect">
              <a:avLst/>
            </a:prstGeom>
          </p:spPr>
        </p:pic>
        <p:sp>
          <p:nvSpPr>
            <p:cNvPr id="135" name="TextBox 13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136" name="Group 135"/>
          <p:cNvGrpSpPr/>
          <p:nvPr/>
        </p:nvGrpSpPr>
        <p:grpSpPr>
          <a:xfrm>
            <a:off x="5565828" y="2614142"/>
            <a:ext cx="354485" cy="338109"/>
            <a:chOff x="4583724" y="1364723"/>
            <a:chExt cx="354485" cy="338109"/>
          </a:xfrm>
        </p:grpSpPr>
        <p:pic>
          <p:nvPicPr>
            <p:cNvPr id="137" name="Picture 136"/>
            <p:cNvPicPr>
              <a:picLocks noChangeAspect="1"/>
            </p:cNvPicPr>
            <p:nvPr/>
          </p:nvPicPr>
          <p:blipFill>
            <a:blip r:embed="rId4"/>
            <a:stretch>
              <a:fillRect/>
            </a:stretch>
          </p:blipFill>
          <p:spPr>
            <a:xfrm>
              <a:off x="4634299" y="1364723"/>
              <a:ext cx="267215" cy="338109"/>
            </a:xfrm>
            <a:prstGeom prst="rect">
              <a:avLst/>
            </a:prstGeom>
          </p:spPr>
        </p:pic>
        <p:sp>
          <p:nvSpPr>
            <p:cNvPr id="138" name="TextBox 13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sp>
        <p:nvSpPr>
          <p:cNvPr id="143" name="Rectangle 142"/>
          <p:cNvSpPr/>
          <p:nvPr/>
        </p:nvSpPr>
        <p:spPr>
          <a:xfrm>
            <a:off x="2722839" y="1784864"/>
            <a:ext cx="1318054" cy="2794000"/>
          </a:xfrm>
          <a:prstGeom prst="rect">
            <a:avLst/>
          </a:prstGeom>
          <a:solidFill>
            <a:schemeClr val="bg1">
              <a:alpha val="73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4" name="Straight Arrow Connector 143"/>
          <p:cNvCxnSpPr/>
          <p:nvPr/>
        </p:nvCxnSpPr>
        <p:spPr>
          <a:xfrm>
            <a:off x="2366989" y="1483057"/>
            <a:ext cx="754012" cy="720565"/>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p:cNvCxnSpPr/>
          <p:nvPr/>
        </p:nvCxnSpPr>
        <p:spPr>
          <a:xfrm flipH="1">
            <a:off x="3436785" y="1489922"/>
            <a:ext cx="1017123" cy="1111862"/>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p:cNvCxnSpPr/>
          <p:nvPr/>
        </p:nvCxnSpPr>
        <p:spPr>
          <a:xfrm>
            <a:off x="2368359" y="1484427"/>
            <a:ext cx="754012" cy="720565"/>
          </a:xfrm>
          <a:prstGeom prst="straightConnector1">
            <a:avLst/>
          </a:prstGeom>
          <a:ln w="19050" cmpd="sng">
            <a:solidFill>
              <a:schemeClr val="bg1">
                <a:lumMod val="65000"/>
              </a:schemeClr>
            </a:solidFill>
            <a:prstDash val="dot"/>
            <a:headEnd type="none"/>
            <a:tailEnd type="triangle"/>
          </a:ln>
        </p:spPr>
        <p:style>
          <a:lnRef idx="1">
            <a:schemeClr val="dk1"/>
          </a:lnRef>
          <a:fillRef idx="0">
            <a:schemeClr val="dk1"/>
          </a:fillRef>
          <a:effectRef idx="0">
            <a:schemeClr val="dk1"/>
          </a:effectRef>
          <a:fontRef idx="minor">
            <a:schemeClr val="tx1"/>
          </a:fontRef>
        </p:style>
      </p:cxnSp>
      <p:grpSp>
        <p:nvGrpSpPr>
          <p:cNvPr id="156" name="Group 155"/>
          <p:cNvGrpSpPr/>
          <p:nvPr/>
        </p:nvGrpSpPr>
        <p:grpSpPr>
          <a:xfrm>
            <a:off x="1949408" y="3454961"/>
            <a:ext cx="281096" cy="335455"/>
            <a:chOff x="669056" y="3433793"/>
            <a:chExt cx="281096" cy="335455"/>
          </a:xfrm>
        </p:grpSpPr>
        <p:pic>
          <p:nvPicPr>
            <p:cNvPr id="157" name="Picture 156"/>
            <p:cNvPicPr>
              <a:picLocks noChangeAspect="1"/>
            </p:cNvPicPr>
            <p:nvPr/>
          </p:nvPicPr>
          <p:blipFill>
            <a:blip r:embed="rId5"/>
            <a:stretch>
              <a:fillRect/>
            </a:stretch>
          </p:blipFill>
          <p:spPr>
            <a:xfrm>
              <a:off x="682936" y="3433793"/>
              <a:ext cx="265118" cy="335455"/>
            </a:xfrm>
            <a:prstGeom prst="rect">
              <a:avLst/>
            </a:prstGeom>
          </p:spPr>
        </p:pic>
        <p:sp>
          <p:nvSpPr>
            <p:cNvPr id="158" name="TextBox 15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168" name="Group 167"/>
          <p:cNvGrpSpPr/>
          <p:nvPr/>
        </p:nvGrpSpPr>
        <p:grpSpPr>
          <a:xfrm>
            <a:off x="911510" y="2228405"/>
            <a:ext cx="4310535" cy="338109"/>
            <a:chOff x="1078779" y="2228405"/>
            <a:chExt cx="4310535" cy="338109"/>
          </a:xfrm>
        </p:grpSpPr>
        <p:grpSp>
          <p:nvGrpSpPr>
            <p:cNvPr id="159" name="Group 158"/>
            <p:cNvGrpSpPr/>
            <p:nvPr/>
          </p:nvGrpSpPr>
          <p:grpSpPr>
            <a:xfrm>
              <a:off x="1078779" y="2228405"/>
              <a:ext cx="354485" cy="338109"/>
              <a:chOff x="4583724" y="1364723"/>
              <a:chExt cx="354485" cy="338109"/>
            </a:xfrm>
          </p:grpSpPr>
          <p:pic>
            <p:nvPicPr>
              <p:cNvPr id="160" name="Picture 159"/>
              <p:cNvPicPr>
                <a:picLocks noChangeAspect="1"/>
              </p:cNvPicPr>
              <p:nvPr/>
            </p:nvPicPr>
            <p:blipFill>
              <a:blip r:embed="rId4"/>
              <a:stretch>
                <a:fillRect/>
              </a:stretch>
            </p:blipFill>
            <p:spPr>
              <a:xfrm>
                <a:off x="4634299" y="1364723"/>
                <a:ext cx="267215" cy="338109"/>
              </a:xfrm>
              <a:prstGeom prst="rect">
                <a:avLst/>
              </a:prstGeom>
            </p:spPr>
          </p:pic>
          <p:sp>
            <p:nvSpPr>
              <p:cNvPr id="161" name="TextBox 16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a:solidFill>
                      <a:srgbClr val="139DD9"/>
                    </a:solidFill>
                  </a:rPr>
                  <a:t>1</a:t>
                </a:r>
              </a:p>
            </p:txBody>
          </p:sp>
        </p:grpSp>
        <p:grpSp>
          <p:nvGrpSpPr>
            <p:cNvPr id="162" name="Group 161"/>
            <p:cNvGrpSpPr/>
            <p:nvPr/>
          </p:nvGrpSpPr>
          <p:grpSpPr>
            <a:xfrm>
              <a:off x="2399579" y="2228405"/>
              <a:ext cx="354485" cy="338109"/>
              <a:chOff x="4583724" y="1364723"/>
              <a:chExt cx="354485" cy="338109"/>
            </a:xfrm>
          </p:grpSpPr>
          <p:pic>
            <p:nvPicPr>
              <p:cNvPr id="163" name="Picture 162"/>
              <p:cNvPicPr>
                <a:picLocks noChangeAspect="1"/>
              </p:cNvPicPr>
              <p:nvPr/>
            </p:nvPicPr>
            <p:blipFill>
              <a:blip r:embed="rId4"/>
              <a:stretch>
                <a:fillRect/>
              </a:stretch>
            </p:blipFill>
            <p:spPr>
              <a:xfrm>
                <a:off x="4634299" y="1364723"/>
                <a:ext cx="267215" cy="338109"/>
              </a:xfrm>
              <a:prstGeom prst="rect">
                <a:avLst/>
              </a:prstGeom>
            </p:spPr>
          </p:pic>
          <p:sp>
            <p:nvSpPr>
              <p:cNvPr id="164" name="TextBox 16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165" name="Group 164"/>
            <p:cNvGrpSpPr/>
            <p:nvPr/>
          </p:nvGrpSpPr>
          <p:grpSpPr>
            <a:xfrm>
              <a:off x="5034829" y="2228405"/>
              <a:ext cx="354485" cy="338109"/>
              <a:chOff x="4583724" y="1364723"/>
              <a:chExt cx="354485" cy="338109"/>
            </a:xfrm>
          </p:grpSpPr>
          <p:pic>
            <p:nvPicPr>
              <p:cNvPr id="166" name="Picture 165"/>
              <p:cNvPicPr>
                <a:picLocks noChangeAspect="1"/>
              </p:cNvPicPr>
              <p:nvPr/>
            </p:nvPicPr>
            <p:blipFill>
              <a:blip r:embed="rId4"/>
              <a:stretch>
                <a:fillRect/>
              </a:stretch>
            </p:blipFill>
            <p:spPr>
              <a:xfrm>
                <a:off x="4634299" y="1364723"/>
                <a:ext cx="267215" cy="338109"/>
              </a:xfrm>
              <a:prstGeom prst="rect">
                <a:avLst/>
              </a:prstGeom>
            </p:spPr>
          </p:pic>
          <p:sp>
            <p:nvSpPr>
              <p:cNvPr id="167" name="TextBox 16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cxnSp>
        <p:nvCxnSpPr>
          <p:cNvPr id="154" name="Straight Arrow Connector 153"/>
          <p:cNvCxnSpPr/>
          <p:nvPr/>
        </p:nvCxnSpPr>
        <p:spPr>
          <a:xfrm flipH="1">
            <a:off x="3438155" y="1491292"/>
            <a:ext cx="1017123" cy="1111862"/>
          </a:xfrm>
          <a:prstGeom prst="straightConnector1">
            <a:avLst/>
          </a:prstGeom>
          <a:ln w="19050" cmpd="sng">
            <a:solidFill>
              <a:schemeClr val="bg1">
                <a:lumMod val="65000"/>
              </a:schemeClr>
            </a:solidFill>
            <a:prstDash val="dot"/>
            <a:headEnd type="none"/>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p:cNvCxnSpPr>
            <a:stCxn id="140" idx="2"/>
          </p:cNvCxnSpPr>
          <p:nvPr/>
        </p:nvCxnSpPr>
        <p:spPr>
          <a:xfrm flipH="1">
            <a:off x="1096381" y="1496787"/>
            <a:ext cx="1271986"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p:cNvCxnSpPr>
            <a:stCxn id="140" idx="2"/>
          </p:cNvCxnSpPr>
          <p:nvPr/>
        </p:nvCxnSpPr>
        <p:spPr>
          <a:xfrm>
            <a:off x="2368367" y="1496787"/>
            <a:ext cx="4364"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p:cNvCxnSpPr>
            <a:stCxn id="139" idx="2"/>
          </p:cNvCxnSpPr>
          <p:nvPr/>
        </p:nvCxnSpPr>
        <p:spPr>
          <a:xfrm>
            <a:off x="4453907" y="1496787"/>
            <a:ext cx="592174" cy="713013"/>
          </a:xfrm>
          <a:prstGeom prst="straightConnector1">
            <a:avLst/>
          </a:prstGeom>
          <a:ln w="19050" cmpd="sng">
            <a:solidFill>
              <a:schemeClr val="accent2"/>
            </a:solidFill>
            <a:prstDash val="solid"/>
            <a:headEnd type="none"/>
            <a:tailEnd type="triangle"/>
          </a:ln>
        </p:spPr>
        <p:style>
          <a:lnRef idx="1">
            <a:schemeClr val="dk1"/>
          </a:lnRef>
          <a:fillRef idx="0">
            <a:schemeClr val="dk1"/>
          </a:fillRef>
          <a:effectRef idx="0">
            <a:schemeClr val="dk1"/>
          </a:effectRef>
          <a:fontRef idx="minor">
            <a:schemeClr val="tx1"/>
          </a:fontRef>
        </p:style>
      </p:cxnSp>
      <p:grpSp>
        <p:nvGrpSpPr>
          <p:cNvPr id="183" name="Group 182"/>
          <p:cNvGrpSpPr/>
          <p:nvPr/>
        </p:nvGrpSpPr>
        <p:grpSpPr>
          <a:xfrm>
            <a:off x="1393102" y="691244"/>
            <a:ext cx="1950530" cy="805543"/>
            <a:chOff x="1560371" y="691244"/>
            <a:chExt cx="1950530" cy="805543"/>
          </a:xfrm>
        </p:grpSpPr>
        <p:pic>
          <p:nvPicPr>
            <p:cNvPr id="140" name="Picture 139"/>
            <p:cNvPicPr>
              <a:picLocks noChangeAspect="1"/>
            </p:cNvPicPr>
            <p:nvPr/>
          </p:nvPicPr>
          <p:blipFill>
            <a:blip r:embed="rId6"/>
            <a:stretch>
              <a:fillRect/>
            </a:stretch>
          </p:blipFill>
          <p:spPr>
            <a:xfrm>
              <a:off x="1560371" y="691244"/>
              <a:ext cx="1950530" cy="805543"/>
            </a:xfrm>
            <a:prstGeom prst="rect">
              <a:avLst/>
            </a:prstGeom>
          </p:spPr>
        </p:pic>
        <p:sp>
          <p:nvSpPr>
            <p:cNvPr id="181" name="Rectangle 180"/>
            <p:cNvSpPr/>
            <p:nvPr/>
          </p:nvSpPr>
          <p:spPr>
            <a:xfrm>
              <a:off x="2991556"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9" name="Rounded Rectangle 168"/>
          <p:cNvSpPr/>
          <p:nvPr/>
        </p:nvSpPr>
        <p:spPr>
          <a:xfrm>
            <a:off x="1520602"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4" name="Group 183"/>
          <p:cNvGrpSpPr/>
          <p:nvPr/>
        </p:nvGrpSpPr>
        <p:grpSpPr>
          <a:xfrm>
            <a:off x="3476109" y="691244"/>
            <a:ext cx="1955596" cy="805543"/>
            <a:chOff x="3643378" y="691244"/>
            <a:chExt cx="1955596" cy="805543"/>
          </a:xfrm>
        </p:grpSpPr>
        <p:pic>
          <p:nvPicPr>
            <p:cNvPr id="139" name="Picture 138"/>
            <p:cNvPicPr>
              <a:picLocks noChangeAspect="1"/>
            </p:cNvPicPr>
            <p:nvPr/>
          </p:nvPicPr>
          <p:blipFill>
            <a:blip r:embed="rId7"/>
            <a:stretch>
              <a:fillRect/>
            </a:stretch>
          </p:blipFill>
          <p:spPr>
            <a:xfrm>
              <a:off x="3643378" y="691244"/>
              <a:ext cx="1955596" cy="805543"/>
            </a:xfrm>
            <a:prstGeom prst="rect">
              <a:avLst/>
            </a:prstGeom>
          </p:spPr>
        </p:pic>
        <p:sp>
          <p:nvSpPr>
            <p:cNvPr id="182" name="Rectangle 181"/>
            <p:cNvSpPr/>
            <p:nvPr/>
          </p:nvSpPr>
          <p:spPr>
            <a:xfrm>
              <a:off x="5072945" y="839611"/>
              <a:ext cx="119944" cy="1270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0" name="Rounded Rectangle 169"/>
          <p:cNvSpPr/>
          <p:nvPr/>
        </p:nvSpPr>
        <p:spPr>
          <a:xfrm>
            <a:off x="3600656" y="1178543"/>
            <a:ext cx="1696064" cy="188451"/>
          </a:xfrm>
          <a:prstGeom prst="roundRect">
            <a:avLst/>
          </a:prstGeom>
          <a:solidFill>
            <a:schemeClr val="accent2">
              <a:alpha val="43000"/>
            </a:schemeClr>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3" name="Content Placeholder 48"/>
          <p:cNvSpPr txBox="1">
            <a:spLocks/>
          </p:cNvSpPr>
          <p:nvPr/>
        </p:nvSpPr>
        <p:spPr>
          <a:xfrm>
            <a:off x="6824030" y="601844"/>
            <a:ext cx="2319970" cy="4213151"/>
          </a:xfrm>
          <a:prstGeom prst="rect">
            <a:avLst/>
          </a:prstGeom>
        </p:spPr>
        <p:txBody>
          <a:bodyPr vert="horz" lIns="0" tIns="0" rIns="0" bIns="0" rtlCol="0" anchor="ctr">
            <a:norm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chemeClr val="accent1"/>
                </a:solidFill>
              </a:rPr>
              <a:t>Application has single logical connection to cluster (client object</a:t>
            </a:r>
            <a:r>
              <a:rPr lang="en-US" sz="1800" dirty="0" smtClean="0">
                <a:solidFill>
                  <a:schemeClr val="accent1"/>
                </a:solidFill>
              </a:rPr>
              <a:t>)</a:t>
            </a:r>
            <a:endParaRPr lang="en-US" sz="1400" dirty="0" smtClean="0"/>
          </a:p>
          <a:p>
            <a:pPr marL="285750" indent="-285750">
              <a:lnSpc>
                <a:spcPct val="90000"/>
              </a:lnSpc>
              <a:buFont typeface="Wingdings" charset="2"/>
              <a:buChar char="§"/>
            </a:pPr>
            <a:r>
              <a:rPr lang="en-US" sz="1400" b="0" dirty="0" smtClean="0"/>
              <a:t>When node goes down, some requests will fail</a:t>
            </a:r>
          </a:p>
          <a:p>
            <a:pPr marL="285750" indent="-285750">
              <a:lnSpc>
                <a:spcPct val="90000"/>
              </a:lnSpc>
              <a:buFont typeface="Wingdings" charset="2"/>
              <a:buChar char="§"/>
            </a:pPr>
            <a:r>
              <a:rPr lang="en-US" sz="1400" b="0" dirty="0" smtClean="0"/>
              <a:t>Failover is either automatic or manual`</a:t>
            </a:r>
          </a:p>
          <a:p>
            <a:pPr marL="285750" indent="-285750">
              <a:lnSpc>
                <a:spcPct val="90000"/>
              </a:lnSpc>
              <a:buFont typeface="Wingdings" charset="2"/>
              <a:buChar char="§"/>
            </a:pPr>
            <a:r>
              <a:rPr lang="en-US" sz="1400" b="0" dirty="0" smtClean="0"/>
              <a:t>Client library is automatically updated via cluster map</a:t>
            </a:r>
          </a:p>
          <a:p>
            <a:pPr marL="285750" indent="-285750">
              <a:lnSpc>
                <a:spcPct val="90000"/>
              </a:lnSpc>
              <a:buFont typeface="Wingdings" charset="2"/>
              <a:buChar char="§"/>
            </a:pPr>
            <a:r>
              <a:rPr lang="en-US" sz="1400" b="0" dirty="0" smtClean="0"/>
              <a:t>Replicas not recreated to preserve stability</a:t>
            </a:r>
          </a:p>
          <a:p>
            <a:pPr marL="285750" indent="-285750">
              <a:lnSpc>
                <a:spcPct val="90000"/>
              </a:lnSpc>
              <a:buFont typeface="Wingdings" charset="2"/>
              <a:buChar char="§"/>
            </a:pPr>
            <a:r>
              <a:rPr lang="en-US" sz="1400" b="0" dirty="0" smtClean="0"/>
              <a:t>Best practice to replace node and rebalance</a:t>
            </a:r>
            <a:endParaRPr lang="en-US" sz="1400" b="0" dirty="0"/>
          </a:p>
        </p:txBody>
      </p:sp>
    </p:spTree>
    <p:extLst>
      <p:ext uri="{BB962C8B-B14F-4D97-AF65-F5344CB8AC3E}">
        <p14:creationId xmlns:p14="http://schemas.microsoft.com/office/powerpoint/2010/main" val="284364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3000" fill="hold" nodeType="after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up)">
                                      <p:cBhvr>
                                        <p:cTn id="7" dur="500"/>
                                        <p:tgtEl>
                                          <p:spTgt spid="144"/>
                                        </p:tgtEl>
                                      </p:cBhvr>
                                    </p:animEffect>
                                  </p:childTnLst>
                                </p:cTn>
                              </p:par>
                              <p:par>
                                <p:cTn id="8" presetID="22" presetClass="entr" presetSubtype="1" repeatCount="3000" fill="hold" nodeType="withEffect">
                                  <p:stCondLst>
                                    <p:cond delay="0"/>
                                  </p:stCondLst>
                                  <p:childTnLst>
                                    <p:set>
                                      <p:cBhvr>
                                        <p:cTn id="9" dur="1" fill="hold">
                                          <p:stCondLst>
                                            <p:cond delay="0"/>
                                          </p:stCondLst>
                                        </p:cTn>
                                        <p:tgtEl>
                                          <p:spTgt spid="146"/>
                                        </p:tgtEl>
                                        <p:attrNameLst>
                                          <p:attrName>style.visibility</p:attrName>
                                        </p:attrNameLst>
                                      </p:cBhvr>
                                      <p:to>
                                        <p:strVal val="visible"/>
                                      </p:to>
                                    </p:set>
                                    <p:animEffect transition="in" filter="wipe(up)">
                                      <p:cBhvr>
                                        <p:cTn id="10" dur="500"/>
                                        <p:tgtEl>
                                          <p:spTgt spid="146"/>
                                        </p:tgtEl>
                                      </p:cBhvr>
                                    </p:animEffect>
                                  </p:childTnLst>
                                </p:cTn>
                              </p:par>
                            </p:childTnLst>
                          </p:cTn>
                        </p:par>
                        <p:par>
                          <p:cTn id="11" fill="hold">
                            <p:stCondLst>
                              <p:cond delay="1500"/>
                            </p:stCondLst>
                            <p:childTnLst>
                              <p:par>
                                <p:cTn id="12" presetID="10" presetClass="exit" presetSubtype="0" fill="hold" nodeType="afterEffect">
                                  <p:stCondLst>
                                    <p:cond delay="0"/>
                                  </p:stCondLst>
                                  <p:childTnLst>
                                    <p:animEffect transition="out" filter="fade">
                                      <p:cBhvr>
                                        <p:cTn id="13" dur="500"/>
                                        <p:tgtEl>
                                          <p:spTgt spid="144"/>
                                        </p:tgtEl>
                                      </p:cBhvr>
                                    </p:animEffect>
                                    <p:set>
                                      <p:cBhvr>
                                        <p:cTn id="14" dur="1" fill="hold">
                                          <p:stCondLst>
                                            <p:cond delay="499"/>
                                          </p:stCondLst>
                                        </p:cTn>
                                        <p:tgtEl>
                                          <p:spTgt spid="144"/>
                                        </p:tgtEl>
                                        <p:attrNameLst>
                                          <p:attrName>style.visibility</p:attrName>
                                        </p:attrNameLst>
                                      </p:cBhvr>
                                      <p:to>
                                        <p:strVal val="hidden"/>
                                      </p:to>
                                    </p:set>
                                  </p:childTnLst>
                                </p:cTn>
                              </p:par>
                              <p:par>
                                <p:cTn id="15" presetID="10" presetClass="exit" presetSubtype="0" fill="hold" nodeType="withEffect">
                                  <p:stCondLst>
                                    <p:cond delay="0"/>
                                  </p:stCondLst>
                                  <p:childTnLst>
                                    <p:animEffect transition="out" filter="fade">
                                      <p:cBhvr>
                                        <p:cTn id="16" dur="500"/>
                                        <p:tgtEl>
                                          <p:spTgt spid="146"/>
                                        </p:tgtEl>
                                      </p:cBhvr>
                                    </p:animEffect>
                                    <p:set>
                                      <p:cBhvr>
                                        <p:cTn id="17" dur="1" fill="hold">
                                          <p:stCondLst>
                                            <p:cond delay="499"/>
                                          </p:stCondLst>
                                        </p:cTn>
                                        <p:tgtEl>
                                          <p:spTgt spid="146"/>
                                        </p:tgtEl>
                                        <p:attrNameLst>
                                          <p:attrName>style.visibility</p:attrName>
                                        </p:attrNameLst>
                                      </p:cBhvr>
                                      <p:to>
                                        <p:strVal val="hidden"/>
                                      </p:to>
                                    </p:se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143"/>
                                        </p:tgtEl>
                                        <p:attrNameLst>
                                          <p:attrName>style.visibility</p:attrName>
                                        </p:attrNameLst>
                                      </p:cBhvr>
                                      <p:to>
                                        <p:strVal val="visible"/>
                                      </p:to>
                                    </p:set>
                                    <p:animEffect transition="in" filter="fade">
                                      <p:cBhvr>
                                        <p:cTn id="21" dur="500"/>
                                        <p:tgtEl>
                                          <p:spTgt spid="143"/>
                                        </p:tgtEl>
                                      </p:cBhvr>
                                    </p:animEffect>
                                  </p:childTnLst>
                                </p:cTn>
                              </p:par>
                            </p:childTnLst>
                          </p:cTn>
                        </p:par>
                        <p:par>
                          <p:cTn id="22" fill="hold">
                            <p:stCondLst>
                              <p:cond delay="2500"/>
                            </p:stCondLst>
                            <p:childTnLst>
                              <p:par>
                                <p:cTn id="23" presetID="22" presetClass="entr" presetSubtype="1" repeatCount="3000" fill="hold" nodeType="afterEffect">
                                  <p:stCondLst>
                                    <p:cond delay="0"/>
                                  </p:stCondLst>
                                  <p:childTnLst>
                                    <p:set>
                                      <p:cBhvr>
                                        <p:cTn id="24" dur="1" fill="hold">
                                          <p:stCondLst>
                                            <p:cond delay="0"/>
                                          </p:stCondLst>
                                        </p:cTn>
                                        <p:tgtEl>
                                          <p:spTgt spid="153"/>
                                        </p:tgtEl>
                                        <p:attrNameLst>
                                          <p:attrName>style.visibility</p:attrName>
                                        </p:attrNameLst>
                                      </p:cBhvr>
                                      <p:to>
                                        <p:strVal val="visible"/>
                                      </p:to>
                                    </p:set>
                                    <p:animEffect transition="in" filter="wipe(up)">
                                      <p:cBhvr>
                                        <p:cTn id="25" dur="500"/>
                                        <p:tgtEl>
                                          <p:spTgt spid="153"/>
                                        </p:tgtEl>
                                      </p:cBhvr>
                                    </p:animEffect>
                                  </p:childTnLst>
                                </p:cTn>
                              </p:par>
                              <p:par>
                                <p:cTn id="26" presetID="22" presetClass="entr" presetSubtype="1" repeatCount="3000" fill="hold" nodeType="withEffect">
                                  <p:stCondLst>
                                    <p:cond delay="0"/>
                                  </p:stCondLst>
                                  <p:childTnLst>
                                    <p:set>
                                      <p:cBhvr>
                                        <p:cTn id="27" dur="1" fill="hold">
                                          <p:stCondLst>
                                            <p:cond delay="0"/>
                                          </p:stCondLst>
                                        </p:cTn>
                                        <p:tgtEl>
                                          <p:spTgt spid="154"/>
                                        </p:tgtEl>
                                        <p:attrNameLst>
                                          <p:attrName>style.visibility</p:attrName>
                                        </p:attrNameLst>
                                      </p:cBhvr>
                                      <p:to>
                                        <p:strVal val="visible"/>
                                      </p:to>
                                    </p:set>
                                    <p:animEffect transition="in" filter="wipe(up)">
                                      <p:cBhvr>
                                        <p:cTn id="28" dur="500"/>
                                        <p:tgtEl>
                                          <p:spTgt spid="154"/>
                                        </p:tgtEl>
                                      </p:cBhvr>
                                    </p:animEffect>
                                  </p:childTnLst>
                                </p:cTn>
                              </p:par>
                            </p:childTnLst>
                          </p:cTn>
                        </p:par>
                        <p:par>
                          <p:cTn id="29" fill="hold">
                            <p:stCondLst>
                              <p:cond delay="4000"/>
                            </p:stCondLst>
                            <p:childTnLst>
                              <p:par>
                                <p:cTn id="30" presetID="56" presetClass="path" presetSubtype="0" accel="50000" decel="50000" fill="hold" nodeType="afterEffect">
                                  <p:stCondLst>
                                    <p:cond delay="0"/>
                                  </p:stCondLst>
                                  <p:childTnLst>
                                    <p:animMotion origin="layout" path="M 3.05556E-6 -9.87654E-7 L 0.03455 -0.23734 " pathEditMode="relative" rAng="0" ptsTypes="AA">
                                      <p:cBhvr>
                                        <p:cTn id="31" dur="1000" fill="hold"/>
                                        <p:tgtEl>
                                          <p:spTgt spid="67"/>
                                        </p:tgtEl>
                                        <p:attrNameLst>
                                          <p:attrName>ppt_x</p:attrName>
                                          <p:attrName>ppt_y</p:attrName>
                                        </p:attrNameLst>
                                      </p:cBhvr>
                                      <p:rCtr x="1719" y="-11883"/>
                                    </p:animMotion>
                                  </p:childTnLst>
                                </p:cTn>
                              </p:par>
                              <p:par>
                                <p:cTn id="32" presetID="56" presetClass="path" presetSubtype="0" accel="50000" decel="50000" fill="hold" nodeType="withEffect">
                                  <p:stCondLst>
                                    <p:cond delay="0"/>
                                  </p:stCondLst>
                                  <p:childTnLst>
                                    <p:animMotion origin="layout" path="M 3.05556E-6 -9.87654E-7 L 0.03455 -0.23734 " pathEditMode="relative" rAng="0" ptsTypes="AA">
                                      <p:cBhvr>
                                        <p:cTn id="33" dur="1000" fill="hold"/>
                                        <p:tgtEl>
                                          <p:spTgt spid="156"/>
                                        </p:tgtEl>
                                        <p:attrNameLst>
                                          <p:attrName>ppt_x</p:attrName>
                                          <p:attrName>ppt_y</p:attrName>
                                        </p:attrNameLst>
                                      </p:cBhvr>
                                      <p:rCtr x="1719" y="-11883"/>
                                    </p:animMotion>
                                  </p:childTnLst>
                                </p:cTn>
                              </p:par>
                              <p:par>
                                <p:cTn id="34" presetID="56" presetClass="path" presetSubtype="0" accel="50000" decel="50000" fill="hold" nodeType="withEffect">
                                  <p:stCondLst>
                                    <p:cond delay="0"/>
                                  </p:stCondLst>
                                  <p:childTnLst>
                                    <p:animMotion origin="layout" path="M 5.55556E-7 -3.7037E-6 L 0.03472 -0.23827 " pathEditMode="relative" rAng="0" ptsTypes="AA">
                                      <p:cBhvr>
                                        <p:cTn id="35" dur="1000" fill="hold"/>
                                        <p:tgtEl>
                                          <p:spTgt spid="79"/>
                                        </p:tgtEl>
                                        <p:attrNameLst>
                                          <p:attrName>ppt_x</p:attrName>
                                          <p:attrName>ppt_y</p:attrName>
                                        </p:attrNameLst>
                                      </p:cBhvr>
                                      <p:rCtr x="1736" y="-11914"/>
                                    </p:animMotion>
                                  </p:childTnLst>
                                </p:cTn>
                              </p:par>
                            </p:childTnLst>
                          </p:cTn>
                        </p:par>
                        <p:par>
                          <p:cTn id="36" fill="hold">
                            <p:stCondLst>
                              <p:cond delay="5000"/>
                            </p:stCondLst>
                            <p:childTnLst>
                              <p:par>
                                <p:cTn id="37" presetID="10" presetClass="exit" presetSubtype="0" fill="hold" nodeType="afterEffect">
                                  <p:stCondLst>
                                    <p:cond delay="0"/>
                                  </p:stCondLst>
                                  <p:childTnLst>
                                    <p:animEffect transition="out" filter="fade">
                                      <p:cBhvr>
                                        <p:cTn id="38" dur="500"/>
                                        <p:tgtEl>
                                          <p:spTgt spid="67"/>
                                        </p:tgtEl>
                                      </p:cBhvr>
                                    </p:animEffect>
                                    <p:set>
                                      <p:cBhvr>
                                        <p:cTn id="39" dur="1" fill="hold">
                                          <p:stCondLst>
                                            <p:cond delay="499"/>
                                          </p:stCondLst>
                                        </p:cTn>
                                        <p:tgtEl>
                                          <p:spTgt spid="6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56"/>
                                        </p:tgtEl>
                                      </p:cBhvr>
                                    </p:animEffect>
                                    <p:set>
                                      <p:cBhvr>
                                        <p:cTn id="42" dur="1" fill="hold">
                                          <p:stCondLst>
                                            <p:cond delay="499"/>
                                          </p:stCondLst>
                                        </p:cTn>
                                        <p:tgtEl>
                                          <p:spTgt spid="156"/>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79"/>
                                        </p:tgtEl>
                                      </p:cBhvr>
                                    </p:animEffect>
                                    <p:set>
                                      <p:cBhvr>
                                        <p:cTn id="45" dur="1" fill="hold">
                                          <p:stCondLst>
                                            <p:cond delay="499"/>
                                          </p:stCondLst>
                                        </p:cTn>
                                        <p:tgtEl>
                                          <p:spTgt spid="79"/>
                                        </p:tgtEl>
                                        <p:attrNameLst>
                                          <p:attrName>style.visibility</p:attrName>
                                        </p:attrNameLst>
                                      </p:cBhvr>
                                      <p:to>
                                        <p:strVal val="hidden"/>
                                      </p:to>
                                    </p:set>
                                  </p:childTnLst>
                                </p:cTn>
                              </p:par>
                              <p:par>
                                <p:cTn id="46" presetID="10" presetClass="entr" presetSubtype="0" fill="hold" nodeType="withEffect">
                                  <p:stCondLst>
                                    <p:cond delay="0"/>
                                  </p:stCondLst>
                                  <p:childTnLst>
                                    <p:set>
                                      <p:cBhvr>
                                        <p:cTn id="47" dur="1" fill="hold">
                                          <p:stCondLst>
                                            <p:cond delay="0"/>
                                          </p:stCondLst>
                                        </p:cTn>
                                        <p:tgtEl>
                                          <p:spTgt spid="168"/>
                                        </p:tgtEl>
                                        <p:attrNameLst>
                                          <p:attrName>style.visibility</p:attrName>
                                        </p:attrNameLst>
                                      </p:cBhvr>
                                      <p:to>
                                        <p:strVal val="visible"/>
                                      </p:to>
                                    </p:set>
                                    <p:animEffect transition="in" filter="fade">
                                      <p:cBhvr>
                                        <p:cTn id="48" dur="500"/>
                                        <p:tgtEl>
                                          <p:spTgt spid="168"/>
                                        </p:tgtEl>
                                      </p:cBhvr>
                                    </p:animEffect>
                                  </p:childTnLst>
                                </p:cTn>
                              </p:par>
                            </p:childTnLst>
                          </p:cTn>
                        </p:par>
                        <p:par>
                          <p:cTn id="49" fill="hold">
                            <p:stCondLst>
                              <p:cond delay="5500"/>
                            </p:stCondLst>
                            <p:childTnLst>
                              <p:par>
                                <p:cTn id="50" presetID="10" presetClass="entr" presetSubtype="0" repeatCount="3000" fill="hold" grpId="0" nodeType="afterEffect">
                                  <p:stCondLst>
                                    <p:cond delay="0"/>
                                  </p:stCondLst>
                                  <p:childTnLst>
                                    <p:set>
                                      <p:cBhvr>
                                        <p:cTn id="51" dur="1" fill="hold">
                                          <p:stCondLst>
                                            <p:cond delay="0"/>
                                          </p:stCondLst>
                                        </p:cTn>
                                        <p:tgtEl>
                                          <p:spTgt spid="170"/>
                                        </p:tgtEl>
                                        <p:attrNameLst>
                                          <p:attrName>style.visibility</p:attrName>
                                        </p:attrNameLst>
                                      </p:cBhvr>
                                      <p:to>
                                        <p:strVal val="visible"/>
                                      </p:to>
                                    </p:set>
                                    <p:animEffect transition="in" filter="fade">
                                      <p:cBhvr>
                                        <p:cTn id="52" dur="400"/>
                                        <p:tgtEl>
                                          <p:spTgt spid="170"/>
                                        </p:tgtEl>
                                      </p:cBhvr>
                                    </p:animEffect>
                                  </p:childTnLst>
                                </p:cTn>
                              </p:par>
                              <p:par>
                                <p:cTn id="53" presetID="10" presetClass="entr" presetSubtype="0" repeatCount="3000" fill="hold" grpId="0" nodeType="withEffect">
                                  <p:stCondLst>
                                    <p:cond delay="0"/>
                                  </p:stCondLst>
                                  <p:childTnLst>
                                    <p:set>
                                      <p:cBhvr>
                                        <p:cTn id="54" dur="1" fill="hold">
                                          <p:stCondLst>
                                            <p:cond delay="0"/>
                                          </p:stCondLst>
                                        </p:cTn>
                                        <p:tgtEl>
                                          <p:spTgt spid="169"/>
                                        </p:tgtEl>
                                        <p:attrNameLst>
                                          <p:attrName>style.visibility</p:attrName>
                                        </p:attrNameLst>
                                      </p:cBhvr>
                                      <p:to>
                                        <p:strVal val="visible"/>
                                      </p:to>
                                    </p:set>
                                    <p:animEffect transition="in" filter="fade">
                                      <p:cBhvr>
                                        <p:cTn id="55" dur="400"/>
                                        <p:tgtEl>
                                          <p:spTgt spid="169"/>
                                        </p:tgtEl>
                                      </p:cBhvr>
                                    </p:animEffect>
                                  </p:childTnLst>
                                </p:cTn>
                              </p:par>
                            </p:childTnLst>
                          </p:cTn>
                        </p:par>
                        <p:par>
                          <p:cTn id="56" fill="hold">
                            <p:stCondLst>
                              <p:cond delay="6700"/>
                            </p:stCondLst>
                            <p:childTnLst>
                              <p:par>
                                <p:cTn id="57" presetID="10" presetClass="exit" presetSubtype="0" fill="hold" grpId="1" nodeType="afterEffect">
                                  <p:stCondLst>
                                    <p:cond delay="0"/>
                                  </p:stCondLst>
                                  <p:childTnLst>
                                    <p:animEffect transition="out" filter="fade">
                                      <p:cBhvr>
                                        <p:cTn id="58" dur="500"/>
                                        <p:tgtEl>
                                          <p:spTgt spid="170"/>
                                        </p:tgtEl>
                                      </p:cBhvr>
                                    </p:animEffect>
                                    <p:set>
                                      <p:cBhvr>
                                        <p:cTn id="59" dur="1" fill="hold">
                                          <p:stCondLst>
                                            <p:cond delay="499"/>
                                          </p:stCondLst>
                                        </p:cTn>
                                        <p:tgtEl>
                                          <p:spTgt spid="170"/>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169"/>
                                        </p:tgtEl>
                                      </p:cBhvr>
                                    </p:animEffect>
                                    <p:set>
                                      <p:cBhvr>
                                        <p:cTn id="62" dur="1" fill="hold">
                                          <p:stCondLst>
                                            <p:cond delay="499"/>
                                          </p:stCondLst>
                                        </p:cTn>
                                        <p:tgtEl>
                                          <p:spTgt spid="169"/>
                                        </p:tgtEl>
                                        <p:attrNameLst>
                                          <p:attrName>style.visibility</p:attrName>
                                        </p:attrNameLst>
                                      </p:cBhvr>
                                      <p:to>
                                        <p:strVal val="hidden"/>
                                      </p:to>
                                    </p:set>
                                  </p:childTnLst>
                                </p:cTn>
                              </p:par>
                            </p:childTnLst>
                          </p:cTn>
                        </p:par>
                        <p:par>
                          <p:cTn id="63" fill="hold">
                            <p:stCondLst>
                              <p:cond delay="7200"/>
                            </p:stCondLst>
                            <p:childTnLst>
                              <p:par>
                                <p:cTn id="64" presetID="22" presetClass="entr" presetSubtype="1" repeatCount="3000" fill="hold" nodeType="afterEffect">
                                  <p:stCondLst>
                                    <p:cond delay="0"/>
                                  </p:stCondLst>
                                  <p:childTnLst>
                                    <p:set>
                                      <p:cBhvr>
                                        <p:cTn id="65" dur="1" fill="hold">
                                          <p:stCondLst>
                                            <p:cond delay="0"/>
                                          </p:stCondLst>
                                        </p:cTn>
                                        <p:tgtEl>
                                          <p:spTgt spid="172"/>
                                        </p:tgtEl>
                                        <p:attrNameLst>
                                          <p:attrName>style.visibility</p:attrName>
                                        </p:attrNameLst>
                                      </p:cBhvr>
                                      <p:to>
                                        <p:strVal val="visible"/>
                                      </p:to>
                                    </p:set>
                                    <p:animEffect transition="in" filter="wipe(up)">
                                      <p:cBhvr>
                                        <p:cTn id="66" dur="500"/>
                                        <p:tgtEl>
                                          <p:spTgt spid="172"/>
                                        </p:tgtEl>
                                      </p:cBhvr>
                                    </p:animEffect>
                                  </p:childTnLst>
                                </p:cTn>
                              </p:par>
                              <p:par>
                                <p:cTn id="67" presetID="22" presetClass="entr" presetSubtype="1" repeatCount="3000" fill="hold" nodeType="withEffect">
                                  <p:stCondLst>
                                    <p:cond delay="0"/>
                                  </p:stCondLst>
                                  <p:childTnLst>
                                    <p:set>
                                      <p:cBhvr>
                                        <p:cTn id="68" dur="1" fill="hold">
                                          <p:stCondLst>
                                            <p:cond delay="0"/>
                                          </p:stCondLst>
                                        </p:cTn>
                                        <p:tgtEl>
                                          <p:spTgt spid="175"/>
                                        </p:tgtEl>
                                        <p:attrNameLst>
                                          <p:attrName>style.visibility</p:attrName>
                                        </p:attrNameLst>
                                      </p:cBhvr>
                                      <p:to>
                                        <p:strVal val="visible"/>
                                      </p:to>
                                    </p:set>
                                    <p:animEffect transition="in" filter="wipe(up)">
                                      <p:cBhvr>
                                        <p:cTn id="69" dur="500"/>
                                        <p:tgtEl>
                                          <p:spTgt spid="175"/>
                                        </p:tgtEl>
                                      </p:cBhvr>
                                    </p:animEffect>
                                  </p:childTnLst>
                                </p:cTn>
                              </p:par>
                              <p:par>
                                <p:cTn id="70" presetID="22" presetClass="entr" presetSubtype="1" repeatCount="3000" fill="hold" nodeType="withEffect">
                                  <p:stCondLst>
                                    <p:cond delay="0"/>
                                  </p:stCondLst>
                                  <p:childTnLst>
                                    <p:set>
                                      <p:cBhvr>
                                        <p:cTn id="71" dur="1" fill="hold">
                                          <p:stCondLst>
                                            <p:cond delay="0"/>
                                          </p:stCondLst>
                                        </p:cTn>
                                        <p:tgtEl>
                                          <p:spTgt spid="178"/>
                                        </p:tgtEl>
                                        <p:attrNameLst>
                                          <p:attrName>style.visibility</p:attrName>
                                        </p:attrNameLst>
                                      </p:cBhvr>
                                      <p:to>
                                        <p:strVal val="visible"/>
                                      </p:to>
                                    </p:set>
                                    <p:animEffect transition="in" filter="wipe(up)">
                                      <p:cBhvr>
                                        <p:cTn id="72"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169" grpId="0" animBg="1"/>
      <p:bldP spid="169" grpId="1" animBg="1"/>
      <p:bldP spid="170" grpId="0" animBg="1"/>
      <p:bldP spid="17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Couchbase </a:t>
            </a:r>
            <a:r>
              <a:rPr lang="en-US" dirty="0" smtClean="0"/>
              <a:t>Demonstration</a:t>
            </a:r>
            <a:endParaRPr lang="en-US" dirty="0"/>
          </a:p>
        </p:txBody>
      </p:sp>
      <p:sp>
        <p:nvSpPr>
          <p:cNvPr id="7" name="Content Placeholder 6"/>
          <p:cNvSpPr>
            <a:spLocks noGrp="1"/>
          </p:cNvSpPr>
          <p:nvPr>
            <p:ph idx="1"/>
          </p:nvPr>
        </p:nvSpPr>
        <p:spPr>
          <a:xfrm>
            <a:off x="457201" y="685800"/>
            <a:ext cx="4444922" cy="3394472"/>
          </a:xfrm>
        </p:spPr>
        <p:txBody>
          <a:bodyPr/>
          <a:lstStyle/>
          <a:p>
            <a:pPr>
              <a:spcBef>
                <a:spcPts val="1200"/>
              </a:spcBef>
            </a:pPr>
            <a:r>
              <a:rPr lang="en-US" sz="1800" dirty="0"/>
              <a:t>Starting with 4 database nodes under load</a:t>
            </a:r>
          </a:p>
          <a:p>
            <a:pPr>
              <a:spcBef>
                <a:spcPts val="1200"/>
              </a:spcBef>
            </a:pPr>
            <a:r>
              <a:rPr lang="en-US" sz="1800" dirty="0"/>
              <a:t>Dynamically scaling to 6 </a:t>
            </a:r>
            <a:br>
              <a:rPr lang="en-US" sz="1800" dirty="0"/>
            </a:br>
            <a:r>
              <a:rPr lang="en-US" sz="1800" dirty="0"/>
              <a:t>database nodes</a:t>
            </a:r>
          </a:p>
          <a:p>
            <a:pPr>
              <a:spcBef>
                <a:spcPts val="1200"/>
              </a:spcBef>
            </a:pPr>
            <a:r>
              <a:rPr lang="en-US" sz="1800" dirty="0"/>
              <a:t>Easy management and monitoring</a:t>
            </a:r>
          </a:p>
          <a:p>
            <a:pPr>
              <a:spcBef>
                <a:spcPts val="1200"/>
              </a:spcBef>
            </a:pPr>
            <a:r>
              <a:rPr lang="en-US" sz="1800" dirty="0"/>
              <a:t>JSON indexing and querying </a:t>
            </a:r>
          </a:p>
          <a:p>
            <a:pPr>
              <a:spcBef>
                <a:spcPts val="1200"/>
              </a:spcBef>
            </a:pPr>
            <a:r>
              <a:rPr lang="en-US" sz="1800" dirty="0"/>
              <a:t>Easy configuration of cross-datacenter replication </a:t>
            </a:r>
          </a:p>
          <a:p>
            <a:pPr>
              <a:spcBef>
                <a:spcPts val="1200"/>
              </a:spcBef>
            </a:pPr>
            <a:r>
              <a:rPr lang="en-US" sz="1800" dirty="0"/>
              <a:t>Not possible any other database technology </a:t>
            </a:r>
          </a:p>
          <a:p>
            <a:pPr>
              <a:spcBef>
                <a:spcPts val="1200"/>
              </a:spcBef>
            </a:pPr>
            <a:endParaRPr lang="en-US" sz="1800" dirty="0"/>
          </a:p>
          <a:p>
            <a:pPr>
              <a:spcBef>
                <a:spcPts val="1200"/>
              </a:spcBef>
            </a:pPr>
            <a:endParaRPr lang="en-US" sz="1800" dirty="0"/>
          </a:p>
        </p:txBody>
      </p:sp>
      <p:pic>
        <p:nvPicPr>
          <p:cNvPr id="2" name="Picture 1" descr="corp.perrySlideRedux.03.eps"/>
          <p:cNvPicPr>
            <a:picLocks noChangeAspect="1"/>
          </p:cNvPicPr>
          <p:nvPr/>
        </p:nvPicPr>
        <p:blipFill rotWithShape="1">
          <a:blip r:embed="rId2">
            <a:extLst>
              <a:ext uri="{28A0092B-C50C-407E-A947-70E740481C1C}">
                <a14:useLocalDpi xmlns:a14="http://schemas.microsoft.com/office/drawing/2010/main" val="0"/>
              </a:ext>
            </a:extLst>
          </a:blip>
          <a:srcRect l="32372" t="24888" r="35144" b="22947"/>
          <a:stretch/>
        </p:blipFill>
        <p:spPr>
          <a:xfrm>
            <a:off x="4803737" y="1075293"/>
            <a:ext cx="4004821" cy="3617585"/>
          </a:xfrm>
          <a:prstGeom prst="rect">
            <a:avLst/>
          </a:prstGeom>
        </p:spPr>
      </p:pic>
    </p:spTree>
    <p:extLst>
      <p:ext uri="{BB962C8B-B14F-4D97-AF65-F5344CB8AC3E}">
        <p14:creationId xmlns:p14="http://schemas.microsoft.com/office/powerpoint/2010/main" val="221492185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t>
            </a:r>
            <a:r>
              <a:rPr lang="en-US" dirty="0" err="1" smtClean="0"/>
              <a:t>aways</a:t>
            </a:r>
            <a:endParaRPr lang="en-US" dirty="0"/>
          </a:p>
        </p:txBody>
      </p:sp>
      <p:sp>
        <p:nvSpPr>
          <p:cNvPr id="3" name="Content Placeholder 2"/>
          <p:cNvSpPr>
            <a:spLocks noGrp="1"/>
          </p:cNvSpPr>
          <p:nvPr>
            <p:ph idx="1"/>
          </p:nvPr>
        </p:nvSpPr>
        <p:spPr>
          <a:xfrm>
            <a:off x="457200" y="749300"/>
            <a:ext cx="8007739" cy="3394472"/>
          </a:xfrm>
        </p:spPr>
        <p:txBody>
          <a:bodyPr/>
          <a:lstStyle/>
          <a:p>
            <a:r>
              <a:rPr lang="en-US" sz="1800" b="1" dirty="0" smtClean="0"/>
              <a:t>Hash partitioning/sharding</a:t>
            </a:r>
            <a:r>
              <a:rPr lang="en-US" sz="1800" dirty="0" smtClean="0"/>
              <a:t>: No need for application to define a shard key.  No hot spots.  Strongly consistent, immediately “read your own writes”</a:t>
            </a:r>
          </a:p>
          <a:p>
            <a:endParaRPr lang="en-US" sz="1800" dirty="0"/>
          </a:p>
          <a:p>
            <a:r>
              <a:rPr lang="en-US" sz="1800" b="1" dirty="0"/>
              <a:t>Clustering and topology awareness</a:t>
            </a:r>
            <a:r>
              <a:rPr lang="en-US" sz="1800" dirty="0"/>
              <a:t>: Abstraction layer for application means no architecture or config changes when growing cluster. </a:t>
            </a:r>
            <a:r>
              <a:rPr lang="en-US" sz="1800" dirty="0" smtClean="0"/>
              <a:t> </a:t>
            </a:r>
            <a:endParaRPr lang="en-US" sz="1800" dirty="0"/>
          </a:p>
          <a:p>
            <a:endParaRPr lang="en-US" sz="1800" b="1" dirty="0" smtClean="0"/>
          </a:p>
          <a:p>
            <a:r>
              <a:rPr lang="en-US" sz="1800" b="1" dirty="0" smtClean="0"/>
              <a:t>Truly shared nothing: </a:t>
            </a:r>
            <a:r>
              <a:rPr lang="en-US" sz="1800" dirty="0" smtClean="0"/>
              <a:t>No single-point of failure</a:t>
            </a:r>
            <a:r>
              <a:rPr lang="en-US" sz="1800" b="1" dirty="0" smtClean="0"/>
              <a:t> </a:t>
            </a:r>
            <a:r>
              <a:rPr lang="en-US" sz="1800" dirty="0" smtClean="0"/>
              <a:t>and linearly scalable.</a:t>
            </a:r>
            <a:endParaRPr lang="en-US" sz="1800" b="1" dirty="0" smtClean="0"/>
          </a:p>
          <a:p>
            <a:endParaRPr lang="en-US" sz="1800" b="1" dirty="0"/>
          </a:p>
          <a:p>
            <a:r>
              <a:rPr lang="en-US" sz="1800" b="1" dirty="0" smtClean="0"/>
              <a:t>No load balancer:</a:t>
            </a:r>
            <a:r>
              <a:rPr lang="en-US" sz="1800" dirty="0" smtClean="0"/>
              <a:t> </a:t>
            </a:r>
            <a:r>
              <a:rPr lang="en-US" sz="1800" dirty="0"/>
              <a:t>Couchbase client library handles load balancing and distribution.</a:t>
            </a:r>
            <a:endParaRPr lang="en-US" sz="1800" b="1" dirty="0" smtClean="0"/>
          </a:p>
          <a:p>
            <a:pPr marL="0" indent="0">
              <a:buNone/>
            </a:pPr>
            <a:endParaRPr lang="en-US" sz="1800" dirty="0"/>
          </a:p>
          <a:p>
            <a:r>
              <a:rPr lang="en-US" sz="1800" b="1" dirty="0" smtClean="0"/>
              <a:t>Failover: </a:t>
            </a:r>
            <a:r>
              <a:rPr lang="en-US" sz="1800" dirty="0" smtClean="0"/>
              <a:t>Manual or automatic, activates replica </a:t>
            </a:r>
            <a:r>
              <a:rPr lang="en-US" sz="1800" dirty="0" err="1" smtClean="0"/>
              <a:t>vbuckets</a:t>
            </a:r>
            <a:r>
              <a:rPr lang="en-US" sz="1800" dirty="0" smtClean="0"/>
              <a:t>, prevents split-brain</a:t>
            </a:r>
          </a:p>
        </p:txBody>
      </p:sp>
    </p:spTree>
    <p:extLst>
      <p:ext uri="{BB962C8B-B14F-4D97-AF65-F5344CB8AC3E}">
        <p14:creationId xmlns:p14="http://schemas.microsoft.com/office/powerpoint/2010/main" val="192810896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Couchbase Architecture: Indexing and Querying</a:t>
            </a:r>
            <a:endParaRPr lang="en-US" dirty="0"/>
          </a:p>
        </p:txBody>
      </p:sp>
      <p:sp>
        <p:nvSpPr>
          <p:cNvPr id="5" name="Subtitle 4"/>
          <p:cNvSpPr>
            <a:spLocks noGrp="1"/>
          </p:cNvSpPr>
          <p:nvPr>
            <p:ph type="subTitle" idx="1"/>
          </p:nvPr>
        </p:nvSpPr>
        <p:spPr>
          <a:xfrm>
            <a:off x="1100667" y="3063240"/>
            <a:ext cx="6942666" cy="1152144"/>
          </a:xfrm>
        </p:spPr>
        <p:txBody>
          <a:bodyPr/>
          <a:lstStyle/>
          <a:p>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t>24</a:t>
            </a:fld>
            <a:endParaRPr lang="en-US"/>
          </a:p>
        </p:txBody>
      </p:sp>
    </p:spTree>
    <p:extLst>
      <p:ext uri="{BB962C8B-B14F-4D97-AF65-F5344CB8AC3E}">
        <p14:creationId xmlns:p14="http://schemas.microsoft.com/office/powerpoint/2010/main" val="9320604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Processing after Write</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25</a:t>
            </a:fld>
            <a:endParaRPr lang="en-US"/>
          </a:p>
        </p:txBody>
      </p:sp>
      <p:grpSp>
        <p:nvGrpSpPr>
          <p:cNvPr id="5" name="Group 4"/>
          <p:cNvGrpSpPr/>
          <p:nvPr/>
        </p:nvGrpSpPr>
        <p:grpSpPr>
          <a:xfrm>
            <a:off x="83261" y="922711"/>
            <a:ext cx="5923429" cy="3787493"/>
            <a:chOff x="1125071" y="922711"/>
            <a:chExt cx="5923429" cy="3787493"/>
          </a:xfrm>
        </p:grpSpPr>
        <p:pic>
          <p:nvPicPr>
            <p:cNvPr id="6" name="Picture 5"/>
            <p:cNvPicPr>
              <a:picLocks noChangeAspect="1"/>
            </p:cNvPicPr>
            <p:nvPr/>
          </p:nvPicPr>
          <p:blipFill>
            <a:blip r:embed="rId3"/>
            <a:stretch>
              <a:fillRect/>
            </a:stretch>
          </p:blipFill>
          <p:spPr>
            <a:xfrm>
              <a:off x="1125071" y="922711"/>
              <a:ext cx="5923429" cy="3787493"/>
            </a:xfrm>
            <a:prstGeom prst="rect">
              <a:avLst/>
            </a:prstGeom>
          </p:spPr>
        </p:pic>
        <p:sp>
          <p:nvSpPr>
            <p:cNvPr id="7" name="TextBox 6"/>
            <p:cNvSpPr txBox="1"/>
            <p:nvPr/>
          </p:nvSpPr>
          <p:spPr>
            <a:xfrm>
              <a:off x="3693296" y="990656"/>
              <a:ext cx="1210588" cy="215444"/>
            </a:xfrm>
            <a:prstGeom prst="rect">
              <a:avLst/>
            </a:prstGeom>
            <a:noFill/>
          </p:spPr>
          <p:txBody>
            <a:bodyPr wrap="none" rtlCol="0">
              <a:spAutoFit/>
            </a:bodyPr>
            <a:lstStyle/>
            <a:p>
              <a:r>
                <a:rPr lang="en-US" sz="800" b="1" dirty="0" smtClean="0"/>
                <a:t>APPLICATION SERVER</a:t>
              </a:r>
              <a:endParaRPr lang="en-US" sz="800" b="1" dirty="0"/>
            </a:p>
          </p:txBody>
        </p:sp>
        <p:sp>
          <p:nvSpPr>
            <p:cNvPr id="8" name="TextBox 7"/>
            <p:cNvSpPr txBox="1"/>
            <p:nvPr/>
          </p:nvSpPr>
          <p:spPr>
            <a:xfrm>
              <a:off x="3693296" y="2337581"/>
              <a:ext cx="1018227" cy="215444"/>
            </a:xfrm>
            <a:prstGeom prst="rect">
              <a:avLst/>
            </a:prstGeom>
            <a:noFill/>
          </p:spPr>
          <p:txBody>
            <a:bodyPr wrap="none" rtlCol="0">
              <a:spAutoFit/>
            </a:bodyPr>
            <a:lstStyle/>
            <a:p>
              <a:r>
                <a:rPr lang="en-US" sz="800" b="1" dirty="0" smtClean="0"/>
                <a:t>MANAGED CACHE</a:t>
              </a:r>
              <a:endParaRPr lang="en-US" sz="800" b="1" dirty="0"/>
            </a:p>
          </p:txBody>
        </p:sp>
        <p:sp>
          <p:nvSpPr>
            <p:cNvPr id="9" name="TextBox 8"/>
            <p:cNvSpPr txBox="1"/>
            <p:nvPr/>
          </p:nvSpPr>
          <p:spPr>
            <a:xfrm>
              <a:off x="3693296" y="3381041"/>
              <a:ext cx="407684" cy="215444"/>
            </a:xfrm>
            <a:prstGeom prst="rect">
              <a:avLst/>
            </a:prstGeom>
            <a:noFill/>
          </p:spPr>
          <p:txBody>
            <a:bodyPr wrap="none" rtlCol="0">
              <a:spAutoFit/>
            </a:bodyPr>
            <a:lstStyle/>
            <a:p>
              <a:r>
                <a:rPr lang="en-US" sz="800" b="1" dirty="0" smtClean="0"/>
                <a:t>DISK</a:t>
              </a:r>
              <a:endParaRPr lang="en-US" sz="800" b="1" dirty="0"/>
            </a:p>
          </p:txBody>
        </p:sp>
        <p:sp>
          <p:nvSpPr>
            <p:cNvPr id="10" name="TextBox 9"/>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smtClean="0"/>
                <a:t>DISK</a:t>
              </a:r>
            </a:p>
            <a:p>
              <a:pPr algn="ctr">
                <a:lnSpc>
                  <a:spcPts val="900"/>
                </a:lnSpc>
              </a:pPr>
              <a:r>
                <a:rPr lang="en-US" sz="800" b="1" dirty="0" smtClean="0"/>
                <a:t>QUEUE</a:t>
              </a:r>
              <a:endParaRPr lang="en-US" sz="800" b="1" dirty="0"/>
            </a:p>
          </p:txBody>
        </p:sp>
        <p:sp>
          <p:nvSpPr>
            <p:cNvPr id="11" name="TextBox 10"/>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smtClean="0"/>
                <a:t>REPLICATION</a:t>
              </a:r>
            </a:p>
            <a:p>
              <a:pPr algn="ctr">
                <a:lnSpc>
                  <a:spcPts val="900"/>
                </a:lnSpc>
              </a:pPr>
              <a:r>
                <a:rPr lang="en-US" sz="800" b="1" dirty="0" smtClean="0"/>
                <a:t>QUEUE</a:t>
              </a:r>
              <a:endParaRPr lang="en-US" sz="800" b="1" dirty="0"/>
            </a:p>
          </p:txBody>
        </p:sp>
      </p:grpSp>
      <p:cxnSp>
        <p:nvCxnSpPr>
          <p:cNvPr id="13" name="Straight Arrow Connector 12"/>
          <p:cNvCxnSpPr>
            <a:endCxn id="29" idx="0"/>
          </p:cNvCxnSpPr>
          <p:nvPr/>
        </p:nvCxnSpPr>
        <p:spPr>
          <a:xfrm flipH="1">
            <a:off x="1647536" y="3212873"/>
            <a:ext cx="597262" cy="558613"/>
          </a:xfrm>
          <a:prstGeom prst="straightConnector1">
            <a:avLst/>
          </a:prstGeom>
          <a:noFill/>
          <a:ln w="15875" cmpd="sng">
            <a:solidFill>
              <a:schemeClr val="tx1"/>
            </a:solidFill>
            <a:prstDash val="solid"/>
            <a:headEnd type="none"/>
            <a:tailEnd type="triangle" w="sm" len="lg"/>
          </a:ln>
          <a:effectLst/>
        </p:spPr>
        <p:style>
          <a:lnRef idx="1">
            <a:schemeClr val="accent1"/>
          </a:lnRef>
          <a:fillRef idx="3">
            <a:schemeClr val="accent1"/>
          </a:fillRef>
          <a:effectRef idx="2">
            <a:schemeClr val="accent1"/>
          </a:effectRef>
          <a:fontRef idx="minor">
            <a:schemeClr val="lt1"/>
          </a:fontRef>
        </p:style>
      </p:cxnSp>
      <p:cxnSp>
        <p:nvCxnSpPr>
          <p:cNvPr id="17" name="Straight Arrow Connector 16"/>
          <p:cNvCxnSpPr>
            <a:stCxn id="29" idx="3"/>
            <a:endCxn id="45" idx="1"/>
          </p:cNvCxnSpPr>
          <p:nvPr/>
        </p:nvCxnSpPr>
        <p:spPr>
          <a:xfrm>
            <a:off x="2028602" y="3935648"/>
            <a:ext cx="304553" cy="12889"/>
          </a:xfrm>
          <a:prstGeom prst="straightConnector1">
            <a:avLst/>
          </a:prstGeom>
          <a:noFill/>
          <a:ln w="15875" cmpd="sng">
            <a:solidFill>
              <a:schemeClr val="tx1"/>
            </a:solidFill>
            <a:prstDash val="solid"/>
            <a:headEnd type="none"/>
            <a:tailEnd type="triangle" w="sm" len="lg"/>
          </a:ln>
          <a:effectLst/>
        </p:spPr>
        <p:style>
          <a:lnRef idx="1">
            <a:schemeClr val="accent1"/>
          </a:lnRef>
          <a:fillRef idx="3">
            <a:schemeClr val="accent1"/>
          </a:fillRef>
          <a:effectRef idx="2">
            <a:schemeClr val="accent1"/>
          </a:effectRef>
          <a:fontRef idx="minor">
            <a:schemeClr val="lt1"/>
          </a:fontRef>
        </p:style>
      </p:cxnSp>
      <p:sp>
        <p:nvSpPr>
          <p:cNvPr id="29" name="Rounded Rectangle 28"/>
          <p:cNvSpPr/>
          <p:nvPr/>
        </p:nvSpPr>
        <p:spPr>
          <a:xfrm>
            <a:off x="1266469" y="3771486"/>
            <a:ext cx="762133" cy="328324"/>
          </a:xfrm>
          <a:prstGeom prst="roundRect">
            <a:avLst>
              <a:gd name="adj" fmla="val 3310"/>
            </a:avLst>
          </a:prstGeom>
          <a:solidFill>
            <a:schemeClr val="bg1"/>
          </a:solidFill>
          <a:ln w="12700" cmpd="sng">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4"/>
          <a:stretch>
            <a:fillRect/>
          </a:stretch>
        </p:blipFill>
        <p:spPr>
          <a:xfrm>
            <a:off x="1291419" y="3658426"/>
            <a:ext cx="257463" cy="256032"/>
          </a:xfrm>
          <a:prstGeom prst="rect">
            <a:avLst/>
          </a:prstGeom>
        </p:spPr>
      </p:pic>
      <p:sp>
        <p:nvSpPr>
          <p:cNvPr id="37" name="TextBox 36"/>
          <p:cNvSpPr txBox="1"/>
          <p:nvPr/>
        </p:nvSpPr>
        <p:spPr>
          <a:xfrm>
            <a:off x="1501839" y="3771543"/>
            <a:ext cx="556563" cy="324448"/>
          </a:xfrm>
          <a:prstGeom prst="rect">
            <a:avLst/>
          </a:prstGeom>
          <a:noFill/>
        </p:spPr>
        <p:txBody>
          <a:bodyPr wrap="none" rtlCol="0">
            <a:spAutoFit/>
          </a:bodyPr>
          <a:lstStyle/>
          <a:p>
            <a:pPr algn="ctr">
              <a:lnSpc>
                <a:spcPts val="900"/>
              </a:lnSpc>
            </a:pPr>
            <a:r>
              <a:rPr lang="en-US" sz="800" b="1" dirty="0" smtClean="0"/>
              <a:t>VIEW</a:t>
            </a:r>
          </a:p>
          <a:p>
            <a:pPr algn="ctr">
              <a:lnSpc>
                <a:spcPts val="900"/>
              </a:lnSpc>
            </a:pPr>
            <a:r>
              <a:rPr lang="en-US" sz="800" b="1" dirty="0" smtClean="0"/>
              <a:t>ENGINE</a:t>
            </a:r>
            <a:endParaRPr lang="en-US" sz="800" b="1" dirty="0"/>
          </a:p>
        </p:txBody>
      </p:sp>
      <p:sp>
        <p:nvSpPr>
          <p:cNvPr id="43" name="TextBox 42"/>
          <p:cNvSpPr txBox="1"/>
          <p:nvPr/>
        </p:nvSpPr>
        <p:spPr>
          <a:xfrm>
            <a:off x="6317" y="2829156"/>
            <a:ext cx="966931" cy="209032"/>
          </a:xfrm>
          <a:prstGeom prst="rect">
            <a:avLst/>
          </a:prstGeom>
          <a:noFill/>
        </p:spPr>
        <p:txBody>
          <a:bodyPr wrap="none" rtlCol="0">
            <a:spAutoFit/>
          </a:bodyPr>
          <a:lstStyle/>
          <a:p>
            <a:pPr>
              <a:lnSpc>
                <a:spcPts val="900"/>
              </a:lnSpc>
            </a:pPr>
            <a:r>
              <a:rPr lang="en-US" sz="800" b="1" dirty="0" smtClean="0"/>
              <a:t>TO OTHER NODE</a:t>
            </a:r>
            <a:endParaRPr lang="en-US" sz="800" b="1" dirty="0"/>
          </a:p>
        </p:txBody>
      </p:sp>
      <p:pic>
        <p:nvPicPr>
          <p:cNvPr id="45" name="Picture 44"/>
          <p:cNvPicPr>
            <a:picLocks noChangeAspect="1"/>
          </p:cNvPicPr>
          <p:nvPr/>
        </p:nvPicPr>
        <p:blipFill>
          <a:blip r:embed="rId5"/>
          <a:stretch>
            <a:fillRect/>
          </a:stretch>
        </p:blipFill>
        <p:spPr>
          <a:xfrm>
            <a:off x="2333155" y="3814179"/>
            <a:ext cx="303389" cy="268716"/>
          </a:xfrm>
          <a:prstGeom prst="rect">
            <a:avLst/>
          </a:prstGeom>
        </p:spPr>
      </p:pic>
      <p:grpSp>
        <p:nvGrpSpPr>
          <p:cNvPr id="57" name="Group 56"/>
          <p:cNvGrpSpPr/>
          <p:nvPr/>
        </p:nvGrpSpPr>
        <p:grpSpPr>
          <a:xfrm>
            <a:off x="3541914" y="1323533"/>
            <a:ext cx="354485" cy="338109"/>
            <a:chOff x="4583724" y="1364723"/>
            <a:chExt cx="354485" cy="338109"/>
          </a:xfrm>
        </p:grpSpPr>
        <p:pic>
          <p:nvPicPr>
            <p:cNvPr id="58" name="Picture 57"/>
            <p:cNvPicPr>
              <a:picLocks noChangeAspect="1"/>
            </p:cNvPicPr>
            <p:nvPr/>
          </p:nvPicPr>
          <p:blipFill>
            <a:blip r:embed="rId6"/>
            <a:stretch>
              <a:fillRect/>
            </a:stretch>
          </p:blipFill>
          <p:spPr>
            <a:xfrm>
              <a:off x="4634299" y="1364723"/>
              <a:ext cx="267215" cy="338109"/>
            </a:xfrm>
            <a:prstGeom prst="rect">
              <a:avLst/>
            </a:prstGeom>
          </p:spPr>
        </p:pic>
        <p:sp>
          <p:nvSpPr>
            <p:cNvPr id="59" name="TextBox 58"/>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grpSp>
        <p:nvGrpSpPr>
          <p:cNvPr id="63" name="Group 62"/>
          <p:cNvGrpSpPr/>
          <p:nvPr/>
        </p:nvGrpSpPr>
        <p:grpSpPr>
          <a:xfrm>
            <a:off x="3541914" y="2653271"/>
            <a:ext cx="354485" cy="338109"/>
            <a:chOff x="4583724" y="1364723"/>
            <a:chExt cx="354485" cy="338109"/>
          </a:xfrm>
        </p:grpSpPr>
        <p:pic>
          <p:nvPicPr>
            <p:cNvPr id="64" name="Picture 63"/>
            <p:cNvPicPr>
              <a:picLocks noChangeAspect="1"/>
            </p:cNvPicPr>
            <p:nvPr/>
          </p:nvPicPr>
          <p:blipFill>
            <a:blip r:embed="rId6"/>
            <a:stretch>
              <a:fillRect/>
            </a:stretch>
          </p:blipFill>
          <p:spPr>
            <a:xfrm>
              <a:off x="4634299" y="1364723"/>
              <a:ext cx="267215" cy="338109"/>
            </a:xfrm>
            <a:prstGeom prst="rect">
              <a:avLst/>
            </a:prstGeom>
          </p:spPr>
        </p:pic>
        <p:sp>
          <p:nvSpPr>
            <p:cNvPr id="65" name="TextBox 64"/>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grpSp>
        <p:nvGrpSpPr>
          <p:cNvPr id="60" name="Group 59"/>
          <p:cNvGrpSpPr/>
          <p:nvPr/>
        </p:nvGrpSpPr>
        <p:grpSpPr>
          <a:xfrm>
            <a:off x="3541914" y="2653271"/>
            <a:ext cx="354485" cy="338109"/>
            <a:chOff x="4583724" y="1364723"/>
            <a:chExt cx="354485" cy="338109"/>
          </a:xfrm>
        </p:grpSpPr>
        <p:pic>
          <p:nvPicPr>
            <p:cNvPr id="61" name="Picture 60"/>
            <p:cNvPicPr>
              <a:picLocks noChangeAspect="1"/>
            </p:cNvPicPr>
            <p:nvPr/>
          </p:nvPicPr>
          <p:blipFill>
            <a:blip r:embed="rId6"/>
            <a:stretch>
              <a:fillRect/>
            </a:stretch>
          </p:blipFill>
          <p:spPr>
            <a:xfrm>
              <a:off x="4634299" y="1364723"/>
              <a:ext cx="267215" cy="338109"/>
            </a:xfrm>
            <a:prstGeom prst="rect">
              <a:avLst/>
            </a:prstGeom>
          </p:spPr>
        </p:pic>
        <p:sp>
          <p:nvSpPr>
            <p:cNvPr id="62" name="TextBox 61"/>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grpSp>
        <p:nvGrpSpPr>
          <p:cNvPr id="69" name="Group 68"/>
          <p:cNvGrpSpPr/>
          <p:nvPr/>
        </p:nvGrpSpPr>
        <p:grpSpPr>
          <a:xfrm>
            <a:off x="3541914" y="2653271"/>
            <a:ext cx="354485" cy="338109"/>
            <a:chOff x="1125071" y="3432430"/>
            <a:chExt cx="354485" cy="338109"/>
          </a:xfrm>
        </p:grpSpPr>
        <p:pic>
          <p:nvPicPr>
            <p:cNvPr id="67" name="Picture 66"/>
            <p:cNvPicPr>
              <a:picLocks noChangeAspect="1"/>
            </p:cNvPicPr>
            <p:nvPr/>
          </p:nvPicPr>
          <p:blipFill>
            <a:blip r:embed="rId6"/>
            <a:stretch>
              <a:fillRect/>
            </a:stretch>
          </p:blipFill>
          <p:spPr>
            <a:xfrm>
              <a:off x="1175646" y="3432430"/>
              <a:ext cx="267215" cy="338109"/>
            </a:xfrm>
            <a:prstGeom prst="rect">
              <a:avLst/>
            </a:prstGeom>
          </p:spPr>
        </p:pic>
        <p:sp>
          <p:nvSpPr>
            <p:cNvPr id="68" name="TextBox 67"/>
            <p:cNvSpPr txBox="1"/>
            <p:nvPr/>
          </p:nvSpPr>
          <p:spPr>
            <a:xfrm>
              <a:off x="1125071" y="3550289"/>
              <a:ext cx="354485" cy="92333"/>
            </a:xfrm>
            <a:prstGeom prst="rect">
              <a:avLst/>
            </a:prstGeom>
            <a:noFill/>
          </p:spPr>
          <p:txBody>
            <a:bodyPr wrap="square" lIns="0" tIns="0" rIns="0" bIns="0" rtlCol="0">
              <a:spAutoFit/>
            </a:bodyPr>
            <a:lstStyle/>
            <a:p>
              <a:pPr algn="ctr"/>
              <a:r>
                <a:rPr lang="en-US" sz="600" b="1" dirty="0" smtClean="0">
                  <a:solidFill>
                    <a:srgbClr val="139DD9"/>
                  </a:solidFill>
                </a:rPr>
                <a:t>DOC 1</a:t>
              </a:r>
              <a:endParaRPr lang="en-US" sz="600" b="1" dirty="0">
                <a:solidFill>
                  <a:srgbClr val="139DD9"/>
                </a:solidFill>
              </a:endParaRPr>
            </a:p>
          </p:txBody>
        </p:sp>
      </p:grpSp>
      <p:pic>
        <p:nvPicPr>
          <p:cNvPr id="47" name="Picture 46" descr="queue---front-part-with-window.png"/>
          <p:cNvPicPr>
            <a:picLocks/>
          </p:cNvPicPr>
          <p:nvPr/>
        </p:nvPicPr>
        <p:blipFill>
          <a:blip r:embed="rId7">
            <a:extLst>
              <a:ext uri="{28A0092B-C50C-407E-A947-70E740481C1C}">
                <a14:useLocalDpi xmlns:a14="http://schemas.microsoft.com/office/drawing/2010/main" val="0"/>
              </a:ext>
            </a:extLst>
          </a:blip>
          <a:stretch>
            <a:fillRect/>
          </a:stretch>
        </p:blipFill>
        <p:spPr>
          <a:xfrm rot="5400000">
            <a:off x="5017157" y="2991532"/>
            <a:ext cx="896112" cy="640080"/>
          </a:xfrm>
          <a:prstGeom prst="rect">
            <a:avLst/>
          </a:prstGeom>
        </p:spPr>
      </p:pic>
      <p:pic>
        <p:nvPicPr>
          <p:cNvPr id="46" name="Picture 45" descr="queue---front-part-with-window.png"/>
          <p:cNvPicPr>
            <a:picLocks/>
          </p:cNvPicPr>
          <p:nvPr/>
        </p:nvPicPr>
        <p:blipFill>
          <a:blip r:embed="rId7">
            <a:extLst>
              <a:ext uri="{28A0092B-C50C-407E-A947-70E740481C1C}">
                <a14:useLocalDpi xmlns:a14="http://schemas.microsoft.com/office/drawing/2010/main" val="0"/>
              </a:ext>
            </a:extLst>
          </a:blip>
          <a:stretch>
            <a:fillRect/>
          </a:stretch>
        </p:blipFill>
        <p:spPr>
          <a:xfrm>
            <a:off x="1220712" y="2472763"/>
            <a:ext cx="896112" cy="640080"/>
          </a:xfrm>
          <a:prstGeom prst="rect">
            <a:avLst/>
          </a:prstGeom>
        </p:spPr>
      </p:pic>
      <p:sp>
        <p:nvSpPr>
          <p:cNvPr id="32" name="Content Placeholder 48"/>
          <p:cNvSpPr txBox="1">
            <a:spLocks/>
          </p:cNvSpPr>
          <p:nvPr/>
        </p:nvSpPr>
        <p:spPr>
          <a:xfrm>
            <a:off x="6288138" y="1109872"/>
            <a:ext cx="2682126" cy="3292475"/>
          </a:xfrm>
          <a:prstGeom prst="rect">
            <a:avLst/>
          </a:prstGeom>
        </p:spPr>
        <p:txBody>
          <a:bodyPr vert="horz" lIns="0" tIns="0" rIns="0" bIns="0" rtlCol="0" anchor="t">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rgbClr val="178ADB"/>
                </a:solidFill>
              </a:rPr>
              <a:t>Single-node type means easier administration and </a:t>
            </a:r>
            <a:r>
              <a:rPr lang="en-US" sz="1800" dirty="0" smtClean="0">
                <a:solidFill>
                  <a:srgbClr val="178ADB"/>
                </a:solidFill>
              </a:rPr>
              <a:t>scaling</a:t>
            </a:r>
            <a:endParaRPr lang="en-US" sz="1400" dirty="0">
              <a:solidFill>
                <a:srgbClr val="178ADB"/>
              </a:solidFill>
            </a:endParaRPr>
          </a:p>
          <a:p>
            <a:pPr marL="285750" indent="-285750">
              <a:lnSpc>
                <a:spcPct val="90000"/>
              </a:lnSpc>
              <a:buFont typeface="Wingdings" charset="2"/>
              <a:buChar char="§"/>
            </a:pPr>
            <a:r>
              <a:rPr lang="en-US" sz="1400" b="0" dirty="0"/>
              <a:t>Writes are </a:t>
            </a:r>
            <a:r>
              <a:rPr lang="en-US" sz="1400" b="0" dirty="0" err="1"/>
              <a:t>async</a:t>
            </a:r>
            <a:r>
              <a:rPr lang="en-US" sz="1400" b="0" dirty="0"/>
              <a:t> by default</a:t>
            </a:r>
          </a:p>
          <a:p>
            <a:pPr marL="285750" indent="-285750">
              <a:lnSpc>
                <a:spcPct val="90000"/>
              </a:lnSpc>
              <a:buFont typeface="Wingdings" charset="2"/>
              <a:buChar char="§"/>
            </a:pPr>
            <a:r>
              <a:rPr lang="en-US" sz="1400" b="0" dirty="0"/>
              <a:t>Index changes processed from RAM, stored to disk</a:t>
            </a:r>
          </a:p>
          <a:p>
            <a:pPr marL="285750" indent="-285750">
              <a:lnSpc>
                <a:spcPct val="90000"/>
              </a:lnSpc>
              <a:buFont typeface="Wingdings" charset="2"/>
              <a:buChar char="§"/>
            </a:pPr>
            <a:r>
              <a:rPr lang="en-US" sz="1400" b="0" dirty="0"/>
              <a:t>Each node only processes an index for its own data</a:t>
            </a:r>
          </a:p>
        </p:txBody>
      </p:sp>
    </p:spTree>
    <p:extLst>
      <p:ext uri="{BB962C8B-B14F-4D97-AF65-F5344CB8AC3E}">
        <p14:creationId xmlns:p14="http://schemas.microsoft.com/office/powerpoint/2010/main" val="123356433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400"/>
                                        <p:tgtEl>
                                          <p:spTgt spid="57"/>
                                        </p:tgtEl>
                                      </p:cBhvr>
                                    </p:animEffect>
                                  </p:childTnLst>
                                </p:cTn>
                              </p:par>
                            </p:childTnLst>
                          </p:cTn>
                        </p:par>
                        <p:par>
                          <p:cTn id="8" fill="hold">
                            <p:stCondLst>
                              <p:cond delay="400"/>
                            </p:stCondLst>
                            <p:childTnLst>
                              <p:par>
                                <p:cTn id="9" presetID="0" presetClass="path" presetSubtype="0" accel="50000" decel="50000" fill="hold" nodeType="afterEffect">
                                  <p:stCondLst>
                                    <p:cond delay="0"/>
                                  </p:stCondLst>
                                  <p:childTnLst>
                                    <p:animMotion origin="layout" path="M 0.00035 -0.00061 L 0.00035 0.25718 " pathEditMode="relative" rAng="0" ptsTypes="AA">
                                      <p:cBhvr>
                                        <p:cTn id="10" dur="1000" fill="hold"/>
                                        <p:tgtEl>
                                          <p:spTgt spid="57"/>
                                        </p:tgtEl>
                                        <p:attrNameLst>
                                          <p:attrName>ppt_x</p:attrName>
                                          <p:attrName>ppt_y</p:attrName>
                                        </p:attrNameLst>
                                      </p:cBhvr>
                                      <p:rCtr x="0" y="12874"/>
                                    </p:animMotion>
                                  </p:childTnLst>
                                </p:cTn>
                              </p:par>
                            </p:childTnLst>
                          </p:cTn>
                        </p:par>
                        <p:par>
                          <p:cTn id="11" fill="hold">
                            <p:stCondLst>
                              <p:cond delay="1400"/>
                            </p:stCondLst>
                            <p:childTnLst>
                              <p:par>
                                <p:cTn id="12" presetID="1" presetClass="entr" presetSubtype="0" fill="hold" nodeType="afterEffect">
                                  <p:stCondLst>
                                    <p:cond delay="0"/>
                                  </p:stCondLst>
                                  <p:childTnLst>
                                    <p:set>
                                      <p:cBhvr>
                                        <p:cTn id="13" dur="1" fill="hold">
                                          <p:stCondLst>
                                            <p:cond delay="0"/>
                                          </p:stCondLst>
                                        </p:cTn>
                                        <p:tgtEl>
                                          <p:spTgt spid="6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childTnLst>
                          </p:cTn>
                        </p:par>
                        <p:par>
                          <p:cTn id="18" fill="hold">
                            <p:stCondLst>
                              <p:cond delay="1400"/>
                            </p:stCondLst>
                            <p:childTnLst>
                              <p:par>
                                <p:cTn id="19" presetID="35" presetClass="path" presetSubtype="0" accel="50000" decel="50000" fill="hold" nodeType="afterEffect">
                                  <p:stCondLst>
                                    <p:cond delay="0"/>
                                  </p:stCondLst>
                                  <p:childTnLst>
                                    <p:animMotion origin="layout" path="M 3.05556E-6 -1.17011E-6 L -0.23125 -0.00093 " pathEditMode="relative" rAng="0" ptsTypes="AA">
                                      <p:cBhvr>
                                        <p:cTn id="20" dur="1500" fill="hold"/>
                                        <p:tgtEl>
                                          <p:spTgt spid="60"/>
                                        </p:tgtEl>
                                        <p:attrNameLst>
                                          <p:attrName>ppt_x</p:attrName>
                                          <p:attrName>ppt_y</p:attrName>
                                        </p:attrNameLst>
                                      </p:cBhvr>
                                      <p:rCtr x="-11563" y="-62"/>
                                    </p:animMotion>
                                  </p:childTnLst>
                                </p:cTn>
                              </p:par>
                              <p:par>
                                <p:cTn id="21" presetID="50" presetClass="path" presetSubtype="0" accel="50000" decel="50000" fill="hold" nodeType="withEffect">
                                  <p:stCondLst>
                                    <p:cond delay="0"/>
                                  </p:stCondLst>
                                  <p:childTnLst>
                                    <p:animMotion origin="layout" path="M 0.00035 -0.00123 L 0.15243 -0.03674 C 0.19445 -0.03674 0.18802 0.02347 0.18802 0.04415 L 0.18768 0.07132 L 0.18768 0.08614 " pathEditMode="relative" rAng="0" ptsTypes="FfFAF">
                                      <p:cBhvr>
                                        <p:cTn id="22" dur="1500" fill="hold"/>
                                        <p:tgtEl>
                                          <p:spTgt spid="63"/>
                                        </p:tgtEl>
                                        <p:attrNameLst>
                                          <p:attrName>ppt_x</p:attrName>
                                          <p:attrName>ppt_y</p:attrName>
                                        </p:attrNameLst>
                                      </p:cBhvr>
                                      <p:rCtr x="9705" y="2593"/>
                                    </p:animMotion>
                                  </p:childTnLst>
                                </p:cTn>
                              </p:par>
                              <p:par>
                                <p:cTn id="23" presetID="0" presetClass="path" presetSubtype="0" accel="50000" decel="50000" fill="hold" nodeType="withEffect">
                                  <p:stCondLst>
                                    <p:cond delay="0"/>
                                  </p:stCondLst>
                                  <p:childTnLst>
                                    <p:animMotion origin="layout" path="M 0.00035 -0.00093 C -0.03194 0.00061 -0.06319 0.01141 -0.09531 0.01357 C -0.11181 0.01573 -0.12726 0.02283 -0.14288 0.03147 C -0.15521 0.03949 -0.16146 0.05091 -0.16944 0.06109 C -0.17535 0.07251 -0.18333 0.08454 -0.19045 0.09256 C -0.19323 0.09966 -0.1967 0.10274 -0.19948 0.10922 C -0.20365 0.11817 -0.19861 0.10953 -0.2026 0.11632 C -0.20451 0.12187 -0.2092 0.13638 -0.21146 0.14316 C -0.21267 0.1481 -0.21528 0.1518 -0.21649 0.15705 C -0.21806 0.1626 -0.21858 0.17032 -0.22118 0.17433 C -0.22257 0.19469 -0.22587 0.21166 -0.22587 0.23326 " pathEditMode="relative" rAng="0" ptsTypes="fffffffffff">
                                      <p:cBhvr>
                                        <p:cTn id="24" dur="1300" fill="hold"/>
                                        <p:tgtEl>
                                          <p:spTgt spid="69"/>
                                        </p:tgtEl>
                                        <p:attrNameLst>
                                          <p:attrName>ppt_x</p:attrName>
                                          <p:attrName>ppt_y</p:attrName>
                                        </p:attrNameLst>
                                      </p:cBhvr>
                                      <p:rCtr x="-11319" y="11694"/>
                                    </p:animMotion>
                                  </p:childTnLst>
                                </p:cTn>
                              </p:par>
                            </p:childTnLst>
                          </p:cTn>
                        </p:par>
                        <p:par>
                          <p:cTn id="25" fill="hold">
                            <p:stCondLst>
                              <p:cond delay="2900"/>
                            </p:stCondLst>
                            <p:childTnLst>
                              <p:par>
                                <p:cTn id="26" presetID="35" presetClass="path" presetSubtype="0" accel="50000" decel="50000" fill="hold" nodeType="afterEffect">
                                  <p:stCondLst>
                                    <p:cond delay="0"/>
                                  </p:stCondLst>
                                  <p:childTnLst>
                                    <p:animMotion origin="layout" path="M -0.23125 -0.00093 L -0.57726 -0.00093 " pathEditMode="relative" rAng="0" ptsTypes="AA">
                                      <p:cBhvr>
                                        <p:cTn id="27" dur="1500" fill="hold"/>
                                        <p:tgtEl>
                                          <p:spTgt spid="60"/>
                                        </p:tgtEl>
                                        <p:attrNameLst>
                                          <p:attrName>ppt_x</p:attrName>
                                          <p:attrName>ppt_y</p:attrName>
                                        </p:attrNameLst>
                                      </p:cBhvr>
                                      <p:rCtr x="-17309" y="0"/>
                                    </p:animMotion>
                                  </p:childTnLst>
                                </p:cTn>
                              </p:par>
                            </p:childTnLst>
                          </p:cTn>
                        </p:par>
                        <p:par>
                          <p:cTn id="28" fill="hold">
                            <p:stCondLst>
                              <p:cond delay="4400"/>
                            </p:stCondLst>
                            <p:childTnLst>
                              <p:par>
                                <p:cTn id="29" presetID="0" presetClass="path" presetSubtype="0" accel="50000" decel="50000" fill="hold" nodeType="afterEffect">
                                  <p:stCondLst>
                                    <p:cond delay="0"/>
                                  </p:stCondLst>
                                  <p:childTnLst>
                                    <p:animMotion origin="layout" path="M 0.18767 0.08603 C 0.18871 0.12951 0.18958 0.1736 0.18906 0.1955 C 0.18871 0.2177 0.18958 0.214 0.18541 0.21893 C 0.18107 0.22387 0.19479 0.22448 0.16371 0.22541 C 0.13281 0.22664 0.02743 0.22541 0.00034 0.22541 " pathEditMode="relative" rAng="0" ptsTypes="aaaaA">
                                      <p:cBhvr>
                                        <p:cTn id="30" dur="1500" fill="hold"/>
                                        <p:tgtEl>
                                          <p:spTgt spid="63"/>
                                        </p:tgtEl>
                                        <p:attrNameLst>
                                          <p:attrName>ppt_x</p:attrName>
                                          <p:attrName>ppt_y</p:attrName>
                                        </p:attrNameLst>
                                      </p:cBhvr>
                                      <p:rCtr x="-9010" y="7031"/>
                                    </p:animMotion>
                                  </p:childTnLst>
                                </p:cTn>
                              </p:par>
                              <p:par>
                                <p:cTn id="31" presetID="42" presetClass="path" presetSubtype="0" accel="50000" decel="50000" fill="hold" nodeType="withEffect">
                                  <p:stCondLst>
                                    <p:cond delay="0"/>
                                  </p:stCondLst>
                                  <p:childTnLst>
                                    <p:animMotion origin="layout" path="M -0.22587 0.23319 L -0.13681 0.22363 " pathEditMode="relative" rAng="0" ptsTypes="AA">
                                      <p:cBhvr>
                                        <p:cTn id="32" dur="500" fill="hold"/>
                                        <p:tgtEl>
                                          <p:spTgt spid="69"/>
                                        </p:tgtEl>
                                        <p:attrNameLst>
                                          <p:attrName>ppt_x</p:attrName>
                                          <p:attrName>ppt_y</p:attrName>
                                        </p:attrNameLst>
                                      </p:cBhvr>
                                      <p:rCtr x="4444" y="-494"/>
                                    </p:animMotion>
                                  </p:childTnLst>
                                  <p:subTnLst>
                                    <p:set>
                                      <p:cBhvr override="childStyle">
                                        <p:cTn dur="1" fill="hold" display="0" masterRel="sameClick" afterEffect="1">
                                          <p:stCondLst>
                                            <p:cond evt="end" delay="0">
                                              <p:tn val="31"/>
                                            </p:cond>
                                          </p:stCondLst>
                                        </p:cTn>
                                        <p:tgtEl>
                                          <p:spTgt spid="6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Indexing and Querying</a:t>
            </a:r>
            <a:endParaRPr lang="en-US" dirty="0"/>
          </a:p>
        </p:txBody>
      </p:sp>
      <p:sp>
        <p:nvSpPr>
          <p:cNvPr id="3" name="Slide Number Placeholder 2"/>
          <p:cNvSpPr>
            <a:spLocks noGrp="1"/>
          </p:cNvSpPr>
          <p:nvPr>
            <p:ph type="sldNum" sz="quarter" idx="12"/>
          </p:nvPr>
        </p:nvSpPr>
        <p:spPr/>
        <p:txBody>
          <a:bodyPr/>
          <a:lstStyle/>
          <a:p>
            <a:fld id="{E728A94C-44F1-DF43-8BD8-694E750DEF33}" type="slidenum">
              <a:rPr lang="en-US" smtClean="0"/>
              <a:t>26</a:t>
            </a:fld>
            <a:endParaRPr lang="en-US"/>
          </a:p>
        </p:txBody>
      </p:sp>
      <p:pic>
        <p:nvPicPr>
          <p:cNvPr id="5" name="Picture 4"/>
          <p:cNvPicPr>
            <a:picLocks noChangeAspect="1"/>
          </p:cNvPicPr>
          <p:nvPr/>
        </p:nvPicPr>
        <p:blipFill>
          <a:blip r:embed="rId3"/>
          <a:stretch>
            <a:fillRect/>
          </a:stretch>
        </p:blipFill>
        <p:spPr>
          <a:xfrm>
            <a:off x="605066" y="1787063"/>
            <a:ext cx="1273196" cy="2782766"/>
          </a:xfrm>
          <a:prstGeom prst="rect">
            <a:avLst/>
          </a:prstGeom>
        </p:spPr>
      </p:pic>
      <p:pic>
        <p:nvPicPr>
          <p:cNvPr id="6" name="Picture 5"/>
          <p:cNvPicPr>
            <a:picLocks noChangeAspect="1"/>
          </p:cNvPicPr>
          <p:nvPr/>
        </p:nvPicPr>
        <p:blipFill>
          <a:blip r:embed="rId3"/>
          <a:stretch>
            <a:fillRect/>
          </a:stretch>
        </p:blipFill>
        <p:spPr>
          <a:xfrm>
            <a:off x="2203712" y="1787063"/>
            <a:ext cx="1273196" cy="2782766"/>
          </a:xfrm>
          <a:prstGeom prst="rect">
            <a:avLst/>
          </a:prstGeom>
        </p:spPr>
      </p:pic>
      <p:pic>
        <p:nvPicPr>
          <p:cNvPr id="7" name="Picture 6"/>
          <p:cNvPicPr>
            <a:picLocks noChangeAspect="1"/>
          </p:cNvPicPr>
          <p:nvPr/>
        </p:nvPicPr>
        <p:blipFill>
          <a:blip r:embed="rId3"/>
          <a:stretch>
            <a:fillRect/>
          </a:stretch>
        </p:blipFill>
        <p:spPr>
          <a:xfrm>
            <a:off x="3809415" y="1787063"/>
            <a:ext cx="1273196" cy="2782766"/>
          </a:xfrm>
          <a:prstGeom prst="rect">
            <a:avLst/>
          </a:prstGeom>
        </p:spPr>
      </p:pic>
      <p:sp>
        <p:nvSpPr>
          <p:cNvPr id="8" name="TextBox 7"/>
          <p:cNvSpPr txBox="1"/>
          <p:nvPr/>
        </p:nvSpPr>
        <p:spPr>
          <a:xfrm>
            <a:off x="946158"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9" name="TextBox 8"/>
          <p:cNvSpPr txBox="1"/>
          <p:nvPr/>
        </p:nvSpPr>
        <p:spPr>
          <a:xfrm>
            <a:off x="2561348"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10" name="TextBox 9"/>
          <p:cNvSpPr txBox="1"/>
          <p:nvPr/>
        </p:nvSpPr>
        <p:spPr>
          <a:xfrm>
            <a:off x="4163208" y="1914073"/>
            <a:ext cx="576481" cy="230832"/>
          </a:xfrm>
          <a:prstGeom prst="rect">
            <a:avLst/>
          </a:prstGeom>
          <a:noFill/>
        </p:spPr>
        <p:txBody>
          <a:bodyPr wrap="none" rtlCol="0">
            <a:spAutoFit/>
          </a:bodyPr>
          <a:lstStyle/>
          <a:p>
            <a:r>
              <a:rPr lang="en-US" sz="900" b="1" dirty="0" smtClean="0"/>
              <a:t>ACTIVE</a:t>
            </a:r>
            <a:endParaRPr lang="en-US" sz="900" b="1" dirty="0"/>
          </a:p>
        </p:txBody>
      </p:sp>
      <p:sp>
        <p:nvSpPr>
          <p:cNvPr id="11" name="TextBox 10"/>
          <p:cNvSpPr txBox="1"/>
          <p:nvPr/>
        </p:nvSpPr>
        <p:spPr>
          <a:xfrm>
            <a:off x="946158"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2" name="TextBox 11"/>
          <p:cNvSpPr txBox="1"/>
          <p:nvPr/>
        </p:nvSpPr>
        <p:spPr>
          <a:xfrm>
            <a:off x="2561348"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3" name="TextBox 12"/>
          <p:cNvSpPr txBox="1"/>
          <p:nvPr/>
        </p:nvSpPr>
        <p:spPr>
          <a:xfrm>
            <a:off x="4163208" y="3133274"/>
            <a:ext cx="646331" cy="230832"/>
          </a:xfrm>
          <a:prstGeom prst="rect">
            <a:avLst/>
          </a:prstGeom>
          <a:noFill/>
        </p:spPr>
        <p:txBody>
          <a:bodyPr wrap="none" rtlCol="0">
            <a:spAutoFit/>
          </a:bodyPr>
          <a:lstStyle/>
          <a:p>
            <a:r>
              <a:rPr lang="en-US" sz="900" b="1" dirty="0" smtClean="0"/>
              <a:t>REPLICA</a:t>
            </a:r>
            <a:endParaRPr lang="en-US" sz="900" b="1" dirty="0"/>
          </a:p>
        </p:txBody>
      </p:sp>
      <p:sp>
        <p:nvSpPr>
          <p:cNvPr id="14" name="TextBox 13"/>
          <p:cNvSpPr txBox="1"/>
          <p:nvPr/>
        </p:nvSpPr>
        <p:spPr>
          <a:xfrm>
            <a:off x="759301" y="4276275"/>
            <a:ext cx="1049937" cy="215444"/>
          </a:xfrm>
          <a:prstGeom prst="rect">
            <a:avLst/>
          </a:prstGeom>
          <a:noFill/>
        </p:spPr>
        <p:txBody>
          <a:bodyPr wrap="none" rtlCol="0">
            <a:spAutoFit/>
          </a:bodyPr>
          <a:lstStyle/>
          <a:p>
            <a:pPr algn="ctr"/>
            <a:r>
              <a:rPr lang="en-US" sz="800" b="1" i="1" dirty="0" smtClean="0">
                <a:solidFill>
                  <a:schemeClr val="accent2"/>
                </a:solidFill>
              </a:rPr>
              <a:t>Couchbase Server 1</a:t>
            </a:r>
            <a:endParaRPr lang="en-US" sz="800" b="1" i="1" dirty="0">
              <a:solidFill>
                <a:schemeClr val="accent2"/>
              </a:solidFill>
            </a:endParaRPr>
          </a:p>
        </p:txBody>
      </p:sp>
      <p:sp>
        <p:nvSpPr>
          <p:cNvPr id="15" name="TextBox 14"/>
          <p:cNvSpPr txBox="1"/>
          <p:nvPr/>
        </p:nvSpPr>
        <p:spPr>
          <a:xfrm>
            <a:off x="2358644" y="4276275"/>
            <a:ext cx="1051740" cy="215444"/>
          </a:xfrm>
          <a:prstGeom prst="rect">
            <a:avLst/>
          </a:prstGeom>
          <a:noFill/>
        </p:spPr>
        <p:txBody>
          <a:bodyPr wrap="none" rtlCol="0">
            <a:spAutoFit/>
          </a:bodyPr>
          <a:lstStyle/>
          <a:p>
            <a:pPr algn="ctr"/>
            <a:r>
              <a:rPr lang="en-US" sz="800" b="1" i="1" dirty="0">
                <a:solidFill>
                  <a:schemeClr val="accent2"/>
                </a:solidFill>
              </a:rPr>
              <a:t>Couchbase Server 2</a:t>
            </a:r>
          </a:p>
        </p:txBody>
      </p:sp>
      <p:sp>
        <p:nvSpPr>
          <p:cNvPr id="16" name="TextBox 15"/>
          <p:cNvSpPr txBox="1"/>
          <p:nvPr/>
        </p:nvSpPr>
        <p:spPr>
          <a:xfrm>
            <a:off x="3962557" y="4276275"/>
            <a:ext cx="1047633" cy="215444"/>
          </a:xfrm>
          <a:prstGeom prst="rect">
            <a:avLst/>
          </a:prstGeom>
          <a:noFill/>
        </p:spPr>
        <p:txBody>
          <a:bodyPr wrap="none" rtlCol="0">
            <a:spAutoFit/>
          </a:bodyPr>
          <a:lstStyle/>
          <a:p>
            <a:pPr algn="ctr"/>
            <a:r>
              <a:rPr lang="en-US" sz="800" b="1" i="1" dirty="0">
                <a:solidFill>
                  <a:schemeClr val="accent2"/>
                </a:solidFill>
              </a:rPr>
              <a:t>Couchbase Server 3</a:t>
            </a:r>
          </a:p>
        </p:txBody>
      </p:sp>
      <p:grpSp>
        <p:nvGrpSpPr>
          <p:cNvPr id="23" name="Group 22"/>
          <p:cNvGrpSpPr/>
          <p:nvPr/>
        </p:nvGrpSpPr>
        <p:grpSpPr>
          <a:xfrm>
            <a:off x="791330" y="2228405"/>
            <a:ext cx="354485" cy="338109"/>
            <a:chOff x="4583724" y="1364723"/>
            <a:chExt cx="354485" cy="338109"/>
          </a:xfrm>
        </p:grpSpPr>
        <p:pic>
          <p:nvPicPr>
            <p:cNvPr id="24" name="Picture 23"/>
            <p:cNvPicPr>
              <a:picLocks noChangeAspect="1"/>
            </p:cNvPicPr>
            <p:nvPr/>
          </p:nvPicPr>
          <p:blipFill>
            <a:blip r:embed="rId4"/>
            <a:stretch>
              <a:fillRect/>
            </a:stretch>
          </p:blipFill>
          <p:spPr>
            <a:xfrm>
              <a:off x="4634299" y="1364723"/>
              <a:ext cx="267215" cy="338109"/>
            </a:xfrm>
            <a:prstGeom prst="rect">
              <a:avLst/>
            </a:prstGeom>
          </p:spPr>
        </p:pic>
        <p:sp>
          <p:nvSpPr>
            <p:cNvPr id="25" name="TextBox 2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26" name="Group 25"/>
          <p:cNvGrpSpPr/>
          <p:nvPr/>
        </p:nvGrpSpPr>
        <p:grpSpPr>
          <a:xfrm>
            <a:off x="1107023" y="2228405"/>
            <a:ext cx="354485" cy="338109"/>
            <a:chOff x="4583724" y="1364723"/>
            <a:chExt cx="354485" cy="338109"/>
          </a:xfrm>
        </p:grpSpPr>
        <p:pic>
          <p:nvPicPr>
            <p:cNvPr id="27" name="Picture 26"/>
            <p:cNvPicPr>
              <a:picLocks noChangeAspect="1"/>
            </p:cNvPicPr>
            <p:nvPr/>
          </p:nvPicPr>
          <p:blipFill>
            <a:blip r:embed="rId4"/>
            <a:stretch>
              <a:fillRect/>
            </a:stretch>
          </p:blipFill>
          <p:spPr>
            <a:xfrm>
              <a:off x="4634299" y="1364723"/>
              <a:ext cx="267215" cy="338109"/>
            </a:xfrm>
            <a:prstGeom prst="rect">
              <a:avLst/>
            </a:prstGeom>
          </p:spPr>
        </p:pic>
        <p:sp>
          <p:nvSpPr>
            <p:cNvPr id="28" name="TextBox 2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29" name="Group 28"/>
          <p:cNvGrpSpPr/>
          <p:nvPr/>
        </p:nvGrpSpPr>
        <p:grpSpPr>
          <a:xfrm>
            <a:off x="791330" y="2614142"/>
            <a:ext cx="354485" cy="338109"/>
            <a:chOff x="632361" y="2614142"/>
            <a:chExt cx="354485" cy="338109"/>
          </a:xfrm>
        </p:grpSpPr>
        <p:pic>
          <p:nvPicPr>
            <p:cNvPr id="30" name="Picture 29"/>
            <p:cNvPicPr>
              <a:picLocks noChangeAspect="1"/>
            </p:cNvPicPr>
            <p:nvPr/>
          </p:nvPicPr>
          <p:blipFill>
            <a:blip r:embed="rId4"/>
            <a:stretch>
              <a:fillRect/>
            </a:stretch>
          </p:blipFill>
          <p:spPr>
            <a:xfrm>
              <a:off x="682936" y="2614142"/>
              <a:ext cx="267215" cy="338109"/>
            </a:xfrm>
            <a:prstGeom prst="rect">
              <a:avLst/>
            </a:prstGeom>
          </p:spPr>
        </p:pic>
        <p:sp>
          <p:nvSpPr>
            <p:cNvPr id="31" name="TextBox 30"/>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32" name="Group 31"/>
          <p:cNvGrpSpPr/>
          <p:nvPr/>
        </p:nvGrpSpPr>
        <p:grpSpPr>
          <a:xfrm>
            <a:off x="1107023" y="2614142"/>
            <a:ext cx="354485" cy="338109"/>
            <a:chOff x="4583724" y="1364723"/>
            <a:chExt cx="354485" cy="338109"/>
          </a:xfrm>
        </p:grpSpPr>
        <p:pic>
          <p:nvPicPr>
            <p:cNvPr id="33" name="Picture 32"/>
            <p:cNvPicPr>
              <a:picLocks noChangeAspect="1"/>
            </p:cNvPicPr>
            <p:nvPr/>
          </p:nvPicPr>
          <p:blipFill>
            <a:blip r:embed="rId4"/>
            <a:stretch>
              <a:fillRect/>
            </a:stretch>
          </p:blipFill>
          <p:spPr>
            <a:xfrm>
              <a:off x="4634299" y="1364723"/>
              <a:ext cx="267215" cy="338109"/>
            </a:xfrm>
            <a:prstGeom prst="rect">
              <a:avLst/>
            </a:prstGeom>
          </p:spPr>
        </p:pic>
        <p:sp>
          <p:nvSpPr>
            <p:cNvPr id="34" name="TextBox 3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35" name="Group 34"/>
          <p:cNvGrpSpPr/>
          <p:nvPr/>
        </p:nvGrpSpPr>
        <p:grpSpPr>
          <a:xfrm>
            <a:off x="2384430" y="2228405"/>
            <a:ext cx="354485" cy="338109"/>
            <a:chOff x="4583724" y="1364723"/>
            <a:chExt cx="354485" cy="338109"/>
          </a:xfrm>
        </p:grpSpPr>
        <p:pic>
          <p:nvPicPr>
            <p:cNvPr id="36" name="Picture 35"/>
            <p:cNvPicPr>
              <a:picLocks noChangeAspect="1"/>
            </p:cNvPicPr>
            <p:nvPr/>
          </p:nvPicPr>
          <p:blipFill>
            <a:blip r:embed="rId4"/>
            <a:stretch>
              <a:fillRect/>
            </a:stretch>
          </p:blipFill>
          <p:spPr>
            <a:xfrm>
              <a:off x="4634299" y="1364723"/>
              <a:ext cx="267215" cy="338109"/>
            </a:xfrm>
            <a:prstGeom prst="rect">
              <a:avLst/>
            </a:prstGeom>
          </p:spPr>
        </p:pic>
        <p:sp>
          <p:nvSpPr>
            <p:cNvPr id="37" name="TextBox 3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38" name="Group 37"/>
          <p:cNvGrpSpPr/>
          <p:nvPr/>
        </p:nvGrpSpPr>
        <p:grpSpPr>
          <a:xfrm>
            <a:off x="2384430" y="2614142"/>
            <a:ext cx="354485" cy="338109"/>
            <a:chOff x="632361" y="2614142"/>
            <a:chExt cx="354485" cy="338109"/>
          </a:xfrm>
        </p:grpSpPr>
        <p:pic>
          <p:nvPicPr>
            <p:cNvPr id="39" name="Picture 38"/>
            <p:cNvPicPr>
              <a:picLocks noChangeAspect="1"/>
            </p:cNvPicPr>
            <p:nvPr/>
          </p:nvPicPr>
          <p:blipFill>
            <a:blip r:embed="rId4"/>
            <a:stretch>
              <a:fillRect/>
            </a:stretch>
          </p:blipFill>
          <p:spPr>
            <a:xfrm>
              <a:off x="682936" y="2614142"/>
              <a:ext cx="267215" cy="338109"/>
            </a:xfrm>
            <a:prstGeom prst="rect">
              <a:avLst/>
            </a:prstGeom>
          </p:spPr>
        </p:pic>
        <p:sp>
          <p:nvSpPr>
            <p:cNvPr id="40" name="TextBox 39"/>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41" name="Group 40"/>
          <p:cNvGrpSpPr/>
          <p:nvPr/>
        </p:nvGrpSpPr>
        <p:grpSpPr>
          <a:xfrm>
            <a:off x="2700123" y="2614142"/>
            <a:ext cx="354485" cy="338109"/>
            <a:chOff x="4583724" y="1364723"/>
            <a:chExt cx="354485" cy="338109"/>
          </a:xfrm>
        </p:grpSpPr>
        <p:pic>
          <p:nvPicPr>
            <p:cNvPr id="42" name="Picture 41"/>
            <p:cNvPicPr>
              <a:picLocks noChangeAspect="1"/>
            </p:cNvPicPr>
            <p:nvPr/>
          </p:nvPicPr>
          <p:blipFill>
            <a:blip r:embed="rId4"/>
            <a:stretch>
              <a:fillRect/>
            </a:stretch>
          </p:blipFill>
          <p:spPr>
            <a:xfrm>
              <a:off x="4634299" y="1364723"/>
              <a:ext cx="267215" cy="338109"/>
            </a:xfrm>
            <a:prstGeom prst="rect">
              <a:avLst/>
            </a:prstGeom>
          </p:spPr>
        </p:pic>
        <p:sp>
          <p:nvSpPr>
            <p:cNvPr id="43" name="TextBox 42"/>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44" name="Group 43"/>
          <p:cNvGrpSpPr/>
          <p:nvPr/>
        </p:nvGrpSpPr>
        <p:grpSpPr>
          <a:xfrm>
            <a:off x="3989575" y="2228405"/>
            <a:ext cx="354485" cy="338109"/>
            <a:chOff x="4583724" y="1364723"/>
            <a:chExt cx="354485" cy="338109"/>
          </a:xfrm>
        </p:grpSpPr>
        <p:pic>
          <p:nvPicPr>
            <p:cNvPr id="45" name="Picture 44"/>
            <p:cNvPicPr>
              <a:picLocks noChangeAspect="1"/>
            </p:cNvPicPr>
            <p:nvPr/>
          </p:nvPicPr>
          <p:blipFill>
            <a:blip r:embed="rId4"/>
            <a:stretch>
              <a:fillRect/>
            </a:stretch>
          </p:blipFill>
          <p:spPr>
            <a:xfrm>
              <a:off x="4634299" y="1364723"/>
              <a:ext cx="267215" cy="338109"/>
            </a:xfrm>
            <a:prstGeom prst="rect">
              <a:avLst/>
            </a:prstGeom>
          </p:spPr>
        </p:pic>
        <p:sp>
          <p:nvSpPr>
            <p:cNvPr id="46" name="TextBox 45"/>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1</a:t>
              </a:r>
              <a:endParaRPr lang="en-US" sz="500" b="1" dirty="0">
                <a:solidFill>
                  <a:srgbClr val="139DD9"/>
                </a:solidFill>
              </a:endParaRPr>
            </a:p>
          </p:txBody>
        </p:sp>
      </p:grpSp>
      <p:grpSp>
        <p:nvGrpSpPr>
          <p:cNvPr id="47" name="Group 46"/>
          <p:cNvGrpSpPr/>
          <p:nvPr/>
        </p:nvGrpSpPr>
        <p:grpSpPr>
          <a:xfrm>
            <a:off x="4305268" y="2228405"/>
            <a:ext cx="354485" cy="338109"/>
            <a:chOff x="4583724" y="1364723"/>
            <a:chExt cx="354485" cy="338109"/>
          </a:xfrm>
        </p:grpSpPr>
        <p:pic>
          <p:nvPicPr>
            <p:cNvPr id="48" name="Picture 47"/>
            <p:cNvPicPr>
              <a:picLocks noChangeAspect="1"/>
            </p:cNvPicPr>
            <p:nvPr/>
          </p:nvPicPr>
          <p:blipFill>
            <a:blip r:embed="rId4"/>
            <a:stretch>
              <a:fillRect/>
            </a:stretch>
          </p:blipFill>
          <p:spPr>
            <a:xfrm>
              <a:off x="4634299" y="1364723"/>
              <a:ext cx="267215" cy="338109"/>
            </a:xfrm>
            <a:prstGeom prst="rect">
              <a:avLst/>
            </a:prstGeom>
          </p:spPr>
        </p:pic>
        <p:sp>
          <p:nvSpPr>
            <p:cNvPr id="49" name="TextBox 48"/>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50" name="Group 49"/>
          <p:cNvGrpSpPr/>
          <p:nvPr/>
        </p:nvGrpSpPr>
        <p:grpSpPr>
          <a:xfrm>
            <a:off x="3989575" y="2614142"/>
            <a:ext cx="354485" cy="338109"/>
            <a:chOff x="632361" y="2614142"/>
            <a:chExt cx="354485" cy="338109"/>
          </a:xfrm>
        </p:grpSpPr>
        <p:pic>
          <p:nvPicPr>
            <p:cNvPr id="51" name="Picture 50"/>
            <p:cNvPicPr>
              <a:picLocks noChangeAspect="1"/>
            </p:cNvPicPr>
            <p:nvPr/>
          </p:nvPicPr>
          <p:blipFill>
            <a:blip r:embed="rId4"/>
            <a:stretch>
              <a:fillRect/>
            </a:stretch>
          </p:blipFill>
          <p:spPr>
            <a:xfrm>
              <a:off x="682936" y="2614142"/>
              <a:ext cx="267215" cy="338109"/>
            </a:xfrm>
            <a:prstGeom prst="rect">
              <a:avLst/>
            </a:prstGeom>
          </p:spPr>
        </p:pic>
        <p:sp>
          <p:nvSpPr>
            <p:cNvPr id="52" name="TextBox 51"/>
            <p:cNvSpPr txBox="1"/>
            <p:nvPr/>
          </p:nvSpPr>
          <p:spPr>
            <a:xfrm>
              <a:off x="632361" y="2732001"/>
              <a:ext cx="354485"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53" name="Group 52"/>
          <p:cNvGrpSpPr/>
          <p:nvPr/>
        </p:nvGrpSpPr>
        <p:grpSpPr>
          <a:xfrm>
            <a:off x="4305268" y="2614142"/>
            <a:ext cx="354485" cy="338109"/>
            <a:chOff x="4583724" y="1364723"/>
            <a:chExt cx="354485" cy="338109"/>
          </a:xfrm>
        </p:grpSpPr>
        <p:pic>
          <p:nvPicPr>
            <p:cNvPr id="54" name="Picture 53"/>
            <p:cNvPicPr>
              <a:picLocks noChangeAspect="1"/>
            </p:cNvPicPr>
            <p:nvPr/>
          </p:nvPicPr>
          <p:blipFill>
            <a:blip r:embed="rId4"/>
            <a:stretch>
              <a:fillRect/>
            </a:stretch>
          </p:blipFill>
          <p:spPr>
            <a:xfrm>
              <a:off x="4634299" y="1364723"/>
              <a:ext cx="267215" cy="338109"/>
            </a:xfrm>
            <a:prstGeom prst="rect">
              <a:avLst/>
            </a:prstGeom>
          </p:spPr>
        </p:pic>
        <p:sp>
          <p:nvSpPr>
            <p:cNvPr id="55" name="TextBox 5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56" name="Group 55"/>
          <p:cNvGrpSpPr/>
          <p:nvPr/>
        </p:nvGrpSpPr>
        <p:grpSpPr>
          <a:xfrm>
            <a:off x="828025" y="3454961"/>
            <a:ext cx="281096" cy="335455"/>
            <a:chOff x="669056" y="3433793"/>
            <a:chExt cx="281096" cy="335455"/>
          </a:xfrm>
        </p:grpSpPr>
        <p:pic>
          <p:nvPicPr>
            <p:cNvPr id="57" name="Picture 56"/>
            <p:cNvPicPr>
              <a:picLocks noChangeAspect="1"/>
            </p:cNvPicPr>
            <p:nvPr/>
          </p:nvPicPr>
          <p:blipFill>
            <a:blip r:embed="rId5"/>
            <a:stretch>
              <a:fillRect/>
            </a:stretch>
          </p:blipFill>
          <p:spPr>
            <a:xfrm>
              <a:off x="682936" y="3433793"/>
              <a:ext cx="265118" cy="335455"/>
            </a:xfrm>
            <a:prstGeom prst="rect">
              <a:avLst/>
            </a:prstGeom>
          </p:spPr>
        </p:pic>
        <p:sp>
          <p:nvSpPr>
            <p:cNvPr id="58" name="TextBox 5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4</a:t>
              </a:r>
              <a:endParaRPr lang="en-US" sz="500" b="1" dirty="0">
                <a:solidFill>
                  <a:srgbClr val="139DD9"/>
                </a:solidFill>
              </a:endParaRPr>
            </a:p>
          </p:txBody>
        </p:sp>
      </p:grpSp>
      <p:grpSp>
        <p:nvGrpSpPr>
          <p:cNvPr id="59" name="Group 58"/>
          <p:cNvGrpSpPr/>
          <p:nvPr/>
        </p:nvGrpSpPr>
        <p:grpSpPr>
          <a:xfrm>
            <a:off x="1141621" y="3454961"/>
            <a:ext cx="281096" cy="335455"/>
            <a:chOff x="669056" y="3433793"/>
            <a:chExt cx="281096" cy="335455"/>
          </a:xfrm>
        </p:grpSpPr>
        <p:pic>
          <p:nvPicPr>
            <p:cNvPr id="60" name="Picture 59"/>
            <p:cNvPicPr>
              <a:picLocks noChangeAspect="1"/>
            </p:cNvPicPr>
            <p:nvPr/>
          </p:nvPicPr>
          <p:blipFill>
            <a:blip r:embed="rId5"/>
            <a:stretch>
              <a:fillRect/>
            </a:stretch>
          </p:blipFill>
          <p:spPr>
            <a:xfrm>
              <a:off x="682936" y="3433793"/>
              <a:ext cx="265118" cy="335455"/>
            </a:xfrm>
            <a:prstGeom prst="rect">
              <a:avLst/>
            </a:prstGeom>
          </p:spPr>
        </p:pic>
        <p:sp>
          <p:nvSpPr>
            <p:cNvPr id="61" name="TextBox 6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a:solidFill>
                    <a:srgbClr val="139DD9"/>
                  </a:solidFill>
                </a:rPr>
                <a:t>1</a:t>
              </a:r>
            </a:p>
          </p:txBody>
        </p:sp>
      </p:grpSp>
      <p:grpSp>
        <p:nvGrpSpPr>
          <p:cNvPr id="62" name="Group 61"/>
          <p:cNvGrpSpPr/>
          <p:nvPr/>
        </p:nvGrpSpPr>
        <p:grpSpPr>
          <a:xfrm>
            <a:off x="1461508" y="3454961"/>
            <a:ext cx="281096" cy="335455"/>
            <a:chOff x="669056" y="3433793"/>
            <a:chExt cx="281096" cy="335455"/>
          </a:xfrm>
        </p:grpSpPr>
        <p:pic>
          <p:nvPicPr>
            <p:cNvPr id="63" name="Picture 62"/>
            <p:cNvPicPr>
              <a:picLocks noChangeAspect="1"/>
            </p:cNvPicPr>
            <p:nvPr/>
          </p:nvPicPr>
          <p:blipFill>
            <a:blip r:embed="rId5"/>
            <a:stretch>
              <a:fillRect/>
            </a:stretch>
          </p:blipFill>
          <p:spPr>
            <a:xfrm>
              <a:off x="682936" y="3433793"/>
              <a:ext cx="265118" cy="335455"/>
            </a:xfrm>
            <a:prstGeom prst="rect">
              <a:avLst/>
            </a:prstGeom>
          </p:spPr>
        </p:pic>
        <p:sp>
          <p:nvSpPr>
            <p:cNvPr id="64" name="TextBox 6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65" name="Group 64"/>
          <p:cNvGrpSpPr/>
          <p:nvPr/>
        </p:nvGrpSpPr>
        <p:grpSpPr>
          <a:xfrm>
            <a:off x="828025" y="3835961"/>
            <a:ext cx="281096" cy="335455"/>
            <a:chOff x="669056" y="3433793"/>
            <a:chExt cx="281096" cy="335455"/>
          </a:xfrm>
        </p:grpSpPr>
        <p:pic>
          <p:nvPicPr>
            <p:cNvPr id="66" name="Picture 65"/>
            <p:cNvPicPr>
              <a:picLocks noChangeAspect="1"/>
            </p:cNvPicPr>
            <p:nvPr/>
          </p:nvPicPr>
          <p:blipFill>
            <a:blip r:embed="rId5"/>
            <a:stretch>
              <a:fillRect/>
            </a:stretch>
          </p:blipFill>
          <p:spPr>
            <a:xfrm>
              <a:off x="682936" y="3433793"/>
              <a:ext cx="265118" cy="335455"/>
            </a:xfrm>
            <a:prstGeom prst="rect">
              <a:avLst/>
            </a:prstGeom>
          </p:spPr>
        </p:pic>
        <p:sp>
          <p:nvSpPr>
            <p:cNvPr id="67" name="TextBox 66"/>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68" name="Group 67"/>
          <p:cNvGrpSpPr/>
          <p:nvPr/>
        </p:nvGrpSpPr>
        <p:grpSpPr>
          <a:xfrm>
            <a:off x="1141621" y="3835961"/>
            <a:ext cx="281096" cy="335455"/>
            <a:chOff x="669056" y="3433793"/>
            <a:chExt cx="281096" cy="335455"/>
          </a:xfrm>
        </p:grpSpPr>
        <p:pic>
          <p:nvPicPr>
            <p:cNvPr id="69" name="Picture 68"/>
            <p:cNvPicPr>
              <a:picLocks noChangeAspect="1"/>
            </p:cNvPicPr>
            <p:nvPr/>
          </p:nvPicPr>
          <p:blipFill>
            <a:blip r:embed="rId5"/>
            <a:stretch>
              <a:fillRect/>
            </a:stretch>
          </p:blipFill>
          <p:spPr>
            <a:xfrm>
              <a:off x="682936" y="3433793"/>
              <a:ext cx="265118" cy="335455"/>
            </a:xfrm>
            <a:prstGeom prst="rect">
              <a:avLst/>
            </a:prstGeom>
          </p:spPr>
        </p:pic>
        <p:sp>
          <p:nvSpPr>
            <p:cNvPr id="70" name="TextBox 6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71" name="Group 70"/>
          <p:cNvGrpSpPr/>
          <p:nvPr/>
        </p:nvGrpSpPr>
        <p:grpSpPr>
          <a:xfrm>
            <a:off x="1461508" y="3835961"/>
            <a:ext cx="281096" cy="335455"/>
            <a:chOff x="669056" y="3433793"/>
            <a:chExt cx="281096" cy="335455"/>
          </a:xfrm>
        </p:grpSpPr>
        <p:pic>
          <p:nvPicPr>
            <p:cNvPr id="72" name="Picture 71"/>
            <p:cNvPicPr>
              <a:picLocks noChangeAspect="1"/>
            </p:cNvPicPr>
            <p:nvPr/>
          </p:nvPicPr>
          <p:blipFill>
            <a:blip r:embed="rId5"/>
            <a:stretch>
              <a:fillRect/>
            </a:stretch>
          </p:blipFill>
          <p:spPr>
            <a:xfrm>
              <a:off x="682936" y="3433793"/>
              <a:ext cx="265118" cy="335455"/>
            </a:xfrm>
            <a:prstGeom prst="rect">
              <a:avLst/>
            </a:prstGeom>
          </p:spPr>
        </p:pic>
        <p:sp>
          <p:nvSpPr>
            <p:cNvPr id="73" name="TextBox 72"/>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74" name="Group 73"/>
          <p:cNvGrpSpPr/>
          <p:nvPr/>
        </p:nvGrpSpPr>
        <p:grpSpPr>
          <a:xfrm>
            <a:off x="2421125" y="3454961"/>
            <a:ext cx="281096" cy="335455"/>
            <a:chOff x="669056" y="3433793"/>
            <a:chExt cx="281096" cy="335455"/>
          </a:xfrm>
        </p:grpSpPr>
        <p:pic>
          <p:nvPicPr>
            <p:cNvPr id="75" name="Picture 74"/>
            <p:cNvPicPr>
              <a:picLocks noChangeAspect="1"/>
            </p:cNvPicPr>
            <p:nvPr/>
          </p:nvPicPr>
          <p:blipFill>
            <a:blip r:embed="rId5"/>
            <a:stretch>
              <a:fillRect/>
            </a:stretch>
          </p:blipFill>
          <p:spPr>
            <a:xfrm>
              <a:off x="682936" y="3433793"/>
              <a:ext cx="265118" cy="335455"/>
            </a:xfrm>
            <a:prstGeom prst="rect">
              <a:avLst/>
            </a:prstGeom>
          </p:spPr>
        </p:pic>
        <p:sp>
          <p:nvSpPr>
            <p:cNvPr id="76" name="TextBox 7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77" name="Group 76"/>
          <p:cNvGrpSpPr/>
          <p:nvPr/>
        </p:nvGrpSpPr>
        <p:grpSpPr>
          <a:xfrm>
            <a:off x="2734721" y="3454961"/>
            <a:ext cx="281096" cy="335455"/>
            <a:chOff x="669056" y="3433793"/>
            <a:chExt cx="281096" cy="335455"/>
          </a:xfrm>
        </p:grpSpPr>
        <p:pic>
          <p:nvPicPr>
            <p:cNvPr id="78" name="Picture 77"/>
            <p:cNvPicPr>
              <a:picLocks noChangeAspect="1"/>
            </p:cNvPicPr>
            <p:nvPr/>
          </p:nvPicPr>
          <p:blipFill>
            <a:blip r:embed="rId5"/>
            <a:stretch>
              <a:fillRect/>
            </a:stretch>
          </p:blipFill>
          <p:spPr>
            <a:xfrm>
              <a:off x="682936" y="3433793"/>
              <a:ext cx="265118" cy="335455"/>
            </a:xfrm>
            <a:prstGeom prst="rect">
              <a:avLst/>
            </a:prstGeom>
          </p:spPr>
        </p:pic>
        <p:sp>
          <p:nvSpPr>
            <p:cNvPr id="79" name="TextBox 7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3</a:t>
              </a:r>
              <a:endParaRPr lang="en-US" sz="500" b="1" dirty="0">
                <a:solidFill>
                  <a:srgbClr val="139DD9"/>
                </a:solidFill>
              </a:endParaRPr>
            </a:p>
          </p:txBody>
        </p:sp>
      </p:grpSp>
      <p:grpSp>
        <p:nvGrpSpPr>
          <p:cNvPr id="80" name="Group 79"/>
          <p:cNvGrpSpPr/>
          <p:nvPr/>
        </p:nvGrpSpPr>
        <p:grpSpPr>
          <a:xfrm>
            <a:off x="3054608" y="3454961"/>
            <a:ext cx="281096" cy="335455"/>
            <a:chOff x="669056" y="3433793"/>
            <a:chExt cx="281096" cy="335455"/>
          </a:xfrm>
        </p:grpSpPr>
        <p:pic>
          <p:nvPicPr>
            <p:cNvPr id="81" name="Picture 80"/>
            <p:cNvPicPr>
              <a:picLocks noChangeAspect="1"/>
            </p:cNvPicPr>
            <p:nvPr/>
          </p:nvPicPr>
          <p:blipFill>
            <a:blip r:embed="rId5"/>
            <a:stretch>
              <a:fillRect/>
            </a:stretch>
          </p:blipFill>
          <p:spPr>
            <a:xfrm>
              <a:off x="682936" y="3433793"/>
              <a:ext cx="265118" cy="335455"/>
            </a:xfrm>
            <a:prstGeom prst="rect">
              <a:avLst/>
            </a:prstGeom>
          </p:spPr>
        </p:pic>
        <p:sp>
          <p:nvSpPr>
            <p:cNvPr id="82" name="TextBox 81"/>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2</a:t>
              </a:r>
              <a:endParaRPr lang="en-US" sz="500" b="1" dirty="0">
                <a:solidFill>
                  <a:srgbClr val="139DD9"/>
                </a:solidFill>
              </a:endParaRPr>
            </a:p>
          </p:txBody>
        </p:sp>
      </p:grpSp>
      <p:grpSp>
        <p:nvGrpSpPr>
          <p:cNvPr id="83" name="Group 82"/>
          <p:cNvGrpSpPr/>
          <p:nvPr/>
        </p:nvGrpSpPr>
        <p:grpSpPr>
          <a:xfrm>
            <a:off x="2421125" y="3835961"/>
            <a:ext cx="281096" cy="335455"/>
            <a:chOff x="669056" y="3433793"/>
            <a:chExt cx="281096" cy="335455"/>
          </a:xfrm>
        </p:grpSpPr>
        <p:pic>
          <p:nvPicPr>
            <p:cNvPr id="84" name="Picture 83"/>
            <p:cNvPicPr>
              <a:picLocks noChangeAspect="1"/>
            </p:cNvPicPr>
            <p:nvPr/>
          </p:nvPicPr>
          <p:blipFill>
            <a:blip r:embed="rId5"/>
            <a:stretch>
              <a:fillRect/>
            </a:stretch>
          </p:blipFill>
          <p:spPr>
            <a:xfrm>
              <a:off x="682936" y="3433793"/>
              <a:ext cx="265118" cy="335455"/>
            </a:xfrm>
            <a:prstGeom prst="rect">
              <a:avLst/>
            </a:prstGeom>
          </p:spPr>
        </p:pic>
        <p:sp>
          <p:nvSpPr>
            <p:cNvPr id="85" name="TextBox 84"/>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86" name="Group 85"/>
          <p:cNvGrpSpPr/>
          <p:nvPr/>
        </p:nvGrpSpPr>
        <p:grpSpPr>
          <a:xfrm>
            <a:off x="2734721" y="3835961"/>
            <a:ext cx="281096" cy="335455"/>
            <a:chOff x="669056" y="3433793"/>
            <a:chExt cx="281096" cy="335455"/>
          </a:xfrm>
        </p:grpSpPr>
        <p:pic>
          <p:nvPicPr>
            <p:cNvPr id="87" name="Picture 86"/>
            <p:cNvPicPr>
              <a:picLocks noChangeAspect="1"/>
            </p:cNvPicPr>
            <p:nvPr/>
          </p:nvPicPr>
          <p:blipFill>
            <a:blip r:embed="rId5"/>
            <a:stretch>
              <a:fillRect/>
            </a:stretch>
          </p:blipFill>
          <p:spPr>
            <a:xfrm>
              <a:off x="682936" y="3433793"/>
              <a:ext cx="265118" cy="335455"/>
            </a:xfrm>
            <a:prstGeom prst="rect">
              <a:avLst/>
            </a:prstGeom>
          </p:spPr>
        </p:pic>
        <p:sp>
          <p:nvSpPr>
            <p:cNvPr id="88" name="TextBox 87"/>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89" name="Group 88"/>
          <p:cNvGrpSpPr/>
          <p:nvPr/>
        </p:nvGrpSpPr>
        <p:grpSpPr>
          <a:xfrm>
            <a:off x="3054608" y="3835961"/>
            <a:ext cx="281096" cy="335455"/>
            <a:chOff x="669056" y="3433793"/>
            <a:chExt cx="281096" cy="335455"/>
          </a:xfrm>
        </p:grpSpPr>
        <p:pic>
          <p:nvPicPr>
            <p:cNvPr id="90" name="Picture 89"/>
            <p:cNvPicPr>
              <a:picLocks noChangeAspect="1"/>
            </p:cNvPicPr>
            <p:nvPr/>
          </p:nvPicPr>
          <p:blipFill>
            <a:blip r:embed="rId5"/>
            <a:stretch>
              <a:fillRect/>
            </a:stretch>
          </p:blipFill>
          <p:spPr>
            <a:xfrm>
              <a:off x="682936" y="3433793"/>
              <a:ext cx="265118" cy="335455"/>
            </a:xfrm>
            <a:prstGeom prst="rect">
              <a:avLst/>
            </a:prstGeom>
          </p:spPr>
        </p:pic>
        <p:sp>
          <p:nvSpPr>
            <p:cNvPr id="91" name="TextBox 90"/>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92" name="Group 91"/>
          <p:cNvGrpSpPr/>
          <p:nvPr/>
        </p:nvGrpSpPr>
        <p:grpSpPr>
          <a:xfrm>
            <a:off x="4026270" y="3454961"/>
            <a:ext cx="281096" cy="335455"/>
            <a:chOff x="669056" y="3433793"/>
            <a:chExt cx="281096" cy="335455"/>
          </a:xfrm>
        </p:grpSpPr>
        <p:pic>
          <p:nvPicPr>
            <p:cNvPr id="93" name="Picture 92"/>
            <p:cNvPicPr>
              <a:picLocks noChangeAspect="1"/>
            </p:cNvPicPr>
            <p:nvPr/>
          </p:nvPicPr>
          <p:blipFill>
            <a:blip r:embed="rId5"/>
            <a:stretch>
              <a:fillRect/>
            </a:stretch>
          </p:blipFill>
          <p:spPr>
            <a:xfrm>
              <a:off x="682936" y="3433793"/>
              <a:ext cx="265118" cy="335455"/>
            </a:xfrm>
            <a:prstGeom prst="rect">
              <a:avLst/>
            </a:prstGeom>
          </p:spPr>
        </p:pic>
        <p:sp>
          <p:nvSpPr>
            <p:cNvPr id="94" name="TextBox 93"/>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95" name="Group 94"/>
          <p:cNvGrpSpPr/>
          <p:nvPr/>
        </p:nvGrpSpPr>
        <p:grpSpPr>
          <a:xfrm>
            <a:off x="4339866" y="3454961"/>
            <a:ext cx="281096" cy="335455"/>
            <a:chOff x="669056" y="3433793"/>
            <a:chExt cx="281096" cy="335455"/>
          </a:xfrm>
        </p:grpSpPr>
        <p:pic>
          <p:nvPicPr>
            <p:cNvPr id="96" name="Picture 95"/>
            <p:cNvPicPr>
              <a:picLocks noChangeAspect="1"/>
            </p:cNvPicPr>
            <p:nvPr/>
          </p:nvPicPr>
          <p:blipFill>
            <a:blip r:embed="rId5"/>
            <a:stretch>
              <a:fillRect/>
            </a:stretch>
          </p:blipFill>
          <p:spPr>
            <a:xfrm>
              <a:off x="682936" y="3433793"/>
              <a:ext cx="265118" cy="335455"/>
            </a:xfrm>
            <a:prstGeom prst="rect">
              <a:avLst/>
            </a:prstGeom>
          </p:spPr>
        </p:pic>
        <p:sp>
          <p:nvSpPr>
            <p:cNvPr id="97" name="TextBox 96"/>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98" name="Group 97"/>
          <p:cNvGrpSpPr/>
          <p:nvPr/>
        </p:nvGrpSpPr>
        <p:grpSpPr>
          <a:xfrm>
            <a:off x="4659753" y="3454961"/>
            <a:ext cx="281096" cy="335455"/>
            <a:chOff x="669056" y="3433793"/>
            <a:chExt cx="281096" cy="335455"/>
          </a:xfrm>
        </p:grpSpPr>
        <p:pic>
          <p:nvPicPr>
            <p:cNvPr id="99" name="Picture 98"/>
            <p:cNvPicPr>
              <a:picLocks noChangeAspect="1"/>
            </p:cNvPicPr>
            <p:nvPr/>
          </p:nvPicPr>
          <p:blipFill>
            <a:blip r:embed="rId5"/>
            <a:stretch>
              <a:fillRect/>
            </a:stretch>
          </p:blipFill>
          <p:spPr>
            <a:xfrm>
              <a:off x="682936" y="3433793"/>
              <a:ext cx="265118" cy="335455"/>
            </a:xfrm>
            <a:prstGeom prst="rect">
              <a:avLst/>
            </a:prstGeom>
          </p:spPr>
        </p:pic>
        <p:sp>
          <p:nvSpPr>
            <p:cNvPr id="100" name="TextBox 99"/>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5</a:t>
              </a:r>
              <a:endParaRPr lang="en-US" sz="500" b="1" dirty="0">
                <a:solidFill>
                  <a:srgbClr val="139DD9"/>
                </a:solidFill>
              </a:endParaRPr>
            </a:p>
          </p:txBody>
        </p:sp>
      </p:grpSp>
      <p:grpSp>
        <p:nvGrpSpPr>
          <p:cNvPr id="101" name="Group 100"/>
          <p:cNvGrpSpPr/>
          <p:nvPr/>
        </p:nvGrpSpPr>
        <p:grpSpPr>
          <a:xfrm>
            <a:off x="4026270" y="3835961"/>
            <a:ext cx="281096" cy="335455"/>
            <a:chOff x="669056" y="3433793"/>
            <a:chExt cx="281096" cy="335455"/>
          </a:xfrm>
        </p:grpSpPr>
        <p:pic>
          <p:nvPicPr>
            <p:cNvPr id="102" name="Picture 101"/>
            <p:cNvPicPr>
              <a:picLocks noChangeAspect="1"/>
            </p:cNvPicPr>
            <p:nvPr/>
          </p:nvPicPr>
          <p:blipFill>
            <a:blip r:embed="rId5"/>
            <a:stretch>
              <a:fillRect/>
            </a:stretch>
          </p:blipFill>
          <p:spPr>
            <a:xfrm>
              <a:off x="682936" y="3433793"/>
              <a:ext cx="265118" cy="335455"/>
            </a:xfrm>
            <a:prstGeom prst="rect">
              <a:avLst/>
            </a:prstGeom>
          </p:spPr>
        </p:pic>
        <p:sp>
          <p:nvSpPr>
            <p:cNvPr id="103" name="TextBox 102"/>
            <p:cNvSpPr txBox="1"/>
            <p:nvPr/>
          </p:nvSpPr>
          <p:spPr>
            <a:xfrm>
              <a:off x="669056" y="3546919"/>
              <a:ext cx="281096" cy="76944"/>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p:txBody>
        </p:sp>
      </p:grpSp>
      <p:grpSp>
        <p:nvGrpSpPr>
          <p:cNvPr id="104" name="Group 103"/>
          <p:cNvGrpSpPr/>
          <p:nvPr/>
        </p:nvGrpSpPr>
        <p:grpSpPr>
          <a:xfrm>
            <a:off x="4339866" y="3835961"/>
            <a:ext cx="281096" cy="335455"/>
            <a:chOff x="669056" y="3433793"/>
            <a:chExt cx="281096" cy="335455"/>
          </a:xfrm>
        </p:grpSpPr>
        <p:pic>
          <p:nvPicPr>
            <p:cNvPr id="105" name="Picture 104"/>
            <p:cNvPicPr>
              <a:picLocks noChangeAspect="1"/>
            </p:cNvPicPr>
            <p:nvPr/>
          </p:nvPicPr>
          <p:blipFill>
            <a:blip r:embed="rId5"/>
            <a:stretch>
              <a:fillRect/>
            </a:stretch>
          </p:blipFill>
          <p:spPr>
            <a:xfrm>
              <a:off x="682936" y="3433793"/>
              <a:ext cx="265118" cy="335455"/>
            </a:xfrm>
            <a:prstGeom prst="rect">
              <a:avLst/>
            </a:prstGeom>
          </p:spPr>
        </p:pic>
        <p:sp>
          <p:nvSpPr>
            <p:cNvPr id="106" name="TextBox 105"/>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07" name="Group 106"/>
          <p:cNvGrpSpPr/>
          <p:nvPr/>
        </p:nvGrpSpPr>
        <p:grpSpPr>
          <a:xfrm>
            <a:off x="4659753" y="3835961"/>
            <a:ext cx="281096" cy="335455"/>
            <a:chOff x="669056" y="3433793"/>
            <a:chExt cx="281096" cy="335455"/>
          </a:xfrm>
        </p:grpSpPr>
        <p:pic>
          <p:nvPicPr>
            <p:cNvPr id="108" name="Picture 107"/>
            <p:cNvPicPr>
              <a:picLocks noChangeAspect="1"/>
            </p:cNvPicPr>
            <p:nvPr/>
          </p:nvPicPr>
          <p:blipFill>
            <a:blip r:embed="rId5"/>
            <a:stretch>
              <a:fillRect/>
            </a:stretch>
          </p:blipFill>
          <p:spPr>
            <a:xfrm>
              <a:off x="682936" y="3433793"/>
              <a:ext cx="265118" cy="335455"/>
            </a:xfrm>
            <a:prstGeom prst="rect">
              <a:avLst/>
            </a:prstGeom>
          </p:spPr>
        </p:pic>
        <p:sp>
          <p:nvSpPr>
            <p:cNvPr id="109" name="TextBox 108"/>
            <p:cNvSpPr txBox="1"/>
            <p:nvPr/>
          </p:nvSpPr>
          <p:spPr>
            <a:xfrm>
              <a:off x="669056" y="3546919"/>
              <a:ext cx="281096"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0" name="Group 109"/>
          <p:cNvGrpSpPr/>
          <p:nvPr/>
        </p:nvGrpSpPr>
        <p:grpSpPr>
          <a:xfrm>
            <a:off x="2700123" y="2228405"/>
            <a:ext cx="354485" cy="338109"/>
            <a:chOff x="4583724" y="1364723"/>
            <a:chExt cx="354485" cy="338109"/>
          </a:xfrm>
        </p:grpSpPr>
        <p:pic>
          <p:nvPicPr>
            <p:cNvPr id="111" name="Picture 110"/>
            <p:cNvPicPr>
              <a:picLocks noChangeAspect="1"/>
            </p:cNvPicPr>
            <p:nvPr/>
          </p:nvPicPr>
          <p:blipFill>
            <a:blip r:embed="rId4"/>
            <a:stretch>
              <a:fillRect/>
            </a:stretch>
          </p:blipFill>
          <p:spPr>
            <a:xfrm>
              <a:off x="4634299" y="1364723"/>
              <a:ext cx="267215" cy="338109"/>
            </a:xfrm>
            <a:prstGeom prst="rect">
              <a:avLst/>
            </a:prstGeom>
          </p:spPr>
        </p:pic>
        <p:sp>
          <p:nvSpPr>
            <p:cNvPr id="112" name="TextBox 111"/>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7</a:t>
              </a:r>
              <a:endParaRPr lang="en-US" sz="500" b="1" dirty="0">
                <a:solidFill>
                  <a:srgbClr val="139DD9"/>
                </a:solidFill>
              </a:endParaRPr>
            </a:p>
          </p:txBody>
        </p:sp>
      </p:grpSp>
      <p:grpSp>
        <p:nvGrpSpPr>
          <p:cNvPr id="113" name="Group 112"/>
          <p:cNvGrpSpPr/>
          <p:nvPr/>
        </p:nvGrpSpPr>
        <p:grpSpPr>
          <a:xfrm>
            <a:off x="3015817" y="2614142"/>
            <a:ext cx="354485" cy="338109"/>
            <a:chOff x="4583724" y="1364723"/>
            <a:chExt cx="354485" cy="338109"/>
          </a:xfrm>
        </p:grpSpPr>
        <p:pic>
          <p:nvPicPr>
            <p:cNvPr id="114" name="Picture 113"/>
            <p:cNvPicPr>
              <a:picLocks noChangeAspect="1"/>
            </p:cNvPicPr>
            <p:nvPr/>
          </p:nvPicPr>
          <p:blipFill>
            <a:blip r:embed="rId4"/>
            <a:stretch>
              <a:fillRect/>
            </a:stretch>
          </p:blipFill>
          <p:spPr>
            <a:xfrm>
              <a:off x="4634299" y="1364723"/>
              <a:ext cx="267215" cy="338109"/>
            </a:xfrm>
            <a:prstGeom prst="rect">
              <a:avLst/>
            </a:prstGeom>
          </p:spPr>
        </p:pic>
        <p:sp>
          <p:nvSpPr>
            <p:cNvPr id="115" name="TextBox 114"/>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16" name="Group 115"/>
          <p:cNvGrpSpPr/>
          <p:nvPr/>
        </p:nvGrpSpPr>
        <p:grpSpPr>
          <a:xfrm>
            <a:off x="4620962" y="2228405"/>
            <a:ext cx="354485" cy="338109"/>
            <a:chOff x="4583724" y="1364723"/>
            <a:chExt cx="354485" cy="338109"/>
          </a:xfrm>
        </p:grpSpPr>
        <p:pic>
          <p:nvPicPr>
            <p:cNvPr id="117" name="Picture 116"/>
            <p:cNvPicPr>
              <a:picLocks noChangeAspect="1"/>
            </p:cNvPicPr>
            <p:nvPr/>
          </p:nvPicPr>
          <p:blipFill>
            <a:blip r:embed="rId4"/>
            <a:stretch>
              <a:fillRect/>
            </a:stretch>
          </p:blipFill>
          <p:spPr>
            <a:xfrm>
              <a:off x="4634299" y="1364723"/>
              <a:ext cx="267215" cy="338109"/>
            </a:xfrm>
            <a:prstGeom prst="rect">
              <a:avLst/>
            </a:prstGeom>
          </p:spPr>
        </p:pic>
        <p:sp>
          <p:nvSpPr>
            <p:cNvPr id="118" name="TextBox 117"/>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6</a:t>
              </a:r>
              <a:endParaRPr lang="en-US" sz="500" b="1" dirty="0">
                <a:solidFill>
                  <a:srgbClr val="139DD9"/>
                </a:solidFill>
              </a:endParaRPr>
            </a:p>
          </p:txBody>
        </p:sp>
      </p:grpSp>
      <p:grpSp>
        <p:nvGrpSpPr>
          <p:cNvPr id="119" name="Group 118"/>
          <p:cNvGrpSpPr/>
          <p:nvPr/>
        </p:nvGrpSpPr>
        <p:grpSpPr>
          <a:xfrm>
            <a:off x="4620962" y="2614142"/>
            <a:ext cx="354485" cy="338109"/>
            <a:chOff x="4583724" y="1364723"/>
            <a:chExt cx="354485" cy="338109"/>
          </a:xfrm>
        </p:grpSpPr>
        <p:pic>
          <p:nvPicPr>
            <p:cNvPr id="120" name="Picture 119"/>
            <p:cNvPicPr>
              <a:picLocks noChangeAspect="1"/>
            </p:cNvPicPr>
            <p:nvPr/>
          </p:nvPicPr>
          <p:blipFill>
            <a:blip r:embed="rId4"/>
            <a:stretch>
              <a:fillRect/>
            </a:stretch>
          </p:blipFill>
          <p:spPr>
            <a:xfrm>
              <a:off x="4634299" y="1364723"/>
              <a:ext cx="267215" cy="338109"/>
            </a:xfrm>
            <a:prstGeom prst="rect">
              <a:avLst/>
            </a:prstGeom>
          </p:spPr>
        </p:pic>
        <p:sp>
          <p:nvSpPr>
            <p:cNvPr id="121" name="TextBox 120"/>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grpSp>
        <p:nvGrpSpPr>
          <p:cNvPr id="122" name="Group 121"/>
          <p:cNvGrpSpPr/>
          <p:nvPr/>
        </p:nvGrpSpPr>
        <p:grpSpPr>
          <a:xfrm>
            <a:off x="3015817" y="2228405"/>
            <a:ext cx="354485" cy="338109"/>
            <a:chOff x="4583724" y="1364723"/>
            <a:chExt cx="354485" cy="338109"/>
          </a:xfrm>
        </p:grpSpPr>
        <p:pic>
          <p:nvPicPr>
            <p:cNvPr id="123" name="Picture 122"/>
            <p:cNvPicPr>
              <a:picLocks noChangeAspect="1"/>
            </p:cNvPicPr>
            <p:nvPr/>
          </p:nvPicPr>
          <p:blipFill>
            <a:blip r:embed="rId4"/>
            <a:stretch>
              <a:fillRect/>
            </a:stretch>
          </p:blipFill>
          <p:spPr>
            <a:xfrm>
              <a:off x="4634299" y="1364723"/>
              <a:ext cx="267215" cy="338109"/>
            </a:xfrm>
            <a:prstGeom prst="rect">
              <a:avLst/>
            </a:prstGeom>
          </p:spPr>
        </p:pic>
        <p:sp>
          <p:nvSpPr>
            <p:cNvPr id="124" name="TextBox 123"/>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8</a:t>
              </a:r>
              <a:endParaRPr lang="en-US" sz="500" b="1" dirty="0">
                <a:solidFill>
                  <a:srgbClr val="139DD9"/>
                </a:solidFill>
              </a:endParaRPr>
            </a:p>
          </p:txBody>
        </p:sp>
      </p:grpSp>
      <p:grpSp>
        <p:nvGrpSpPr>
          <p:cNvPr id="125" name="Group 124"/>
          <p:cNvGrpSpPr/>
          <p:nvPr/>
        </p:nvGrpSpPr>
        <p:grpSpPr>
          <a:xfrm>
            <a:off x="1422717" y="2228405"/>
            <a:ext cx="354485" cy="338109"/>
            <a:chOff x="4583724" y="1364723"/>
            <a:chExt cx="354485" cy="338109"/>
          </a:xfrm>
        </p:grpSpPr>
        <p:pic>
          <p:nvPicPr>
            <p:cNvPr id="126" name="Picture 125"/>
            <p:cNvPicPr>
              <a:picLocks noChangeAspect="1"/>
            </p:cNvPicPr>
            <p:nvPr/>
          </p:nvPicPr>
          <p:blipFill>
            <a:blip r:embed="rId4"/>
            <a:stretch>
              <a:fillRect/>
            </a:stretch>
          </p:blipFill>
          <p:spPr>
            <a:xfrm>
              <a:off x="4634299" y="1364723"/>
              <a:ext cx="267215" cy="338109"/>
            </a:xfrm>
            <a:prstGeom prst="rect">
              <a:avLst/>
            </a:prstGeom>
          </p:spPr>
        </p:pic>
        <p:sp>
          <p:nvSpPr>
            <p:cNvPr id="127" name="TextBox 126"/>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r>
                <a:rPr lang="en-US" sz="500" b="1" dirty="0" smtClean="0">
                  <a:solidFill>
                    <a:srgbClr val="139DD9"/>
                  </a:solidFill>
                </a:rPr>
                <a:t>9</a:t>
              </a:r>
              <a:endParaRPr lang="en-US" sz="500" b="1" dirty="0">
                <a:solidFill>
                  <a:srgbClr val="139DD9"/>
                </a:solidFill>
              </a:endParaRPr>
            </a:p>
          </p:txBody>
        </p:sp>
      </p:grpSp>
      <p:grpSp>
        <p:nvGrpSpPr>
          <p:cNvPr id="128" name="Group 127"/>
          <p:cNvGrpSpPr/>
          <p:nvPr/>
        </p:nvGrpSpPr>
        <p:grpSpPr>
          <a:xfrm>
            <a:off x="1422717" y="2614142"/>
            <a:ext cx="354485" cy="338109"/>
            <a:chOff x="4583724" y="1364723"/>
            <a:chExt cx="354485" cy="338109"/>
          </a:xfrm>
        </p:grpSpPr>
        <p:pic>
          <p:nvPicPr>
            <p:cNvPr id="129" name="Picture 128"/>
            <p:cNvPicPr>
              <a:picLocks noChangeAspect="1"/>
            </p:cNvPicPr>
            <p:nvPr/>
          </p:nvPicPr>
          <p:blipFill>
            <a:blip r:embed="rId4"/>
            <a:stretch>
              <a:fillRect/>
            </a:stretch>
          </p:blipFill>
          <p:spPr>
            <a:xfrm>
              <a:off x="4634299" y="1364723"/>
              <a:ext cx="267215" cy="338109"/>
            </a:xfrm>
            <a:prstGeom prst="rect">
              <a:avLst/>
            </a:prstGeom>
          </p:spPr>
        </p:pic>
        <p:sp>
          <p:nvSpPr>
            <p:cNvPr id="130" name="TextBox 129"/>
            <p:cNvSpPr txBox="1"/>
            <p:nvPr/>
          </p:nvSpPr>
          <p:spPr>
            <a:xfrm>
              <a:off x="4583724" y="1482582"/>
              <a:ext cx="354485" cy="156453"/>
            </a:xfrm>
            <a:prstGeom prst="rect">
              <a:avLst/>
            </a:prstGeom>
            <a:noFill/>
          </p:spPr>
          <p:txBody>
            <a:bodyPr wrap="square" lIns="0" tIns="0" rIns="0" bIns="0" rtlCol="0">
              <a:spAutoFit/>
            </a:bodyPr>
            <a:lstStyle/>
            <a:p>
              <a:pPr algn="ctr">
                <a:lnSpc>
                  <a:spcPts val="600"/>
                </a:lnSpc>
              </a:pPr>
              <a:r>
                <a:rPr lang="en-US" sz="500" b="1" dirty="0" smtClean="0">
                  <a:solidFill>
                    <a:srgbClr val="139DD9"/>
                  </a:solidFill>
                </a:rPr>
                <a:t>SHARD</a:t>
              </a:r>
            </a:p>
            <a:p>
              <a:pPr algn="ctr">
                <a:lnSpc>
                  <a:spcPts val="600"/>
                </a:lnSpc>
              </a:pPr>
              <a:endParaRPr lang="en-US" sz="500" b="1" dirty="0">
                <a:solidFill>
                  <a:srgbClr val="139DD9"/>
                </a:solidFill>
              </a:endParaRPr>
            </a:p>
          </p:txBody>
        </p:sp>
      </p:grpSp>
      <p:pic>
        <p:nvPicPr>
          <p:cNvPr id="134" name="Picture 133"/>
          <p:cNvPicPr>
            <a:picLocks noChangeAspect="1"/>
          </p:cNvPicPr>
          <p:nvPr/>
        </p:nvPicPr>
        <p:blipFill>
          <a:blip r:embed="rId6"/>
          <a:stretch>
            <a:fillRect/>
          </a:stretch>
        </p:blipFill>
        <p:spPr>
          <a:xfrm>
            <a:off x="1951566" y="2464609"/>
            <a:ext cx="303389" cy="268716"/>
          </a:xfrm>
          <a:prstGeom prst="rect">
            <a:avLst/>
          </a:prstGeom>
        </p:spPr>
      </p:pic>
      <p:pic>
        <p:nvPicPr>
          <p:cNvPr id="135" name="Picture 134"/>
          <p:cNvPicPr>
            <a:picLocks noChangeAspect="1"/>
          </p:cNvPicPr>
          <p:nvPr/>
        </p:nvPicPr>
        <p:blipFill>
          <a:blip r:embed="rId7"/>
          <a:stretch>
            <a:fillRect/>
          </a:stretch>
        </p:blipFill>
        <p:spPr>
          <a:xfrm>
            <a:off x="1957210" y="3678162"/>
            <a:ext cx="303389" cy="268716"/>
          </a:xfrm>
          <a:prstGeom prst="rect">
            <a:avLst/>
          </a:prstGeom>
        </p:spPr>
      </p:pic>
      <p:grpSp>
        <p:nvGrpSpPr>
          <p:cNvPr id="145" name="Group 144"/>
          <p:cNvGrpSpPr/>
          <p:nvPr/>
        </p:nvGrpSpPr>
        <p:grpSpPr>
          <a:xfrm>
            <a:off x="706982" y="4614558"/>
            <a:ext cx="4367269" cy="200437"/>
            <a:chOff x="706982" y="4614558"/>
            <a:chExt cx="4367269" cy="200437"/>
          </a:xfrm>
        </p:grpSpPr>
        <p:pic>
          <p:nvPicPr>
            <p:cNvPr id="137" name="Picture 136"/>
            <p:cNvPicPr>
              <a:picLocks noChangeAspect="1"/>
            </p:cNvPicPr>
            <p:nvPr/>
          </p:nvPicPr>
          <p:blipFill rotWithShape="1">
            <a:blip r:embed="rId8"/>
            <a:srcRect l="39121" r="39121"/>
            <a:stretch/>
          </p:blipFill>
          <p:spPr>
            <a:xfrm>
              <a:off x="2433829" y="4636971"/>
              <a:ext cx="878718" cy="178024"/>
            </a:xfrm>
            <a:prstGeom prst="rect">
              <a:avLst/>
            </a:prstGeom>
          </p:spPr>
        </p:pic>
        <p:cxnSp>
          <p:nvCxnSpPr>
            <p:cNvPr id="138" name="Straight Connector 137"/>
            <p:cNvCxnSpPr/>
            <p:nvPr/>
          </p:nvCxnSpPr>
          <p:spPr>
            <a:xfrm>
              <a:off x="706982"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5074251" y="4614558"/>
              <a:ext cx="0" cy="13447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140" name="Straight Connector 139"/>
            <p:cNvCxnSpPr/>
            <p:nvPr/>
          </p:nvCxnSpPr>
          <p:spPr>
            <a:xfrm>
              <a:off x="3358444" y="4749028"/>
              <a:ext cx="1715807"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cxnSp>
          <p:nvCxnSpPr>
            <p:cNvPr id="141" name="Straight Connector 140"/>
            <p:cNvCxnSpPr/>
            <p:nvPr/>
          </p:nvCxnSpPr>
          <p:spPr>
            <a:xfrm>
              <a:off x="706982" y="4749028"/>
              <a:ext cx="1677796" cy="0"/>
            </a:xfrm>
            <a:prstGeom prst="line">
              <a:avLst/>
            </a:prstGeom>
            <a:ln>
              <a:solidFill>
                <a:schemeClr val="tx1"/>
              </a:solidFill>
              <a:prstDash val="solid"/>
              <a:headEnd type="none"/>
              <a:tailEnd type="none"/>
            </a:ln>
          </p:spPr>
          <p:style>
            <a:lnRef idx="1">
              <a:schemeClr val="dk1"/>
            </a:lnRef>
            <a:fillRef idx="0">
              <a:schemeClr val="dk1"/>
            </a:fillRef>
            <a:effectRef idx="0">
              <a:schemeClr val="dk1"/>
            </a:effectRef>
            <a:fontRef idx="minor">
              <a:schemeClr val="tx1"/>
            </a:fontRef>
          </p:style>
        </p:cxnSp>
      </p:grpSp>
      <p:pic>
        <p:nvPicPr>
          <p:cNvPr id="147" name="Picture 146"/>
          <p:cNvPicPr>
            <a:picLocks noChangeAspect="1"/>
          </p:cNvPicPr>
          <p:nvPr/>
        </p:nvPicPr>
        <p:blipFill>
          <a:blip r:embed="rId9"/>
          <a:stretch>
            <a:fillRect/>
          </a:stretch>
        </p:blipFill>
        <p:spPr>
          <a:xfrm>
            <a:off x="833553" y="691244"/>
            <a:ext cx="1955594" cy="805543"/>
          </a:xfrm>
          <a:prstGeom prst="rect">
            <a:avLst/>
          </a:prstGeom>
        </p:spPr>
      </p:pic>
      <p:pic>
        <p:nvPicPr>
          <p:cNvPr id="149" name="Picture 148"/>
          <p:cNvPicPr>
            <a:picLocks noChangeAspect="1"/>
          </p:cNvPicPr>
          <p:nvPr/>
        </p:nvPicPr>
        <p:blipFill>
          <a:blip r:embed="rId6"/>
          <a:stretch>
            <a:fillRect/>
          </a:stretch>
        </p:blipFill>
        <p:spPr>
          <a:xfrm>
            <a:off x="3543300" y="2464609"/>
            <a:ext cx="303389" cy="268716"/>
          </a:xfrm>
          <a:prstGeom prst="rect">
            <a:avLst/>
          </a:prstGeom>
        </p:spPr>
      </p:pic>
      <p:pic>
        <p:nvPicPr>
          <p:cNvPr id="150" name="Picture 149"/>
          <p:cNvPicPr>
            <a:picLocks noChangeAspect="1"/>
          </p:cNvPicPr>
          <p:nvPr/>
        </p:nvPicPr>
        <p:blipFill>
          <a:blip r:embed="rId7"/>
          <a:stretch>
            <a:fillRect/>
          </a:stretch>
        </p:blipFill>
        <p:spPr>
          <a:xfrm>
            <a:off x="3543300" y="3678162"/>
            <a:ext cx="303389" cy="268716"/>
          </a:xfrm>
          <a:prstGeom prst="rect">
            <a:avLst/>
          </a:prstGeom>
        </p:spPr>
      </p:pic>
      <p:pic>
        <p:nvPicPr>
          <p:cNvPr id="151" name="Picture 150"/>
          <p:cNvPicPr>
            <a:picLocks noChangeAspect="1"/>
          </p:cNvPicPr>
          <p:nvPr/>
        </p:nvPicPr>
        <p:blipFill>
          <a:blip r:embed="rId6"/>
          <a:stretch>
            <a:fillRect/>
          </a:stretch>
        </p:blipFill>
        <p:spPr>
          <a:xfrm>
            <a:off x="5161843" y="2464609"/>
            <a:ext cx="303389" cy="268716"/>
          </a:xfrm>
          <a:prstGeom prst="rect">
            <a:avLst/>
          </a:prstGeom>
        </p:spPr>
      </p:pic>
      <p:pic>
        <p:nvPicPr>
          <p:cNvPr id="152" name="Picture 151"/>
          <p:cNvPicPr>
            <a:picLocks noChangeAspect="1"/>
          </p:cNvPicPr>
          <p:nvPr/>
        </p:nvPicPr>
        <p:blipFill>
          <a:blip r:embed="rId7"/>
          <a:stretch>
            <a:fillRect/>
          </a:stretch>
        </p:blipFill>
        <p:spPr>
          <a:xfrm>
            <a:off x="5161843" y="3678162"/>
            <a:ext cx="303389" cy="268716"/>
          </a:xfrm>
          <a:prstGeom prst="rect">
            <a:avLst/>
          </a:prstGeom>
        </p:spPr>
      </p:pic>
      <p:cxnSp>
        <p:nvCxnSpPr>
          <p:cNvPr id="153" name="Straight Arrow Connector 152"/>
          <p:cNvCxnSpPr>
            <a:stCxn id="24" idx="3"/>
          </p:cNvCxnSpPr>
          <p:nvPr/>
        </p:nvCxnSpPr>
        <p:spPr>
          <a:xfrm>
            <a:off x="1109120" y="2397460"/>
            <a:ext cx="838213" cy="278007"/>
          </a:xfrm>
          <a:prstGeom prst="straightConnector1">
            <a:avLst/>
          </a:prstGeom>
          <a:ln w="12700" cmpd="sng">
            <a:solidFill>
              <a:srgbClr val="609E0E"/>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56" name="Straight Arrow Connector 155"/>
          <p:cNvCxnSpPr/>
          <p:nvPr/>
        </p:nvCxnSpPr>
        <p:spPr>
          <a:xfrm>
            <a:off x="1416757" y="2387600"/>
            <a:ext cx="587015" cy="191906"/>
          </a:xfrm>
          <a:prstGeom prst="straightConnector1">
            <a:avLst/>
          </a:prstGeom>
          <a:ln w="12700" cmpd="sng">
            <a:solidFill>
              <a:srgbClr val="609E0E"/>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60" name="Straight Arrow Connector 159"/>
          <p:cNvCxnSpPr/>
          <p:nvPr/>
        </p:nvCxnSpPr>
        <p:spPr>
          <a:xfrm>
            <a:off x="1738489" y="2370667"/>
            <a:ext cx="310445" cy="118533"/>
          </a:xfrm>
          <a:prstGeom prst="straightConnector1">
            <a:avLst/>
          </a:prstGeom>
          <a:ln w="12700" cmpd="sng">
            <a:solidFill>
              <a:srgbClr val="609E0E"/>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67" name="Straight Arrow Connector 166"/>
          <p:cNvCxnSpPr/>
          <p:nvPr/>
        </p:nvCxnSpPr>
        <p:spPr>
          <a:xfrm>
            <a:off x="2689565" y="2397460"/>
            <a:ext cx="838213" cy="278007"/>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68" name="Straight Arrow Connector 167"/>
          <p:cNvCxnSpPr/>
          <p:nvPr/>
        </p:nvCxnSpPr>
        <p:spPr>
          <a:xfrm>
            <a:off x="2997202" y="2387600"/>
            <a:ext cx="587015" cy="191906"/>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69" name="Straight Arrow Connector 168"/>
          <p:cNvCxnSpPr/>
          <p:nvPr/>
        </p:nvCxnSpPr>
        <p:spPr>
          <a:xfrm>
            <a:off x="3318934" y="2370667"/>
            <a:ext cx="310445" cy="118533"/>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0" name="Straight Arrow Connector 169"/>
          <p:cNvCxnSpPr/>
          <p:nvPr/>
        </p:nvCxnSpPr>
        <p:spPr>
          <a:xfrm>
            <a:off x="4303876" y="2397460"/>
            <a:ext cx="838213" cy="278007"/>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1" name="Straight Arrow Connector 170"/>
          <p:cNvCxnSpPr/>
          <p:nvPr/>
        </p:nvCxnSpPr>
        <p:spPr>
          <a:xfrm>
            <a:off x="4611513" y="2387600"/>
            <a:ext cx="587015" cy="191906"/>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2" name="Straight Arrow Connector 171"/>
          <p:cNvCxnSpPr/>
          <p:nvPr/>
        </p:nvCxnSpPr>
        <p:spPr>
          <a:xfrm>
            <a:off x="4933245" y="2370667"/>
            <a:ext cx="310445" cy="118533"/>
          </a:xfrm>
          <a:prstGeom prst="straightConnector1">
            <a:avLst/>
          </a:prstGeom>
          <a:ln w="12700" cmpd="sng">
            <a:solidFill>
              <a:schemeClr val="accent5"/>
            </a:solidFill>
            <a:prstDash val="solid"/>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3" name="Straight Arrow Connector 172"/>
          <p:cNvCxnSpPr/>
          <p:nvPr/>
        </p:nvCxnSpPr>
        <p:spPr>
          <a:xfrm>
            <a:off x="1109120" y="3611016"/>
            <a:ext cx="838213" cy="278007"/>
          </a:xfrm>
          <a:prstGeom prst="straightConnector1">
            <a:avLst/>
          </a:prstGeom>
          <a:ln w="12700" cmpd="sng">
            <a:solidFill>
              <a:srgbClr val="609E0E"/>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4" name="Straight Arrow Connector 173"/>
          <p:cNvCxnSpPr/>
          <p:nvPr/>
        </p:nvCxnSpPr>
        <p:spPr>
          <a:xfrm>
            <a:off x="1416757" y="3601156"/>
            <a:ext cx="587015" cy="191906"/>
          </a:xfrm>
          <a:prstGeom prst="straightConnector1">
            <a:avLst/>
          </a:prstGeom>
          <a:ln w="12700" cmpd="sng">
            <a:solidFill>
              <a:srgbClr val="609E0E"/>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5" name="Straight Arrow Connector 174"/>
          <p:cNvCxnSpPr/>
          <p:nvPr/>
        </p:nvCxnSpPr>
        <p:spPr>
          <a:xfrm>
            <a:off x="1738489" y="3584223"/>
            <a:ext cx="310445" cy="118533"/>
          </a:xfrm>
          <a:prstGeom prst="straightConnector1">
            <a:avLst/>
          </a:prstGeom>
          <a:ln w="12700" cmpd="sng">
            <a:solidFill>
              <a:srgbClr val="609E0E"/>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6" name="Straight Arrow Connector 175"/>
          <p:cNvCxnSpPr/>
          <p:nvPr/>
        </p:nvCxnSpPr>
        <p:spPr>
          <a:xfrm>
            <a:off x="2689565" y="3611016"/>
            <a:ext cx="838213" cy="278007"/>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7" name="Straight Arrow Connector 176"/>
          <p:cNvCxnSpPr/>
          <p:nvPr/>
        </p:nvCxnSpPr>
        <p:spPr>
          <a:xfrm>
            <a:off x="2997202" y="3601156"/>
            <a:ext cx="587015" cy="191906"/>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8" name="Straight Arrow Connector 177"/>
          <p:cNvCxnSpPr/>
          <p:nvPr/>
        </p:nvCxnSpPr>
        <p:spPr>
          <a:xfrm>
            <a:off x="3318934" y="3584223"/>
            <a:ext cx="310445" cy="118533"/>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79" name="Straight Arrow Connector 178"/>
          <p:cNvCxnSpPr/>
          <p:nvPr/>
        </p:nvCxnSpPr>
        <p:spPr>
          <a:xfrm>
            <a:off x="4303876" y="3611016"/>
            <a:ext cx="838213" cy="278007"/>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80" name="Straight Arrow Connector 179"/>
          <p:cNvCxnSpPr/>
          <p:nvPr/>
        </p:nvCxnSpPr>
        <p:spPr>
          <a:xfrm>
            <a:off x="4611513" y="3601156"/>
            <a:ext cx="587015" cy="191906"/>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cxnSp>
        <p:nvCxnSpPr>
          <p:cNvPr id="181" name="Straight Arrow Connector 180"/>
          <p:cNvCxnSpPr/>
          <p:nvPr/>
        </p:nvCxnSpPr>
        <p:spPr>
          <a:xfrm>
            <a:off x="4933245" y="3584223"/>
            <a:ext cx="310445" cy="118533"/>
          </a:xfrm>
          <a:prstGeom prst="straightConnector1">
            <a:avLst/>
          </a:prstGeom>
          <a:ln w="12700" cmpd="sng">
            <a:solidFill>
              <a:schemeClr val="accent5"/>
            </a:solidFill>
            <a:prstDash val="dash"/>
            <a:headEnd type="none"/>
            <a:tailEnd type="triangle" w="med" len="med"/>
          </a:ln>
        </p:spPr>
        <p:style>
          <a:lnRef idx="1">
            <a:schemeClr val="dk1"/>
          </a:lnRef>
          <a:fillRef idx="0">
            <a:schemeClr val="dk1"/>
          </a:fillRef>
          <a:effectRef idx="0">
            <a:schemeClr val="dk1"/>
          </a:effectRef>
          <a:fontRef idx="minor">
            <a:schemeClr val="tx1"/>
          </a:fontRef>
        </p:style>
      </p:cxnSp>
      <p:grpSp>
        <p:nvGrpSpPr>
          <p:cNvPr id="194" name="Group 193"/>
          <p:cNvGrpSpPr/>
          <p:nvPr/>
        </p:nvGrpSpPr>
        <p:grpSpPr>
          <a:xfrm>
            <a:off x="2091973" y="1483767"/>
            <a:ext cx="3204633" cy="986486"/>
            <a:chOff x="2091973" y="1483767"/>
            <a:chExt cx="3204633" cy="986486"/>
          </a:xfrm>
        </p:grpSpPr>
        <p:cxnSp>
          <p:nvCxnSpPr>
            <p:cNvPr id="182" name="Straight Connector 181"/>
            <p:cNvCxnSpPr/>
            <p:nvPr/>
          </p:nvCxnSpPr>
          <p:spPr>
            <a:xfrm flipV="1">
              <a:off x="2091973" y="1730414"/>
              <a:ext cx="1801758" cy="734195"/>
            </a:xfrm>
            <a:prstGeom prst="line">
              <a:avLst/>
            </a:prstGeom>
            <a:noFill/>
            <a:ln w="19050" cmpd="sng">
              <a:solidFill>
                <a:schemeClr val="accent2"/>
              </a:solidFill>
              <a:prstDash val="solid"/>
              <a:headEnd type="triangle"/>
              <a:tailEnd type="none"/>
            </a:ln>
            <a:effectLst/>
          </p:spPr>
          <p:style>
            <a:lnRef idx="1">
              <a:schemeClr val="accent1"/>
            </a:lnRef>
            <a:fillRef idx="3">
              <a:schemeClr val="accent1"/>
            </a:fillRef>
            <a:effectRef idx="2">
              <a:schemeClr val="accent1"/>
            </a:effectRef>
            <a:fontRef idx="minor">
              <a:schemeClr val="lt1"/>
            </a:fontRef>
          </p:style>
        </p:cxnSp>
        <p:cxnSp>
          <p:nvCxnSpPr>
            <p:cNvPr id="183" name="Straight Connector 182"/>
            <p:cNvCxnSpPr/>
            <p:nvPr/>
          </p:nvCxnSpPr>
          <p:spPr>
            <a:xfrm flipV="1">
              <a:off x="3683707" y="1730415"/>
              <a:ext cx="215833" cy="734194"/>
            </a:xfrm>
            <a:prstGeom prst="line">
              <a:avLst/>
            </a:prstGeom>
            <a:noFill/>
            <a:ln w="19050" cmpd="sng">
              <a:solidFill>
                <a:schemeClr val="accent2"/>
              </a:solidFill>
              <a:prstDash val="solid"/>
              <a:headEnd type="triangle"/>
              <a:tailEnd type="none"/>
            </a:ln>
            <a:effectLst/>
          </p:spPr>
          <p:style>
            <a:lnRef idx="1">
              <a:schemeClr val="accent1"/>
            </a:lnRef>
            <a:fillRef idx="3">
              <a:schemeClr val="accent1"/>
            </a:fillRef>
            <a:effectRef idx="2">
              <a:schemeClr val="accent1"/>
            </a:effectRef>
            <a:fontRef idx="minor">
              <a:schemeClr val="lt1"/>
            </a:fontRef>
          </p:style>
        </p:cxnSp>
        <p:cxnSp>
          <p:nvCxnSpPr>
            <p:cNvPr id="184" name="Straight Connector 183"/>
            <p:cNvCxnSpPr/>
            <p:nvPr/>
          </p:nvCxnSpPr>
          <p:spPr>
            <a:xfrm flipH="1" flipV="1">
              <a:off x="3888088" y="1736058"/>
              <a:ext cx="1408518" cy="734195"/>
            </a:xfrm>
            <a:prstGeom prst="line">
              <a:avLst/>
            </a:prstGeom>
            <a:noFill/>
            <a:ln w="19050" cmpd="sng">
              <a:solidFill>
                <a:schemeClr val="accent2"/>
              </a:solidFill>
              <a:prstDash val="solid"/>
              <a:headEnd type="triangle"/>
              <a:tailEnd type="none"/>
            </a:ln>
            <a:effectLst/>
          </p:spPr>
          <p:style>
            <a:lnRef idx="1">
              <a:schemeClr val="accent1"/>
            </a:lnRef>
            <a:fillRef idx="3">
              <a:schemeClr val="accent1"/>
            </a:fillRef>
            <a:effectRef idx="2">
              <a:schemeClr val="accent1"/>
            </a:effectRef>
            <a:fontRef idx="minor">
              <a:schemeClr val="lt1"/>
            </a:fontRef>
          </p:style>
        </p:cxnSp>
        <p:cxnSp>
          <p:nvCxnSpPr>
            <p:cNvPr id="185" name="Straight Connector 184"/>
            <p:cNvCxnSpPr/>
            <p:nvPr/>
          </p:nvCxnSpPr>
          <p:spPr>
            <a:xfrm flipH="1">
              <a:off x="3899540" y="1483767"/>
              <a:ext cx="0" cy="246646"/>
            </a:xfrm>
            <a:prstGeom prst="line">
              <a:avLst/>
            </a:prstGeom>
            <a:noFill/>
            <a:ln w="19050" cmpd="sng">
              <a:solidFill>
                <a:schemeClr val="accent2"/>
              </a:solidFill>
              <a:prstDash val="solid"/>
              <a:headEnd type="none"/>
              <a:tailEnd type="oval"/>
            </a:ln>
            <a:effectLst/>
          </p:spPr>
          <p:style>
            <a:lnRef idx="1">
              <a:schemeClr val="accent1"/>
            </a:lnRef>
            <a:fillRef idx="3">
              <a:schemeClr val="accent1"/>
            </a:fillRef>
            <a:effectRef idx="2">
              <a:schemeClr val="accent1"/>
            </a:effectRef>
            <a:fontRef idx="minor">
              <a:schemeClr val="lt1"/>
            </a:fontRef>
          </p:style>
        </p:cxnSp>
      </p:grpSp>
      <p:grpSp>
        <p:nvGrpSpPr>
          <p:cNvPr id="195" name="Group 194"/>
          <p:cNvGrpSpPr/>
          <p:nvPr/>
        </p:nvGrpSpPr>
        <p:grpSpPr>
          <a:xfrm>
            <a:off x="2091973" y="1483767"/>
            <a:ext cx="3204633" cy="986486"/>
            <a:chOff x="2091973" y="2623945"/>
            <a:chExt cx="3204633" cy="986486"/>
          </a:xfrm>
        </p:grpSpPr>
        <p:cxnSp>
          <p:nvCxnSpPr>
            <p:cNvPr id="190" name="Straight Connector 189"/>
            <p:cNvCxnSpPr/>
            <p:nvPr/>
          </p:nvCxnSpPr>
          <p:spPr>
            <a:xfrm flipV="1">
              <a:off x="2091973" y="2870592"/>
              <a:ext cx="1801758" cy="734195"/>
            </a:xfrm>
            <a:prstGeom prst="line">
              <a:avLst/>
            </a:prstGeom>
            <a:noFill/>
            <a:ln w="19050" cmpd="sng">
              <a:solidFill>
                <a:schemeClr val="accent2"/>
              </a:solidFill>
              <a:prstDash val="solid"/>
              <a:headEnd type="none"/>
              <a:tailEnd type="none"/>
            </a:ln>
            <a:effectLst/>
          </p:spPr>
          <p:style>
            <a:lnRef idx="1">
              <a:schemeClr val="accent1"/>
            </a:lnRef>
            <a:fillRef idx="3">
              <a:schemeClr val="accent1"/>
            </a:fillRef>
            <a:effectRef idx="2">
              <a:schemeClr val="accent1"/>
            </a:effectRef>
            <a:fontRef idx="minor">
              <a:schemeClr val="lt1"/>
            </a:fontRef>
          </p:style>
        </p:cxnSp>
        <p:cxnSp>
          <p:nvCxnSpPr>
            <p:cNvPr id="191" name="Straight Connector 190"/>
            <p:cNvCxnSpPr/>
            <p:nvPr/>
          </p:nvCxnSpPr>
          <p:spPr>
            <a:xfrm flipV="1">
              <a:off x="3683707" y="2870593"/>
              <a:ext cx="215833" cy="734194"/>
            </a:xfrm>
            <a:prstGeom prst="line">
              <a:avLst/>
            </a:prstGeom>
            <a:noFill/>
            <a:ln w="19050" cmpd="sng">
              <a:solidFill>
                <a:schemeClr val="accent2"/>
              </a:solidFill>
              <a:prstDash val="solid"/>
              <a:headEnd type="none"/>
              <a:tailEnd type="none"/>
            </a:ln>
            <a:effectLst/>
          </p:spPr>
          <p:style>
            <a:lnRef idx="1">
              <a:schemeClr val="accent1"/>
            </a:lnRef>
            <a:fillRef idx="3">
              <a:schemeClr val="accent1"/>
            </a:fillRef>
            <a:effectRef idx="2">
              <a:schemeClr val="accent1"/>
            </a:effectRef>
            <a:fontRef idx="minor">
              <a:schemeClr val="lt1"/>
            </a:fontRef>
          </p:style>
        </p:cxnSp>
        <p:cxnSp>
          <p:nvCxnSpPr>
            <p:cNvPr id="192" name="Straight Connector 191"/>
            <p:cNvCxnSpPr/>
            <p:nvPr/>
          </p:nvCxnSpPr>
          <p:spPr>
            <a:xfrm flipH="1" flipV="1">
              <a:off x="3888088" y="2876236"/>
              <a:ext cx="1408518" cy="734195"/>
            </a:xfrm>
            <a:prstGeom prst="line">
              <a:avLst/>
            </a:prstGeom>
            <a:noFill/>
            <a:ln w="19050" cmpd="sng">
              <a:solidFill>
                <a:schemeClr val="accent2"/>
              </a:solidFill>
              <a:prstDash val="solid"/>
              <a:headEnd type="none"/>
              <a:tailEnd type="none"/>
            </a:ln>
            <a:effectLst/>
          </p:spPr>
          <p:style>
            <a:lnRef idx="1">
              <a:schemeClr val="accent1"/>
            </a:lnRef>
            <a:fillRef idx="3">
              <a:schemeClr val="accent1"/>
            </a:fillRef>
            <a:effectRef idx="2">
              <a:schemeClr val="accent1"/>
            </a:effectRef>
            <a:fontRef idx="minor">
              <a:schemeClr val="lt1"/>
            </a:fontRef>
          </p:style>
        </p:cxnSp>
        <p:cxnSp>
          <p:nvCxnSpPr>
            <p:cNvPr id="193" name="Straight Connector 192"/>
            <p:cNvCxnSpPr/>
            <p:nvPr/>
          </p:nvCxnSpPr>
          <p:spPr>
            <a:xfrm flipH="1">
              <a:off x="3899540" y="2623945"/>
              <a:ext cx="0" cy="246646"/>
            </a:xfrm>
            <a:prstGeom prst="line">
              <a:avLst/>
            </a:prstGeom>
            <a:noFill/>
            <a:ln w="19050" cmpd="sng">
              <a:solidFill>
                <a:schemeClr val="accent2"/>
              </a:solidFill>
              <a:prstDash val="solid"/>
              <a:headEnd type="triangle"/>
              <a:tailEnd type="oval"/>
            </a:ln>
            <a:effectLst/>
          </p:spPr>
          <p:style>
            <a:lnRef idx="1">
              <a:schemeClr val="accent1"/>
            </a:lnRef>
            <a:fillRef idx="3">
              <a:schemeClr val="accent1"/>
            </a:fillRef>
            <a:effectRef idx="2">
              <a:schemeClr val="accent1"/>
            </a:effectRef>
            <a:fontRef idx="minor">
              <a:schemeClr val="lt1"/>
            </a:fontRef>
          </p:style>
        </p:cxnSp>
      </p:grpSp>
      <p:pic>
        <p:nvPicPr>
          <p:cNvPr id="148" name="Picture 147"/>
          <p:cNvPicPr>
            <a:picLocks noChangeAspect="1"/>
          </p:cNvPicPr>
          <p:nvPr/>
        </p:nvPicPr>
        <p:blipFill>
          <a:blip r:embed="rId9"/>
          <a:stretch>
            <a:fillRect/>
          </a:stretch>
        </p:blipFill>
        <p:spPr>
          <a:xfrm>
            <a:off x="2916561" y="691244"/>
            <a:ext cx="1955594" cy="805543"/>
          </a:xfrm>
          <a:prstGeom prst="rect">
            <a:avLst/>
          </a:prstGeom>
        </p:spPr>
      </p:pic>
      <p:sp>
        <p:nvSpPr>
          <p:cNvPr id="186" name="Content Placeholder 48"/>
          <p:cNvSpPr txBox="1">
            <a:spLocks/>
          </p:cNvSpPr>
          <p:nvPr/>
        </p:nvSpPr>
        <p:spPr>
          <a:xfrm>
            <a:off x="5875515" y="731063"/>
            <a:ext cx="3094749" cy="4051427"/>
          </a:xfrm>
          <a:prstGeom prst="rect">
            <a:avLst/>
          </a:prstGeom>
        </p:spPr>
        <p:txBody>
          <a:bodyPr vert="horz" lIns="0" tIns="0" rIns="0" bIns="0" rtlCol="0" anchor="t">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spcBef>
                <a:spcPts val="1200"/>
              </a:spcBef>
              <a:buClr>
                <a:schemeClr val="accent1"/>
              </a:buClr>
              <a:buNone/>
            </a:pPr>
            <a:r>
              <a:rPr lang="en-US" sz="1800" b="1" dirty="0">
                <a:solidFill>
                  <a:schemeClr val="accent1"/>
                </a:solidFill>
              </a:rPr>
              <a:t>Application has single logical connection to cluster (client object</a:t>
            </a:r>
            <a:r>
              <a:rPr lang="en-US" sz="1800" b="1" dirty="0" smtClean="0">
                <a:solidFill>
                  <a:schemeClr val="accent1"/>
                </a:solidFill>
              </a:rPr>
              <a:t>)</a:t>
            </a:r>
            <a:endParaRPr lang="en-US" sz="1400" b="1" dirty="0" smtClean="0"/>
          </a:p>
          <a:p>
            <a:pPr marL="285750" indent="-285750">
              <a:spcBef>
                <a:spcPts val="1200"/>
              </a:spcBef>
              <a:buClr>
                <a:schemeClr val="accent1"/>
              </a:buClr>
              <a:buSzPct val="100000"/>
              <a:buFont typeface="Wingdings" charset="2"/>
              <a:buChar char="§"/>
            </a:pPr>
            <a:r>
              <a:rPr lang="en-US" sz="1400" dirty="0"/>
              <a:t>Indexing work is distributed amongst nodes in parallel</a:t>
            </a:r>
          </a:p>
          <a:p>
            <a:pPr marL="285750" indent="-285750">
              <a:spcBef>
                <a:spcPts val="1200"/>
              </a:spcBef>
              <a:buClr>
                <a:schemeClr val="accent1"/>
              </a:buClr>
              <a:buSzPct val="100000"/>
              <a:buFont typeface="Wingdings" charset="2"/>
              <a:buChar char="§"/>
            </a:pPr>
            <a:r>
              <a:rPr lang="en-US" sz="1400" dirty="0"/>
              <a:t>Each node has index for data stored on it</a:t>
            </a:r>
          </a:p>
          <a:p>
            <a:pPr marL="285750" indent="-285750">
              <a:spcBef>
                <a:spcPts val="1200"/>
              </a:spcBef>
              <a:buClr>
                <a:schemeClr val="accent1"/>
              </a:buClr>
              <a:buSzPct val="100000"/>
              <a:buFont typeface="Wingdings" charset="2"/>
              <a:buChar char="§"/>
            </a:pPr>
            <a:r>
              <a:rPr lang="en-US" sz="1400" dirty="0"/>
              <a:t>Optional replica indexes</a:t>
            </a:r>
          </a:p>
          <a:p>
            <a:pPr marL="285750" indent="-285750">
              <a:spcBef>
                <a:spcPts val="1200"/>
              </a:spcBef>
              <a:buClr>
                <a:schemeClr val="accent1"/>
              </a:buClr>
              <a:buSzPct val="100000"/>
              <a:buFont typeface="Wingdings" charset="2"/>
              <a:buChar char="§"/>
            </a:pPr>
            <a:r>
              <a:rPr lang="en-US" sz="1400" dirty="0"/>
              <a:t>Client library round-robins queries</a:t>
            </a:r>
          </a:p>
          <a:p>
            <a:pPr marL="285750" indent="-285750">
              <a:spcBef>
                <a:spcPts val="1200"/>
              </a:spcBef>
              <a:buClr>
                <a:schemeClr val="accent1"/>
              </a:buClr>
              <a:buSzPct val="100000"/>
              <a:buFont typeface="Wingdings" charset="2"/>
              <a:buChar char="§"/>
            </a:pPr>
            <a:r>
              <a:rPr lang="en-US" sz="1400" dirty="0"/>
              <a:t>Any node receives query, “scatters” to other nodes and “gathers” response</a:t>
            </a:r>
          </a:p>
          <a:p>
            <a:pPr marL="285750" indent="-285750">
              <a:spcBef>
                <a:spcPts val="1200"/>
              </a:spcBef>
              <a:buClr>
                <a:schemeClr val="accent1"/>
              </a:buClr>
              <a:buSzPct val="100000"/>
              <a:buFont typeface="Wingdings" charset="2"/>
              <a:buChar char="§"/>
            </a:pPr>
            <a:r>
              <a:rPr lang="en-US" sz="1400" dirty="0"/>
              <a:t>Application see single logical database</a:t>
            </a:r>
          </a:p>
        </p:txBody>
      </p:sp>
    </p:spTree>
    <p:extLst>
      <p:ext uri="{BB962C8B-B14F-4D97-AF65-F5344CB8AC3E}">
        <p14:creationId xmlns:p14="http://schemas.microsoft.com/office/powerpoint/2010/main" val="635051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up)">
                                      <p:cBhvr>
                                        <p:cTn id="7" dur="500"/>
                                        <p:tgtEl>
                                          <p:spTgt spid="153"/>
                                        </p:tgtEl>
                                      </p:cBhvr>
                                    </p:animEffect>
                                  </p:childTnLst>
                                </p:cTn>
                              </p:par>
                              <p:par>
                                <p:cTn id="8" presetID="22" presetClass="entr" presetSubtype="1" fill="hold" nodeType="with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wipe(up)">
                                      <p:cBhvr>
                                        <p:cTn id="10" dur="500"/>
                                        <p:tgtEl>
                                          <p:spTgt spid="156"/>
                                        </p:tgtEl>
                                      </p:cBhvr>
                                    </p:animEffect>
                                  </p:childTnLst>
                                </p:cTn>
                              </p:par>
                              <p:par>
                                <p:cTn id="11" presetID="22" presetClass="entr" presetSubtype="1" fill="hold" nodeType="withEffect">
                                  <p:stCondLst>
                                    <p:cond delay="0"/>
                                  </p:stCondLst>
                                  <p:childTnLst>
                                    <p:set>
                                      <p:cBhvr>
                                        <p:cTn id="12" dur="1" fill="hold">
                                          <p:stCondLst>
                                            <p:cond delay="0"/>
                                          </p:stCondLst>
                                        </p:cTn>
                                        <p:tgtEl>
                                          <p:spTgt spid="160"/>
                                        </p:tgtEl>
                                        <p:attrNameLst>
                                          <p:attrName>style.visibility</p:attrName>
                                        </p:attrNameLst>
                                      </p:cBhvr>
                                      <p:to>
                                        <p:strVal val="visible"/>
                                      </p:to>
                                    </p:set>
                                    <p:animEffect transition="in" filter="wipe(up)">
                                      <p:cBhvr>
                                        <p:cTn id="13" dur="500"/>
                                        <p:tgtEl>
                                          <p:spTgt spid="160"/>
                                        </p:tgtEl>
                                      </p:cBhvr>
                                    </p:animEffect>
                                  </p:childTnLst>
                                </p:cTn>
                              </p:par>
                              <p:par>
                                <p:cTn id="14" presetID="22" presetClass="entr" presetSubtype="1" fill="hold" nodeType="withEffect">
                                  <p:stCondLst>
                                    <p:cond delay="0"/>
                                  </p:stCondLst>
                                  <p:childTnLst>
                                    <p:set>
                                      <p:cBhvr>
                                        <p:cTn id="15" dur="1" fill="hold">
                                          <p:stCondLst>
                                            <p:cond delay="0"/>
                                          </p:stCondLst>
                                        </p:cTn>
                                        <p:tgtEl>
                                          <p:spTgt spid="167"/>
                                        </p:tgtEl>
                                        <p:attrNameLst>
                                          <p:attrName>style.visibility</p:attrName>
                                        </p:attrNameLst>
                                      </p:cBhvr>
                                      <p:to>
                                        <p:strVal val="visible"/>
                                      </p:to>
                                    </p:set>
                                    <p:animEffect transition="in" filter="wipe(up)">
                                      <p:cBhvr>
                                        <p:cTn id="16" dur="500"/>
                                        <p:tgtEl>
                                          <p:spTgt spid="167"/>
                                        </p:tgtEl>
                                      </p:cBhvr>
                                    </p:animEffect>
                                  </p:childTnLst>
                                </p:cTn>
                              </p:par>
                              <p:par>
                                <p:cTn id="17" presetID="22" presetClass="entr" presetSubtype="1" fill="hold" nodeType="withEffect">
                                  <p:stCondLst>
                                    <p:cond delay="0"/>
                                  </p:stCondLst>
                                  <p:childTnLst>
                                    <p:set>
                                      <p:cBhvr>
                                        <p:cTn id="18" dur="1" fill="hold">
                                          <p:stCondLst>
                                            <p:cond delay="0"/>
                                          </p:stCondLst>
                                        </p:cTn>
                                        <p:tgtEl>
                                          <p:spTgt spid="168"/>
                                        </p:tgtEl>
                                        <p:attrNameLst>
                                          <p:attrName>style.visibility</p:attrName>
                                        </p:attrNameLst>
                                      </p:cBhvr>
                                      <p:to>
                                        <p:strVal val="visible"/>
                                      </p:to>
                                    </p:set>
                                    <p:animEffect transition="in" filter="wipe(up)">
                                      <p:cBhvr>
                                        <p:cTn id="19" dur="500"/>
                                        <p:tgtEl>
                                          <p:spTgt spid="168"/>
                                        </p:tgtEl>
                                      </p:cBhvr>
                                    </p:animEffect>
                                  </p:childTnLst>
                                </p:cTn>
                              </p:par>
                              <p:par>
                                <p:cTn id="20" presetID="22" presetClass="entr" presetSubtype="1" fill="hold" nodeType="withEffect">
                                  <p:stCondLst>
                                    <p:cond delay="0"/>
                                  </p:stCondLst>
                                  <p:childTnLst>
                                    <p:set>
                                      <p:cBhvr>
                                        <p:cTn id="21" dur="1" fill="hold">
                                          <p:stCondLst>
                                            <p:cond delay="0"/>
                                          </p:stCondLst>
                                        </p:cTn>
                                        <p:tgtEl>
                                          <p:spTgt spid="169"/>
                                        </p:tgtEl>
                                        <p:attrNameLst>
                                          <p:attrName>style.visibility</p:attrName>
                                        </p:attrNameLst>
                                      </p:cBhvr>
                                      <p:to>
                                        <p:strVal val="visible"/>
                                      </p:to>
                                    </p:set>
                                    <p:animEffect transition="in" filter="wipe(up)">
                                      <p:cBhvr>
                                        <p:cTn id="22" dur="500"/>
                                        <p:tgtEl>
                                          <p:spTgt spid="169"/>
                                        </p:tgtEl>
                                      </p:cBhvr>
                                    </p:animEffect>
                                  </p:childTnLst>
                                </p:cTn>
                              </p:par>
                              <p:par>
                                <p:cTn id="23" presetID="22" presetClass="entr" presetSubtype="1" fill="hold" nodeType="withEffect">
                                  <p:stCondLst>
                                    <p:cond delay="0"/>
                                  </p:stCondLst>
                                  <p:childTnLst>
                                    <p:set>
                                      <p:cBhvr>
                                        <p:cTn id="24" dur="1" fill="hold">
                                          <p:stCondLst>
                                            <p:cond delay="0"/>
                                          </p:stCondLst>
                                        </p:cTn>
                                        <p:tgtEl>
                                          <p:spTgt spid="170"/>
                                        </p:tgtEl>
                                        <p:attrNameLst>
                                          <p:attrName>style.visibility</p:attrName>
                                        </p:attrNameLst>
                                      </p:cBhvr>
                                      <p:to>
                                        <p:strVal val="visible"/>
                                      </p:to>
                                    </p:set>
                                    <p:animEffect transition="in" filter="wipe(up)">
                                      <p:cBhvr>
                                        <p:cTn id="25" dur="500"/>
                                        <p:tgtEl>
                                          <p:spTgt spid="170"/>
                                        </p:tgtEl>
                                      </p:cBhvr>
                                    </p:animEffect>
                                  </p:childTnLst>
                                </p:cTn>
                              </p:par>
                              <p:par>
                                <p:cTn id="26" presetID="22" presetClass="entr" presetSubtype="1" fill="hold" nodeType="withEffect">
                                  <p:stCondLst>
                                    <p:cond delay="0"/>
                                  </p:stCondLst>
                                  <p:childTnLst>
                                    <p:set>
                                      <p:cBhvr>
                                        <p:cTn id="27" dur="1" fill="hold">
                                          <p:stCondLst>
                                            <p:cond delay="0"/>
                                          </p:stCondLst>
                                        </p:cTn>
                                        <p:tgtEl>
                                          <p:spTgt spid="171"/>
                                        </p:tgtEl>
                                        <p:attrNameLst>
                                          <p:attrName>style.visibility</p:attrName>
                                        </p:attrNameLst>
                                      </p:cBhvr>
                                      <p:to>
                                        <p:strVal val="visible"/>
                                      </p:to>
                                    </p:set>
                                    <p:animEffect transition="in" filter="wipe(up)">
                                      <p:cBhvr>
                                        <p:cTn id="28" dur="500"/>
                                        <p:tgtEl>
                                          <p:spTgt spid="171"/>
                                        </p:tgtEl>
                                      </p:cBhvr>
                                    </p:animEffect>
                                  </p:childTnLst>
                                </p:cTn>
                              </p:par>
                              <p:par>
                                <p:cTn id="29" presetID="22" presetClass="entr" presetSubtype="1" fill="hold" nodeType="withEffect">
                                  <p:stCondLst>
                                    <p:cond delay="0"/>
                                  </p:stCondLst>
                                  <p:childTnLst>
                                    <p:set>
                                      <p:cBhvr>
                                        <p:cTn id="30" dur="1" fill="hold">
                                          <p:stCondLst>
                                            <p:cond delay="0"/>
                                          </p:stCondLst>
                                        </p:cTn>
                                        <p:tgtEl>
                                          <p:spTgt spid="172"/>
                                        </p:tgtEl>
                                        <p:attrNameLst>
                                          <p:attrName>style.visibility</p:attrName>
                                        </p:attrNameLst>
                                      </p:cBhvr>
                                      <p:to>
                                        <p:strVal val="visible"/>
                                      </p:to>
                                    </p:set>
                                    <p:animEffect transition="in" filter="wipe(up)">
                                      <p:cBhvr>
                                        <p:cTn id="31" dur="500"/>
                                        <p:tgtEl>
                                          <p:spTgt spid="172"/>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500"/>
                                        <p:tgtEl>
                                          <p:spTgt spid="134"/>
                                        </p:tgtEl>
                                      </p:cBhvr>
                                    </p:animEffect>
                                  </p:childTnLst>
                                </p:cTn>
                              </p:par>
                              <p:par>
                                <p:cTn id="36" presetID="10" presetClass="entr" presetSubtype="0" fill="hold" nodeType="withEffect">
                                  <p:stCondLst>
                                    <p:cond delay="0"/>
                                  </p:stCondLst>
                                  <p:childTnLst>
                                    <p:set>
                                      <p:cBhvr>
                                        <p:cTn id="37" dur="1" fill="hold">
                                          <p:stCondLst>
                                            <p:cond delay="0"/>
                                          </p:stCondLst>
                                        </p:cTn>
                                        <p:tgtEl>
                                          <p:spTgt spid="149"/>
                                        </p:tgtEl>
                                        <p:attrNameLst>
                                          <p:attrName>style.visibility</p:attrName>
                                        </p:attrNameLst>
                                      </p:cBhvr>
                                      <p:to>
                                        <p:strVal val="visible"/>
                                      </p:to>
                                    </p:set>
                                    <p:animEffect transition="in" filter="fade">
                                      <p:cBhvr>
                                        <p:cTn id="38" dur="500"/>
                                        <p:tgtEl>
                                          <p:spTgt spid="149"/>
                                        </p:tgtEl>
                                      </p:cBhvr>
                                    </p:animEffect>
                                  </p:childTnLst>
                                </p:cTn>
                              </p:par>
                              <p:par>
                                <p:cTn id="39" presetID="10" presetClass="entr" presetSubtype="0" fill="hold" nodeType="withEffect">
                                  <p:stCondLst>
                                    <p:cond delay="0"/>
                                  </p:stCondLst>
                                  <p:childTnLst>
                                    <p:set>
                                      <p:cBhvr>
                                        <p:cTn id="40" dur="1" fill="hold">
                                          <p:stCondLst>
                                            <p:cond delay="0"/>
                                          </p:stCondLst>
                                        </p:cTn>
                                        <p:tgtEl>
                                          <p:spTgt spid="151"/>
                                        </p:tgtEl>
                                        <p:attrNameLst>
                                          <p:attrName>style.visibility</p:attrName>
                                        </p:attrNameLst>
                                      </p:cBhvr>
                                      <p:to>
                                        <p:strVal val="visible"/>
                                      </p:to>
                                    </p:set>
                                    <p:animEffect transition="in" filter="fade">
                                      <p:cBhvr>
                                        <p:cTn id="41" dur="500"/>
                                        <p:tgtEl>
                                          <p:spTgt spid="151"/>
                                        </p:tgtEl>
                                      </p:cBhvr>
                                    </p:animEffect>
                                  </p:childTnLst>
                                </p:cTn>
                              </p:par>
                            </p:childTnLst>
                          </p:cTn>
                        </p:par>
                        <p:par>
                          <p:cTn id="42" fill="hold">
                            <p:stCondLst>
                              <p:cond delay="1000"/>
                            </p:stCondLst>
                            <p:childTnLst>
                              <p:par>
                                <p:cTn id="43" presetID="22" presetClass="entr" presetSubtype="1" fill="hold" nodeType="afterEffect">
                                  <p:stCondLst>
                                    <p:cond delay="0"/>
                                  </p:stCondLst>
                                  <p:childTnLst>
                                    <p:set>
                                      <p:cBhvr>
                                        <p:cTn id="44" dur="1" fill="hold">
                                          <p:stCondLst>
                                            <p:cond delay="0"/>
                                          </p:stCondLst>
                                        </p:cTn>
                                        <p:tgtEl>
                                          <p:spTgt spid="173"/>
                                        </p:tgtEl>
                                        <p:attrNameLst>
                                          <p:attrName>style.visibility</p:attrName>
                                        </p:attrNameLst>
                                      </p:cBhvr>
                                      <p:to>
                                        <p:strVal val="visible"/>
                                      </p:to>
                                    </p:set>
                                    <p:animEffect transition="in" filter="wipe(up)">
                                      <p:cBhvr>
                                        <p:cTn id="45" dur="500"/>
                                        <p:tgtEl>
                                          <p:spTgt spid="173"/>
                                        </p:tgtEl>
                                      </p:cBhvr>
                                    </p:animEffect>
                                  </p:childTnLst>
                                </p:cTn>
                              </p:par>
                              <p:par>
                                <p:cTn id="46" presetID="22" presetClass="entr" presetSubtype="1" fill="hold" nodeType="withEffect">
                                  <p:stCondLst>
                                    <p:cond delay="0"/>
                                  </p:stCondLst>
                                  <p:childTnLst>
                                    <p:set>
                                      <p:cBhvr>
                                        <p:cTn id="47" dur="1" fill="hold">
                                          <p:stCondLst>
                                            <p:cond delay="0"/>
                                          </p:stCondLst>
                                        </p:cTn>
                                        <p:tgtEl>
                                          <p:spTgt spid="174"/>
                                        </p:tgtEl>
                                        <p:attrNameLst>
                                          <p:attrName>style.visibility</p:attrName>
                                        </p:attrNameLst>
                                      </p:cBhvr>
                                      <p:to>
                                        <p:strVal val="visible"/>
                                      </p:to>
                                    </p:set>
                                    <p:animEffect transition="in" filter="wipe(up)">
                                      <p:cBhvr>
                                        <p:cTn id="48" dur="500"/>
                                        <p:tgtEl>
                                          <p:spTgt spid="174"/>
                                        </p:tgtEl>
                                      </p:cBhvr>
                                    </p:animEffect>
                                  </p:childTnLst>
                                </p:cTn>
                              </p:par>
                              <p:par>
                                <p:cTn id="49" presetID="22" presetClass="entr" presetSubtype="1" fill="hold" nodeType="withEffect">
                                  <p:stCondLst>
                                    <p:cond delay="0"/>
                                  </p:stCondLst>
                                  <p:childTnLst>
                                    <p:set>
                                      <p:cBhvr>
                                        <p:cTn id="50" dur="1" fill="hold">
                                          <p:stCondLst>
                                            <p:cond delay="0"/>
                                          </p:stCondLst>
                                        </p:cTn>
                                        <p:tgtEl>
                                          <p:spTgt spid="175"/>
                                        </p:tgtEl>
                                        <p:attrNameLst>
                                          <p:attrName>style.visibility</p:attrName>
                                        </p:attrNameLst>
                                      </p:cBhvr>
                                      <p:to>
                                        <p:strVal val="visible"/>
                                      </p:to>
                                    </p:set>
                                    <p:animEffect transition="in" filter="wipe(up)">
                                      <p:cBhvr>
                                        <p:cTn id="51" dur="500"/>
                                        <p:tgtEl>
                                          <p:spTgt spid="175"/>
                                        </p:tgtEl>
                                      </p:cBhvr>
                                    </p:animEffect>
                                  </p:childTnLst>
                                </p:cTn>
                              </p:par>
                              <p:par>
                                <p:cTn id="52" presetID="22" presetClass="entr" presetSubtype="1" fill="hold" nodeType="withEffect">
                                  <p:stCondLst>
                                    <p:cond delay="0"/>
                                  </p:stCondLst>
                                  <p:childTnLst>
                                    <p:set>
                                      <p:cBhvr>
                                        <p:cTn id="53" dur="1" fill="hold">
                                          <p:stCondLst>
                                            <p:cond delay="0"/>
                                          </p:stCondLst>
                                        </p:cTn>
                                        <p:tgtEl>
                                          <p:spTgt spid="176"/>
                                        </p:tgtEl>
                                        <p:attrNameLst>
                                          <p:attrName>style.visibility</p:attrName>
                                        </p:attrNameLst>
                                      </p:cBhvr>
                                      <p:to>
                                        <p:strVal val="visible"/>
                                      </p:to>
                                    </p:set>
                                    <p:animEffect transition="in" filter="wipe(up)">
                                      <p:cBhvr>
                                        <p:cTn id="54" dur="500"/>
                                        <p:tgtEl>
                                          <p:spTgt spid="176"/>
                                        </p:tgtEl>
                                      </p:cBhvr>
                                    </p:animEffect>
                                  </p:childTnLst>
                                </p:cTn>
                              </p:par>
                              <p:par>
                                <p:cTn id="55" presetID="22" presetClass="entr" presetSubtype="1" fill="hold" nodeType="withEffect">
                                  <p:stCondLst>
                                    <p:cond delay="0"/>
                                  </p:stCondLst>
                                  <p:childTnLst>
                                    <p:set>
                                      <p:cBhvr>
                                        <p:cTn id="56" dur="1" fill="hold">
                                          <p:stCondLst>
                                            <p:cond delay="0"/>
                                          </p:stCondLst>
                                        </p:cTn>
                                        <p:tgtEl>
                                          <p:spTgt spid="177"/>
                                        </p:tgtEl>
                                        <p:attrNameLst>
                                          <p:attrName>style.visibility</p:attrName>
                                        </p:attrNameLst>
                                      </p:cBhvr>
                                      <p:to>
                                        <p:strVal val="visible"/>
                                      </p:to>
                                    </p:set>
                                    <p:animEffect transition="in" filter="wipe(up)">
                                      <p:cBhvr>
                                        <p:cTn id="57" dur="500"/>
                                        <p:tgtEl>
                                          <p:spTgt spid="177"/>
                                        </p:tgtEl>
                                      </p:cBhvr>
                                    </p:animEffect>
                                  </p:childTnLst>
                                </p:cTn>
                              </p:par>
                              <p:par>
                                <p:cTn id="58" presetID="22" presetClass="entr" presetSubtype="1" fill="hold" nodeType="withEffect">
                                  <p:stCondLst>
                                    <p:cond delay="0"/>
                                  </p:stCondLst>
                                  <p:childTnLst>
                                    <p:set>
                                      <p:cBhvr>
                                        <p:cTn id="59" dur="1" fill="hold">
                                          <p:stCondLst>
                                            <p:cond delay="0"/>
                                          </p:stCondLst>
                                        </p:cTn>
                                        <p:tgtEl>
                                          <p:spTgt spid="178"/>
                                        </p:tgtEl>
                                        <p:attrNameLst>
                                          <p:attrName>style.visibility</p:attrName>
                                        </p:attrNameLst>
                                      </p:cBhvr>
                                      <p:to>
                                        <p:strVal val="visible"/>
                                      </p:to>
                                    </p:set>
                                    <p:animEffect transition="in" filter="wipe(up)">
                                      <p:cBhvr>
                                        <p:cTn id="60" dur="500"/>
                                        <p:tgtEl>
                                          <p:spTgt spid="178"/>
                                        </p:tgtEl>
                                      </p:cBhvr>
                                    </p:animEffect>
                                  </p:childTnLst>
                                </p:cTn>
                              </p:par>
                              <p:par>
                                <p:cTn id="61" presetID="22" presetClass="entr" presetSubtype="1" fill="hold" nodeType="withEffect">
                                  <p:stCondLst>
                                    <p:cond delay="0"/>
                                  </p:stCondLst>
                                  <p:childTnLst>
                                    <p:set>
                                      <p:cBhvr>
                                        <p:cTn id="62" dur="1" fill="hold">
                                          <p:stCondLst>
                                            <p:cond delay="0"/>
                                          </p:stCondLst>
                                        </p:cTn>
                                        <p:tgtEl>
                                          <p:spTgt spid="179"/>
                                        </p:tgtEl>
                                        <p:attrNameLst>
                                          <p:attrName>style.visibility</p:attrName>
                                        </p:attrNameLst>
                                      </p:cBhvr>
                                      <p:to>
                                        <p:strVal val="visible"/>
                                      </p:to>
                                    </p:set>
                                    <p:animEffect transition="in" filter="wipe(up)">
                                      <p:cBhvr>
                                        <p:cTn id="63" dur="500"/>
                                        <p:tgtEl>
                                          <p:spTgt spid="179"/>
                                        </p:tgtEl>
                                      </p:cBhvr>
                                    </p:animEffect>
                                  </p:childTnLst>
                                </p:cTn>
                              </p:par>
                              <p:par>
                                <p:cTn id="64" presetID="22" presetClass="entr" presetSubtype="1" fill="hold" nodeType="withEffect">
                                  <p:stCondLst>
                                    <p:cond delay="0"/>
                                  </p:stCondLst>
                                  <p:childTnLst>
                                    <p:set>
                                      <p:cBhvr>
                                        <p:cTn id="65" dur="1" fill="hold">
                                          <p:stCondLst>
                                            <p:cond delay="0"/>
                                          </p:stCondLst>
                                        </p:cTn>
                                        <p:tgtEl>
                                          <p:spTgt spid="180"/>
                                        </p:tgtEl>
                                        <p:attrNameLst>
                                          <p:attrName>style.visibility</p:attrName>
                                        </p:attrNameLst>
                                      </p:cBhvr>
                                      <p:to>
                                        <p:strVal val="visible"/>
                                      </p:to>
                                    </p:set>
                                    <p:animEffect transition="in" filter="wipe(up)">
                                      <p:cBhvr>
                                        <p:cTn id="66" dur="500"/>
                                        <p:tgtEl>
                                          <p:spTgt spid="180"/>
                                        </p:tgtEl>
                                      </p:cBhvr>
                                    </p:animEffect>
                                  </p:childTnLst>
                                </p:cTn>
                              </p:par>
                              <p:par>
                                <p:cTn id="67" presetID="22" presetClass="entr" presetSubtype="1" fill="hold" nodeType="withEffect">
                                  <p:stCondLst>
                                    <p:cond delay="0"/>
                                  </p:stCondLst>
                                  <p:childTnLst>
                                    <p:set>
                                      <p:cBhvr>
                                        <p:cTn id="68" dur="1" fill="hold">
                                          <p:stCondLst>
                                            <p:cond delay="0"/>
                                          </p:stCondLst>
                                        </p:cTn>
                                        <p:tgtEl>
                                          <p:spTgt spid="181"/>
                                        </p:tgtEl>
                                        <p:attrNameLst>
                                          <p:attrName>style.visibility</p:attrName>
                                        </p:attrNameLst>
                                      </p:cBhvr>
                                      <p:to>
                                        <p:strVal val="visible"/>
                                      </p:to>
                                    </p:set>
                                    <p:animEffect transition="in" filter="wipe(up)">
                                      <p:cBhvr>
                                        <p:cTn id="69" dur="500"/>
                                        <p:tgtEl>
                                          <p:spTgt spid="181"/>
                                        </p:tgtEl>
                                      </p:cBhvr>
                                    </p:animEffect>
                                  </p:childTnLst>
                                </p:cTn>
                              </p:par>
                            </p:childTnLst>
                          </p:cTn>
                        </p:par>
                        <p:par>
                          <p:cTn id="70" fill="hold">
                            <p:stCondLst>
                              <p:cond delay="1500"/>
                            </p:stCondLst>
                            <p:childTnLst>
                              <p:par>
                                <p:cTn id="71" presetID="10" presetClass="entr" presetSubtype="0" fill="hold" nodeType="afterEffect">
                                  <p:stCondLst>
                                    <p:cond delay="0"/>
                                  </p:stCondLst>
                                  <p:childTnLst>
                                    <p:set>
                                      <p:cBhvr>
                                        <p:cTn id="72" dur="1" fill="hold">
                                          <p:stCondLst>
                                            <p:cond delay="0"/>
                                          </p:stCondLst>
                                        </p:cTn>
                                        <p:tgtEl>
                                          <p:spTgt spid="135"/>
                                        </p:tgtEl>
                                        <p:attrNameLst>
                                          <p:attrName>style.visibility</p:attrName>
                                        </p:attrNameLst>
                                      </p:cBhvr>
                                      <p:to>
                                        <p:strVal val="visible"/>
                                      </p:to>
                                    </p:set>
                                    <p:animEffect transition="in" filter="fade">
                                      <p:cBhvr>
                                        <p:cTn id="73" dur="500"/>
                                        <p:tgtEl>
                                          <p:spTgt spid="135"/>
                                        </p:tgtEl>
                                      </p:cBhvr>
                                    </p:animEffect>
                                  </p:childTnLst>
                                </p:cTn>
                              </p:par>
                              <p:par>
                                <p:cTn id="74" presetID="10" presetClass="entr" presetSubtype="0" fill="hold" nodeType="withEffect">
                                  <p:stCondLst>
                                    <p:cond delay="0"/>
                                  </p:stCondLst>
                                  <p:childTnLst>
                                    <p:set>
                                      <p:cBhvr>
                                        <p:cTn id="75" dur="1" fill="hold">
                                          <p:stCondLst>
                                            <p:cond delay="0"/>
                                          </p:stCondLst>
                                        </p:cTn>
                                        <p:tgtEl>
                                          <p:spTgt spid="150"/>
                                        </p:tgtEl>
                                        <p:attrNameLst>
                                          <p:attrName>style.visibility</p:attrName>
                                        </p:attrNameLst>
                                      </p:cBhvr>
                                      <p:to>
                                        <p:strVal val="visible"/>
                                      </p:to>
                                    </p:set>
                                    <p:animEffect transition="in" filter="fade">
                                      <p:cBhvr>
                                        <p:cTn id="76" dur="500"/>
                                        <p:tgtEl>
                                          <p:spTgt spid="150"/>
                                        </p:tgtEl>
                                      </p:cBhvr>
                                    </p:animEffect>
                                  </p:childTnLst>
                                </p:cTn>
                              </p:par>
                              <p:par>
                                <p:cTn id="77" presetID="10" presetClass="entr" presetSubtype="0" fill="hold" nodeType="withEffect">
                                  <p:stCondLst>
                                    <p:cond delay="0"/>
                                  </p:stCondLst>
                                  <p:childTnLst>
                                    <p:set>
                                      <p:cBhvr>
                                        <p:cTn id="78" dur="1" fill="hold">
                                          <p:stCondLst>
                                            <p:cond delay="0"/>
                                          </p:stCondLst>
                                        </p:cTn>
                                        <p:tgtEl>
                                          <p:spTgt spid="152"/>
                                        </p:tgtEl>
                                        <p:attrNameLst>
                                          <p:attrName>style.visibility</p:attrName>
                                        </p:attrNameLst>
                                      </p:cBhvr>
                                      <p:to>
                                        <p:strVal val="visible"/>
                                      </p:to>
                                    </p:set>
                                    <p:animEffect transition="in" filter="fade">
                                      <p:cBhvr>
                                        <p:cTn id="79" dur="500"/>
                                        <p:tgtEl>
                                          <p:spTgt spid="15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153"/>
                                        </p:tgtEl>
                                      </p:cBhvr>
                                    </p:animEffect>
                                    <p:set>
                                      <p:cBhvr>
                                        <p:cTn id="84" dur="1" fill="hold">
                                          <p:stCondLst>
                                            <p:cond delay="499"/>
                                          </p:stCondLst>
                                        </p:cTn>
                                        <p:tgtEl>
                                          <p:spTgt spid="153"/>
                                        </p:tgtEl>
                                        <p:attrNameLst>
                                          <p:attrName>style.visibility</p:attrName>
                                        </p:attrNameLst>
                                      </p:cBhvr>
                                      <p:to>
                                        <p:strVal val="hidden"/>
                                      </p:to>
                                    </p:set>
                                  </p:childTnLst>
                                </p:cTn>
                              </p:par>
                              <p:par>
                                <p:cTn id="85" presetID="10" presetClass="exit" presetSubtype="0" fill="hold" nodeType="withEffect">
                                  <p:stCondLst>
                                    <p:cond delay="0"/>
                                  </p:stCondLst>
                                  <p:childTnLst>
                                    <p:animEffect transition="out" filter="fade">
                                      <p:cBhvr>
                                        <p:cTn id="86" dur="500"/>
                                        <p:tgtEl>
                                          <p:spTgt spid="156"/>
                                        </p:tgtEl>
                                      </p:cBhvr>
                                    </p:animEffect>
                                    <p:set>
                                      <p:cBhvr>
                                        <p:cTn id="87" dur="1" fill="hold">
                                          <p:stCondLst>
                                            <p:cond delay="499"/>
                                          </p:stCondLst>
                                        </p:cTn>
                                        <p:tgtEl>
                                          <p:spTgt spid="156"/>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60"/>
                                        </p:tgtEl>
                                      </p:cBhvr>
                                    </p:animEffect>
                                    <p:set>
                                      <p:cBhvr>
                                        <p:cTn id="90" dur="1" fill="hold">
                                          <p:stCondLst>
                                            <p:cond delay="499"/>
                                          </p:stCondLst>
                                        </p:cTn>
                                        <p:tgtEl>
                                          <p:spTgt spid="160"/>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167"/>
                                        </p:tgtEl>
                                      </p:cBhvr>
                                    </p:animEffect>
                                    <p:set>
                                      <p:cBhvr>
                                        <p:cTn id="93" dur="1" fill="hold">
                                          <p:stCondLst>
                                            <p:cond delay="499"/>
                                          </p:stCondLst>
                                        </p:cTn>
                                        <p:tgtEl>
                                          <p:spTgt spid="167"/>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68"/>
                                        </p:tgtEl>
                                      </p:cBhvr>
                                    </p:animEffect>
                                    <p:set>
                                      <p:cBhvr>
                                        <p:cTn id="96" dur="1" fill="hold">
                                          <p:stCondLst>
                                            <p:cond delay="499"/>
                                          </p:stCondLst>
                                        </p:cTn>
                                        <p:tgtEl>
                                          <p:spTgt spid="168"/>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169"/>
                                        </p:tgtEl>
                                      </p:cBhvr>
                                    </p:animEffect>
                                    <p:set>
                                      <p:cBhvr>
                                        <p:cTn id="99" dur="1" fill="hold">
                                          <p:stCondLst>
                                            <p:cond delay="499"/>
                                          </p:stCondLst>
                                        </p:cTn>
                                        <p:tgtEl>
                                          <p:spTgt spid="169"/>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170"/>
                                        </p:tgtEl>
                                      </p:cBhvr>
                                    </p:animEffect>
                                    <p:set>
                                      <p:cBhvr>
                                        <p:cTn id="102" dur="1" fill="hold">
                                          <p:stCondLst>
                                            <p:cond delay="499"/>
                                          </p:stCondLst>
                                        </p:cTn>
                                        <p:tgtEl>
                                          <p:spTgt spid="170"/>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171"/>
                                        </p:tgtEl>
                                      </p:cBhvr>
                                    </p:animEffect>
                                    <p:set>
                                      <p:cBhvr>
                                        <p:cTn id="105" dur="1" fill="hold">
                                          <p:stCondLst>
                                            <p:cond delay="499"/>
                                          </p:stCondLst>
                                        </p:cTn>
                                        <p:tgtEl>
                                          <p:spTgt spid="171"/>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172"/>
                                        </p:tgtEl>
                                      </p:cBhvr>
                                    </p:animEffect>
                                    <p:set>
                                      <p:cBhvr>
                                        <p:cTn id="108" dur="1" fill="hold">
                                          <p:stCondLst>
                                            <p:cond delay="499"/>
                                          </p:stCondLst>
                                        </p:cTn>
                                        <p:tgtEl>
                                          <p:spTgt spid="172"/>
                                        </p:tgtEl>
                                        <p:attrNameLst>
                                          <p:attrName>style.visibility</p:attrName>
                                        </p:attrNameLst>
                                      </p:cBhvr>
                                      <p:to>
                                        <p:strVal val="hidden"/>
                                      </p:to>
                                    </p:set>
                                  </p:childTnLst>
                                </p:cTn>
                              </p:par>
                              <p:par>
                                <p:cTn id="109" presetID="10" presetClass="exit" presetSubtype="0" fill="hold" nodeType="withEffect">
                                  <p:stCondLst>
                                    <p:cond delay="0"/>
                                  </p:stCondLst>
                                  <p:childTnLst>
                                    <p:animEffect transition="out" filter="fade">
                                      <p:cBhvr>
                                        <p:cTn id="110" dur="500"/>
                                        <p:tgtEl>
                                          <p:spTgt spid="173"/>
                                        </p:tgtEl>
                                      </p:cBhvr>
                                    </p:animEffect>
                                    <p:set>
                                      <p:cBhvr>
                                        <p:cTn id="111" dur="1" fill="hold">
                                          <p:stCondLst>
                                            <p:cond delay="499"/>
                                          </p:stCondLst>
                                        </p:cTn>
                                        <p:tgtEl>
                                          <p:spTgt spid="173"/>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74"/>
                                        </p:tgtEl>
                                      </p:cBhvr>
                                    </p:animEffect>
                                    <p:set>
                                      <p:cBhvr>
                                        <p:cTn id="114" dur="1" fill="hold">
                                          <p:stCondLst>
                                            <p:cond delay="499"/>
                                          </p:stCondLst>
                                        </p:cTn>
                                        <p:tgtEl>
                                          <p:spTgt spid="174"/>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75"/>
                                        </p:tgtEl>
                                      </p:cBhvr>
                                    </p:animEffect>
                                    <p:set>
                                      <p:cBhvr>
                                        <p:cTn id="117" dur="1" fill="hold">
                                          <p:stCondLst>
                                            <p:cond delay="499"/>
                                          </p:stCondLst>
                                        </p:cTn>
                                        <p:tgtEl>
                                          <p:spTgt spid="175"/>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176"/>
                                        </p:tgtEl>
                                      </p:cBhvr>
                                    </p:animEffect>
                                    <p:set>
                                      <p:cBhvr>
                                        <p:cTn id="120" dur="1" fill="hold">
                                          <p:stCondLst>
                                            <p:cond delay="499"/>
                                          </p:stCondLst>
                                        </p:cTn>
                                        <p:tgtEl>
                                          <p:spTgt spid="176"/>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177"/>
                                        </p:tgtEl>
                                      </p:cBhvr>
                                    </p:animEffect>
                                    <p:set>
                                      <p:cBhvr>
                                        <p:cTn id="123" dur="1" fill="hold">
                                          <p:stCondLst>
                                            <p:cond delay="499"/>
                                          </p:stCondLst>
                                        </p:cTn>
                                        <p:tgtEl>
                                          <p:spTgt spid="177"/>
                                        </p:tgtEl>
                                        <p:attrNameLst>
                                          <p:attrName>style.visibility</p:attrName>
                                        </p:attrNameLst>
                                      </p:cBhvr>
                                      <p:to>
                                        <p:strVal val="hidden"/>
                                      </p:to>
                                    </p:set>
                                  </p:childTnLst>
                                </p:cTn>
                              </p:par>
                              <p:par>
                                <p:cTn id="124" presetID="10" presetClass="exit" presetSubtype="0" fill="hold" nodeType="withEffect">
                                  <p:stCondLst>
                                    <p:cond delay="0"/>
                                  </p:stCondLst>
                                  <p:childTnLst>
                                    <p:animEffect transition="out" filter="fade">
                                      <p:cBhvr>
                                        <p:cTn id="125" dur="500"/>
                                        <p:tgtEl>
                                          <p:spTgt spid="178"/>
                                        </p:tgtEl>
                                      </p:cBhvr>
                                    </p:animEffect>
                                    <p:set>
                                      <p:cBhvr>
                                        <p:cTn id="126" dur="1" fill="hold">
                                          <p:stCondLst>
                                            <p:cond delay="499"/>
                                          </p:stCondLst>
                                        </p:cTn>
                                        <p:tgtEl>
                                          <p:spTgt spid="178"/>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179"/>
                                        </p:tgtEl>
                                      </p:cBhvr>
                                    </p:animEffect>
                                    <p:set>
                                      <p:cBhvr>
                                        <p:cTn id="129" dur="1" fill="hold">
                                          <p:stCondLst>
                                            <p:cond delay="499"/>
                                          </p:stCondLst>
                                        </p:cTn>
                                        <p:tgtEl>
                                          <p:spTgt spid="179"/>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180"/>
                                        </p:tgtEl>
                                      </p:cBhvr>
                                    </p:animEffect>
                                    <p:set>
                                      <p:cBhvr>
                                        <p:cTn id="132" dur="1" fill="hold">
                                          <p:stCondLst>
                                            <p:cond delay="499"/>
                                          </p:stCondLst>
                                        </p:cTn>
                                        <p:tgtEl>
                                          <p:spTgt spid="180"/>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181"/>
                                        </p:tgtEl>
                                      </p:cBhvr>
                                    </p:animEffect>
                                    <p:set>
                                      <p:cBhvr>
                                        <p:cTn id="135" dur="1" fill="hold">
                                          <p:stCondLst>
                                            <p:cond delay="499"/>
                                          </p:stCondLst>
                                        </p:cTn>
                                        <p:tgtEl>
                                          <p:spTgt spid="181"/>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nodeType="clickEffect">
                                  <p:stCondLst>
                                    <p:cond delay="0"/>
                                  </p:stCondLst>
                                  <p:childTnLst>
                                    <p:set>
                                      <p:cBhvr>
                                        <p:cTn id="139" dur="1" fill="hold">
                                          <p:stCondLst>
                                            <p:cond delay="0"/>
                                          </p:stCondLst>
                                        </p:cTn>
                                        <p:tgtEl>
                                          <p:spTgt spid="194"/>
                                        </p:tgtEl>
                                        <p:attrNameLst>
                                          <p:attrName>style.visibility</p:attrName>
                                        </p:attrNameLst>
                                      </p:cBhvr>
                                      <p:to>
                                        <p:strVal val="visible"/>
                                      </p:to>
                                    </p:set>
                                    <p:animEffect transition="in" filter="wipe(up)">
                                      <p:cBhvr>
                                        <p:cTn id="140" dur="500"/>
                                        <p:tgtEl>
                                          <p:spTgt spid="194"/>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nodeType="clickEffect">
                                  <p:stCondLst>
                                    <p:cond delay="0"/>
                                  </p:stCondLst>
                                  <p:childTnLst>
                                    <p:animEffect transition="out" filter="fade">
                                      <p:cBhvr>
                                        <p:cTn id="144" dur="500"/>
                                        <p:tgtEl>
                                          <p:spTgt spid="194"/>
                                        </p:tgtEl>
                                      </p:cBhvr>
                                    </p:animEffect>
                                    <p:set>
                                      <p:cBhvr>
                                        <p:cTn id="145" dur="1" fill="hold">
                                          <p:stCondLst>
                                            <p:cond delay="499"/>
                                          </p:stCondLst>
                                        </p:cTn>
                                        <p:tgtEl>
                                          <p:spTgt spid="194"/>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4" fill="hold" nodeType="clickEffect">
                                  <p:stCondLst>
                                    <p:cond delay="0"/>
                                  </p:stCondLst>
                                  <p:childTnLst>
                                    <p:set>
                                      <p:cBhvr>
                                        <p:cTn id="149" dur="1" fill="hold">
                                          <p:stCondLst>
                                            <p:cond delay="0"/>
                                          </p:stCondLst>
                                        </p:cTn>
                                        <p:tgtEl>
                                          <p:spTgt spid="195"/>
                                        </p:tgtEl>
                                        <p:attrNameLst>
                                          <p:attrName>style.visibility</p:attrName>
                                        </p:attrNameLst>
                                      </p:cBhvr>
                                      <p:to>
                                        <p:strVal val="visible"/>
                                      </p:to>
                                    </p:set>
                                    <p:animEffect transition="in" filter="wipe(down)">
                                      <p:cBhvr>
                                        <p:cTn id="150"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157760339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Couchbase </a:t>
            </a:r>
            <a:r>
              <a:rPr lang="en-US" sz="2400" dirty="0" smtClean="0"/>
              <a:t>provides a complete Data </a:t>
            </a:r>
            <a:r>
              <a:rPr lang="en-US" sz="2400" dirty="0"/>
              <a:t>Management </a:t>
            </a:r>
            <a:r>
              <a:rPr lang="en-US" sz="2400" dirty="0" smtClean="0"/>
              <a:t>solution</a:t>
            </a:r>
            <a:endParaRPr lang="en-US" sz="2400" dirty="0"/>
          </a:p>
        </p:txBody>
      </p:sp>
      <p:sp>
        <p:nvSpPr>
          <p:cNvPr id="25" name="TextBox 24"/>
          <p:cNvSpPr txBox="1"/>
          <p:nvPr/>
        </p:nvSpPr>
        <p:spPr>
          <a:xfrm>
            <a:off x="94071" y="2803320"/>
            <a:ext cx="2014004" cy="646331"/>
          </a:xfrm>
          <a:prstGeom prst="rect">
            <a:avLst/>
          </a:prstGeom>
          <a:noFill/>
        </p:spPr>
        <p:txBody>
          <a:bodyPr wrap="square" rtlCol="0">
            <a:spAutoFit/>
          </a:bodyPr>
          <a:lstStyle/>
          <a:p>
            <a:pPr algn="ctr"/>
            <a:r>
              <a:rPr lang="en-US" b="1" dirty="0" smtClean="0">
                <a:solidFill>
                  <a:schemeClr val="accent2"/>
                </a:solidFill>
              </a:rPr>
              <a:t>High </a:t>
            </a:r>
            <a:r>
              <a:rPr lang="en-US" b="1" dirty="0">
                <a:solidFill>
                  <a:schemeClr val="accent2"/>
                </a:solidFill>
              </a:rPr>
              <a:t>a</a:t>
            </a:r>
            <a:r>
              <a:rPr lang="en-US" b="1" dirty="0" smtClean="0">
                <a:solidFill>
                  <a:schemeClr val="accent2"/>
                </a:solidFill>
              </a:rPr>
              <a:t>vailability </a:t>
            </a:r>
            <a:r>
              <a:rPr lang="en-US" b="1" dirty="0">
                <a:solidFill>
                  <a:schemeClr val="accent2"/>
                </a:solidFill>
              </a:rPr>
              <a:t>c</a:t>
            </a:r>
            <a:r>
              <a:rPr lang="en-US" b="1" dirty="0" smtClean="0">
                <a:solidFill>
                  <a:schemeClr val="accent2"/>
                </a:solidFill>
              </a:rPr>
              <a:t>ache</a:t>
            </a:r>
            <a:endParaRPr lang="en-US" b="1" dirty="0">
              <a:solidFill>
                <a:schemeClr val="accent2"/>
              </a:solidFill>
            </a:endParaRPr>
          </a:p>
        </p:txBody>
      </p:sp>
      <p:sp>
        <p:nvSpPr>
          <p:cNvPr id="26" name="TextBox 25"/>
          <p:cNvSpPr txBox="1"/>
          <p:nvPr/>
        </p:nvSpPr>
        <p:spPr>
          <a:xfrm>
            <a:off x="2113194" y="2803320"/>
            <a:ext cx="1488612" cy="646331"/>
          </a:xfrm>
          <a:prstGeom prst="rect">
            <a:avLst/>
          </a:prstGeom>
          <a:noFill/>
        </p:spPr>
        <p:txBody>
          <a:bodyPr wrap="square" rtlCol="0">
            <a:spAutoFit/>
          </a:bodyPr>
          <a:lstStyle/>
          <a:p>
            <a:pPr algn="ctr"/>
            <a:r>
              <a:rPr lang="en-US" b="1" dirty="0" smtClean="0">
                <a:solidFill>
                  <a:schemeClr val="accent2"/>
                </a:solidFill>
              </a:rPr>
              <a:t>Key-value </a:t>
            </a:r>
            <a:r>
              <a:rPr lang="en-US" b="1" dirty="0">
                <a:solidFill>
                  <a:schemeClr val="accent2"/>
                </a:solidFill>
              </a:rPr>
              <a:t>s</a:t>
            </a:r>
            <a:r>
              <a:rPr lang="en-US" b="1" dirty="0" smtClean="0">
                <a:solidFill>
                  <a:schemeClr val="accent2"/>
                </a:solidFill>
              </a:rPr>
              <a:t>tore</a:t>
            </a:r>
            <a:endParaRPr lang="en-US" b="1" dirty="0">
              <a:solidFill>
                <a:schemeClr val="accent2"/>
              </a:solidFill>
            </a:endParaRPr>
          </a:p>
        </p:txBody>
      </p:sp>
      <p:sp>
        <p:nvSpPr>
          <p:cNvPr id="27" name="TextBox 26"/>
          <p:cNvSpPr txBox="1"/>
          <p:nvPr/>
        </p:nvSpPr>
        <p:spPr>
          <a:xfrm>
            <a:off x="3871477" y="2803320"/>
            <a:ext cx="1401046" cy="646331"/>
          </a:xfrm>
          <a:prstGeom prst="rect">
            <a:avLst/>
          </a:prstGeom>
          <a:noFill/>
        </p:spPr>
        <p:txBody>
          <a:bodyPr wrap="square" rtlCol="0">
            <a:spAutoFit/>
          </a:bodyPr>
          <a:lstStyle/>
          <a:p>
            <a:pPr algn="ctr"/>
            <a:r>
              <a:rPr lang="en-US" b="1" dirty="0" smtClean="0">
                <a:solidFill>
                  <a:schemeClr val="accent2"/>
                </a:solidFill>
              </a:rPr>
              <a:t>Document database</a:t>
            </a:r>
            <a:endParaRPr lang="en-US" b="1" dirty="0">
              <a:solidFill>
                <a:schemeClr val="accent2"/>
              </a:solidFill>
            </a:endParaRPr>
          </a:p>
        </p:txBody>
      </p:sp>
      <p:sp>
        <p:nvSpPr>
          <p:cNvPr id="28" name="TextBox 27"/>
          <p:cNvSpPr txBox="1"/>
          <p:nvPr/>
        </p:nvSpPr>
        <p:spPr>
          <a:xfrm>
            <a:off x="5115733" y="2803320"/>
            <a:ext cx="2189134" cy="646331"/>
          </a:xfrm>
          <a:prstGeom prst="rect">
            <a:avLst/>
          </a:prstGeom>
          <a:noFill/>
        </p:spPr>
        <p:txBody>
          <a:bodyPr wrap="square" rtlCol="0">
            <a:spAutoFit/>
          </a:bodyPr>
          <a:lstStyle/>
          <a:p>
            <a:pPr algn="ctr"/>
            <a:r>
              <a:rPr lang="en-US" b="1" dirty="0" smtClean="0">
                <a:solidFill>
                  <a:schemeClr val="accent2"/>
                </a:solidFill>
              </a:rPr>
              <a:t>Embedded database</a:t>
            </a:r>
            <a:endParaRPr lang="en-US" b="1" dirty="0">
              <a:solidFill>
                <a:schemeClr val="accent2"/>
              </a:solidFill>
            </a:endParaRPr>
          </a:p>
        </p:txBody>
      </p:sp>
      <p:sp>
        <p:nvSpPr>
          <p:cNvPr id="46" name="TextBox 45"/>
          <p:cNvSpPr txBox="1"/>
          <p:nvPr/>
        </p:nvSpPr>
        <p:spPr>
          <a:xfrm>
            <a:off x="6868333" y="2803320"/>
            <a:ext cx="2189134" cy="646331"/>
          </a:xfrm>
          <a:prstGeom prst="rect">
            <a:avLst/>
          </a:prstGeom>
          <a:noFill/>
        </p:spPr>
        <p:txBody>
          <a:bodyPr wrap="square" rtlCol="0">
            <a:spAutoFit/>
          </a:bodyPr>
          <a:lstStyle/>
          <a:p>
            <a:pPr algn="ctr"/>
            <a:r>
              <a:rPr lang="en-US" b="1" dirty="0" smtClean="0">
                <a:solidFill>
                  <a:schemeClr val="accent2"/>
                </a:solidFill>
              </a:rPr>
              <a:t>Sync </a:t>
            </a:r>
            <a:br>
              <a:rPr lang="en-US" b="1" dirty="0" smtClean="0">
                <a:solidFill>
                  <a:schemeClr val="accent2"/>
                </a:solidFill>
              </a:rPr>
            </a:br>
            <a:r>
              <a:rPr lang="en-US" b="1" dirty="0" smtClean="0">
                <a:solidFill>
                  <a:schemeClr val="accent2"/>
                </a:solidFill>
              </a:rPr>
              <a:t>management</a:t>
            </a:r>
            <a:endParaRPr lang="en-US" b="1" dirty="0">
              <a:solidFill>
                <a:schemeClr val="accent2"/>
              </a:solidFill>
            </a:endParaRPr>
          </a:p>
        </p:txBody>
      </p:sp>
      <p:sp>
        <p:nvSpPr>
          <p:cNvPr id="48" name="Content Placeholder 2"/>
          <p:cNvSpPr txBox="1">
            <a:spLocks/>
          </p:cNvSpPr>
          <p:nvPr/>
        </p:nvSpPr>
        <p:spPr>
          <a:xfrm>
            <a:off x="457200" y="685801"/>
            <a:ext cx="8686800" cy="549106"/>
          </a:xfrm>
          <a:prstGeom prst="rect">
            <a:avLst/>
          </a:prstGeom>
        </p:spPr>
        <p:txBody>
          <a:bodyPr/>
          <a:lst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178ADB"/>
              </a:buClr>
              <a:buFont typeface="Wingdings" charset="2"/>
              <a:buNone/>
            </a:pPr>
            <a:r>
              <a:rPr lang="en-US" sz="2200" dirty="0" smtClean="0">
                <a:solidFill>
                  <a:srgbClr val="1E1C1C"/>
                </a:solidFill>
                <a:latin typeface="Corbel"/>
              </a:rPr>
              <a:t>Multi-purpose capabilities support a broad range of apps and use cases</a:t>
            </a:r>
          </a:p>
          <a:p>
            <a:pPr marL="0" indent="0">
              <a:buClr>
                <a:srgbClr val="178ADB"/>
              </a:buClr>
              <a:buFont typeface="Wingdings" charset="2"/>
              <a:buNone/>
            </a:pPr>
            <a:endParaRPr lang="en-US" sz="2200" dirty="0">
              <a:solidFill>
                <a:srgbClr val="1E1C1C"/>
              </a:solidFill>
              <a:latin typeface="Corbel"/>
            </a:endParaRPr>
          </a:p>
        </p:txBody>
      </p:sp>
      <p:cxnSp>
        <p:nvCxnSpPr>
          <p:cNvPr id="6" name="Straight Arrow Connector 5"/>
          <p:cNvCxnSpPr/>
          <p:nvPr/>
        </p:nvCxnSpPr>
        <p:spPr>
          <a:xfrm>
            <a:off x="468439" y="3663907"/>
            <a:ext cx="8117846" cy="0"/>
          </a:xfrm>
          <a:prstGeom prst="straightConnector1">
            <a:avLst/>
          </a:prstGeom>
          <a:ln w="38100" cmpd="sng">
            <a:solidFill>
              <a:schemeClr val="tx2">
                <a:lumMod val="75000"/>
                <a:lumOff val="2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9" name="Content Placeholder 2"/>
          <p:cNvSpPr txBox="1">
            <a:spLocks/>
          </p:cNvSpPr>
          <p:nvPr/>
        </p:nvSpPr>
        <p:spPr>
          <a:xfrm>
            <a:off x="457200" y="3776489"/>
            <a:ext cx="8007739" cy="549106"/>
          </a:xfrm>
          <a:prstGeom prst="rect">
            <a:avLst/>
          </a:prstGeom>
        </p:spPr>
        <p:txBody>
          <a:bodyPr/>
          <a:lstStyle>
            <a:lvl1pPr marL="228600" indent="-228600" algn="l" defTabSz="457200" rtl="0" eaLnBrk="1" latinLnBrk="0" hangingPunct="1">
              <a:spcBef>
                <a:spcPts val="0"/>
              </a:spcBef>
              <a:buClr>
                <a:schemeClr val="accent1"/>
              </a:buClr>
              <a:buFont typeface="Wingdings" charset="2"/>
              <a:buChar char="§"/>
              <a:defRPr sz="2400" kern="1200">
                <a:solidFill>
                  <a:schemeClr val="tx1"/>
                </a:solidFill>
                <a:latin typeface="+mn-lt"/>
                <a:ea typeface="+mn-ea"/>
                <a:cs typeface="+mn-cs"/>
              </a:defRPr>
            </a:lvl1pPr>
            <a:lvl2pPr marL="455613" indent="-227013"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2pPr>
            <a:lvl3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3pPr>
            <a:lvl4pPr marL="455613" indent="-228600" algn="l" defTabSz="457200" rtl="0" eaLnBrk="1" latinLnBrk="0" hangingPunct="1">
              <a:spcBef>
                <a:spcPts val="0"/>
              </a:spcBef>
              <a:buClr>
                <a:srgbClr val="262626"/>
              </a:buClr>
              <a:buFont typeface="Wingdings" charset="2"/>
              <a:buChar char="§"/>
              <a:defRPr sz="2000" kern="1200">
                <a:solidFill>
                  <a:schemeClr val="tx1"/>
                </a:solidFill>
                <a:latin typeface="+mn-lt"/>
                <a:ea typeface="+mn-ea"/>
                <a:cs typeface="+mn-cs"/>
              </a:defRPr>
            </a:lvl4pPr>
            <a:lvl5pPr marL="455613" indent="-228600" algn="l" defTabSz="457200" rtl="0" eaLnBrk="1" latinLnBrk="0" hangingPunct="1">
              <a:spcBef>
                <a:spcPts val="200"/>
              </a:spcBef>
              <a:buClr>
                <a:srgbClr val="262626"/>
              </a:buClr>
              <a:buFont typeface="Wingdings" charset="2"/>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178ADB"/>
              </a:buClr>
              <a:buFont typeface="Wingdings" charset="2"/>
              <a:buNone/>
            </a:pPr>
            <a:r>
              <a:rPr lang="en-US" sz="1800" dirty="0" smtClean="0">
                <a:solidFill>
                  <a:srgbClr val="1E1C1C"/>
                </a:solidFill>
                <a:latin typeface="Corbel"/>
              </a:rPr>
              <a:t>Enterprises often start with cache, then broaden usage to other apps and use cases</a:t>
            </a:r>
          </a:p>
          <a:p>
            <a:pPr marL="0" indent="0">
              <a:buClr>
                <a:srgbClr val="178ADB"/>
              </a:buClr>
              <a:buFont typeface="Wingdings" charset="2"/>
              <a:buNone/>
            </a:pPr>
            <a:endParaRPr lang="en-US" dirty="0">
              <a:solidFill>
                <a:srgbClr val="1E1C1C"/>
              </a:solidFill>
              <a:latin typeface="Corbel"/>
            </a:endParaRPr>
          </a:p>
        </p:txBody>
      </p:sp>
      <p:pic>
        <p:nvPicPr>
          <p:cNvPr id="19" name="Picture 18" descr="drum_layered_blue_JSON.eps"/>
          <p:cNvPicPr>
            <a:picLocks noChangeAspect="1"/>
          </p:cNvPicPr>
          <p:nvPr/>
        </p:nvPicPr>
        <p:blipFill>
          <a:blip r:embed="rId3"/>
          <a:stretch>
            <a:fillRect/>
          </a:stretch>
        </p:blipFill>
        <p:spPr>
          <a:xfrm>
            <a:off x="4056472" y="1444540"/>
            <a:ext cx="1068168" cy="1372471"/>
          </a:xfrm>
          <a:prstGeom prst="rect">
            <a:avLst/>
          </a:prstGeom>
        </p:spPr>
      </p:pic>
      <p:pic>
        <p:nvPicPr>
          <p:cNvPr id="20" name="Picture 19" descr="cache_blue.eps"/>
          <p:cNvPicPr>
            <a:picLocks noChangeAspect="1"/>
          </p:cNvPicPr>
          <p:nvPr/>
        </p:nvPicPr>
        <p:blipFill>
          <a:blip r:embed="rId4"/>
          <a:stretch>
            <a:fillRect/>
          </a:stretch>
        </p:blipFill>
        <p:spPr>
          <a:xfrm>
            <a:off x="322271" y="1603261"/>
            <a:ext cx="1465079" cy="1152085"/>
          </a:xfrm>
          <a:prstGeom prst="rect">
            <a:avLst/>
          </a:prstGeom>
        </p:spPr>
      </p:pic>
      <p:pic>
        <p:nvPicPr>
          <p:cNvPr id="21" name="Picture 20" descr="sync_blue.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138" y="1437299"/>
            <a:ext cx="1318048" cy="1318048"/>
          </a:xfrm>
          <a:prstGeom prst="rect">
            <a:avLst/>
          </a:prstGeom>
        </p:spPr>
      </p:pic>
      <p:pic>
        <p:nvPicPr>
          <p:cNvPr id="22" name="Picture 21" descr="key-value-store-blue2.eps"/>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5862" y="1437299"/>
            <a:ext cx="1092221" cy="1395265"/>
          </a:xfrm>
          <a:prstGeom prst="rect">
            <a:avLst/>
          </a:prstGeom>
        </p:spPr>
      </p:pic>
      <p:grpSp>
        <p:nvGrpSpPr>
          <p:cNvPr id="29" name="Group 28"/>
          <p:cNvGrpSpPr/>
          <p:nvPr/>
        </p:nvGrpSpPr>
        <p:grpSpPr>
          <a:xfrm>
            <a:off x="5850278" y="1437299"/>
            <a:ext cx="705899" cy="1379712"/>
            <a:chOff x="5850278" y="1437299"/>
            <a:chExt cx="705899" cy="1379712"/>
          </a:xfrm>
        </p:grpSpPr>
        <p:pic>
          <p:nvPicPr>
            <p:cNvPr id="30" name="Picture 29" descr="embedded_database_blue.eps"/>
            <p:cNvPicPr>
              <a:picLocks noChangeAspect="1"/>
            </p:cNvPicPr>
            <p:nvPr/>
          </p:nvPicPr>
          <p:blipFill>
            <a:blip r:embed="rId7"/>
            <a:stretch>
              <a:fillRect/>
            </a:stretch>
          </p:blipFill>
          <p:spPr>
            <a:xfrm>
              <a:off x="5850278" y="1437299"/>
              <a:ext cx="705899" cy="1379712"/>
            </a:xfrm>
            <a:prstGeom prst="rect">
              <a:avLst/>
            </a:prstGeom>
          </p:spPr>
        </p:pic>
        <p:pic>
          <p:nvPicPr>
            <p:cNvPr id="31" name="Picture 30" descr="drum_layered_blue_JSON.eps"/>
            <p:cNvPicPr>
              <a:picLocks noChangeAspect="1"/>
            </p:cNvPicPr>
            <p:nvPr/>
          </p:nvPicPr>
          <p:blipFill>
            <a:blip r:embed="rId3"/>
            <a:stretch>
              <a:fillRect/>
            </a:stretch>
          </p:blipFill>
          <p:spPr>
            <a:xfrm>
              <a:off x="6016232" y="1928629"/>
              <a:ext cx="385910" cy="495849"/>
            </a:xfrm>
            <a:prstGeom prst="rect">
              <a:avLst/>
            </a:prstGeom>
          </p:spPr>
        </p:pic>
      </p:grpSp>
    </p:spTree>
    <p:extLst>
      <p:ext uri="{BB962C8B-B14F-4D97-AF65-F5344CB8AC3E}">
        <p14:creationId xmlns:p14="http://schemas.microsoft.com/office/powerpoint/2010/main" val="31921924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Couchbase Technical Deep-Dive</a:t>
            </a:r>
            <a:endParaRPr lang="en-US" dirty="0"/>
          </a:p>
        </p:txBody>
      </p:sp>
      <p:sp>
        <p:nvSpPr>
          <p:cNvPr id="5" name="Subtitle 4"/>
          <p:cNvSpPr>
            <a:spLocks noGrp="1"/>
          </p:cNvSpPr>
          <p:nvPr>
            <p:ph type="subTitle" idx="1"/>
          </p:nvPr>
        </p:nvSpPr>
        <p:spPr>
          <a:xfrm>
            <a:off x="1100667" y="3063240"/>
            <a:ext cx="6942666" cy="1152144"/>
          </a:xfrm>
        </p:spPr>
        <p:txBody>
          <a:bodyPr/>
          <a:lstStyle/>
          <a:p>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t>4</a:t>
            </a:fld>
            <a:endParaRPr lang="en-US"/>
          </a:p>
        </p:txBody>
      </p:sp>
    </p:spTree>
    <p:extLst>
      <p:ext uri="{BB962C8B-B14F-4D97-AF65-F5344CB8AC3E}">
        <p14:creationId xmlns:p14="http://schemas.microsoft.com/office/powerpoint/2010/main" val="420591125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Couchbase Architecture: Single Node</a:t>
            </a:r>
            <a:endParaRPr lang="en-US" dirty="0"/>
          </a:p>
        </p:txBody>
      </p:sp>
      <p:sp>
        <p:nvSpPr>
          <p:cNvPr id="5" name="Subtitle 4"/>
          <p:cNvSpPr>
            <a:spLocks noGrp="1"/>
          </p:cNvSpPr>
          <p:nvPr>
            <p:ph type="subTitle" idx="1"/>
          </p:nvPr>
        </p:nvSpPr>
        <p:spPr>
          <a:xfrm>
            <a:off x="1100667" y="3063240"/>
            <a:ext cx="6942666" cy="1152144"/>
          </a:xfrm>
        </p:spPr>
        <p:txBody>
          <a:bodyPr/>
          <a:lstStyle/>
          <a:p>
            <a:endParaRPr lang="en-US" dirty="0"/>
          </a:p>
        </p:txBody>
      </p:sp>
      <p:sp>
        <p:nvSpPr>
          <p:cNvPr id="3" name="Slide Number Placeholder 2"/>
          <p:cNvSpPr>
            <a:spLocks noGrp="1"/>
          </p:cNvSpPr>
          <p:nvPr>
            <p:ph type="sldNum" sz="quarter" idx="4294967295"/>
          </p:nvPr>
        </p:nvSpPr>
        <p:spPr>
          <a:xfrm>
            <a:off x="8402638" y="4767263"/>
            <a:ext cx="741362" cy="274637"/>
          </a:xfrm>
        </p:spPr>
        <p:txBody>
          <a:bodyPr/>
          <a:lstStyle/>
          <a:p>
            <a:fld id="{E728A94C-44F1-DF43-8BD8-694E750DEF33}" type="slidenum">
              <a:rPr lang="en-US" smtClean="0"/>
              <a:t>5</a:t>
            </a:fld>
            <a:endParaRPr lang="en-US"/>
          </a:p>
        </p:txBody>
      </p:sp>
    </p:spTree>
    <p:extLst>
      <p:ext uri="{BB962C8B-B14F-4D97-AF65-F5344CB8AC3E}">
        <p14:creationId xmlns:p14="http://schemas.microsoft.com/office/powerpoint/2010/main" val="230857930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a:t>
            </a:r>
            <a:r>
              <a:rPr lang="en-US" dirty="0"/>
              <a:t>Server Architecture</a:t>
            </a:r>
          </a:p>
        </p:txBody>
      </p:sp>
      <p:sp>
        <p:nvSpPr>
          <p:cNvPr id="31" name="Content Placeholder 48"/>
          <p:cNvSpPr txBox="1">
            <a:spLocks/>
          </p:cNvSpPr>
          <p:nvPr/>
        </p:nvSpPr>
        <p:spPr>
          <a:xfrm>
            <a:off x="5754685" y="1144276"/>
            <a:ext cx="3389315" cy="3292475"/>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rgbClr val="178ADB"/>
                </a:solidFill>
              </a:rPr>
              <a:t>Single-node type means easier administration and </a:t>
            </a:r>
            <a:r>
              <a:rPr lang="en-US" sz="1800" dirty="0" smtClean="0">
                <a:solidFill>
                  <a:srgbClr val="178ADB"/>
                </a:solidFill>
              </a:rPr>
              <a:t>scaling</a:t>
            </a:r>
            <a:endParaRPr lang="en-US" sz="1400" dirty="0"/>
          </a:p>
          <a:p>
            <a:pPr marL="285750" indent="-285750">
              <a:lnSpc>
                <a:spcPct val="90000"/>
              </a:lnSpc>
              <a:buFont typeface="Wingdings" charset="2"/>
              <a:buChar char="§"/>
            </a:pPr>
            <a:r>
              <a:rPr lang="en-US" sz="1600" b="0" dirty="0"/>
              <a:t>Single installation</a:t>
            </a:r>
          </a:p>
          <a:p>
            <a:pPr marL="285750" indent="-285750">
              <a:lnSpc>
                <a:spcPct val="90000"/>
              </a:lnSpc>
              <a:buFont typeface="Wingdings" charset="2"/>
              <a:buChar char="§"/>
            </a:pPr>
            <a:r>
              <a:rPr lang="en-US" sz="1600" b="0" dirty="0"/>
              <a:t>Two major components/processes: Data manager cluster manager</a:t>
            </a:r>
          </a:p>
          <a:p>
            <a:pPr marL="285750" indent="-285750">
              <a:lnSpc>
                <a:spcPct val="90000"/>
              </a:lnSpc>
              <a:buFont typeface="Wingdings" charset="2"/>
              <a:buChar char="§"/>
            </a:pPr>
            <a:r>
              <a:rPr lang="en-US" sz="1600" b="0" dirty="0"/>
              <a:t>Data manager:</a:t>
            </a:r>
          </a:p>
          <a:p>
            <a:pPr marL="517516" lvl="1" indent="-174616">
              <a:lnSpc>
                <a:spcPct val="90000"/>
              </a:lnSpc>
              <a:buFont typeface="Wingdings" charset="2"/>
              <a:buChar char="§"/>
            </a:pPr>
            <a:r>
              <a:rPr lang="en-US" sz="1400" dirty="0"/>
              <a:t>C/C++</a:t>
            </a:r>
          </a:p>
          <a:p>
            <a:pPr marL="517516" lvl="1" indent="-174616">
              <a:lnSpc>
                <a:spcPct val="90000"/>
              </a:lnSpc>
              <a:buFont typeface="Wingdings" charset="2"/>
              <a:buChar char="§"/>
            </a:pPr>
            <a:r>
              <a:rPr lang="en-US" sz="1400" dirty="0"/>
              <a:t>Layer consolidation of caching and persistence</a:t>
            </a:r>
          </a:p>
          <a:p>
            <a:pPr marL="285750" indent="-285750">
              <a:lnSpc>
                <a:spcPct val="90000"/>
              </a:lnSpc>
              <a:buFont typeface="Wingdings" charset="2"/>
              <a:buChar char="§"/>
            </a:pPr>
            <a:r>
              <a:rPr lang="en-US" sz="1600" b="0" dirty="0"/>
              <a:t>Cluster manager:</a:t>
            </a:r>
          </a:p>
          <a:p>
            <a:pPr marL="517516" lvl="1" indent="-174616">
              <a:lnSpc>
                <a:spcPct val="90000"/>
              </a:lnSpc>
              <a:buFont typeface="Wingdings" charset="2"/>
              <a:buChar char="§"/>
            </a:pPr>
            <a:r>
              <a:rPr lang="en-US" sz="1400" dirty="0" err="1"/>
              <a:t>Erlang</a:t>
            </a:r>
            <a:r>
              <a:rPr lang="en-US" sz="1400" dirty="0"/>
              <a:t>/OTP</a:t>
            </a:r>
          </a:p>
          <a:p>
            <a:pPr marL="517516" lvl="1" indent="-174616">
              <a:lnSpc>
                <a:spcPct val="90000"/>
              </a:lnSpc>
              <a:buFont typeface="Wingdings" charset="2"/>
              <a:buChar char="§"/>
            </a:pPr>
            <a:r>
              <a:rPr lang="en-US" sz="1400" dirty="0"/>
              <a:t>Administration UI’s</a:t>
            </a:r>
          </a:p>
          <a:p>
            <a:pPr marL="517516" lvl="1" indent="-174616">
              <a:lnSpc>
                <a:spcPct val="90000"/>
              </a:lnSpc>
              <a:buFont typeface="Wingdings" charset="2"/>
              <a:buChar char="§"/>
            </a:pPr>
            <a:r>
              <a:rPr lang="en-US" sz="1400" dirty="0"/>
              <a:t>Out-of-band for data requests</a:t>
            </a:r>
          </a:p>
        </p:txBody>
      </p:sp>
      <p:pic>
        <p:nvPicPr>
          <p:cNvPr id="3" name="Picture 2" descr="corp.perrySlideRedux.07.eps"/>
          <p:cNvPicPr>
            <a:picLocks noChangeAspect="1"/>
          </p:cNvPicPr>
          <p:nvPr/>
        </p:nvPicPr>
        <p:blipFill rotWithShape="1">
          <a:blip r:embed="rId3">
            <a:extLst>
              <a:ext uri="{28A0092B-C50C-407E-A947-70E740481C1C}">
                <a14:useLocalDpi xmlns:a14="http://schemas.microsoft.com/office/drawing/2010/main" val="0"/>
              </a:ext>
            </a:extLst>
          </a:blip>
          <a:srcRect l="31249" t="20577" r="30558" b="21578"/>
          <a:stretch/>
        </p:blipFill>
        <p:spPr>
          <a:xfrm>
            <a:off x="446841" y="646797"/>
            <a:ext cx="4891695" cy="4167370"/>
          </a:xfrm>
          <a:prstGeom prst="rect">
            <a:avLst/>
          </a:prstGeom>
        </p:spPr>
      </p:pic>
    </p:spTree>
    <p:extLst>
      <p:ext uri="{BB962C8B-B14F-4D97-AF65-F5344CB8AC3E}">
        <p14:creationId xmlns:p14="http://schemas.microsoft.com/office/powerpoint/2010/main" val="416244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Couchbase </a:t>
            </a:r>
            <a:r>
              <a:rPr lang="en-US" dirty="0"/>
              <a:t>Read Operation</a:t>
            </a:r>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7</a:t>
            </a:fld>
            <a:endParaRPr lang="en-US">
              <a:latin typeface="Corbel"/>
            </a:endParaRPr>
          </a:p>
        </p:txBody>
      </p:sp>
      <p:grpSp>
        <p:nvGrpSpPr>
          <p:cNvPr id="4" name="Group 3"/>
          <p:cNvGrpSpPr/>
          <p:nvPr/>
        </p:nvGrpSpPr>
        <p:grpSpPr>
          <a:xfrm>
            <a:off x="0" y="922711"/>
            <a:ext cx="5923429" cy="3787493"/>
            <a:chOff x="1125071" y="922711"/>
            <a:chExt cx="5923429" cy="3787493"/>
          </a:xfrm>
        </p:grpSpPr>
        <p:pic>
          <p:nvPicPr>
            <p:cNvPr id="5" name="Picture 4"/>
            <p:cNvPicPr>
              <a:picLocks noChangeAspect="1"/>
            </p:cNvPicPr>
            <p:nvPr/>
          </p:nvPicPr>
          <p:blipFill>
            <a:blip r:embed="rId2"/>
            <a:stretch>
              <a:fillRect/>
            </a:stretch>
          </p:blipFill>
          <p:spPr>
            <a:xfrm>
              <a:off x="1125071" y="922711"/>
              <a:ext cx="5923429" cy="3787493"/>
            </a:xfrm>
            <a:prstGeom prst="rect">
              <a:avLst/>
            </a:prstGeom>
          </p:spPr>
        </p:pic>
        <p:sp>
          <p:nvSpPr>
            <p:cNvPr id="6" name="TextBox 5"/>
            <p:cNvSpPr txBox="1"/>
            <p:nvPr/>
          </p:nvSpPr>
          <p:spPr>
            <a:xfrm>
              <a:off x="3693296" y="990656"/>
              <a:ext cx="1210588" cy="215444"/>
            </a:xfrm>
            <a:prstGeom prst="rect">
              <a:avLst/>
            </a:prstGeom>
            <a:noFill/>
          </p:spPr>
          <p:txBody>
            <a:bodyPr wrap="none" rtlCol="0">
              <a:spAutoFit/>
            </a:bodyPr>
            <a:lstStyle/>
            <a:p>
              <a:r>
                <a:rPr lang="en-US" sz="800" b="1" dirty="0">
                  <a:solidFill>
                    <a:srgbClr val="1E1C1C"/>
                  </a:solidFill>
                  <a:latin typeface="Corbel"/>
                </a:rPr>
                <a:t>APPLICATION SERVER</a:t>
              </a:r>
            </a:p>
          </p:txBody>
        </p:sp>
        <p:sp>
          <p:nvSpPr>
            <p:cNvPr id="7" name="TextBox 6"/>
            <p:cNvSpPr txBox="1"/>
            <p:nvPr/>
          </p:nvSpPr>
          <p:spPr>
            <a:xfrm>
              <a:off x="3693296" y="2337581"/>
              <a:ext cx="1018227" cy="215444"/>
            </a:xfrm>
            <a:prstGeom prst="rect">
              <a:avLst/>
            </a:prstGeom>
            <a:noFill/>
          </p:spPr>
          <p:txBody>
            <a:bodyPr wrap="none" rtlCol="0">
              <a:spAutoFit/>
            </a:bodyPr>
            <a:lstStyle/>
            <a:p>
              <a:r>
                <a:rPr lang="en-US" sz="800" b="1" dirty="0">
                  <a:solidFill>
                    <a:srgbClr val="1E1C1C"/>
                  </a:solidFill>
                  <a:latin typeface="Corbel"/>
                </a:rPr>
                <a:t>MANAGED CACHE</a:t>
              </a:r>
            </a:p>
          </p:txBody>
        </p:sp>
        <p:sp>
          <p:nvSpPr>
            <p:cNvPr id="8" name="TextBox 7"/>
            <p:cNvSpPr txBox="1"/>
            <p:nvPr/>
          </p:nvSpPr>
          <p:spPr>
            <a:xfrm>
              <a:off x="3693296" y="3381041"/>
              <a:ext cx="407684" cy="215444"/>
            </a:xfrm>
            <a:prstGeom prst="rect">
              <a:avLst/>
            </a:prstGeom>
            <a:noFill/>
          </p:spPr>
          <p:txBody>
            <a:bodyPr wrap="none" rtlCol="0">
              <a:spAutoFit/>
            </a:bodyPr>
            <a:lstStyle/>
            <a:p>
              <a:r>
                <a:rPr lang="en-US" sz="800" b="1" dirty="0">
                  <a:solidFill>
                    <a:srgbClr val="1E1C1C"/>
                  </a:solidFill>
                  <a:latin typeface="Corbel"/>
                </a:rPr>
                <a:t>DISK</a:t>
              </a:r>
            </a:p>
          </p:txBody>
        </p:sp>
        <p:sp>
          <p:nvSpPr>
            <p:cNvPr id="9" name="TextBox 8"/>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DISK</a:t>
              </a:r>
            </a:p>
            <a:p>
              <a:pPr algn="ctr">
                <a:lnSpc>
                  <a:spcPts val="900"/>
                </a:lnSpc>
              </a:pPr>
              <a:r>
                <a:rPr lang="en-US" sz="800" b="1" dirty="0">
                  <a:solidFill>
                    <a:srgbClr val="1E1C1C"/>
                  </a:solidFill>
                  <a:latin typeface="Corbel"/>
                </a:rPr>
                <a:t>QUEUE</a:t>
              </a:r>
            </a:p>
          </p:txBody>
        </p:sp>
        <p:sp>
          <p:nvSpPr>
            <p:cNvPr id="10" name="TextBox 9"/>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REPLICATION</a:t>
              </a:r>
            </a:p>
            <a:p>
              <a:pPr algn="ctr">
                <a:lnSpc>
                  <a:spcPts val="900"/>
                </a:lnSpc>
              </a:pPr>
              <a:r>
                <a:rPr lang="en-US" sz="800" b="1" dirty="0">
                  <a:solidFill>
                    <a:srgbClr val="1E1C1C"/>
                  </a:solidFill>
                  <a:latin typeface="Corbel"/>
                </a:rPr>
                <a:t>QUEUE</a:t>
              </a:r>
            </a:p>
          </p:txBody>
        </p:sp>
      </p:grpSp>
      <p:grpSp>
        <p:nvGrpSpPr>
          <p:cNvPr id="19" name="Group 18"/>
          <p:cNvGrpSpPr/>
          <p:nvPr/>
        </p:nvGrpSpPr>
        <p:grpSpPr>
          <a:xfrm>
            <a:off x="3458653" y="3810482"/>
            <a:ext cx="354485" cy="338109"/>
            <a:chOff x="4583724" y="1364723"/>
            <a:chExt cx="354485" cy="338109"/>
          </a:xfrm>
        </p:grpSpPr>
        <p:pic>
          <p:nvPicPr>
            <p:cNvPr id="20" name="Picture 19"/>
            <p:cNvPicPr>
              <a:picLocks noChangeAspect="1"/>
            </p:cNvPicPr>
            <p:nvPr/>
          </p:nvPicPr>
          <p:blipFill>
            <a:blip r:embed="rId3"/>
            <a:stretch>
              <a:fillRect/>
            </a:stretch>
          </p:blipFill>
          <p:spPr>
            <a:xfrm>
              <a:off x="4634299" y="1364723"/>
              <a:ext cx="267215" cy="338109"/>
            </a:xfrm>
            <a:prstGeom prst="rect">
              <a:avLst/>
            </a:prstGeom>
          </p:spPr>
        </p:pic>
        <p:sp>
          <p:nvSpPr>
            <p:cNvPr id="21" name="TextBox 20"/>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24" name="Group 23"/>
          <p:cNvGrpSpPr/>
          <p:nvPr/>
        </p:nvGrpSpPr>
        <p:grpSpPr>
          <a:xfrm>
            <a:off x="3450435" y="1314723"/>
            <a:ext cx="389850" cy="283101"/>
            <a:chOff x="6917417" y="1364334"/>
            <a:chExt cx="389850" cy="283101"/>
          </a:xfrm>
        </p:grpSpPr>
        <p:sp>
          <p:nvSpPr>
            <p:cNvPr id="22" name="Rounded Rectangle 21"/>
            <p:cNvSpPr/>
            <p:nvPr/>
          </p:nvSpPr>
          <p:spPr>
            <a:xfrm>
              <a:off x="6973842" y="1373115"/>
              <a:ext cx="274320" cy="274320"/>
            </a:xfrm>
            <a:prstGeom prst="roundRect">
              <a:avLst>
                <a:gd name="adj" fmla="val 7778"/>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bIns="0" rtlCol="0" anchor="ctr"/>
            <a:lstStyle/>
            <a:p>
              <a:pPr algn="ctr"/>
              <a:endParaRPr lang="en-US" sz="600" dirty="0">
                <a:solidFill>
                  <a:prstClr val="white"/>
                </a:solidFill>
                <a:latin typeface="Corbel"/>
              </a:endParaRPr>
            </a:p>
          </p:txBody>
        </p:sp>
        <p:sp>
          <p:nvSpPr>
            <p:cNvPr id="23" name="Rectangle 22"/>
            <p:cNvSpPr/>
            <p:nvPr/>
          </p:nvSpPr>
          <p:spPr>
            <a:xfrm>
              <a:off x="6917417" y="1364334"/>
              <a:ext cx="389850" cy="276999"/>
            </a:xfrm>
            <a:prstGeom prst="rect">
              <a:avLst/>
            </a:prstGeom>
          </p:spPr>
          <p:txBody>
            <a:bodyPr wrap="none">
              <a:spAutoFit/>
            </a:bodyPr>
            <a:lstStyle/>
            <a:p>
              <a:pPr algn="ctr"/>
              <a:r>
                <a:rPr lang="en-US" sz="600" dirty="0">
                  <a:solidFill>
                    <a:prstClr val="white"/>
                  </a:solidFill>
                  <a:latin typeface="Corbel"/>
                </a:rPr>
                <a:t>GET</a:t>
              </a:r>
            </a:p>
            <a:p>
              <a:pPr algn="ctr"/>
              <a:r>
                <a:rPr lang="en-US" sz="600" dirty="0">
                  <a:solidFill>
                    <a:prstClr val="white"/>
                  </a:solidFill>
                  <a:latin typeface="Corbel"/>
                </a:rPr>
                <a:t>DOC 1</a:t>
              </a:r>
            </a:p>
          </p:txBody>
        </p:sp>
      </p:grpSp>
      <p:grpSp>
        <p:nvGrpSpPr>
          <p:cNvPr id="16" name="Group 15"/>
          <p:cNvGrpSpPr/>
          <p:nvPr/>
        </p:nvGrpSpPr>
        <p:grpSpPr>
          <a:xfrm>
            <a:off x="3458653" y="2650096"/>
            <a:ext cx="354485" cy="338109"/>
            <a:chOff x="4583724" y="1364723"/>
            <a:chExt cx="354485" cy="338109"/>
          </a:xfrm>
        </p:grpSpPr>
        <p:pic>
          <p:nvPicPr>
            <p:cNvPr id="17" name="Picture 16"/>
            <p:cNvPicPr>
              <a:picLocks noChangeAspect="1"/>
            </p:cNvPicPr>
            <p:nvPr/>
          </p:nvPicPr>
          <p:blipFill>
            <a:blip r:embed="rId3"/>
            <a:stretch>
              <a:fillRect/>
            </a:stretch>
          </p:blipFill>
          <p:spPr>
            <a:xfrm>
              <a:off x="4634299" y="1364723"/>
              <a:ext cx="267215" cy="338109"/>
            </a:xfrm>
            <a:prstGeom prst="rect">
              <a:avLst/>
            </a:prstGeom>
          </p:spPr>
        </p:pic>
        <p:sp>
          <p:nvSpPr>
            <p:cNvPr id="18" name="TextBox 17"/>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11" name="Picture 10"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a:off x="1137451" y="2472763"/>
            <a:ext cx="896112" cy="640080"/>
          </a:xfrm>
          <a:prstGeom prst="rect">
            <a:avLst/>
          </a:prstGeom>
        </p:spPr>
      </p:pic>
      <p:pic>
        <p:nvPicPr>
          <p:cNvPr id="15" name="Picture 14"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rot="5400000">
            <a:off x="4933896" y="2991532"/>
            <a:ext cx="896112" cy="640080"/>
          </a:xfrm>
          <a:prstGeom prst="rect">
            <a:avLst/>
          </a:prstGeom>
        </p:spPr>
      </p:pic>
      <p:sp>
        <p:nvSpPr>
          <p:cNvPr id="25" name="Content Placeholder 48"/>
          <p:cNvSpPr txBox="1">
            <a:spLocks/>
          </p:cNvSpPr>
          <p:nvPr/>
        </p:nvSpPr>
        <p:spPr>
          <a:xfrm>
            <a:off x="6084453" y="922711"/>
            <a:ext cx="2885811" cy="2393629"/>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rgbClr val="178ADB"/>
                </a:solidFill>
              </a:rPr>
              <a:t>Single-node type means easier administration and </a:t>
            </a:r>
            <a:r>
              <a:rPr lang="en-US" sz="1800" dirty="0" smtClean="0">
                <a:solidFill>
                  <a:srgbClr val="178ADB"/>
                </a:solidFill>
              </a:rPr>
              <a:t>scaling</a:t>
            </a:r>
            <a:endParaRPr lang="en-US" sz="1800" dirty="0">
              <a:solidFill>
                <a:srgbClr val="1E1C1C"/>
              </a:solidFill>
            </a:endParaRPr>
          </a:p>
          <a:p>
            <a:pPr marL="285750" indent="-285750">
              <a:lnSpc>
                <a:spcPct val="90000"/>
              </a:lnSpc>
              <a:buFont typeface="Wingdings" charset="2"/>
              <a:buChar char="§"/>
            </a:pPr>
            <a:r>
              <a:rPr lang="en-US" sz="1400" b="0" dirty="0">
                <a:solidFill>
                  <a:srgbClr val="1E1C1C"/>
                </a:solidFill>
              </a:rPr>
              <a:t>Reads </a:t>
            </a:r>
            <a:r>
              <a:rPr lang="en-US" sz="1400" b="0" dirty="0" smtClean="0">
                <a:solidFill>
                  <a:srgbClr val="1E1C1C"/>
                </a:solidFill>
              </a:rPr>
              <a:t>out </a:t>
            </a:r>
            <a:r>
              <a:rPr lang="en-US" sz="1400" b="0" dirty="0">
                <a:solidFill>
                  <a:srgbClr val="1E1C1C"/>
                </a:solidFill>
              </a:rPr>
              <a:t>of cache are extremely fast</a:t>
            </a:r>
          </a:p>
          <a:p>
            <a:pPr marL="285750" indent="-285750">
              <a:lnSpc>
                <a:spcPct val="90000"/>
              </a:lnSpc>
              <a:buFont typeface="Wingdings" charset="2"/>
              <a:buChar char="§"/>
            </a:pPr>
            <a:r>
              <a:rPr lang="en-US" sz="1400" b="0" dirty="0">
                <a:solidFill>
                  <a:srgbClr val="1E1C1C"/>
                </a:solidFill>
              </a:rPr>
              <a:t>No other </a:t>
            </a:r>
            <a:r>
              <a:rPr lang="en-US" sz="1400" b="0" dirty="0" smtClean="0">
                <a:solidFill>
                  <a:srgbClr val="1E1C1C"/>
                </a:solidFill>
              </a:rPr>
              <a:t>process/system </a:t>
            </a:r>
            <a:r>
              <a:rPr lang="en-US" sz="1400" b="0" dirty="0">
                <a:solidFill>
                  <a:srgbClr val="1E1C1C"/>
                </a:solidFill>
              </a:rPr>
              <a:t>to communicate with</a:t>
            </a:r>
          </a:p>
          <a:p>
            <a:pPr marL="285750" indent="-285750">
              <a:lnSpc>
                <a:spcPct val="90000"/>
              </a:lnSpc>
              <a:buFont typeface="Wingdings" charset="2"/>
              <a:buChar char="§"/>
            </a:pPr>
            <a:r>
              <a:rPr lang="en-US" sz="1400" b="0" dirty="0">
                <a:solidFill>
                  <a:srgbClr val="1E1C1C"/>
                </a:solidFill>
              </a:rPr>
              <a:t>Data connection is a TCP-binary protocol</a:t>
            </a:r>
          </a:p>
        </p:txBody>
      </p:sp>
    </p:spTree>
    <p:extLst>
      <p:ext uri="{BB962C8B-B14F-4D97-AF65-F5344CB8AC3E}">
        <p14:creationId xmlns:p14="http://schemas.microsoft.com/office/powerpoint/2010/main" val="346670855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400"/>
                                        <p:tgtEl>
                                          <p:spTgt spid="24"/>
                                        </p:tgtEl>
                                      </p:cBhvr>
                                    </p:animEffect>
                                  </p:childTnLst>
                                </p:cTn>
                              </p:par>
                            </p:childTnLst>
                          </p:cTn>
                        </p:par>
                        <p:par>
                          <p:cTn id="8" fill="hold">
                            <p:stCondLst>
                              <p:cond delay="900"/>
                            </p:stCondLst>
                            <p:childTnLst>
                              <p:par>
                                <p:cTn id="9" presetID="42" presetClass="path" presetSubtype="0" accel="50000" decel="50000" fill="hold" nodeType="afterEffect">
                                  <p:stCondLst>
                                    <p:cond delay="0"/>
                                  </p:stCondLst>
                                  <p:childTnLst>
                                    <p:animMotion origin="layout" path="M -1.38889E-6 -9.25355E-8 L -1.38889E-6 0.26712 " pathEditMode="relative" rAng="0" ptsTypes="AA">
                                      <p:cBhvr>
                                        <p:cTn id="10" dur="1000" fill="hold"/>
                                        <p:tgtEl>
                                          <p:spTgt spid="24"/>
                                        </p:tgtEl>
                                        <p:attrNameLst>
                                          <p:attrName>ppt_x</p:attrName>
                                          <p:attrName>ppt_y</p:attrName>
                                        </p:attrNameLst>
                                      </p:cBhvr>
                                      <p:rCtr x="0" y="13356"/>
                                    </p:animMotion>
                                  </p:childTnLst>
                                </p:cTn>
                              </p:par>
                            </p:childTnLst>
                          </p:cTn>
                        </p:par>
                        <p:par>
                          <p:cTn id="11" fill="hold">
                            <p:stCondLst>
                              <p:cond delay="1900"/>
                            </p:stCondLst>
                            <p:childTnLst>
                              <p:par>
                                <p:cTn id="12" presetID="10" presetClass="exit" presetSubtype="0" fill="hold" nodeType="afterEffect">
                                  <p:stCondLst>
                                    <p:cond delay="0"/>
                                  </p:stCondLst>
                                  <p:childTnLst>
                                    <p:animEffect transition="out" filter="fade">
                                      <p:cBhvr>
                                        <p:cTn id="13" dur="400"/>
                                        <p:tgtEl>
                                          <p:spTgt spid="24"/>
                                        </p:tgtEl>
                                      </p:cBhvr>
                                    </p:animEffect>
                                    <p:set>
                                      <p:cBhvr>
                                        <p:cTn id="14" dur="1" fill="hold">
                                          <p:stCondLst>
                                            <p:cond delay="399"/>
                                          </p:stCondLst>
                                        </p:cTn>
                                        <p:tgtEl>
                                          <p:spTgt spid="24"/>
                                        </p:tgtEl>
                                        <p:attrNameLst>
                                          <p:attrName>style.visibility</p:attrName>
                                        </p:attrNameLst>
                                      </p:cBhvr>
                                      <p:to>
                                        <p:strVal val="hidden"/>
                                      </p:to>
                                    </p:set>
                                  </p:childTnLst>
                                </p:cTn>
                              </p:par>
                              <p:par>
                                <p:cTn id="15" presetID="64" presetClass="path" presetSubtype="0" accel="50000" decel="50000" fill="hold" nodeType="withEffect">
                                  <p:stCondLst>
                                    <p:cond delay="0"/>
                                  </p:stCondLst>
                                  <p:childTnLst>
                                    <p:animMotion origin="layout" path="M 0.00104 0.00185 L 0.00104 -0.26342 " pathEditMode="relative" rAng="0" ptsTypes="AA">
                                      <p:cBhvr>
                                        <p:cTn id="16" dur="1000" fill="hold"/>
                                        <p:tgtEl>
                                          <p:spTgt spid="16"/>
                                        </p:tgtEl>
                                        <p:attrNameLst>
                                          <p:attrName>ppt_x</p:attrName>
                                          <p:attrName>ppt_y</p:attrName>
                                        </p:attrNameLst>
                                      </p:cBhvr>
                                      <p:rCtr x="0" y="-132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0" y="922711"/>
            <a:ext cx="5923429" cy="3787493"/>
            <a:chOff x="1125071" y="922711"/>
            <a:chExt cx="5923429" cy="3787493"/>
          </a:xfrm>
        </p:grpSpPr>
        <p:pic>
          <p:nvPicPr>
            <p:cNvPr id="4" name="Picture 3"/>
            <p:cNvPicPr>
              <a:picLocks noChangeAspect="1"/>
            </p:cNvPicPr>
            <p:nvPr/>
          </p:nvPicPr>
          <p:blipFill>
            <a:blip r:embed="rId2"/>
            <a:stretch>
              <a:fillRect/>
            </a:stretch>
          </p:blipFill>
          <p:spPr>
            <a:xfrm>
              <a:off x="1125071" y="922711"/>
              <a:ext cx="5923429" cy="3787493"/>
            </a:xfrm>
            <a:prstGeom prst="rect">
              <a:avLst/>
            </a:prstGeom>
          </p:spPr>
        </p:pic>
        <p:sp>
          <p:nvSpPr>
            <p:cNvPr id="10" name="TextBox 9"/>
            <p:cNvSpPr txBox="1"/>
            <p:nvPr/>
          </p:nvSpPr>
          <p:spPr>
            <a:xfrm>
              <a:off x="3693296" y="990656"/>
              <a:ext cx="1210588" cy="215444"/>
            </a:xfrm>
            <a:prstGeom prst="rect">
              <a:avLst/>
            </a:prstGeom>
            <a:noFill/>
          </p:spPr>
          <p:txBody>
            <a:bodyPr wrap="none" rtlCol="0">
              <a:spAutoFit/>
            </a:bodyPr>
            <a:lstStyle/>
            <a:p>
              <a:r>
                <a:rPr lang="en-US" sz="800" b="1" dirty="0">
                  <a:solidFill>
                    <a:srgbClr val="1E1C1C"/>
                  </a:solidFill>
                  <a:latin typeface="Corbel"/>
                </a:rPr>
                <a:t>APPLICATION SERVER</a:t>
              </a:r>
            </a:p>
          </p:txBody>
        </p:sp>
        <p:sp>
          <p:nvSpPr>
            <p:cNvPr id="11" name="TextBox 10"/>
            <p:cNvSpPr txBox="1"/>
            <p:nvPr/>
          </p:nvSpPr>
          <p:spPr>
            <a:xfrm>
              <a:off x="3693296" y="2337581"/>
              <a:ext cx="1018227" cy="215444"/>
            </a:xfrm>
            <a:prstGeom prst="rect">
              <a:avLst/>
            </a:prstGeom>
            <a:noFill/>
          </p:spPr>
          <p:txBody>
            <a:bodyPr wrap="none" rtlCol="0">
              <a:spAutoFit/>
            </a:bodyPr>
            <a:lstStyle/>
            <a:p>
              <a:r>
                <a:rPr lang="en-US" sz="800" b="1" dirty="0">
                  <a:solidFill>
                    <a:srgbClr val="1E1C1C"/>
                  </a:solidFill>
                  <a:latin typeface="Corbel"/>
                </a:rPr>
                <a:t>MANAGED CACHE</a:t>
              </a:r>
            </a:p>
          </p:txBody>
        </p:sp>
        <p:sp>
          <p:nvSpPr>
            <p:cNvPr id="12" name="TextBox 11"/>
            <p:cNvSpPr txBox="1"/>
            <p:nvPr/>
          </p:nvSpPr>
          <p:spPr>
            <a:xfrm>
              <a:off x="3693296" y="3381041"/>
              <a:ext cx="407684" cy="215444"/>
            </a:xfrm>
            <a:prstGeom prst="rect">
              <a:avLst/>
            </a:prstGeom>
            <a:noFill/>
          </p:spPr>
          <p:txBody>
            <a:bodyPr wrap="none" rtlCol="0">
              <a:spAutoFit/>
            </a:bodyPr>
            <a:lstStyle/>
            <a:p>
              <a:r>
                <a:rPr lang="en-US" sz="800" b="1" dirty="0">
                  <a:solidFill>
                    <a:srgbClr val="1E1C1C"/>
                  </a:solidFill>
                  <a:latin typeface="Corbel"/>
                </a:rPr>
                <a:t>DISK</a:t>
              </a:r>
            </a:p>
          </p:txBody>
        </p:sp>
        <p:sp>
          <p:nvSpPr>
            <p:cNvPr id="13" name="TextBox 12"/>
            <p:cNvSpPr txBox="1"/>
            <p:nvPr/>
          </p:nvSpPr>
          <p:spPr>
            <a:xfrm>
              <a:off x="6473735" y="3697138"/>
              <a:ext cx="530915"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DISK</a:t>
              </a:r>
            </a:p>
            <a:p>
              <a:pPr algn="ctr">
                <a:lnSpc>
                  <a:spcPts val="900"/>
                </a:lnSpc>
              </a:pPr>
              <a:r>
                <a:rPr lang="en-US" sz="800" b="1" dirty="0">
                  <a:solidFill>
                    <a:srgbClr val="1E1C1C"/>
                  </a:solidFill>
                  <a:latin typeface="Corbel"/>
                </a:rPr>
                <a:t>QUEUE</a:t>
              </a:r>
            </a:p>
          </p:txBody>
        </p:sp>
        <p:sp>
          <p:nvSpPr>
            <p:cNvPr id="14" name="TextBox 13"/>
            <p:cNvSpPr txBox="1"/>
            <p:nvPr/>
          </p:nvSpPr>
          <p:spPr>
            <a:xfrm>
              <a:off x="2309862" y="3064788"/>
              <a:ext cx="813043" cy="324448"/>
            </a:xfrm>
            <a:prstGeom prst="rect">
              <a:avLst/>
            </a:prstGeom>
            <a:noFill/>
          </p:spPr>
          <p:txBody>
            <a:bodyPr wrap="none" rtlCol="0">
              <a:spAutoFit/>
            </a:bodyPr>
            <a:lstStyle/>
            <a:p>
              <a:pPr algn="ctr">
                <a:lnSpc>
                  <a:spcPts val="900"/>
                </a:lnSpc>
              </a:pPr>
              <a:r>
                <a:rPr lang="en-US" sz="800" b="1" dirty="0">
                  <a:solidFill>
                    <a:srgbClr val="1E1C1C"/>
                  </a:solidFill>
                  <a:latin typeface="Corbel"/>
                </a:rPr>
                <a:t>REPLICATION</a:t>
              </a:r>
            </a:p>
            <a:p>
              <a:pPr algn="ctr">
                <a:lnSpc>
                  <a:spcPts val="900"/>
                </a:lnSpc>
              </a:pPr>
              <a:r>
                <a:rPr lang="en-US" sz="800" b="1" dirty="0">
                  <a:solidFill>
                    <a:srgbClr val="1E1C1C"/>
                  </a:solidFill>
                  <a:latin typeface="Corbel"/>
                </a:rPr>
                <a:t>QUEUE</a:t>
              </a:r>
            </a:p>
          </p:txBody>
        </p:sp>
      </p:grpSp>
      <p:sp>
        <p:nvSpPr>
          <p:cNvPr id="2" name="Title 1"/>
          <p:cNvSpPr>
            <a:spLocks noGrp="1"/>
          </p:cNvSpPr>
          <p:nvPr>
            <p:ph type="title"/>
          </p:nvPr>
        </p:nvSpPr>
        <p:spPr/>
        <p:txBody>
          <a:bodyPr/>
          <a:lstStyle/>
          <a:p>
            <a:r>
              <a:rPr lang="en-US" dirty="0" smtClean="0"/>
              <a:t>Write </a:t>
            </a:r>
            <a:r>
              <a:rPr lang="en-US" dirty="0"/>
              <a:t>Operation</a:t>
            </a:r>
          </a:p>
        </p:txBody>
      </p:sp>
      <p:sp>
        <p:nvSpPr>
          <p:cNvPr id="3" name="Slide Number Placeholder 2"/>
          <p:cNvSpPr>
            <a:spLocks noGrp="1"/>
          </p:cNvSpPr>
          <p:nvPr>
            <p:ph type="sldNum" sz="quarter" idx="12"/>
          </p:nvPr>
        </p:nvSpPr>
        <p:spPr/>
        <p:txBody>
          <a:bodyPr/>
          <a:lstStyle/>
          <a:p>
            <a:fld id="{E728A94C-44F1-DF43-8BD8-694E750DEF33}" type="slidenum">
              <a:rPr lang="en-US" smtClean="0">
                <a:latin typeface="Corbel"/>
              </a:rPr>
              <a:pPr/>
              <a:t>8</a:t>
            </a:fld>
            <a:endParaRPr lang="en-US">
              <a:latin typeface="Corbel"/>
            </a:endParaRPr>
          </a:p>
        </p:txBody>
      </p:sp>
      <p:grpSp>
        <p:nvGrpSpPr>
          <p:cNvPr id="16" name="Group 15"/>
          <p:cNvGrpSpPr/>
          <p:nvPr/>
        </p:nvGrpSpPr>
        <p:grpSpPr>
          <a:xfrm>
            <a:off x="3458653" y="1323533"/>
            <a:ext cx="354485" cy="338109"/>
            <a:chOff x="4583724" y="1364723"/>
            <a:chExt cx="354485" cy="338109"/>
          </a:xfrm>
        </p:grpSpPr>
        <p:pic>
          <p:nvPicPr>
            <p:cNvPr id="9" name="Picture 8"/>
            <p:cNvPicPr>
              <a:picLocks noChangeAspect="1"/>
            </p:cNvPicPr>
            <p:nvPr/>
          </p:nvPicPr>
          <p:blipFill>
            <a:blip r:embed="rId3"/>
            <a:stretch>
              <a:fillRect/>
            </a:stretch>
          </p:blipFill>
          <p:spPr>
            <a:xfrm>
              <a:off x="4634299" y="1364723"/>
              <a:ext cx="267215" cy="338109"/>
            </a:xfrm>
            <a:prstGeom prst="rect">
              <a:avLst/>
            </a:prstGeom>
          </p:spPr>
        </p:pic>
        <p:sp>
          <p:nvSpPr>
            <p:cNvPr id="15" name="TextBox 14"/>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grpSp>
        <p:nvGrpSpPr>
          <p:cNvPr id="18" name="Group 17"/>
          <p:cNvGrpSpPr/>
          <p:nvPr/>
        </p:nvGrpSpPr>
        <p:grpSpPr>
          <a:xfrm>
            <a:off x="3458653" y="2653271"/>
            <a:ext cx="354485" cy="338109"/>
            <a:chOff x="4583724" y="1364723"/>
            <a:chExt cx="354485" cy="338109"/>
          </a:xfrm>
        </p:grpSpPr>
        <p:pic>
          <p:nvPicPr>
            <p:cNvPr id="19" name="Picture 18"/>
            <p:cNvPicPr>
              <a:picLocks noChangeAspect="1"/>
            </p:cNvPicPr>
            <p:nvPr/>
          </p:nvPicPr>
          <p:blipFill>
            <a:blip r:embed="rId3"/>
            <a:stretch>
              <a:fillRect/>
            </a:stretch>
          </p:blipFill>
          <p:spPr>
            <a:xfrm>
              <a:off x="4634299" y="1364723"/>
              <a:ext cx="267215" cy="338109"/>
            </a:xfrm>
            <a:prstGeom prst="rect">
              <a:avLst/>
            </a:prstGeom>
          </p:spPr>
        </p:pic>
        <p:sp>
          <p:nvSpPr>
            <p:cNvPr id="20" name="TextBox 19"/>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6" name="Picture 5"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a:off x="1137451" y="2472763"/>
            <a:ext cx="896112" cy="640080"/>
          </a:xfrm>
          <a:prstGeom prst="rect">
            <a:avLst/>
          </a:prstGeom>
        </p:spPr>
      </p:pic>
      <p:grpSp>
        <p:nvGrpSpPr>
          <p:cNvPr id="21" name="Group 20"/>
          <p:cNvGrpSpPr/>
          <p:nvPr/>
        </p:nvGrpSpPr>
        <p:grpSpPr>
          <a:xfrm>
            <a:off x="3458653" y="2653271"/>
            <a:ext cx="354485" cy="338109"/>
            <a:chOff x="4583724" y="1364723"/>
            <a:chExt cx="354485" cy="338109"/>
          </a:xfrm>
        </p:grpSpPr>
        <p:pic>
          <p:nvPicPr>
            <p:cNvPr id="22" name="Picture 21"/>
            <p:cNvPicPr>
              <a:picLocks noChangeAspect="1"/>
            </p:cNvPicPr>
            <p:nvPr/>
          </p:nvPicPr>
          <p:blipFill>
            <a:blip r:embed="rId3"/>
            <a:stretch>
              <a:fillRect/>
            </a:stretch>
          </p:blipFill>
          <p:spPr>
            <a:xfrm>
              <a:off x="4634299" y="1364723"/>
              <a:ext cx="267215" cy="338109"/>
            </a:xfrm>
            <a:prstGeom prst="rect">
              <a:avLst/>
            </a:prstGeom>
          </p:spPr>
        </p:pic>
        <p:sp>
          <p:nvSpPr>
            <p:cNvPr id="23" name="TextBox 22"/>
            <p:cNvSpPr txBox="1"/>
            <p:nvPr/>
          </p:nvSpPr>
          <p:spPr>
            <a:xfrm>
              <a:off x="4583724" y="1482582"/>
              <a:ext cx="354485" cy="92333"/>
            </a:xfrm>
            <a:prstGeom prst="rect">
              <a:avLst/>
            </a:prstGeom>
            <a:noFill/>
          </p:spPr>
          <p:txBody>
            <a:bodyPr wrap="square" lIns="0" tIns="0" rIns="0" bIns="0" rtlCol="0">
              <a:spAutoFit/>
            </a:bodyPr>
            <a:lstStyle/>
            <a:p>
              <a:pPr algn="ctr"/>
              <a:r>
                <a:rPr lang="en-US" sz="600" b="1" dirty="0">
                  <a:solidFill>
                    <a:srgbClr val="139DD9"/>
                  </a:solidFill>
                  <a:latin typeface="Corbel"/>
                </a:rPr>
                <a:t>DOC 1</a:t>
              </a:r>
            </a:p>
          </p:txBody>
        </p:sp>
      </p:grpSp>
      <p:pic>
        <p:nvPicPr>
          <p:cNvPr id="7" name="Picture 6" descr="queue---front-part-with-window.png"/>
          <p:cNvPicPr>
            <a:picLocks/>
          </p:cNvPicPr>
          <p:nvPr/>
        </p:nvPicPr>
        <p:blipFill>
          <a:blip r:embed="rId4">
            <a:extLst>
              <a:ext uri="{28A0092B-C50C-407E-A947-70E740481C1C}">
                <a14:useLocalDpi xmlns:a14="http://schemas.microsoft.com/office/drawing/2010/main" val="0"/>
              </a:ext>
            </a:extLst>
          </a:blip>
          <a:stretch>
            <a:fillRect/>
          </a:stretch>
        </p:blipFill>
        <p:spPr>
          <a:xfrm rot="5400000">
            <a:off x="4933896" y="2991532"/>
            <a:ext cx="896112" cy="640080"/>
          </a:xfrm>
          <a:prstGeom prst="rect">
            <a:avLst/>
          </a:prstGeom>
        </p:spPr>
      </p:pic>
      <p:sp>
        <p:nvSpPr>
          <p:cNvPr id="24" name="Content Placeholder 48"/>
          <p:cNvSpPr txBox="1">
            <a:spLocks/>
          </p:cNvSpPr>
          <p:nvPr/>
        </p:nvSpPr>
        <p:spPr>
          <a:xfrm>
            <a:off x="6084455" y="858206"/>
            <a:ext cx="2885810" cy="3909057"/>
          </a:xfrm>
          <a:prstGeom prst="rect">
            <a:avLst/>
          </a:prstGeom>
        </p:spPr>
        <p:txBody>
          <a:bodyPr vert="horz" lIns="0" tIns="0" rIns="0" bIns="0" rtlCol="0" anchor="ctr">
            <a:noAutofit/>
          </a:bodyPr>
          <a:lstStyle>
            <a:lvl1pPr marL="342900" indent="-347472" algn="l" defTabSz="914400" rtl="0" eaLnBrk="1" latinLnBrk="0" hangingPunct="1">
              <a:lnSpc>
                <a:spcPct val="100000"/>
              </a:lnSpc>
              <a:spcBef>
                <a:spcPts val="1200"/>
              </a:spcBef>
              <a:buClr>
                <a:schemeClr val="accent1"/>
              </a:buClr>
              <a:buSzPct val="100000"/>
              <a:buFont typeface="Arial"/>
              <a:buChar char="•"/>
              <a:defRPr lang="en-US" sz="2400" b="1" kern="1200" dirty="0" smtClean="0">
                <a:solidFill>
                  <a:schemeClr val="tx1"/>
                </a:solidFill>
                <a:latin typeface="+mn-lt"/>
                <a:ea typeface="+mn-ea"/>
                <a:cs typeface="+mn-cs"/>
              </a:defRPr>
            </a:lvl1pPr>
            <a:lvl2pPr marL="685800" indent="-347472" algn="l" defTabSz="914400" rtl="0" eaLnBrk="1" latinLnBrk="0" hangingPunct="1">
              <a:lnSpc>
                <a:spcPct val="100000"/>
              </a:lnSpc>
              <a:spcBef>
                <a:spcPts val="600"/>
              </a:spcBef>
              <a:buClr>
                <a:schemeClr val="tx1">
                  <a:lumMod val="60000"/>
                  <a:lumOff val="40000"/>
                </a:schemeClr>
              </a:buClr>
              <a:buSzPct val="100000"/>
              <a:buFont typeface="Lucida Grande"/>
              <a:buChar char="­"/>
              <a:defRPr lang="en-US" sz="2000" kern="1200" baseline="0" dirty="0">
                <a:solidFill>
                  <a:schemeClr val="tx1"/>
                </a:solidFill>
                <a:latin typeface="+mn-lt"/>
                <a:ea typeface="+mn-ea"/>
                <a:cs typeface="+mn-cs"/>
              </a:defRPr>
            </a:lvl2pPr>
            <a:lvl3pPr marL="1200150" indent="-285750" algn="l" defTabSz="914400" rtl="0" eaLnBrk="1" latinLnBrk="0" hangingPunct="1">
              <a:lnSpc>
                <a:spcPct val="100000"/>
              </a:lnSpc>
              <a:spcBef>
                <a:spcPts val="1200"/>
              </a:spcBef>
              <a:buClr>
                <a:schemeClr val="tx1">
                  <a:lumMod val="60000"/>
                  <a:lumOff val="40000"/>
                </a:schemeClr>
              </a:buClr>
              <a:buFont typeface="Arial"/>
              <a:buChar char="•"/>
              <a:defRPr lang="en-US" sz="1800" kern="1200" dirty="0" smtClean="0">
                <a:solidFill>
                  <a:schemeClr val="tx1"/>
                </a:solidFill>
                <a:latin typeface="+mn-lt"/>
                <a:ea typeface="+mn-ea"/>
                <a:cs typeface="+mn-cs"/>
              </a:defRPr>
            </a:lvl3pPr>
            <a:lvl4pPr marL="1657350" indent="-285750" algn="l" defTabSz="914400" rtl="0" eaLnBrk="1" latinLnBrk="0" hangingPunct="1">
              <a:lnSpc>
                <a:spcPct val="100000"/>
              </a:lnSpc>
              <a:spcBef>
                <a:spcPts val="1200"/>
              </a:spcBef>
              <a:buClr>
                <a:schemeClr val="tx1">
                  <a:lumMod val="60000"/>
                  <a:lumOff val="40000"/>
                </a:schemeClr>
              </a:buClr>
              <a:buFont typeface="Lucida Grande"/>
              <a:buChar char="­"/>
              <a:defRPr lang="en-US" sz="1800" kern="1200" dirty="0" smtClean="0">
                <a:solidFill>
                  <a:schemeClr val="tx1"/>
                </a:solidFill>
                <a:latin typeface="+mn-lt"/>
                <a:ea typeface="+mn-ea"/>
                <a:cs typeface="+mn-cs"/>
              </a:defRPr>
            </a:lvl4pPr>
            <a:lvl5pPr marL="625475" indent="-457200" algn="l" defTabSz="914400" rtl="0" eaLnBrk="1" latinLnBrk="0" hangingPunct="1">
              <a:lnSpc>
                <a:spcPct val="90000"/>
              </a:lnSpc>
              <a:spcBef>
                <a:spcPts val="1200"/>
              </a:spcBef>
              <a:buClr>
                <a:schemeClr val="bg1">
                  <a:lumMod val="65000"/>
                </a:schemeClr>
              </a:buClr>
              <a:buFont typeface="Arial" pitchFamily="34" charset="0"/>
              <a:buChar char="•"/>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r>
              <a:rPr lang="en-US" sz="1800" dirty="0">
                <a:solidFill>
                  <a:schemeClr val="accent1"/>
                </a:solidFill>
              </a:rPr>
              <a:t>Single-node type means easier administration and </a:t>
            </a:r>
            <a:r>
              <a:rPr lang="en-US" sz="1800" dirty="0" smtClean="0">
                <a:solidFill>
                  <a:schemeClr val="accent1"/>
                </a:solidFill>
              </a:rPr>
              <a:t>scaling</a:t>
            </a:r>
            <a:endParaRPr lang="en-US" sz="1800" dirty="0"/>
          </a:p>
          <a:p>
            <a:pPr indent="-342900">
              <a:lnSpc>
                <a:spcPct val="90000"/>
              </a:lnSpc>
              <a:buFont typeface="Wingdings" charset="2"/>
              <a:buChar char="§"/>
            </a:pPr>
            <a:r>
              <a:rPr lang="en-US" sz="1400" b="0" dirty="0"/>
              <a:t>Writes are </a:t>
            </a:r>
            <a:r>
              <a:rPr lang="en-US" sz="1400" b="0" dirty="0" err="1"/>
              <a:t>async</a:t>
            </a:r>
            <a:r>
              <a:rPr lang="en-US" sz="1400" b="0" dirty="0"/>
              <a:t> by default</a:t>
            </a:r>
          </a:p>
          <a:p>
            <a:pPr indent="-342900">
              <a:lnSpc>
                <a:spcPct val="90000"/>
              </a:lnSpc>
              <a:buFont typeface="Wingdings" charset="2"/>
              <a:buChar char="§"/>
            </a:pPr>
            <a:r>
              <a:rPr lang="en-US" sz="1400" b="0" dirty="0"/>
              <a:t>Application gets acknowledgement when successfully in RAM and can trade-off waiting for replication or persistence per-write</a:t>
            </a:r>
          </a:p>
          <a:p>
            <a:pPr indent="-342900">
              <a:lnSpc>
                <a:spcPct val="90000"/>
              </a:lnSpc>
              <a:buFont typeface="Wingdings" charset="2"/>
              <a:buChar char="§"/>
            </a:pPr>
            <a:r>
              <a:rPr lang="en-US" sz="1400" b="0" dirty="0"/>
              <a:t>Replication to 1, 2 or 3 other nodes</a:t>
            </a:r>
          </a:p>
          <a:p>
            <a:pPr indent="-342900">
              <a:lnSpc>
                <a:spcPct val="90000"/>
              </a:lnSpc>
              <a:buFont typeface="Wingdings" charset="2"/>
              <a:buChar char="§"/>
            </a:pPr>
            <a:r>
              <a:rPr lang="en-US" sz="1400" b="0" dirty="0"/>
              <a:t>Replication is RAM-based so extremely fast</a:t>
            </a:r>
          </a:p>
          <a:p>
            <a:pPr indent="-342900">
              <a:lnSpc>
                <a:spcPct val="90000"/>
              </a:lnSpc>
              <a:buFont typeface="Wingdings" charset="2"/>
              <a:buChar char="§"/>
            </a:pPr>
            <a:r>
              <a:rPr lang="en-US" sz="1400" b="0" dirty="0"/>
              <a:t>Off-node replication is primary level of HA</a:t>
            </a:r>
          </a:p>
          <a:p>
            <a:pPr indent="-342900">
              <a:lnSpc>
                <a:spcPct val="90000"/>
              </a:lnSpc>
              <a:buFont typeface="Wingdings" charset="2"/>
              <a:buChar char="§"/>
            </a:pPr>
            <a:r>
              <a:rPr lang="en-US" sz="1400" b="0" dirty="0"/>
              <a:t>Disk written to as fast as possible – no waiting</a:t>
            </a:r>
          </a:p>
        </p:txBody>
      </p:sp>
    </p:spTree>
    <p:extLst>
      <p:ext uri="{BB962C8B-B14F-4D97-AF65-F5344CB8AC3E}">
        <p14:creationId xmlns:p14="http://schemas.microsoft.com/office/powerpoint/2010/main" val="281710330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400"/>
                                        <p:tgtEl>
                                          <p:spTgt spid="16"/>
                                        </p:tgtEl>
                                      </p:cBhvr>
                                    </p:animEffect>
                                  </p:childTnLst>
                                </p:cTn>
                              </p:par>
                            </p:childTnLst>
                          </p:cTn>
                        </p:par>
                        <p:par>
                          <p:cTn id="8" fill="hold">
                            <p:stCondLst>
                              <p:cond delay="400"/>
                            </p:stCondLst>
                            <p:childTnLst>
                              <p:par>
                                <p:cTn id="9" presetID="0" presetClass="path" presetSubtype="0" accel="50000" decel="50000" fill="hold" nodeType="afterEffect">
                                  <p:stCondLst>
                                    <p:cond delay="0"/>
                                  </p:stCondLst>
                                  <p:childTnLst>
                                    <p:animMotion origin="layout" path="M 0.00035 -0.00061 L 0.00035 0.25718 " pathEditMode="relative" rAng="0" ptsTypes="AA">
                                      <p:cBhvr>
                                        <p:cTn id="10" dur="1000" fill="hold"/>
                                        <p:tgtEl>
                                          <p:spTgt spid="16"/>
                                        </p:tgtEl>
                                        <p:attrNameLst>
                                          <p:attrName>ppt_x</p:attrName>
                                          <p:attrName>ppt_y</p:attrName>
                                        </p:attrNameLst>
                                      </p:cBhvr>
                                      <p:rCtr x="0" y="12874"/>
                                    </p:animMotion>
                                  </p:childTnLst>
                                </p:cTn>
                              </p:par>
                            </p:childTnLst>
                          </p:cTn>
                        </p:par>
                        <p:par>
                          <p:cTn id="11" fill="hold">
                            <p:stCondLst>
                              <p:cond delay="1400"/>
                            </p:stCondLst>
                            <p:childTnLst>
                              <p:par>
                                <p:cTn id="12" presetID="1"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childTnLst>
                                </p:cTn>
                              </p:par>
                            </p:childTnLst>
                          </p:cTn>
                        </p:par>
                        <p:par>
                          <p:cTn id="16" fill="hold">
                            <p:stCondLst>
                              <p:cond delay="1400"/>
                            </p:stCondLst>
                            <p:childTnLst>
                              <p:par>
                                <p:cTn id="17" presetID="35" presetClass="path" presetSubtype="0" accel="50000" decel="50000" fill="hold" nodeType="afterEffect">
                                  <p:stCondLst>
                                    <p:cond delay="0"/>
                                  </p:stCondLst>
                                  <p:childTnLst>
                                    <p:animMotion origin="layout" path="M 3.05556E-6 -1.17011E-6 L -0.23125 -0.00093 " pathEditMode="relative" rAng="0" ptsTypes="AA">
                                      <p:cBhvr>
                                        <p:cTn id="18" dur="1300" fill="hold"/>
                                        <p:tgtEl>
                                          <p:spTgt spid="18"/>
                                        </p:tgtEl>
                                        <p:attrNameLst>
                                          <p:attrName>ppt_x</p:attrName>
                                          <p:attrName>ppt_y</p:attrName>
                                        </p:attrNameLst>
                                      </p:cBhvr>
                                      <p:rCtr x="-11563" y="-62"/>
                                    </p:animMotion>
                                  </p:childTnLst>
                                </p:cTn>
                              </p:par>
                              <p:par>
                                <p:cTn id="19" presetID="50" presetClass="path" presetSubtype="0" accel="50000" decel="50000" fill="hold" nodeType="withEffect">
                                  <p:stCondLst>
                                    <p:cond delay="0"/>
                                  </p:stCondLst>
                                  <p:childTnLst>
                                    <p:animMotion origin="layout" path="M 0.00035 -0.00123 L 0.15243 -0.03674 C 0.19445 -0.03674 0.18802 0.02347 0.18802 0.04415 L 0.18768 0.07132 L 0.18768 0.08614 " pathEditMode="relative" rAng="0" ptsTypes="FfFAF">
                                      <p:cBhvr>
                                        <p:cTn id="20" dur="1300" fill="hold"/>
                                        <p:tgtEl>
                                          <p:spTgt spid="21"/>
                                        </p:tgtEl>
                                        <p:attrNameLst>
                                          <p:attrName>ppt_x</p:attrName>
                                          <p:attrName>ppt_y</p:attrName>
                                        </p:attrNameLst>
                                      </p:cBhvr>
                                      <p:rCtr x="9705" y="2593"/>
                                    </p:animMotion>
                                  </p:childTnLst>
                                </p:cTn>
                              </p:par>
                            </p:childTnLst>
                          </p:cTn>
                        </p:par>
                        <p:par>
                          <p:cTn id="21" fill="hold">
                            <p:stCondLst>
                              <p:cond delay="2700"/>
                            </p:stCondLst>
                            <p:childTnLst>
                              <p:par>
                                <p:cTn id="22" presetID="35" presetClass="path" presetSubtype="0" accel="50000" decel="50000" fill="hold" nodeType="afterEffect">
                                  <p:stCondLst>
                                    <p:cond delay="0"/>
                                  </p:stCondLst>
                                  <p:childTnLst>
                                    <p:animMotion origin="layout" path="M -0.23125 -0.00093 L -0.57726 -0.00093 " pathEditMode="relative" rAng="0" ptsTypes="AA">
                                      <p:cBhvr>
                                        <p:cTn id="23" dur="1500" fill="hold"/>
                                        <p:tgtEl>
                                          <p:spTgt spid="18"/>
                                        </p:tgtEl>
                                        <p:attrNameLst>
                                          <p:attrName>ppt_x</p:attrName>
                                          <p:attrName>ppt_y</p:attrName>
                                        </p:attrNameLst>
                                      </p:cBhvr>
                                      <p:rCtr x="-17309" y="0"/>
                                    </p:animMotion>
                                  </p:childTnLst>
                                </p:cTn>
                              </p:par>
                              <p:par>
                                <p:cTn id="24" presetID="0" presetClass="path" presetSubtype="0" accel="50000" decel="50000" fill="hold" nodeType="withEffect">
                                  <p:stCondLst>
                                    <p:cond delay="0"/>
                                  </p:stCondLst>
                                  <p:childTnLst>
                                    <p:animMotion origin="layout" path="M 0.18767 0.08603 C 0.18871 0.12951 0.18958 0.1736 0.18906 0.1955 C 0.18871 0.2177 0.18958 0.214 0.18541 0.21893 C 0.18107 0.22387 0.19479 0.22448 0.16371 0.22541 C 0.13281 0.22664 0.02743 0.22541 0.00034 0.22541 " pathEditMode="relative" rAng="0" ptsTypes="aaaaA">
                                      <p:cBhvr>
                                        <p:cTn id="25" dur="1500" fill="hold"/>
                                        <p:tgtEl>
                                          <p:spTgt spid="21"/>
                                        </p:tgtEl>
                                        <p:attrNameLst>
                                          <p:attrName>ppt_x</p:attrName>
                                          <p:attrName>ppt_y</p:attrName>
                                        </p:attrNameLst>
                                      </p:cBhvr>
                                      <p:rCtr x="-9010" y="70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4294967295"/>
          </p:nvPr>
        </p:nvSpPr>
        <p:spPr>
          <a:xfrm>
            <a:off x="164627" y="615868"/>
            <a:ext cx="8991600" cy="4114800"/>
          </a:xfrm>
        </p:spPr>
        <p:txBody>
          <a:bodyPr>
            <a:normAutofit/>
          </a:bodyPr>
          <a:lstStyle/>
          <a:p>
            <a:pPr marL="57147" indent="0">
              <a:buNone/>
            </a:pPr>
            <a:r>
              <a:rPr lang="en-US" dirty="0"/>
              <a:t>Initial file layout</a:t>
            </a:r>
            <a:r>
              <a:rPr lang="en-US" dirty="0" smtClean="0"/>
              <a:t>:</a:t>
            </a:r>
          </a:p>
          <a:p>
            <a:pPr marL="57147" indent="0">
              <a:buNone/>
            </a:pPr>
            <a:endParaRPr lang="en-US" dirty="0"/>
          </a:p>
          <a:p>
            <a:pPr marL="57147" indent="0">
              <a:buNone/>
            </a:pPr>
            <a:endParaRPr lang="en-US" sz="2000" dirty="0"/>
          </a:p>
          <a:p>
            <a:pPr marL="57147" indent="0">
              <a:buNone/>
            </a:pPr>
            <a:endParaRPr lang="en-US" dirty="0"/>
          </a:p>
          <a:p>
            <a:pPr marL="57147" indent="0">
              <a:buNone/>
            </a:pPr>
            <a:r>
              <a:rPr lang="en-US" dirty="0"/>
              <a:t>Update some data:</a:t>
            </a:r>
          </a:p>
          <a:p>
            <a:pPr marL="57147" indent="0">
              <a:buNone/>
            </a:pPr>
            <a:endParaRPr lang="en-US" sz="3200" dirty="0"/>
          </a:p>
          <a:p>
            <a:pPr marL="57147" indent="0">
              <a:buNone/>
            </a:pPr>
            <a:endParaRPr lang="en-US" sz="2800" dirty="0"/>
          </a:p>
          <a:p>
            <a:pPr marL="57147" indent="0">
              <a:spcBef>
                <a:spcPts val="800"/>
              </a:spcBef>
              <a:buNone/>
            </a:pPr>
            <a:r>
              <a:rPr lang="en-US" dirty="0"/>
              <a:t>After compaction:</a:t>
            </a:r>
            <a:endParaRPr lang="en-US" sz="1800" dirty="0" smtClean="0"/>
          </a:p>
        </p:txBody>
      </p:sp>
      <p:sp>
        <p:nvSpPr>
          <p:cNvPr id="6" name="Title 2"/>
          <p:cNvSpPr>
            <a:spLocks noGrp="1"/>
          </p:cNvSpPr>
          <p:nvPr>
            <p:ph type="title"/>
          </p:nvPr>
        </p:nvSpPr>
        <p:spPr/>
        <p:txBody>
          <a:bodyPr>
            <a:normAutofit/>
          </a:bodyPr>
          <a:lstStyle/>
          <a:p>
            <a:r>
              <a:rPr lang="en-US" sz="3200" dirty="0" smtClean="0">
                <a:ea typeface="ＭＳ Ｐゴシック" pitchFamily="34" charset="-128"/>
              </a:rPr>
              <a:t>On-Disk Compaction</a:t>
            </a:r>
            <a:endParaRPr lang="en-US" sz="3200" dirty="0">
              <a:ea typeface="ＭＳ Ｐゴシック" pitchFamily="34" charset="-128"/>
            </a:endParaRPr>
          </a:p>
        </p:txBody>
      </p:sp>
      <p:cxnSp>
        <p:nvCxnSpPr>
          <p:cNvPr id="23" name="Straight Arrow Connector 22"/>
          <p:cNvCxnSpPr/>
          <p:nvPr/>
        </p:nvCxnSpPr>
        <p:spPr>
          <a:xfrm>
            <a:off x="1258215" y="1503735"/>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429582" y="1503735"/>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303637" y="2957263"/>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267107" y="4318622"/>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415285" y="4318622"/>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623197" y="2957263"/>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782977" y="2957263"/>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2757" y="2957263"/>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463417" y="2957263"/>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563463" y="4318622"/>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a:xfrm>
            <a:off x="434199" y="1144882"/>
            <a:ext cx="781466" cy="717706"/>
            <a:chOff x="4583724" y="1364723"/>
            <a:chExt cx="354485" cy="338109"/>
          </a:xfrm>
        </p:grpSpPr>
        <p:pic>
          <p:nvPicPr>
            <p:cNvPr id="47" name="Picture 46"/>
            <p:cNvPicPr>
              <a:picLocks noChangeAspect="1"/>
            </p:cNvPicPr>
            <p:nvPr/>
          </p:nvPicPr>
          <p:blipFill>
            <a:blip r:embed="rId3"/>
            <a:stretch>
              <a:fillRect/>
            </a:stretch>
          </p:blipFill>
          <p:spPr>
            <a:xfrm>
              <a:off x="4634299" y="1364723"/>
              <a:ext cx="267215" cy="338109"/>
            </a:xfrm>
            <a:prstGeom prst="rect">
              <a:avLst/>
            </a:prstGeom>
          </p:spPr>
        </p:pic>
        <p:sp>
          <p:nvSpPr>
            <p:cNvPr id="48" name="TextBox 47"/>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1</a:t>
              </a:r>
            </a:p>
            <a:p>
              <a:pPr algn="ctr"/>
              <a:r>
                <a:rPr lang="en-US" sz="1200" b="1" dirty="0" smtClean="0">
                  <a:solidFill>
                    <a:srgbClr val="139DD9"/>
                  </a:solidFill>
                </a:rPr>
                <a:t>V: ABC</a:t>
              </a:r>
              <a:endParaRPr lang="en-US" sz="1200" b="1" dirty="0">
                <a:solidFill>
                  <a:srgbClr val="139DD9"/>
                </a:solidFill>
              </a:endParaRPr>
            </a:p>
          </p:txBody>
        </p:sp>
      </p:grpSp>
      <p:grpSp>
        <p:nvGrpSpPr>
          <p:cNvPr id="49" name="Group 48"/>
          <p:cNvGrpSpPr/>
          <p:nvPr/>
        </p:nvGrpSpPr>
        <p:grpSpPr>
          <a:xfrm>
            <a:off x="1605565" y="1144882"/>
            <a:ext cx="781466" cy="717706"/>
            <a:chOff x="4583724" y="1364723"/>
            <a:chExt cx="354485" cy="338109"/>
          </a:xfrm>
        </p:grpSpPr>
        <p:pic>
          <p:nvPicPr>
            <p:cNvPr id="50" name="Picture 49"/>
            <p:cNvPicPr>
              <a:picLocks noChangeAspect="1"/>
            </p:cNvPicPr>
            <p:nvPr/>
          </p:nvPicPr>
          <p:blipFill>
            <a:blip r:embed="rId3"/>
            <a:stretch>
              <a:fillRect/>
            </a:stretch>
          </p:blipFill>
          <p:spPr>
            <a:xfrm>
              <a:off x="4634299" y="1364723"/>
              <a:ext cx="267215" cy="338109"/>
            </a:xfrm>
            <a:prstGeom prst="rect">
              <a:avLst/>
            </a:prstGeom>
          </p:spPr>
        </p:pic>
        <p:sp>
          <p:nvSpPr>
            <p:cNvPr id="51" name="TextBox 50"/>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2</a:t>
              </a:r>
            </a:p>
            <a:p>
              <a:pPr algn="ctr"/>
              <a:r>
                <a:rPr lang="en-US" sz="1200" b="1" dirty="0" smtClean="0">
                  <a:solidFill>
                    <a:srgbClr val="139DD9"/>
                  </a:solidFill>
                </a:rPr>
                <a:t>V: DEF</a:t>
              </a:r>
              <a:endParaRPr lang="en-US" sz="1200" b="1" dirty="0">
                <a:solidFill>
                  <a:srgbClr val="139DD9"/>
                </a:solidFill>
              </a:endParaRPr>
            </a:p>
          </p:txBody>
        </p:sp>
      </p:grpSp>
      <p:grpSp>
        <p:nvGrpSpPr>
          <p:cNvPr id="52" name="Group 51"/>
          <p:cNvGrpSpPr/>
          <p:nvPr/>
        </p:nvGrpSpPr>
        <p:grpSpPr>
          <a:xfrm>
            <a:off x="2776933" y="1144882"/>
            <a:ext cx="781466" cy="717706"/>
            <a:chOff x="4583724" y="1364723"/>
            <a:chExt cx="354485" cy="338109"/>
          </a:xfrm>
        </p:grpSpPr>
        <p:pic>
          <p:nvPicPr>
            <p:cNvPr id="53" name="Picture 52"/>
            <p:cNvPicPr>
              <a:picLocks noChangeAspect="1"/>
            </p:cNvPicPr>
            <p:nvPr/>
          </p:nvPicPr>
          <p:blipFill>
            <a:blip r:embed="rId3"/>
            <a:stretch>
              <a:fillRect/>
            </a:stretch>
          </p:blipFill>
          <p:spPr>
            <a:xfrm>
              <a:off x="4634299" y="1364723"/>
              <a:ext cx="267215" cy="338109"/>
            </a:xfrm>
            <a:prstGeom prst="rect">
              <a:avLst/>
            </a:prstGeom>
          </p:spPr>
        </p:pic>
        <p:sp>
          <p:nvSpPr>
            <p:cNvPr id="54" name="TextBox 53"/>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3</a:t>
              </a:r>
            </a:p>
            <a:p>
              <a:pPr algn="ctr"/>
              <a:r>
                <a:rPr lang="en-US" sz="1200" b="1" dirty="0" smtClean="0">
                  <a:solidFill>
                    <a:srgbClr val="139DD9"/>
                  </a:solidFill>
                </a:rPr>
                <a:t>V: XYZ</a:t>
              </a:r>
              <a:endParaRPr lang="en-US" sz="1200" b="1" dirty="0">
                <a:solidFill>
                  <a:srgbClr val="139DD9"/>
                </a:solidFill>
              </a:endParaRPr>
            </a:p>
          </p:txBody>
        </p:sp>
      </p:grpSp>
      <p:grpSp>
        <p:nvGrpSpPr>
          <p:cNvPr id="55" name="Group 54"/>
          <p:cNvGrpSpPr/>
          <p:nvPr/>
        </p:nvGrpSpPr>
        <p:grpSpPr>
          <a:xfrm>
            <a:off x="434199" y="2582457"/>
            <a:ext cx="781466" cy="717706"/>
            <a:chOff x="4583724" y="1364723"/>
            <a:chExt cx="354485" cy="338109"/>
          </a:xfrm>
        </p:grpSpPr>
        <p:pic>
          <p:nvPicPr>
            <p:cNvPr id="56" name="Picture 55"/>
            <p:cNvPicPr>
              <a:picLocks noChangeAspect="1"/>
            </p:cNvPicPr>
            <p:nvPr/>
          </p:nvPicPr>
          <p:blipFill>
            <a:blip r:embed="rId3"/>
            <a:stretch>
              <a:fillRect/>
            </a:stretch>
          </p:blipFill>
          <p:spPr>
            <a:xfrm>
              <a:off x="4634299" y="1364723"/>
              <a:ext cx="267215" cy="338109"/>
            </a:xfrm>
            <a:prstGeom prst="rect">
              <a:avLst/>
            </a:prstGeom>
          </p:spPr>
        </p:pic>
        <p:sp>
          <p:nvSpPr>
            <p:cNvPr id="57" name="TextBox 56"/>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1</a:t>
              </a:r>
            </a:p>
            <a:p>
              <a:pPr algn="ctr"/>
              <a:r>
                <a:rPr lang="en-US" sz="1200" b="1" dirty="0" smtClean="0">
                  <a:solidFill>
                    <a:srgbClr val="139DD9"/>
                  </a:solidFill>
                </a:rPr>
                <a:t>V: ABC</a:t>
              </a:r>
              <a:endParaRPr lang="en-US" sz="1200" b="1" dirty="0">
                <a:solidFill>
                  <a:srgbClr val="139DD9"/>
                </a:solidFill>
              </a:endParaRPr>
            </a:p>
          </p:txBody>
        </p:sp>
      </p:grpSp>
      <p:grpSp>
        <p:nvGrpSpPr>
          <p:cNvPr id="58" name="Group 57"/>
          <p:cNvGrpSpPr/>
          <p:nvPr/>
        </p:nvGrpSpPr>
        <p:grpSpPr>
          <a:xfrm>
            <a:off x="1593979" y="2582457"/>
            <a:ext cx="781466" cy="717706"/>
            <a:chOff x="4583724" y="1364723"/>
            <a:chExt cx="354485" cy="338109"/>
          </a:xfrm>
        </p:grpSpPr>
        <p:pic>
          <p:nvPicPr>
            <p:cNvPr id="59" name="Picture 58"/>
            <p:cNvPicPr>
              <a:picLocks noChangeAspect="1"/>
            </p:cNvPicPr>
            <p:nvPr/>
          </p:nvPicPr>
          <p:blipFill>
            <a:blip r:embed="rId3"/>
            <a:stretch>
              <a:fillRect/>
            </a:stretch>
          </p:blipFill>
          <p:spPr>
            <a:xfrm>
              <a:off x="4634299" y="1364723"/>
              <a:ext cx="267215" cy="338109"/>
            </a:xfrm>
            <a:prstGeom prst="rect">
              <a:avLst/>
            </a:prstGeom>
          </p:spPr>
        </p:pic>
        <p:sp>
          <p:nvSpPr>
            <p:cNvPr id="60" name="TextBox 59"/>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2</a:t>
              </a:r>
            </a:p>
            <a:p>
              <a:pPr algn="ctr"/>
              <a:r>
                <a:rPr lang="en-US" sz="1200" b="1" dirty="0" smtClean="0">
                  <a:solidFill>
                    <a:srgbClr val="139DD9"/>
                  </a:solidFill>
                </a:rPr>
                <a:t>V: DEF</a:t>
              </a:r>
              <a:endParaRPr lang="en-US" sz="1200" b="1" dirty="0">
                <a:solidFill>
                  <a:srgbClr val="139DD9"/>
                </a:solidFill>
              </a:endParaRPr>
            </a:p>
          </p:txBody>
        </p:sp>
      </p:grpSp>
      <p:grpSp>
        <p:nvGrpSpPr>
          <p:cNvPr id="61" name="Group 60"/>
          <p:cNvGrpSpPr/>
          <p:nvPr/>
        </p:nvGrpSpPr>
        <p:grpSpPr>
          <a:xfrm>
            <a:off x="2753759" y="2582457"/>
            <a:ext cx="781466" cy="717706"/>
            <a:chOff x="4583724" y="1364723"/>
            <a:chExt cx="354485" cy="338109"/>
          </a:xfrm>
        </p:grpSpPr>
        <p:pic>
          <p:nvPicPr>
            <p:cNvPr id="62" name="Picture 61"/>
            <p:cNvPicPr>
              <a:picLocks noChangeAspect="1"/>
            </p:cNvPicPr>
            <p:nvPr/>
          </p:nvPicPr>
          <p:blipFill>
            <a:blip r:embed="rId3"/>
            <a:stretch>
              <a:fillRect/>
            </a:stretch>
          </p:blipFill>
          <p:spPr>
            <a:xfrm>
              <a:off x="4634299" y="1364723"/>
              <a:ext cx="267215" cy="338109"/>
            </a:xfrm>
            <a:prstGeom prst="rect">
              <a:avLst/>
            </a:prstGeom>
          </p:spPr>
        </p:pic>
        <p:sp>
          <p:nvSpPr>
            <p:cNvPr id="63" name="TextBox 62"/>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3</a:t>
              </a:r>
            </a:p>
            <a:p>
              <a:pPr algn="ctr"/>
              <a:r>
                <a:rPr lang="en-US" sz="1200" b="1" dirty="0" smtClean="0">
                  <a:solidFill>
                    <a:srgbClr val="139DD9"/>
                  </a:solidFill>
                </a:rPr>
                <a:t>V: XYZ</a:t>
              </a:r>
              <a:endParaRPr lang="en-US" sz="1200" b="1" dirty="0">
                <a:solidFill>
                  <a:srgbClr val="139DD9"/>
                </a:solidFill>
              </a:endParaRPr>
            </a:p>
          </p:txBody>
        </p:sp>
      </p:grpSp>
      <p:grpSp>
        <p:nvGrpSpPr>
          <p:cNvPr id="64" name="Group 63"/>
          <p:cNvGrpSpPr/>
          <p:nvPr/>
        </p:nvGrpSpPr>
        <p:grpSpPr>
          <a:xfrm>
            <a:off x="3913539" y="2582457"/>
            <a:ext cx="781466" cy="717706"/>
            <a:chOff x="4583724" y="1364723"/>
            <a:chExt cx="354485" cy="338109"/>
          </a:xfrm>
        </p:grpSpPr>
        <p:pic>
          <p:nvPicPr>
            <p:cNvPr id="65" name="Picture 64"/>
            <p:cNvPicPr>
              <a:picLocks noChangeAspect="1"/>
            </p:cNvPicPr>
            <p:nvPr/>
          </p:nvPicPr>
          <p:blipFill>
            <a:blip r:embed="rId3"/>
            <a:stretch>
              <a:fillRect/>
            </a:stretch>
          </p:blipFill>
          <p:spPr>
            <a:xfrm>
              <a:off x="4634299" y="1364723"/>
              <a:ext cx="267215" cy="338109"/>
            </a:xfrm>
            <a:prstGeom prst="rect">
              <a:avLst/>
            </a:prstGeom>
          </p:spPr>
        </p:pic>
        <p:sp>
          <p:nvSpPr>
            <p:cNvPr id="66" name="TextBox 65"/>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1</a:t>
              </a:r>
            </a:p>
            <a:p>
              <a:pPr algn="ctr"/>
              <a:r>
                <a:rPr lang="en-US" sz="1200" b="1" dirty="0" smtClean="0">
                  <a:solidFill>
                    <a:srgbClr val="139DD9"/>
                  </a:solidFill>
                </a:rPr>
                <a:t>V: 123</a:t>
              </a:r>
              <a:endParaRPr lang="en-US" sz="1200" b="1" dirty="0">
                <a:solidFill>
                  <a:srgbClr val="139DD9"/>
                </a:solidFill>
              </a:endParaRPr>
            </a:p>
          </p:txBody>
        </p:sp>
      </p:grpSp>
      <p:grpSp>
        <p:nvGrpSpPr>
          <p:cNvPr id="67" name="Group 66"/>
          <p:cNvGrpSpPr/>
          <p:nvPr/>
        </p:nvGrpSpPr>
        <p:grpSpPr>
          <a:xfrm>
            <a:off x="5073319" y="2582457"/>
            <a:ext cx="781466" cy="717706"/>
            <a:chOff x="4583724" y="1364723"/>
            <a:chExt cx="354485" cy="338109"/>
          </a:xfrm>
        </p:grpSpPr>
        <p:pic>
          <p:nvPicPr>
            <p:cNvPr id="68" name="Picture 67"/>
            <p:cNvPicPr>
              <a:picLocks noChangeAspect="1"/>
            </p:cNvPicPr>
            <p:nvPr/>
          </p:nvPicPr>
          <p:blipFill>
            <a:blip r:embed="rId3"/>
            <a:stretch>
              <a:fillRect/>
            </a:stretch>
          </p:blipFill>
          <p:spPr>
            <a:xfrm>
              <a:off x="4634299" y="1364723"/>
              <a:ext cx="267215" cy="338109"/>
            </a:xfrm>
            <a:prstGeom prst="rect">
              <a:avLst/>
            </a:prstGeom>
          </p:spPr>
        </p:pic>
        <p:sp>
          <p:nvSpPr>
            <p:cNvPr id="69" name="TextBox 68"/>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4</a:t>
              </a:r>
            </a:p>
            <a:p>
              <a:pPr algn="ctr"/>
              <a:r>
                <a:rPr lang="en-US" sz="1200" b="1" dirty="0" smtClean="0">
                  <a:solidFill>
                    <a:srgbClr val="139DD9"/>
                  </a:solidFill>
                </a:rPr>
                <a:t>V: MNO</a:t>
              </a:r>
              <a:endParaRPr lang="en-US" sz="1200" b="1" dirty="0">
                <a:solidFill>
                  <a:srgbClr val="139DD9"/>
                </a:solidFill>
              </a:endParaRPr>
            </a:p>
          </p:txBody>
        </p:sp>
      </p:grpSp>
      <p:grpSp>
        <p:nvGrpSpPr>
          <p:cNvPr id="70" name="Group 69"/>
          <p:cNvGrpSpPr/>
          <p:nvPr/>
        </p:nvGrpSpPr>
        <p:grpSpPr>
          <a:xfrm>
            <a:off x="6233099" y="2582457"/>
            <a:ext cx="781466" cy="717706"/>
            <a:chOff x="4583724" y="1364723"/>
            <a:chExt cx="354485" cy="338109"/>
          </a:xfrm>
        </p:grpSpPr>
        <p:pic>
          <p:nvPicPr>
            <p:cNvPr id="71" name="Picture 70"/>
            <p:cNvPicPr>
              <a:picLocks noChangeAspect="1"/>
            </p:cNvPicPr>
            <p:nvPr/>
          </p:nvPicPr>
          <p:blipFill>
            <a:blip r:embed="rId3"/>
            <a:stretch>
              <a:fillRect/>
            </a:stretch>
          </p:blipFill>
          <p:spPr>
            <a:xfrm>
              <a:off x="4634299" y="1364723"/>
              <a:ext cx="267215" cy="338109"/>
            </a:xfrm>
            <a:prstGeom prst="rect">
              <a:avLst/>
            </a:prstGeom>
          </p:spPr>
        </p:pic>
        <p:sp>
          <p:nvSpPr>
            <p:cNvPr id="72" name="TextBox 71"/>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2</a:t>
              </a:r>
            </a:p>
            <a:p>
              <a:pPr algn="ctr"/>
              <a:r>
                <a:rPr lang="en-US" sz="1200" b="1" dirty="0" smtClean="0">
                  <a:solidFill>
                    <a:srgbClr val="139DD9"/>
                  </a:solidFill>
                </a:rPr>
                <a:t>V: 456</a:t>
              </a:r>
              <a:endParaRPr lang="en-US" sz="1200" b="1" dirty="0">
                <a:solidFill>
                  <a:srgbClr val="139DD9"/>
                </a:solidFill>
              </a:endParaRPr>
            </a:p>
          </p:txBody>
        </p:sp>
      </p:grpSp>
      <p:grpSp>
        <p:nvGrpSpPr>
          <p:cNvPr id="73" name="Group 72"/>
          <p:cNvGrpSpPr/>
          <p:nvPr/>
        </p:nvGrpSpPr>
        <p:grpSpPr>
          <a:xfrm>
            <a:off x="454685" y="3916042"/>
            <a:ext cx="781466" cy="717706"/>
            <a:chOff x="4583724" y="1364723"/>
            <a:chExt cx="354485" cy="338109"/>
          </a:xfrm>
        </p:grpSpPr>
        <p:pic>
          <p:nvPicPr>
            <p:cNvPr id="74" name="Picture 73"/>
            <p:cNvPicPr>
              <a:picLocks noChangeAspect="1"/>
            </p:cNvPicPr>
            <p:nvPr/>
          </p:nvPicPr>
          <p:blipFill>
            <a:blip r:embed="rId3"/>
            <a:stretch>
              <a:fillRect/>
            </a:stretch>
          </p:blipFill>
          <p:spPr>
            <a:xfrm>
              <a:off x="4634299" y="1364723"/>
              <a:ext cx="267215" cy="338109"/>
            </a:xfrm>
            <a:prstGeom prst="rect">
              <a:avLst/>
            </a:prstGeom>
          </p:spPr>
        </p:pic>
        <p:sp>
          <p:nvSpPr>
            <p:cNvPr id="75" name="TextBox 74"/>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3</a:t>
              </a:r>
            </a:p>
            <a:p>
              <a:pPr algn="ctr"/>
              <a:r>
                <a:rPr lang="en-US" sz="1200" b="1" dirty="0" smtClean="0">
                  <a:solidFill>
                    <a:srgbClr val="139DD9"/>
                  </a:solidFill>
                </a:rPr>
                <a:t>V: XYZ</a:t>
              </a:r>
              <a:endParaRPr lang="en-US" sz="1200" b="1" dirty="0">
                <a:solidFill>
                  <a:srgbClr val="139DD9"/>
                </a:solidFill>
              </a:endParaRPr>
            </a:p>
          </p:txBody>
        </p:sp>
      </p:grpSp>
      <p:grpSp>
        <p:nvGrpSpPr>
          <p:cNvPr id="76" name="Group 75"/>
          <p:cNvGrpSpPr/>
          <p:nvPr/>
        </p:nvGrpSpPr>
        <p:grpSpPr>
          <a:xfrm>
            <a:off x="1602863" y="3916042"/>
            <a:ext cx="781466" cy="717706"/>
            <a:chOff x="4583724" y="1364723"/>
            <a:chExt cx="354485" cy="338109"/>
          </a:xfrm>
        </p:grpSpPr>
        <p:pic>
          <p:nvPicPr>
            <p:cNvPr id="77" name="Picture 76"/>
            <p:cNvPicPr>
              <a:picLocks noChangeAspect="1"/>
            </p:cNvPicPr>
            <p:nvPr/>
          </p:nvPicPr>
          <p:blipFill>
            <a:blip r:embed="rId3"/>
            <a:stretch>
              <a:fillRect/>
            </a:stretch>
          </p:blipFill>
          <p:spPr>
            <a:xfrm>
              <a:off x="4634299" y="1364723"/>
              <a:ext cx="267215" cy="338109"/>
            </a:xfrm>
            <a:prstGeom prst="rect">
              <a:avLst/>
            </a:prstGeom>
          </p:spPr>
        </p:pic>
        <p:sp>
          <p:nvSpPr>
            <p:cNvPr id="78" name="TextBox 77"/>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4</a:t>
              </a:r>
            </a:p>
            <a:p>
              <a:pPr algn="ctr"/>
              <a:r>
                <a:rPr lang="en-US" sz="1200" b="1" dirty="0" smtClean="0">
                  <a:solidFill>
                    <a:srgbClr val="139DD9"/>
                  </a:solidFill>
                </a:rPr>
                <a:t>V: MNO</a:t>
              </a:r>
              <a:endParaRPr lang="en-US" sz="1200" b="1" dirty="0">
                <a:solidFill>
                  <a:srgbClr val="139DD9"/>
                </a:solidFill>
              </a:endParaRPr>
            </a:p>
          </p:txBody>
        </p:sp>
      </p:grpSp>
      <p:grpSp>
        <p:nvGrpSpPr>
          <p:cNvPr id="79" name="Group 78"/>
          <p:cNvGrpSpPr/>
          <p:nvPr/>
        </p:nvGrpSpPr>
        <p:grpSpPr>
          <a:xfrm>
            <a:off x="2751041" y="3916042"/>
            <a:ext cx="781466" cy="717706"/>
            <a:chOff x="4583724" y="1364723"/>
            <a:chExt cx="354485" cy="338109"/>
          </a:xfrm>
        </p:grpSpPr>
        <p:pic>
          <p:nvPicPr>
            <p:cNvPr id="80" name="Picture 79"/>
            <p:cNvPicPr>
              <a:picLocks noChangeAspect="1"/>
            </p:cNvPicPr>
            <p:nvPr/>
          </p:nvPicPr>
          <p:blipFill>
            <a:blip r:embed="rId3"/>
            <a:stretch>
              <a:fillRect/>
            </a:stretch>
          </p:blipFill>
          <p:spPr>
            <a:xfrm>
              <a:off x="4634299" y="1364723"/>
              <a:ext cx="267215" cy="338109"/>
            </a:xfrm>
            <a:prstGeom prst="rect">
              <a:avLst/>
            </a:prstGeom>
          </p:spPr>
        </p:pic>
        <p:sp>
          <p:nvSpPr>
            <p:cNvPr id="81" name="TextBox 80"/>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2</a:t>
              </a:r>
            </a:p>
            <a:p>
              <a:pPr algn="ctr"/>
              <a:r>
                <a:rPr lang="en-US" sz="1200" b="1" dirty="0" smtClean="0">
                  <a:solidFill>
                    <a:srgbClr val="139DD9"/>
                  </a:solidFill>
                </a:rPr>
                <a:t>V: 456</a:t>
              </a:r>
              <a:endParaRPr lang="en-US" sz="1200" b="1" dirty="0">
                <a:solidFill>
                  <a:srgbClr val="139DD9"/>
                </a:solidFill>
              </a:endParaRPr>
            </a:p>
          </p:txBody>
        </p:sp>
      </p:grpSp>
      <p:grpSp>
        <p:nvGrpSpPr>
          <p:cNvPr id="91" name="Group 90"/>
          <p:cNvGrpSpPr/>
          <p:nvPr/>
        </p:nvGrpSpPr>
        <p:grpSpPr>
          <a:xfrm>
            <a:off x="3899219" y="3916042"/>
            <a:ext cx="781466" cy="717706"/>
            <a:chOff x="4583724" y="1364723"/>
            <a:chExt cx="354485" cy="338109"/>
          </a:xfrm>
        </p:grpSpPr>
        <p:pic>
          <p:nvPicPr>
            <p:cNvPr id="92" name="Picture 91"/>
            <p:cNvPicPr>
              <a:picLocks noChangeAspect="1"/>
            </p:cNvPicPr>
            <p:nvPr/>
          </p:nvPicPr>
          <p:blipFill>
            <a:blip r:embed="rId3"/>
            <a:stretch>
              <a:fillRect/>
            </a:stretch>
          </p:blipFill>
          <p:spPr>
            <a:xfrm>
              <a:off x="4634299" y="1364723"/>
              <a:ext cx="267215" cy="338109"/>
            </a:xfrm>
            <a:prstGeom prst="rect">
              <a:avLst/>
            </a:prstGeom>
          </p:spPr>
        </p:pic>
        <p:sp>
          <p:nvSpPr>
            <p:cNvPr id="93" name="TextBox 92"/>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1</a:t>
              </a:r>
            </a:p>
            <a:p>
              <a:pPr algn="ctr"/>
              <a:r>
                <a:rPr lang="en-US" sz="1200" b="1" dirty="0" smtClean="0">
                  <a:solidFill>
                    <a:srgbClr val="139DD9"/>
                  </a:solidFill>
                </a:rPr>
                <a:t>V: 789</a:t>
              </a:r>
              <a:endParaRPr lang="en-US" sz="1200" b="1" dirty="0">
                <a:solidFill>
                  <a:srgbClr val="139DD9"/>
                </a:solidFill>
              </a:endParaRPr>
            </a:p>
          </p:txBody>
        </p:sp>
      </p:grpSp>
      <p:sp>
        <p:nvSpPr>
          <p:cNvPr id="44" name="Multiply 43"/>
          <p:cNvSpPr/>
          <p:nvPr/>
        </p:nvSpPr>
        <p:spPr>
          <a:xfrm>
            <a:off x="1556712" y="2614363"/>
            <a:ext cx="914400" cy="685800"/>
          </a:xfrm>
          <a:prstGeom prst="mathMultiply">
            <a:avLst/>
          </a:prstGeom>
          <a:solidFill>
            <a:schemeClr val="accent2">
              <a:alpha val="27000"/>
            </a:schemeClr>
          </a:solidFill>
          <a:ln>
            <a:solidFill>
              <a:srgbClr val="E10021">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1600" dirty="0"/>
          </a:p>
        </p:txBody>
      </p:sp>
      <p:sp>
        <p:nvSpPr>
          <p:cNvPr id="45" name="Multiply 44"/>
          <p:cNvSpPr/>
          <p:nvPr/>
        </p:nvSpPr>
        <p:spPr>
          <a:xfrm>
            <a:off x="3873441" y="2614363"/>
            <a:ext cx="914400" cy="685800"/>
          </a:xfrm>
          <a:prstGeom prst="mathMultiply">
            <a:avLst/>
          </a:prstGeom>
          <a:solidFill>
            <a:schemeClr val="accent2">
              <a:alpha val="27000"/>
            </a:schemeClr>
          </a:solidFill>
          <a:ln>
            <a:solidFill>
              <a:srgbClr val="E10021">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1600" dirty="0"/>
          </a:p>
        </p:txBody>
      </p:sp>
      <p:sp>
        <p:nvSpPr>
          <p:cNvPr id="43" name="Multiply 42"/>
          <p:cNvSpPr/>
          <p:nvPr/>
        </p:nvSpPr>
        <p:spPr>
          <a:xfrm>
            <a:off x="378484" y="2614363"/>
            <a:ext cx="914400" cy="685800"/>
          </a:xfrm>
          <a:prstGeom prst="mathMultiply">
            <a:avLst/>
          </a:prstGeom>
          <a:solidFill>
            <a:schemeClr val="accent2">
              <a:alpha val="27000"/>
            </a:schemeClr>
          </a:solidFill>
          <a:ln>
            <a:solidFill>
              <a:srgbClr val="E10021">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lIns="91435" tIns="45718" rIns="91435" bIns="45718" rtlCol="0" anchor="ctr"/>
          <a:lstStyle/>
          <a:p>
            <a:pPr algn="ctr"/>
            <a:endParaRPr lang="en-US" sz="1600" dirty="0"/>
          </a:p>
        </p:txBody>
      </p:sp>
      <p:sp>
        <p:nvSpPr>
          <p:cNvPr id="4" name="Rectangle 3"/>
          <p:cNvSpPr/>
          <p:nvPr/>
        </p:nvSpPr>
        <p:spPr>
          <a:xfrm>
            <a:off x="335518" y="1044573"/>
            <a:ext cx="3359543" cy="890960"/>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p:cNvSpPr/>
          <p:nvPr/>
        </p:nvSpPr>
        <p:spPr>
          <a:xfrm>
            <a:off x="335518" y="1044573"/>
            <a:ext cx="2091242" cy="890960"/>
          </a:xfrm>
          <a:prstGeom prst="rect">
            <a:avLst/>
          </a:prstGeom>
          <a:no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p:cNvSpPr/>
          <p:nvPr/>
        </p:nvSpPr>
        <p:spPr>
          <a:xfrm>
            <a:off x="335518" y="1044573"/>
            <a:ext cx="921119" cy="890960"/>
          </a:xfrm>
          <a:prstGeom prst="rect">
            <a:avLst/>
          </a:prstGeom>
          <a:noFill/>
          <a:ln>
            <a:solidFill>
              <a:srgbClr val="E1002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ectangle 95"/>
          <p:cNvSpPr/>
          <p:nvPr/>
        </p:nvSpPr>
        <p:spPr>
          <a:xfrm>
            <a:off x="345761" y="2486181"/>
            <a:ext cx="3359543" cy="90356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Rectangle 101"/>
          <p:cNvSpPr/>
          <p:nvPr/>
        </p:nvSpPr>
        <p:spPr>
          <a:xfrm>
            <a:off x="361269" y="3834869"/>
            <a:ext cx="4421708" cy="886193"/>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ectangle 102"/>
          <p:cNvSpPr/>
          <p:nvPr/>
        </p:nvSpPr>
        <p:spPr>
          <a:xfrm>
            <a:off x="345761" y="2486181"/>
            <a:ext cx="4467544" cy="90356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ectangle 103"/>
          <p:cNvSpPr/>
          <p:nvPr/>
        </p:nvSpPr>
        <p:spPr>
          <a:xfrm>
            <a:off x="345761" y="2486181"/>
            <a:ext cx="5535637" cy="90356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p:cNvSpPr/>
          <p:nvPr/>
        </p:nvSpPr>
        <p:spPr>
          <a:xfrm>
            <a:off x="345761" y="2486181"/>
            <a:ext cx="6691229" cy="90356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6" name="Straight Arrow Connector 105"/>
          <p:cNvCxnSpPr/>
          <p:nvPr/>
        </p:nvCxnSpPr>
        <p:spPr>
          <a:xfrm>
            <a:off x="7102537" y="2956048"/>
            <a:ext cx="304800" cy="0"/>
          </a:xfrm>
          <a:prstGeom prst="straightConnector1">
            <a:avLst/>
          </a:prstGeom>
          <a:ln w="38100">
            <a:solidFill>
              <a:schemeClr val="tx1"/>
            </a:solidFill>
            <a:prstDash val="solid"/>
            <a:headEnd type="none" w="med" len="med"/>
            <a:tailEnd type="arrow"/>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7392876" y="2581242"/>
            <a:ext cx="781466" cy="717706"/>
            <a:chOff x="4583724" y="1364723"/>
            <a:chExt cx="354485" cy="338109"/>
          </a:xfrm>
        </p:grpSpPr>
        <p:pic>
          <p:nvPicPr>
            <p:cNvPr id="108" name="Picture 107"/>
            <p:cNvPicPr>
              <a:picLocks noChangeAspect="1"/>
            </p:cNvPicPr>
            <p:nvPr/>
          </p:nvPicPr>
          <p:blipFill>
            <a:blip r:embed="rId3"/>
            <a:stretch>
              <a:fillRect/>
            </a:stretch>
          </p:blipFill>
          <p:spPr>
            <a:xfrm>
              <a:off x="4634299" y="1364723"/>
              <a:ext cx="267215" cy="338109"/>
            </a:xfrm>
            <a:prstGeom prst="rect">
              <a:avLst/>
            </a:prstGeom>
          </p:spPr>
        </p:pic>
        <p:sp>
          <p:nvSpPr>
            <p:cNvPr id="109" name="TextBox 108"/>
            <p:cNvSpPr txBox="1"/>
            <p:nvPr/>
          </p:nvSpPr>
          <p:spPr>
            <a:xfrm>
              <a:off x="4583724" y="1482582"/>
              <a:ext cx="354485" cy="173991"/>
            </a:xfrm>
            <a:prstGeom prst="rect">
              <a:avLst/>
            </a:prstGeom>
            <a:noFill/>
          </p:spPr>
          <p:txBody>
            <a:bodyPr wrap="square" lIns="0" tIns="0" rIns="0" bIns="0" rtlCol="0">
              <a:spAutoFit/>
            </a:bodyPr>
            <a:lstStyle/>
            <a:p>
              <a:pPr algn="ctr"/>
              <a:r>
                <a:rPr lang="en-US" sz="1200" b="1" dirty="0" smtClean="0">
                  <a:solidFill>
                    <a:srgbClr val="139DD9"/>
                  </a:solidFill>
                </a:rPr>
                <a:t>K: 1</a:t>
              </a:r>
            </a:p>
            <a:p>
              <a:pPr algn="ctr"/>
              <a:r>
                <a:rPr lang="en-US" sz="1200" b="1" dirty="0" smtClean="0">
                  <a:solidFill>
                    <a:srgbClr val="139DD9"/>
                  </a:solidFill>
                </a:rPr>
                <a:t>V: 789</a:t>
              </a:r>
              <a:endParaRPr lang="en-US" sz="1200" b="1" dirty="0">
                <a:solidFill>
                  <a:srgbClr val="139DD9"/>
                </a:solidFill>
              </a:endParaRPr>
            </a:p>
          </p:txBody>
        </p:sp>
      </p:grpSp>
      <p:sp>
        <p:nvSpPr>
          <p:cNvPr id="110" name="Rectangle 109"/>
          <p:cNvSpPr/>
          <p:nvPr/>
        </p:nvSpPr>
        <p:spPr>
          <a:xfrm>
            <a:off x="345761" y="2486181"/>
            <a:ext cx="7981019" cy="903562"/>
          </a:xfrm>
          <a:prstGeom prst="rect">
            <a:avLst/>
          </a:prstGeom>
          <a:no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2877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subTnLst>
                                    <p:set>
                                      <p:cBhvr override="childStyle">
                                        <p:cTn dur="1" fill="hold" display="0" masterRel="nextClick" afterEffect="1"/>
                                        <p:tgtEl>
                                          <p:spTgt spid="9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subTnLst>
                                    <p:set>
                                      <p:cBhvr override="childStyle">
                                        <p:cTn dur="1" fill="hold" display="0" masterRel="nextClick" afterEffect="1"/>
                                        <p:tgtEl>
                                          <p:spTgt spid="94"/>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childTnLst>
                                  <p:subTnLst>
                                    <p:set>
                                      <p:cBhvr override="childStyle">
                                        <p:cTn dur="1" fill="hold" display="0" masterRel="nextClick" afterEffect="1"/>
                                        <p:tgtEl>
                                          <p:spTgt spid="9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3"/>
                                        </p:tgtEl>
                                        <p:attrNameLst>
                                          <p:attrName>style.visibility</p:attrName>
                                        </p:attrNameLst>
                                      </p:cBhvr>
                                      <p:to>
                                        <p:strVal val="visible"/>
                                      </p:to>
                                    </p:set>
                                  </p:childTnLst>
                                  <p:subTnLst>
                                    <p:set>
                                      <p:cBhvr override="childStyle">
                                        <p:cTn dur="1" fill="hold" display="0" masterRel="nextClick" afterEffect="1"/>
                                        <p:tgtEl>
                                          <p:spTgt spid="103"/>
                                        </p:tgtEl>
                                        <p:attrNameLst>
                                          <p:attrName>style.visibility</p:attrName>
                                        </p:attrNameLst>
                                      </p:cBhvr>
                                      <p:to>
                                        <p:strVal val="hidden"/>
                                      </p:to>
                                    </p:set>
                                  </p:sub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4"/>
                                        </p:tgtEl>
                                        <p:attrNameLst>
                                          <p:attrName>style.visibility</p:attrName>
                                        </p:attrNameLst>
                                      </p:cBhvr>
                                      <p:to>
                                        <p:strVal val="visible"/>
                                      </p:to>
                                    </p:set>
                                  </p:childTnLst>
                                  <p:subTnLst>
                                    <p:set>
                                      <p:cBhvr override="childStyle">
                                        <p:cTn dur="1" fill="hold" display="0" masterRel="nextClick" afterEffect="1"/>
                                        <p:tgtEl>
                                          <p:spTgt spid="104"/>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5"/>
                                        </p:tgtEl>
                                        <p:attrNameLst>
                                          <p:attrName>style.visibility</p:attrName>
                                        </p:attrNameLst>
                                      </p:cBhvr>
                                      <p:to>
                                        <p:strVal val="visible"/>
                                      </p:to>
                                    </p:set>
                                  </p:childTnLst>
                                  <p:subTnLst>
                                    <p:set>
                                      <p:cBhvr override="childStyle">
                                        <p:cTn dur="1" fill="hold" display="0" masterRel="nextClick" afterEffect="1"/>
                                        <p:tgtEl>
                                          <p:spTgt spid="105"/>
                                        </p:tgtEl>
                                        <p:attrNameLst>
                                          <p:attrName>style.visibility</p:attrName>
                                        </p:attrNameLst>
                                      </p:cBhvr>
                                      <p:to>
                                        <p:strVal val="hidden"/>
                                      </p:to>
                                    </p:set>
                                  </p:sub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3" grpId="0" animBg="1"/>
      <p:bldP spid="4" grpId="0" animBg="1"/>
      <p:bldP spid="94" grpId="0" animBg="1"/>
      <p:bldP spid="95" grpId="0" animBg="1"/>
      <p:bldP spid="96" grpId="0" animBg="1"/>
      <p:bldP spid="102" grpId="0" animBg="1"/>
      <p:bldP spid="103" grpId="0" animBg="1"/>
      <p:bldP spid="104" grpId="0" animBg="1"/>
      <p:bldP spid="105" grpId="0" animBg="1"/>
      <p:bldP spid="110" grpId="0" animBg="1"/>
    </p:bldLst>
  </p:timing>
</p:sld>
</file>

<file path=ppt/theme/theme1.xml><?xml version="1.0" encoding="utf-8"?>
<a:theme xmlns:a="http://schemas.openxmlformats.org/drawingml/2006/main" name="Office Theme">
  <a:themeElements>
    <a:clrScheme name="Couchbase 2014">
      <a:dk1>
        <a:srgbClr val="1E1C1C"/>
      </a:dk1>
      <a:lt1>
        <a:sysClr val="window" lastClr="FFFFFF"/>
      </a:lt1>
      <a:dk2>
        <a:srgbClr val="1E1C1C"/>
      </a:dk2>
      <a:lt2>
        <a:srgbClr val="FFFFFF"/>
      </a:lt2>
      <a:accent1>
        <a:srgbClr val="178ADB"/>
      </a:accent1>
      <a:accent2>
        <a:srgbClr val="E10021"/>
      </a:accent2>
      <a:accent3>
        <a:srgbClr val="FD7500"/>
      </a:accent3>
      <a:accent4>
        <a:srgbClr val="FEB900"/>
      </a:accent4>
      <a:accent5>
        <a:srgbClr val="609E0E"/>
      </a:accent5>
      <a:accent6>
        <a:srgbClr val="16AEB0"/>
      </a:accent6>
      <a:hlink>
        <a:srgbClr val="129DD8"/>
      </a:hlink>
      <a:folHlink>
        <a:srgbClr val="292929"/>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4457</TotalTime>
  <Words>2702</Words>
  <Application>Microsoft Macintosh PowerPoint</Application>
  <PresentationFormat>On-screen Show (16:9)</PresentationFormat>
  <Paragraphs>709</Paragraphs>
  <Slides>27</Slides>
  <Notes>15</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Introductions and Overview</vt:lpstr>
      <vt:lpstr>Workshop Agenda</vt:lpstr>
      <vt:lpstr>Couchbase provides a complete Data Management solution</vt:lpstr>
      <vt:lpstr>Couchbase Technical Deep-Dive</vt:lpstr>
      <vt:lpstr>Couchbase Architecture: Single Node</vt:lpstr>
      <vt:lpstr>Couchbase Server Architecture</vt:lpstr>
      <vt:lpstr>Couchbase Read Operation</vt:lpstr>
      <vt:lpstr>Write Operation</vt:lpstr>
      <vt:lpstr>On-Disk Compaction</vt:lpstr>
      <vt:lpstr>Couchbase Update Operation</vt:lpstr>
      <vt:lpstr>Cache Ejection</vt:lpstr>
      <vt:lpstr>Cache Miss</vt:lpstr>
      <vt:lpstr>Couchbase Architecture: Cluster-wide</vt:lpstr>
      <vt:lpstr>Auto sharding – Bucket and vBuckets </vt:lpstr>
      <vt:lpstr>Cluster Map</vt:lpstr>
      <vt:lpstr>Cluster Map</vt:lpstr>
      <vt:lpstr>Cluster Map – 2 nodes added</vt:lpstr>
      <vt:lpstr>Basic Operation</vt:lpstr>
      <vt:lpstr>Add Nodes to Cluster</vt:lpstr>
      <vt:lpstr>Fail Over Node</vt:lpstr>
      <vt:lpstr>Fail Over Node</vt:lpstr>
      <vt:lpstr>Couchbase Demonstration</vt:lpstr>
      <vt:lpstr>Key Take-aways</vt:lpstr>
      <vt:lpstr>Couchbase Architecture: Indexing and Querying</vt:lpstr>
      <vt:lpstr>View Processing after Write</vt:lpstr>
      <vt:lpstr>Indexing and Querying</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Sparky Rose</dc:creator>
  <cp:lastModifiedBy>Matt Ingenthron</cp:lastModifiedBy>
  <cp:revision>57</cp:revision>
  <dcterms:created xsi:type="dcterms:W3CDTF">2014-10-22T15:36:28Z</dcterms:created>
  <dcterms:modified xsi:type="dcterms:W3CDTF">2015-06-02T05:22:49Z</dcterms:modified>
</cp:coreProperties>
</file>