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9B20"/>
    <a:srgbClr val="DEBF08"/>
    <a:srgbClr val="2D7E9B"/>
    <a:srgbClr val="C1A607"/>
    <a:srgbClr val="225F74"/>
    <a:srgbClr val="D9D9D9"/>
    <a:srgbClr val="F9E35D"/>
    <a:srgbClr val="4B6C16"/>
    <a:srgbClr val="AE9606"/>
    <a:srgbClr val="C9AD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 autoAdjust="0"/>
    <p:restoredTop sz="79565" autoAdjust="0"/>
  </p:normalViewPr>
  <p:slideViewPr>
    <p:cSldViewPr snapToGrid="0">
      <p:cViewPr>
        <p:scale>
          <a:sx n="99" d="100"/>
          <a:sy n="99" d="100"/>
        </p:scale>
        <p:origin x="-1440" y="-56"/>
      </p:cViewPr>
      <p:guideLst>
        <p:guide orient="horz" pos="2160"/>
        <p:guide orient="horz" pos="432"/>
        <p:guide orient="horz" pos="1308"/>
        <p:guide orient="horz" pos="3594"/>
        <p:guide orient="horz" pos="3150"/>
        <p:guide orient="horz" pos="3888"/>
        <p:guide orient="horz" pos="3473"/>
        <p:guide orient="horz" pos="856"/>
        <p:guide pos="3368"/>
        <p:guide pos="4770"/>
        <p:guide pos="4512"/>
        <p:guide pos="386"/>
        <p:guide pos="3892"/>
        <p:guide pos="82"/>
        <p:guide pos="722"/>
        <p:guide pos="12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27" d="100"/>
          <a:sy n="127" d="100"/>
        </p:scale>
        <p:origin x="-1812" y="-102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52A5E-60F8-422F-8F3A-58CC654305E5}" type="datetimeFigureOut">
              <a:rPr lang="en-US" smtClean="0"/>
              <a:pPr/>
              <a:t>25/09/14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3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3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9DBD3-7EF3-4406-BA36-1629CAD823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94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096260C-9094-47BB-B392-6500189DA135}" type="datetimeFigureOut">
              <a:rPr lang="en-US" smtClean="0"/>
              <a:pPr/>
              <a:t>25/09/14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79922F5-C0F3-4004-A3F8-B5C12F85E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54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922F5-C0F3-4004-A3F8-B5C12F85E97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8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/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uchbase_large_gradien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9591" y="1634883"/>
            <a:ext cx="5450045" cy="3114851"/>
          </a:xfrm>
          <a:prstGeom prst="rect">
            <a:avLst/>
          </a:prstGeom>
        </p:spPr>
      </p:pic>
      <p:sp>
        <p:nvSpPr>
          <p:cNvPr id="4" name="Oval 3"/>
          <p:cNvSpPr/>
          <p:nvPr userDrawn="1"/>
        </p:nvSpPr>
        <p:spPr>
          <a:xfrm>
            <a:off x="1822575" y="4602684"/>
            <a:ext cx="5664076" cy="30158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0"/>
                  <a:alpha val="20000"/>
                </a:schemeClr>
              </a:gs>
              <a:gs pos="100000">
                <a:schemeClr val="tx1">
                  <a:alpha val="0"/>
                  <a:lumMod val="90000"/>
                  <a:lumOff val="1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944627"/>
            <a:ext cx="8229600" cy="54407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710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31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uchbase_medium_gradient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854" y="6197597"/>
            <a:ext cx="1051984" cy="60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54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/>
          <p:cNvSpPr>
            <a:spLocks noGrp="1"/>
          </p:cNvSpPr>
          <p:nvPr>
            <p:ph type="body" sz="quarter" idx="17"/>
          </p:nvPr>
        </p:nvSpPr>
        <p:spPr>
          <a:xfrm>
            <a:off x="3754438" y="1931947"/>
            <a:ext cx="2192337" cy="1479550"/>
          </a:xfrm>
        </p:spPr>
        <p:txBody>
          <a:bodyPr>
            <a:noAutofit/>
          </a:bodyPr>
          <a:lstStyle>
            <a:lvl1pPr marL="111125" indent="-111125">
              <a:lnSpc>
                <a:spcPct val="80000"/>
              </a:lnSpc>
              <a:spcBef>
                <a:spcPts val="600"/>
              </a:spcBef>
              <a:defRPr sz="1400"/>
            </a:lvl1pPr>
            <a:lvl2pPr>
              <a:lnSpc>
                <a:spcPct val="80000"/>
              </a:lnSpc>
              <a:spcBef>
                <a:spcPts val="600"/>
              </a:spcBef>
              <a:defRPr sz="1200"/>
            </a:lvl2pPr>
            <a:lvl3pPr>
              <a:lnSpc>
                <a:spcPct val="80000"/>
              </a:lnSpc>
              <a:spcBef>
                <a:spcPts val="600"/>
              </a:spcBef>
              <a:defRPr sz="1100"/>
            </a:lvl3pPr>
            <a:lvl4pPr>
              <a:lnSpc>
                <a:spcPct val="80000"/>
              </a:lnSpc>
              <a:spcBef>
                <a:spcPts val="600"/>
              </a:spcBef>
              <a:defRPr sz="1100"/>
            </a:lvl4pPr>
            <a:lvl5pPr>
              <a:lnSpc>
                <a:spcPct val="80000"/>
              </a:lnSpc>
              <a:spcBef>
                <a:spcPts val="600"/>
              </a:spcBef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2167" y="1596433"/>
            <a:ext cx="3154989" cy="2456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754968" y="1601684"/>
            <a:ext cx="2191788" cy="268984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3754967" y="3671289"/>
            <a:ext cx="4967613" cy="268984"/>
          </a:xfrm>
          <a:prstGeom prst="rect">
            <a:avLst/>
          </a:prstGeom>
          <a:solidFill>
            <a:schemeClr val="accent2"/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6158253" y="1601684"/>
            <a:ext cx="2564328" cy="268984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3653366" y="1610602"/>
            <a:ext cx="0" cy="39519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6065120" y="1610602"/>
            <a:ext cx="0" cy="18720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01638" y="1841500"/>
            <a:ext cx="3155950" cy="37798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1"/>
          </p:nvPr>
        </p:nvSpPr>
        <p:spPr>
          <a:xfrm>
            <a:off x="508882" y="1604976"/>
            <a:ext cx="3048705" cy="244475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18"/>
          </p:nvPr>
        </p:nvSpPr>
        <p:spPr>
          <a:xfrm>
            <a:off x="6158253" y="1931947"/>
            <a:ext cx="2564328" cy="1479550"/>
          </a:xfrm>
        </p:spPr>
        <p:txBody>
          <a:bodyPr>
            <a:noAutofit/>
          </a:bodyPr>
          <a:lstStyle>
            <a:lvl1pPr marL="111125" indent="-111125">
              <a:lnSpc>
                <a:spcPct val="80000"/>
              </a:lnSpc>
              <a:spcBef>
                <a:spcPts val="600"/>
              </a:spcBef>
              <a:defRPr sz="1400"/>
            </a:lvl1pPr>
            <a:lvl2pPr>
              <a:lnSpc>
                <a:spcPct val="80000"/>
              </a:lnSpc>
              <a:spcBef>
                <a:spcPts val="600"/>
              </a:spcBef>
              <a:defRPr sz="1200"/>
            </a:lvl2pPr>
            <a:lvl3pPr>
              <a:lnSpc>
                <a:spcPct val="80000"/>
              </a:lnSpc>
              <a:spcBef>
                <a:spcPts val="600"/>
              </a:spcBef>
              <a:defRPr sz="1100"/>
            </a:lvl3pPr>
            <a:lvl4pPr>
              <a:lnSpc>
                <a:spcPct val="80000"/>
              </a:lnSpc>
              <a:spcBef>
                <a:spcPts val="600"/>
              </a:spcBef>
              <a:defRPr sz="1100"/>
            </a:lvl4pPr>
            <a:lvl5pPr>
              <a:lnSpc>
                <a:spcPct val="80000"/>
              </a:lnSpc>
              <a:spcBef>
                <a:spcPts val="600"/>
              </a:spcBef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5" name="Text Placeholder 42"/>
          <p:cNvSpPr>
            <a:spLocks noGrp="1"/>
          </p:cNvSpPr>
          <p:nvPr>
            <p:ph type="body" sz="quarter" idx="19"/>
          </p:nvPr>
        </p:nvSpPr>
        <p:spPr>
          <a:xfrm>
            <a:off x="3754437" y="4029502"/>
            <a:ext cx="4968143" cy="1592070"/>
          </a:xfrm>
        </p:spPr>
        <p:txBody>
          <a:bodyPr>
            <a:noAutofit/>
          </a:bodyPr>
          <a:lstStyle>
            <a:lvl1pPr marL="111125" indent="-111125">
              <a:lnSpc>
                <a:spcPct val="80000"/>
              </a:lnSpc>
              <a:spcBef>
                <a:spcPts val="600"/>
              </a:spcBef>
              <a:defRPr sz="1400"/>
            </a:lvl1pPr>
            <a:lvl2pPr>
              <a:lnSpc>
                <a:spcPct val="80000"/>
              </a:lnSpc>
              <a:spcBef>
                <a:spcPts val="600"/>
              </a:spcBef>
              <a:defRPr sz="1200"/>
            </a:lvl2pPr>
            <a:lvl3pPr>
              <a:lnSpc>
                <a:spcPct val="80000"/>
              </a:lnSpc>
              <a:spcBef>
                <a:spcPts val="600"/>
              </a:spcBef>
              <a:defRPr sz="1100"/>
            </a:lvl3pPr>
            <a:lvl4pPr>
              <a:lnSpc>
                <a:spcPct val="80000"/>
              </a:lnSpc>
              <a:spcBef>
                <a:spcPts val="600"/>
              </a:spcBef>
              <a:defRPr sz="1100"/>
            </a:lvl4pPr>
            <a:lvl5pPr>
              <a:lnSpc>
                <a:spcPct val="80000"/>
              </a:lnSpc>
              <a:spcBef>
                <a:spcPts val="600"/>
              </a:spcBef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3823583" y="1604976"/>
            <a:ext cx="2123174" cy="237119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6259852" y="1604976"/>
            <a:ext cx="2462727" cy="265692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3823583" y="3683989"/>
            <a:ext cx="2123174" cy="237119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0000"/>
              </a:lnSpc>
              <a:buNone/>
              <a:def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 descr="couchbase_medium_gradient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854" y="6197597"/>
            <a:ext cx="1051984" cy="60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66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wo line bra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85800" y="1828803"/>
            <a:ext cx="7772400" cy="147002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z="4800" dirty="0" smtClean="0">
                <a:solidFill>
                  <a:schemeClr val="accent2"/>
                </a:solidFill>
              </a:rPr>
              <a:t>Put Your Two line</a:t>
            </a:r>
            <a:br>
              <a:rPr lang="en-US" sz="4800" dirty="0" smtClean="0">
                <a:solidFill>
                  <a:schemeClr val="accent2"/>
                </a:solidFill>
              </a:rPr>
            </a:br>
            <a:r>
              <a:rPr lang="en-US" sz="4800" dirty="0" smtClean="0">
                <a:solidFill>
                  <a:schemeClr val="accent2"/>
                </a:solidFill>
              </a:rPr>
              <a:t>Title Here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3431671"/>
            <a:ext cx="6400800" cy="1752600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Name</a:t>
            </a:r>
          </a:p>
          <a:p>
            <a:r>
              <a:rPr lang="en-US" dirty="0" smtClean="0"/>
              <a:t>Title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couchbase_large_gradien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2316" y="4473042"/>
            <a:ext cx="2299368" cy="1314150"/>
          </a:xfrm>
          <a:prstGeom prst="rect">
            <a:avLst/>
          </a:prstGeom>
        </p:spPr>
      </p:pic>
      <p:sp>
        <p:nvSpPr>
          <p:cNvPr id="7" name="Freeform 6"/>
          <p:cNvSpPr/>
          <p:nvPr userDrawn="1"/>
        </p:nvSpPr>
        <p:spPr>
          <a:xfrm>
            <a:off x="1088071" y="1711868"/>
            <a:ext cx="292564" cy="1379126"/>
          </a:xfrm>
          <a:custGeom>
            <a:avLst/>
            <a:gdLst>
              <a:gd name="connsiteX0" fmla="*/ 200526 w 213894"/>
              <a:gd name="connsiteY0" fmla="*/ 0 h 708526"/>
              <a:gd name="connsiteX1" fmla="*/ 0 w 213894"/>
              <a:gd name="connsiteY1" fmla="*/ 0 h 708526"/>
              <a:gd name="connsiteX2" fmla="*/ 0 w 213894"/>
              <a:gd name="connsiteY2" fmla="*/ 708526 h 708526"/>
              <a:gd name="connsiteX3" fmla="*/ 213894 w 213894"/>
              <a:gd name="connsiteY3" fmla="*/ 708526 h 7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894" h="708526">
                <a:moveTo>
                  <a:pt x="200526" y="0"/>
                </a:moveTo>
                <a:lnTo>
                  <a:pt x="0" y="0"/>
                </a:lnTo>
                <a:lnTo>
                  <a:pt x="0" y="708526"/>
                </a:lnTo>
                <a:lnTo>
                  <a:pt x="213894" y="708526"/>
                </a:lnTo>
              </a:path>
            </a:pathLst>
          </a:custGeom>
          <a:ln w="1016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 rot="10800000">
            <a:off x="7759467" y="1711868"/>
            <a:ext cx="292564" cy="1379126"/>
          </a:xfrm>
          <a:custGeom>
            <a:avLst/>
            <a:gdLst>
              <a:gd name="connsiteX0" fmla="*/ 200526 w 213894"/>
              <a:gd name="connsiteY0" fmla="*/ 0 h 708526"/>
              <a:gd name="connsiteX1" fmla="*/ 0 w 213894"/>
              <a:gd name="connsiteY1" fmla="*/ 0 h 708526"/>
              <a:gd name="connsiteX2" fmla="*/ 0 w 213894"/>
              <a:gd name="connsiteY2" fmla="*/ 708526 h 708526"/>
              <a:gd name="connsiteX3" fmla="*/ 213894 w 213894"/>
              <a:gd name="connsiteY3" fmla="*/ 708526 h 7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894" h="708526">
                <a:moveTo>
                  <a:pt x="200526" y="0"/>
                </a:moveTo>
                <a:lnTo>
                  <a:pt x="0" y="0"/>
                </a:lnTo>
                <a:lnTo>
                  <a:pt x="0" y="708526"/>
                </a:lnTo>
                <a:lnTo>
                  <a:pt x="213894" y="708526"/>
                </a:lnTo>
              </a:path>
            </a:pathLst>
          </a:custGeom>
          <a:ln w="1016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 userDrawn="1"/>
        </p:nvSpPr>
        <p:spPr>
          <a:xfrm>
            <a:off x="1739962" y="5872684"/>
            <a:ext cx="5664076" cy="30158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0"/>
                  <a:alpha val="20000"/>
                </a:schemeClr>
              </a:gs>
              <a:gs pos="100000">
                <a:schemeClr val="tx1">
                  <a:alpha val="0"/>
                  <a:lumMod val="90000"/>
                  <a:lumOff val="1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76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8" grpId="0" animBg="1"/>
      <p:bldP spid="1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ne line bra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85800" y="1752600"/>
            <a:ext cx="7772400" cy="1470025"/>
          </a:xfrm>
        </p:spPr>
        <p:txBody>
          <a:bodyPr anchor="ctr" anchorCtr="0"/>
          <a:lstStyle>
            <a:lvl1pPr>
              <a:defRPr>
                <a:solidFill>
                  <a:srgbClr val="186A93"/>
                </a:solidFill>
              </a:defRPr>
            </a:lvl1pPr>
          </a:lstStyle>
          <a:p>
            <a:r>
              <a:rPr lang="en-US" sz="4800" dirty="0" smtClean="0">
                <a:solidFill>
                  <a:schemeClr val="accent2"/>
                </a:solidFill>
              </a:rPr>
              <a:t>Put One-Line Title Here</a:t>
            </a:r>
            <a:endParaRPr lang="en-US" sz="4800" dirty="0">
              <a:solidFill>
                <a:schemeClr val="accent2"/>
              </a:solidFill>
            </a:endParaRPr>
          </a:p>
        </p:txBody>
      </p:sp>
      <p:pic>
        <p:nvPicPr>
          <p:cNvPr id="16" name="Picture 15" descr="couchbase_large_gradien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2316" y="4473042"/>
            <a:ext cx="2299368" cy="1314150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1739962" y="5872684"/>
            <a:ext cx="5664076" cy="30158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0"/>
                  <a:alpha val="20000"/>
                </a:schemeClr>
              </a:gs>
              <a:gs pos="100000">
                <a:schemeClr val="tx1">
                  <a:alpha val="0"/>
                  <a:lumMod val="90000"/>
                  <a:lumOff val="1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431671"/>
            <a:ext cx="6400800" cy="1752600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Name</a:t>
            </a:r>
          </a:p>
          <a:p>
            <a:r>
              <a:rPr lang="en-US" dirty="0" smtClean="0"/>
              <a:t>Title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 19"/>
          <p:cNvSpPr/>
          <p:nvPr userDrawn="1"/>
        </p:nvSpPr>
        <p:spPr>
          <a:xfrm>
            <a:off x="1088071" y="1896531"/>
            <a:ext cx="292564" cy="1144448"/>
          </a:xfrm>
          <a:custGeom>
            <a:avLst/>
            <a:gdLst>
              <a:gd name="connsiteX0" fmla="*/ 200526 w 213894"/>
              <a:gd name="connsiteY0" fmla="*/ 0 h 708526"/>
              <a:gd name="connsiteX1" fmla="*/ 0 w 213894"/>
              <a:gd name="connsiteY1" fmla="*/ 0 h 708526"/>
              <a:gd name="connsiteX2" fmla="*/ 0 w 213894"/>
              <a:gd name="connsiteY2" fmla="*/ 708526 h 708526"/>
              <a:gd name="connsiteX3" fmla="*/ 213894 w 213894"/>
              <a:gd name="connsiteY3" fmla="*/ 708526 h 7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894" h="708526">
                <a:moveTo>
                  <a:pt x="200526" y="0"/>
                </a:moveTo>
                <a:lnTo>
                  <a:pt x="0" y="0"/>
                </a:lnTo>
                <a:lnTo>
                  <a:pt x="0" y="708526"/>
                </a:lnTo>
                <a:lnTo>
                  <a:pt x="213894" y="708526"/>
                </a:lnTo>
              </a:path>
            </a:pathLst>
          </a:custGeom>
          <a:ln w="1016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 rot="10800000">
            <a:off x="7759467" y="1896530"/>
            <a:ext cx="292564" cy="1144448"/>
          </a:xfrm>
          <a:custGeom>
            <a:avLst/>
            <a:gdLst>
              <a:gd name="connsiteX0" fmla="*/ 200526 w 213894"/>
              <a:gd name="connsiteY0" fmla="*/ 0 h 708526"/>
              <a:gd name="connsiteX1" fmla="*/ 0 w 213894"/>
              <a:gd name="connsiteY1" fmla="*/ 0 h 708526"/>
              <a:gd name="connsiteX2" fmla="*/ 0 w 213894"/>
              <a:gd name="connsiteY2" fmla="*/ 708526 h 708526"/>
              <a:gd name="connsiteX3" fmla="*/ 213894 w 213894"/>
              <a:gd name="connsiteY3" fmla="*/ 708526 h 7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894" h="708526">
                <a:moveTo>
                  <a:pt x="200526" y="0"/>
                </a:moveTo>
                <a:lnTo>
                  <a:pt x="0" y="0"/>
                </a:lnTo>
                <a:lnTo>
                  <a:pt x="0" y="708526"/>
                </a:lnTo>
                <a:lnTo>
                  <a:pt x="213894" y="708526"/>
                </a:lnTo>
              </a:path>
            </a:pathLst>
          </a:custGeom>
          <a:ln w="1016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76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 animBg="1"/>
      <p:bldP spid="18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ular log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045350" y="2827360"/>
            <a:ext cx="20276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7" idx="3"/>
          </p:cNvCxnSpPr>
          <p:nvPr userDrawn="1"/>
        </p:nvCxnSpPr>
        <p:spPr>
          <a:xfrm>
            <a:off x="5042192" y="2827360"/>
            <a:ext cx="21085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964" y="2453238"/>
            <a:ext cx="969228" cy="748244"/>
          </a:xfrm>
          <a:prstGeom prst="rect">
            <a:avLst/>
          </a:prstGeom>
        </p:spPr>
      </p:pic>
      <p:sp>
        <p:nvSpPr>
          <p:cNvPr id="9" name="Oval 8"/>
          <p:cNvSpPr/>
          <p:nvPr userDrawn="1"/>
        </p:nvSpPr>
        <p:spPr>
          <a:xfrm>
            <a:off x="1766012" y="4602684"/>
            <a:ext cx="5664076" cy="30158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0"/>
                  <a:alpha val="20000"/>
                </a:schemeClr>
              </a:gs>
              <a:gs pos="100000">
                <a:schemeClr val="tx1">
                  <a:alpha val="0"/>
                  <a:lumMod val="90000"/>
                  <a:lumOff val="1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719667" y="2921005"/>
            <a:ext cx="7772400" cy="1470025"/>
          </a:xfrm>
        </p:spPr>
        <p:txBody>
          <a:bodyPr anchor="ctr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4800" dirty="0" smtClean="0">
                <a:solidFill>
                  <a:schemeClr val="accent2"/>
                </a:solidFill>
              </a:rPr>
              <a:t>Put One-Line Title Here</a:t>
            </a:r>
            <a:endParaRPr lang="en-US" sz="4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couchbase_medium_gradient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854" y="6197597"/>
            <a:ext cx="1051984" cy="60113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12774" y="1905317"/>
            <a:ext cx="8074025" cy="4373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1979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944627"/>
            <a:ext cx="8229600" cy="54407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couchbase_medium_gradient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854" y="6197597"/>
            <a:ext cx="1051984" cy="601134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idx="10"/>
          </p:nvPr>
        </p:nvSpPr>
        <p:spPr>
          <a:xfrm>
            <a:off x="612774" y="1905317"/>
            <a:ext cx="8074025" cy="4373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5752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couchbase_medium_gradient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854" y="6197597"/>
            <a:ext cx="1051984" cy="60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62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2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944627"/>
            <a:ext cx="8229600" cy="54407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couchbase_medium_gradient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854" y="6197597"/>
            <a:ext cx="1051984" cy="60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00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343400"/>
            <a:ext cx="9144000" cy="2514600"/>
          </a:xfrm>
          <a:prstGeom prst="rect">
            <a:avLst/>
          </a:prstGeom>
          <a:gradFill flip="none" rotWithShape="1">
            <a:gsLst>
              <a:gs pos="0">
                <a:srgbClr val="DFDFE2">
                  <a:lumMod val="89000"/>
                </a:srgb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1"/>
            <a:ext cx="8229600" cy="103663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774" y="1905317"/>
            <a:ext cx="8074025" cy="4373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58532" y="6432606"/>
            <a:ext cx="826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4A09B28-D73D-468B-BF3C-EEC33CF08A5C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5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49" r:id="rId2"/>
    <p:sldLayoutId id="2147483678" r:id="rId3"/>
    <p:sldLayoutId id="2147483680" r:id="rId4"/>
    <p:sldLayoutId id="2147483650" r:id="rId5"/>
    <p:sldLayoutId id="2147483681" r:id="rId6"/>
    <p:sldLayoutId id="2147483654" r:id="rId7"/>
    <p:sldLayoutId id="2147483673" r:id="rId8"/>
    <p:sldLayoutId id="2147483656" r:id="rId9"/>
    <p:sldLayoutId id="2147483674" r:id="rId10"/>
    <p:sldLayoutId id="2147483655" r:id="rId11"/>
    <p:sldLayoutId id="2147483675" r:id="rId12"/>
    <p:sldLayoutId id="2147483676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7472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SzPct val="100000"/>
        <a:buFont typeface="Lucida Grande"/>
        <a:buChar char="•"/>
        <a:defRPr lang="en-US" sz="2400" b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100000"/>
        <a:buFont typeface="Lucida Grande"/>
        <a:buChar char="­"/>
        <a:defRPr lang="en-US" sz="2000" kern="12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10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Font typeface="Lucida Grande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10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Font typeface="Lucida Grande"/>
        <a:buChar char="­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625475" indent="-457200" algn="l" defTabSz="914400" rtl="0" eaLnBrk="1" latinLnBrk="0" hangingPunct="1">
        <a:lnSpc>
          <a:spcPct val="90000"/>
        </a:lnSpc>
        <a:spcBef>
          <a:spcPts val="1200"/>
        </a:spcBef>
        <a:buClr>
          <a:schemeClr val="bg1">
            <a:lumMod val="6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Handling</a:t>
            </a:r>
            <a:endParaRPr lang="en-US" dirty="0"/>
          </a:p>
        </p:txBody>
      </p:sp>
      <p:pic>
        <p:nvPicPr>
          <p:cNvPr id="4" name="Content Placeholder 3" descr="Screen Shot 2014-09-25 at 22.40.05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18" r="-4918"/>
          <a:stretch/>
        </p:blipFill>
        <p:spPr/>
      </p:pic>
    </p:spTree>
    <p:extLst>
      <p:ext uri="{BB962C8B-B14F-4D97-AF65-F5344CB8AC3E}">
        <p14:creationId xmlns:p14="http://schemas.microsoft.com/office/powerpoint/2010/main" val="382892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Handling</a:t>
            </a:r>
            <a:endParaRPr lang="en-US" dirty="0"/>
          </a:p>
        </p:txBody>
      </p:sp>
      <p:pic>
        <p:nvPicPr>
          <p:cNvPr id="4" name="Content Placeholder 3" descr="Screen Shot 2014-09-25 at 22.41.4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185" r="-161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7477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Whats</a:t>
            </a:r>
            <a:r>
              <a:rPr lang="en-US" dirty="0" smtClean="0"/>
              <a:t> with all the Observables?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away asynchronous operations</a:t>
            </a:r>
          </a:p>
          <a:p>
            <a:r>
              <a:rPr lang="en-US" dirty="0" smtClean="0"/>
              <a:t>High level API to manage flows of Data</a:t>
            </a:r>
          </a:p>
          <a:p>
            <a:pPr lvl="1"/>
            <a:r>
              <a:rPr lang="en-US" dirty="0" smtClean="0"/>
              <a:t>Data in </a:t>
            </a:r>
            <a:r>
              <a:rPr lang="en-US" dirty="0" err="1" smtClean="0"/>
              <a:t>montion</a:t>
            </a:r>
            <a:endParaRPr lang="en-US" dirty="0"/>
          </a:p>
          <a:p>
            <a:r>
              <a:rPr lang="en-US" dirty="0" smtClean="0"/>
              <a:t>Provided by </a:t>
            </a:r>
            <a:r>
              <a:rPr lang="en-US" dirty="0" err="1" smtClean="0"/>
              <a:t>RxJava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04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RxJava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33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Netflix Project (</a:t>
            </a:r>
            <a:r>
              <a:rPr lang="en-US" dirty="0" err="1" smtClean="0"/>
              <a:t>RxJava</a:t>
            </a:r>
            <a:r>
              <a:rPr lang="en-US" dirty="0" smtClean="0"/>
              <a:t>)</a:t>
            </a:r>
          </a:p>
          <a:p>
            <a:r>
              <a:rPr lang="en-US" dirty="0" smtClean="0"/>
              <a:t>Originally a Microsoft Project (Rx for .NET)</a:t>
            </a:r>
          </a:p>
          <a:p>
            <a:r>
              <a:rPr lang="en-US" dirty="0" smtClean="0"/>
              <a:t>Model Data in Motion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8127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Observables are to Futures</a:t>
            </a:r>
            <a:br>
              <a:rPr lang="en-US" dirty="0" smtClean="0"/>
            </a:br>
            <a:r>
              <a:rPr lang="en-US" dirty="0" smtClean="0"/>
              <a:t>what Values are to </a:t>
            </a:r>
            <a:r>
              <a:rPr lang="en-US" dirty="0" err="1" smtClean="0"/>
              <a:t>Iterables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63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what now?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push based collection</a:t>
            </a:r>
          </a:p>
          <a:p>
            <a:pPr lvl="1"/>
            <a:r>
              <a:rPr lang="en-US" dirty="0" smtClean="0"/>
              <a:t>subscribe</a:t>
            </a:r>
          </a:p>
          <a:p>
            <a:pPr lvl="1"/>
            <a:r>
              <a:rPr lang="en-US" dirty="0" err="1" smtClean="0"/>
              <a:t>onNext</a:t>
            </a:r>
            <a:endParaRPr lang="en-US" dirty="0" smtClean="0"/>
          </a:p>
          <a:p>
            <a:pPr lvl="1"/>
            <a:r>
              <a:rPr lang="en-US" dirty="0" err="1" smtClean="0"/>
              <a:t>onError</a:t>
            </a:r>
            <a:endParaRPr lang="en-US" dirty="0" smtClean="0"/>
          </a:p>
          <a:p>
            <a:pPr lvl="1"/>
            <a:r>
              <a:rPr lang="en-US" dirty="0" err="1" smtClean="0"/>
              <a:t>onCompleted</a:t>
            </a:r>
            <a:endParaRPr lang="en-US" dirty="0" smtClean="0"/>
          </a:p>
          <a:p>
            <a:r>
              <a:rPr lang="en-US" dirty="0" smtClean="0"/>
              <a:t>Manage streams of Data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055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happen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--- A --- | &gt;</a:t>
            </a:r>
          </a:p>
          <a:p>
            <a:r>
              <a:rPr lang="en-US" dirty="0" smtClean="0"/>
              <a:t>--- A --- B --- C --- |&gt;</a:t>
            </a:r>
          </a:p>
          <a:p>
            <a:r>
              <a:rPr lang="en-US" dirty="0" smtClean="0"/>
              <a:t>--- A --- B --- X &gt;</a:t>
            </a:r>
          </a:p>
          <a:p>
            <a:r>
              <a:rPr lang="en-US" dirty="0" smtClean="0"/>
              <a:t>--- X &gt;</a:t>
            </a:r>
          </a:p>
          <a:p>
            <a:r>
              <a:rPr lang="en-US" dirty="0" smtClean="0"/>
              <a:t>--- 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69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 do with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 on collections</a:t>
            </a:r>
          </a:p>
          <a:p>
            <a:pPr lvl="1"/>
            <a:r>
              <a:rPr lang="en-US" dirty="0" smtClean="0"/>
              <a:t>Map</a:t>
            </a:r>
          </a:p>
          <a:p>
            <a:pPr lvl="1"/>
            <a:r>
              <a:rPr lang="en-US" dirty="0" smtClean="0"/>
              <a:t>Filter</a:t>
            </a:r>
          </a:p>
          <a:p>
            <a:pPr lvl="1"/>
            <a:r>
              <a:rPr lang="en-US" dirty="0" err="1" smtClean="0"/>
              <a:t>FlatMap</a:t>
            </a:r>
            <a:endParaRPr lang="en-US" dirty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Lay out your data flow and let the data stream 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93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 out what you want </a:t>
            </a:r>
            <a:r>
              <a:rPr lang="en-US" dirty="0" err="1" smtClean="0"/>
              <a:t>todo</a:t>
            </a:r>
            <a:endParaRPr lang="en-US" dirty="0"/>
          </a:p>
        </p:txBody>
      </p:sp>
      <p:pic>
        <p:nvPicPr>
          <p:cNvPr id="4" name="Content Placeholder 3" descr="Screen Shot 2014-09-25 at 22.55.3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4527" b="-645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66693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Diving into the Couchbase</a:t>
            </a:r>
            <a:br>
              <a:rPr lang="en-US" dirty="0" smtClean="0"/>
            </a:br>
            <a:r>
              <a:rPr lang="en-US" dirty="0" smtClean="0"/>
              <a:t>Java SDK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83" y="3251754"/>
            <a:ext cx="6400800" cy="1752600"/>
          </a:xfrm>
        </p:spPr>
        <p:txBody>
          <a:bodyPr/>
          <a:lstStyle/>
          <a:p>
            <a:r>
              <a:rPr lang="en-US" dirty="0" smtClean="0"/>
              <a:t>Philipp Fehre 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ischi</a:t>
            </a:r>
            <a:r>
              <a:rPr lang="en-US" dirty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err="1" smtClean="0"/>
              <a:t>sideshwcoder</a:t>
            </a:r>
            <a:endParaRPr lang="en-US" dirty="0" smtClean="0"/>
          </a:p>
          <a:p>
            <a:r>
              <a:rPr lang="en-US" dirty="0" smtClean="0"/>
              <a:t>Developer Advocate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Executes an a function on every item in the stream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--- A --- B --- C --- |&gt;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Stream.map</a:t>
            </a:r>
            <a:r>
              <a:rPr lang="en-US" dirty="0" smtClean="0"/>
              <a:t>(</a:t>
            </a:r>
            <a:r>
              <a:rPr lang="en-US" dirty="0" err="1" smtClean="0"/>
              <a:t>func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--- </a:t>
            </a:r>
            <a:r>
              <a:rPr lang="en-US" dirty="0" err="1" smtClean="0"/>
              <a:t>func</a:t>
            </a:r>
            <a:r>
              <a:rPr lang="en-US" dirty="0" smtClean="0"/>
              <a:t>(A) --- </a:t>
            </a:r>
            <a:r>
              <a:rPr lang="en-US" dirty="0" err="1" smtClean="0"/>
              <a:t>func</a:t>
            </a:r>
            <a:r>
              <a:rPr lang="en-US" dirty="0" smtClean="0"/>
              <a:t>(B) --- </a:t>
            </a:r>
            <a:r>
              <a:rPr lang="en-US" dirty="0" err="1" smtClean="0"/>
              <a:t>func</a:t>
            </a:r>
            <a:r>
              <a:rPr lang="en-US" dirty="0" smtClean="0"/>
              <a:t>(C) ---|&gt;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30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items from a Stream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--- A --- B --- C --- |&gt;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Stream.filter</a:t>
            </a:r>
            <a:r>
              <a:rPr lang="en-US" dirty="0" smtClean="0"/>
              <a:t>(</a:t>
            </a:r>
            <a:r>
              <a:rPr lang="en-US" dirty="0" err="1" smtClean="0"/>
              <a:t>func</a:t>
            </a:r>
            <a:r>
              <a:rPr lang="en-US" dirty="0"/>
              <a:t> </a:t>
            </a:r>
            <a:r>
              <a:rPr lang="en-US" dirty="0" smtClean="0"/>
              <a:t>Event == A)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--- </a:t>
            </a:r>
            <a:r>
              <a:rPr lang="en-US" dirty="0" smtClean="0"/>
              <a:t>A -</a:t>
            </a:r>
            <a:r>
              <a:rPr lang="en-US" dirty="0"/>
              <a:t>-- </a:t>
            </a:r>
            <a:r>
              <a:rPr lang="en-US" dirty="0" smtClean="0"/>
              <a:t>-</a:t>
            </a:r>
            <a:r>
              <a:rPr lang="en-US" dirty="0"/>
              <a:t>-- </a:t>
            </a:r>
            <a:r>
              <a:rPr lang="en-US" dirty="0" smtClean="0"/>
              <a:t>-</a:t>
            </a:r>
            <a:r>
              <a:rPr lang="en-US" dirty="0"/>
              <a:t>--|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43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Flattens Observables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--- </a:t>
            </a:r>
            <a:r>
              <a:rPr lang="en-US" dirty="0" smtClean="0"/>
              <a:t>A ( --- U ---|&gt;) </a:t>
            </a:r>
            <a:r>
              <a:rPr lang="en-US" dirty="0"/>
              <a:t>--- </a:t>
            </a:r>
            <a:r>
              <a:rPr lang="en-US" dirty="0" smtClean="0"/>
              <a:t>B ( --- V ---|&gt;) </a:t>
            </a:r>
            <a:r>
              <a:rPr lang="en-US" dirty="0"/>
              <a:t>--- </a:t>
            </a:r>
            <a:r>
              <a:rPr lang="en-US" dirty="0" smtClean="0"/>
              <a:t>C </a:t>
            </a:r>
            <a:r>
              <a:rPr lang="en-US" dirty="0"/>
              <a:t>( --- </a:t>
            </a:r>
            <a:r>
              <a:rPr lang="en-US" dirty="0" smtClean="0"/>
              <a:t>W </a:t>
            </a:r>
            <a:r>
              <a:rPr lang="en-US" dirty="0"/>
              <a:t>---|&gt;)</a:t>
            </a:r>
            <a:r>
              <a:rPr lang="en-US" dirty="0" smtClean="0"/>
              <a:t> </a:t>
            </a:r>
            <a:r>
              <a:rPr lang="en-US" dirty="0"/>
              <a:t>--- |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Stream.flatMap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/>
              <a:t>-- U --- V --- W ---|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0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Merges a stream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--- A --- B --- C --- |&gt;</a:t>
            </a:r>
          </a:p>
          <a:p>
            <a:pPr marL="0" indent="0">
              <a:buNone/>
            </a:pPr>
            <a:r>
              <a:rPr lang="en-US" dirty="0"/>
              <a:t>--- </a:t>
            </a:r>
            <a:r>
              <a:rPr lang="en-US" dirty="0" smtClean="0"/>
              <a:t>U </a:t>
            </a:r>
            <a:r>
              <a:rPr lang="en-US" dirty="0"/>
              <a:t>--- </a:t>
            </a:r>
            <a:r>
              <a:rPr lang="en-US" dirty="0" smtClean="0"/>
              <a:t>V </a:t>
            </a:r>
            <a:r>
              <a:rPr lang="en-US" dirty="0"/>
              <a:t>--- </a:t>
            </a:r>
            <a:r>
              <a:rPr lang="en-US" dirty="0" smtClean="0"/>
              <a:t>W </a:t>
            </a:r>
            <a:r>
              <a:rPr lang="en-US" dirty="0"/>
              <a:t>--- |&gt;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Stream.merge</a:t>
            </a:r>
            <a:r>
              <a:rPr lang="en-US" dirty="0" smtClean="0"/>
              <a:t>(Stream2)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--- A --</a:t>
            </a:r>
            <a:r>
              <a:rPr lang="en-US" dirty="0" smtClean="0"/>
              <a:t>- U </a:t>
            </a:r>
            <a:r>
              <a:rPr lang="en-US" dirty="0"/>
              <a:t>--</a:t>
            </a:r>
            <a:r>
              <a:rPr lang="en-US" dirty="0" smtClean="0"/>
              <a:t>- B </a:t>
            </a:r>
            <a:r>
              <a:rPr lang="en-US" dirty="0"/>
              <a:t>--</a:t>
            </a:r>
            <a:r>
              <a:rPr lang="en-US" dirty="0" smtClean="0"/>
              <a:t>- V </a:t>
            </a:r>
            <a:r>
              <a:rPr lang="en-US" dirty="0"/>
              <a:t>--- C</a:t>
            </a:r>
            <a:r>
              <a:rPr lang="en-US" dirty="0" smtClean="0"/>
              <a:t> </a:t>
            </a:r>
            <a:r>
              <a:rPr lang="en-US" dirty="0"/>
              <a:t>--- </a:t>
            </a:r>
            <a:r>
              <a:rPr lang="en-US" dirty="0" smtClean="0"/>
              <a:t>W ---|&gt;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47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Rx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the </a:t>
            </a:r>
            <a:r>
              <a:rPr lang="en-US" dirty="0" err="1" smtClean="0"/>
              <a:t>async</a:t>
            </a:r>
            <a:r>
              <a:rPr lang="en-US" dirty="0"/>
              <a:t> </a:t>
            </a:r>
            <a:r>
              <a:rPr lang="en-US" dirty="0" smtClean="0"/>
              <a:t>implementation from your users</a:t>
            </a:r>
          </a:p>
          <a:p>
            <a:r>
              <a:rPr lang="en-US" dirty="0" smtClean="0"/>
              <a:t>Provide a nice abstraction that works for multiple </a:t>
            </a:r>
            <a:r>
              <a:rPr lang="en-US" dirty="0" err="1" smtClean="0"/>
              <a:t>async</a:t>
            </a:r>
            <a:r>
              <a:rPr lang="en-US" dirty="0" smtClean="0"/>
              <a:t> values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72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 from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Rx is easy not simple</a:t>
            </a:r>
          </a:p>
          <a:p>
            <a:r>
              <a:rPr lang="en-US" dirty="0" smtClean="0"/>
              <a:t>Some operations are synchronous</a:t>
            </a:r>
          </a:p>
          <a:p>
            <a:pPr lvl="1"/>
            <a:r>
              <a:rPr lang="en-US" dirty="0" smtClean="0"/>
              <a:t>Open connection…</a:t>
            </a:r>
          </a:p>
          <a:p>
            <a:r>
              <a:rPr lang="en-US" dirty="0" smtClean="0"/>
              <a:t>It’s easier to add synchronous operations later</a:t>
            </a:r>
          </a:p>
          <a:p>
            <a:r>
              <a:rPr lang="en-US" dirty="0" smtClean="0"/>
              <a:t>Users like a synchronous interface to get started</a:t>
            </a:r>
          </a:p>
          <a:p>
            <a:pPr lvl="1"/>
            <a:r>
              <a:rPr lang="en-US" dirty="0" smtClean="0"/>
              <a:t>Give it to them and they will use it</a:t>
            </a:r>
          </a:p>
          <a:p>
            <a:pPr lvl="1"/>
            <a:r>
              <a:rPr lang="en-US" dirty="0" smtClean="0"/>
              <a:t>We have it in there now for development and testing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toBlocking</a:t>
            </a:r>
            <a:r>
              <a:rPr lang="en-US" dirty="0" smtClean="0"/>
              <a:t>().single() everywhere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35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Q&amp;A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13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SDK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81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SDK 2.0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Rewritten from the ground up … after 8 years or so</a:t>
            </a:r>
          </a:p>
          <a:p>
            <a:r>
              <a:rPr lang="en-US" dirty="0" smtClean="0"/>
              <a:t>Everything is asynchronous first</a:t>
            </a:r>
          </a:p>
          <a:p>
            <a:r>
              <a:rPr lang="en-US" dirty="0" smtClean="0"/>
              <a:t>Have a core that can be used elsewhere</a:t>
            </a:r>
          </a:p>
          <a:p>
            <a:pPr lvl="1"/>
            <a:r>
              <a:rPr lang="en-US" dirty="0" err="1" smtClean="0"/>
              <a:t>Clojure</a:t>
            </a:r>
            <a:r>
              <a:rPr lang="en-US" dirty="0" smtClean="0"/>
              <a:t>, </a:t>
            </a:r>
            <a:r>
              <a:rPr lang="en-US" dirty="0" err="1" smtClean="0"/>
              <a:t>Scala</a:t>
            </a:r>
            <a:r>
              <a:rPr lang="en-US" dirty="0" smtClean="0"/>
              <a:t>, Java, JRuby all build on it</a:t>
            </a:r>
          </a:p>
          <a:p>
            <a:r>
              <a:rPr lang="en-US" dirty="0" smtClean="0"/>
              <a:t>Optimize for performance</a:t>
            </a:r>
          </a:p>
          <a:p>
            <a:pPr lvl="1"/>
            <a:r>
              <a:rPr lang="en-US" dirty="0" smtClean="0"/>
              <a:t>Disruptor buffering requests (ring buffer)</a:t>
            </a:r>
          </a:p>
          <a:p>
            <a:r>
              <a:rPr lang="en-US" dirty="0" smtClean="0"/>
              <a:t>Make it easy to use (simple =/= easy)</a:t>
            </a:r>
          </a:p>
          <a:p>
            <a:pPr lvl="1"/>
            <a:r>
              <a:rPr lang="en-US" dirty="0" err="1" smtClean="0"/>
              <a:t>RxJava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32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look like?</a:t>
            </a:r>
            <a:endParaRPr lang="en-US" dirty="0"/>
          </a:p>
        </p:txBody>
      </p:sp>
      <p:pic>
        <p:nvPicPr>
          <p:cNvPr id="4" name="Content Placeholder 3" descr="Screen Shot 2014-09-25 at 22.17.1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7829" b="-1178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8007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SDK generates Requests</a:t>
            </a:r>
          </a:p>
          <a:p>
            <a:r>
              <a:rPr lang="en-US" dirty="0" smtClean="0"/>
              <a:t>Requests get translated to Events</a:t>
            </a:r>
          </a:p>
          <a:p>
            <a:r>
              <a:rPr lang="en-US" dirty="0" smtClean="0"/>
              <a:t>Events get queued in Ring buffer</a:t>
            </a:r>
            <a:endParaRPr lang="en-US" dirty="0"/>
          </a:p>
          <a:p>
            <a:r>
              <a:rPr lang="en-US" dirty="0" smtClean="0"/>
              <a:t>Events get executed</a:t>
            </a:r>
          </a:p>
          <a:p>
            <a:r>
              <a:rPr lang="en-US" dirty="0" smtClean="0"/>
              <a:t>Responses get queued in Ring buffer</a:t>
            </a:r>
          </a:p>
          <a:p>
            <a:r>
              <a:rPr lang="en-US" dirty="0" err="1" smtClean="0"/>
              <a:t>Responsed</a:t>
            </a:r>
            <a:r>
              <a:rPr lang="en-US" dirty="0" smtClean="0"/>
              <a:t> are translated to Response Objects</a:t>
            </a:r>
          </a:p>
          <a:p>
            <a:r>
              <a:rPr lang="en-US" dirty="0" smtClean="0"/>
              <a:t>Response Objects are returned to the 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75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happens</a:t>
            </a:r>
            <a:endParaRPr lang="en-US" dirty="0"/>
          </a:p>
        </p:txBody>
      </p:sp>
      <p:pic>
        <p:nvPicPr>
          <p:cNvPr id="4" name="Content Placeholder 3" descr="Screen Shot 2014-09-25 at 22.28.5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" t="-293" r="28376" b="293"/>
          <a:stretch/>
        </p:blipFill>
        <p:spPr>
          <a:xfrm>
            <a:off x="612775" y="1905000"/>
            <a:ext cx="8074025" cy="4373563"/>
          </a:xfrm>
        </p:spPr>
      </p:pic>
    </p:spTree>
    <p:extLst>
      <p:ext uri="{BB962C8B-B14F-4D97-AF65-F5344CB8AC3E}">
        <p14:creationId xmlns:p14="http://schemas.microsoft.com/office/powerpoint/2010/main" val="104993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core</a:t>
            </a:r>
            <a:endParaRPr lang="en-US" dirty="0"/>
          </a:p>
        </p:txBody>
      </p:sp>
      <p:pic>
        <p:nvPicPr>
          <p:cNvPr id="4" name="Content Placeholder 3" descr="Screen Shot 2014-09-25 at 22.32.15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" t="-293" r="24431" b="293"/>
          <a:stretch/>
        </p:blipFill>
        <p:spPr/>
      </p:pic>
    </p:spTree>
    <p:extLst>
      <p:ext uri="{BB962C8B-B14F-4D97-AF65-F5344CB8AC3E}">
        <p14:creationId xmlns:p14="http://schemas.microsoft.com/office/powerpoint/2010/main" val="2747033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Things can happen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gets added to the request buffer</a:t>
            </a:r>
          </a:p>
          <a:p>
            <a:pPr lvl="1"/>
            <a:r>
              <a:rPr lang="en-US" dirty="0" smtClean="0"/>
              <a:t>Everything nice and shiny!</a:t>
            </a:r>
          </a:p>
          <a:p>
            <a:pPr lvl="1"/>
            <a:r>
              <a:rPr lang="en-US" dirty="0" smtClean="0"/>
              <a:t>Return the observable response</a:t>
            </a:r>
          </a:p>
          <a:p>
            <a:r>
              <a:rPr lang="en-US" dirty="0" smtClean="0"/>
              <a:t>Ring buffer is full</a:t>
            </a:r>
          </a:p>
          <a:p>
            <a:pPr lvl="1"/>
            <a:r>
              <a:rPr lang="en-US" dirty="0" smtClean="0"/>
              <a:t>Call the </a:t>
            </a:r>
            <a:r>
              <a:rPr lang="en-US" dirty="0" err="1" smtClean="0"/>
              <a:t>onError</a:t>
            </a:r>
            <a:r>
              <a:rPr lang="en-US" dirty="0" smtClean="0"/>
              <a:t> on the Observable to signal back to SDK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50626"/>
      </p:ext>
    </p:extLst>
  </p:cSld>
  <p:clrMapOvr>
    <a:masterClrMapping/>
  </p:clrMapOvr>
</p:sld>
</file>

<file path=ppt/theme/theme1.xml><?xml version="1.0" encoding="utf-8"?>
<a:theme xmlns:a="http://schemas.openxmlformats.org/drawingml/2006/main" name="Couchbase Theme 2013">
  <a:themeElements>
    <a:clrScheme name="Custom 2">
      <a:dk1>
        <a:srgbClr val="3F3F3F"/>
      </a:dk1>
      <a:lt1>
        <a:sysClr val="window" lastClr="FFFFFF"/>
      </a:lt1>
      <a:dk2>
        <a:srgbClr val="404040"/>
      </a:dk2>
      <a:lt2>
        <a:srgbClr val="F2F2F2"/>
      </a:lt2>
      <a:accent1>
        <a:srgbClr val="186A93"/>
      </a:accent1>
      <a:accent2>
        <a:srgbClr val="28B2CB"/>
      </a:accent2>
      <a:accent3>
        <a:srgbClr val="186827"/>
      </a:accent3>
      <a:accent4>
        <a:srgbClr val="71B400"/>
      </a:accent4>
      <a:accent5>
        <a:srgbClr val="DEBF08"/>
      </a:accent5>
      <a:accent6>
        <a:srgbClr val="B59C07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D7E9B"/>
        </a:solidFill>
        <a:ln w="2857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80000"/>
          </a:lnSpc>
          <a:defRPr sz="1400" b="1" dirty="0">
            <a:solidFill>
              <a:schemeClr val="bg1"/>
            </a:solidFill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Couchbase Theme 2013.potx</Template>
  <TotalTime>103</TotalTime>
  <Words>639</Words>
  <Application>Microsoft Macintosh PowerPoint</Application>
  <PresentationFormat>On-screen Show (4:3)</PresentationFormat>
  <Paragraphs>113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Couchbase Theme 2013</vt:lpstr>
      <vt:lpstr>PowerPoint Presentation</vt:lpstr>
      <vt:lpstr>Diving into the Couchbase Java SDK</vt:lpstr>
      <vt:lpstr>SDK Principles</vt:lpstr>
      <vt:lpstr>Couchbase SDK 2.0</vt:lpstr>
      <vt:lpstr>What does it look like?</vt:lpstr>
      <vt:lpstr>Workflow</vt:lpstr>
      <vt:lpstr>So what happens</vt:lpstr>
      <vt:lpstr>The core</vt:lpstr>
      <vt:lpstr>2 Things can happen</vt:lpstr>
      <vt:lpstr>Request Handling</vt:lpstr>
      <vt:lpstr>Response Handling</vt:lpstr>
      <vt:lpstr>Whats with all the Observables?</vt:lpstr>
      <vt:lpstr>RxJava</vt:lpstr>
      <vt:lpstr>Some history</vt:lpstr>
      <vt:lpstr>Observables are to Futures what Values are to Iterables</vt:lpstr>
      <vt:lpstr>Say what now?</vt:lpstr>
      <vt:lpstr>What can happen</vt:lpstr>
      <vt:lpstr>What can I do with this</vt:lpstr>
      <vt:lpstr>Lay out what you want todo</vt:lpstr>
      <vt:lpstr>Map</vt:lpstr>
      <vt:lpstr>Filter</vt:lpstr>
      <vt:lpstr>FlatMap</vt:lpstr>
      <vt:lpstr>Merge</vt:lpstr>
      <vt:lpstr>So why Rx</vt:lpstr>
      <vt:lpstr>What we learned from SDK</vt:lpstr>
      <vt:lpstr>Q&amp;A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melinda</dc:creator>
  <cp:lastModifiedBy>Philipp Fehre</cp:lastModifiedBy>
  <cp:revision>39</cp:revision>
  <cp:lastPrinted>2012-08-22T21:24:05Z</cp:lastPrinted>
  <dcterms:created xsi:type="dcterms:W3CDTF">2013-06-14T19:36:18Z</dcterms:created>
  <dcterms:modified xsi:type="dcterms:W3CDTF">2014-09-25T21:27:46Z</dcterms:modified>
</cp:coreProperties>
</file>