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6" r:id="rId44"/>
    <p:sldId id="307" r:id="rId45"/>
    <p:sldId id="303" r:id="rId46"/>
    <p:sldId id="304" r:id="rId47"/>
    <p:sldId id="305" r:id="rId4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B20"/>
    <a:srgbClr val="DEBF08"/>
    <a:srgbClr val="2D7E9B"/>
    <a:srgbClr val="C1A607"/>
    <a:srgbClr val="225F74"/>
    <a:srgbClr val="D9D9D9"/>
    <a:srgbClr val="F9E35D"/>
    <a:srgbClr val="4B6C16"/>
    <a:srgbClr val="AE9606"/>
    <a:srgbClr val="C9A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8011" autoAdjust="0"/>
  </p:normalViewPr>
  <p:slideViewPr>
    <p:cSldViewPr snapToGrid="0">
      <p:cViewPr>
        <p:scale>
          <a:sx n="120" d="100"/>
          <a:sy n="120" d="100"/>
        </p:scale>
        <p:origin x="-1304" y="-112"/>
      </p:cViewPr>
      <p:guideLst>
        <p:guide orient="horz" pos="2160"/>
        <p:guide orient="horz" pos="432"/>
        <p:guide orient="horz" pos="1308"/>
        <p:guide orient="horz" pos="3594"/>
        <p:guide orient="horz" pos="3150"/>
        <p:guide orient="horz" pos="3888"/>
        <p:guide orient="horz" pos="3473"/>
        <p:guide orient="horz" pos="856"/>
        <p:guide pos="3368"/>
        <p:guide pos="4770"/>
        <p:guide pos="4512"/>
        <p:guide pos="386"/>
        <p:guide pos="3892"/>
        <p:guide pos="82"/>
        <p:guide pos="722"/>
        <p:guide pos="12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7" d="100"/>
          <a:sy n="127" d="100"/>
        </p:scale>
        <p:origin x="-1812" y="-10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52A5E-60F8-422F-8F3A-58CC654305E5}" type="datetimeFigureOut">
              <a:rPr lang="en-US" smtClean="0"/>
              <a:pPr/>
              <a:t>25/09/14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DBD3-7EF3-4406-BA36-1629CAD82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4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96260C-9094-47BB-B392-6500189DA135}" type="datetimeFigureOut">
              <a:rPr lang="en-US" smtClean="0"/>
              <a:pPr/>
              <a:t>25/09/14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79922F5-C0F3-4004-A3F8-B5C12F85E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9591" y="1634883"/>
            <a:ext cx="5450045" cy="3114851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1822575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710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>
          <a:xfrm>
            <a:off x="3754438" y="1931947"/>
            <a:ext cx="2192337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167" y="1596433"/>
            <a:ext cx="3154989" cy="245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754968" y="1601684"/>
            <a:ext cx="2191788" cy="268984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754967" y="3671289"/>
            <a:ext cx="4967613" cy="268984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158253" y="1601684"/>
            <a:ext cx="2564328" cy="268984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653366" y="1610602"/>
            <a:ext cx="0" cy="3951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065120" y="1610602"/>
            <a:ext cx="0" cy="1872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01638" y="1841500"/>
            <a:ext cx="3155950" cy="37798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508882" y="1604976"/>
            <a:ext cx="3048705" cy="2444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8"/>
          </p:nvPr>
        </p:nvSpPr>
        <p:spPr>
          <a:xfrm>
            <a:off x="6158253" y="1931947"/>
            <a:ext cx="2564328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19"/>
          </p:nvPr>
        </p:nvSpPr>
        <p:spPr>
          <a:xfrm>
            <a:off x="3754437" y="4029502"/>
            <a:ext cx="4968143" cy="159207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823583" y="1604976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259852" y="1604976"/>
            <a:ext cx="2462727" cy="265692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3823583" y="3683989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828803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Your Two line</a:t>
            </a:r>
            <a:br>
              <a:rPr lang="en-US" sz="4800" dirty="0" smtClean="0">
                <a:solidFill>
                  <a:schemeClr val="accent2"/>
                </a:solidFill>
              </a:rPr>
            </a:br>
            <a:r>
              <a:rPr lang="en-US" sz="4800" dirty="0" smtClean="0">
                <a:solidFill>
                  <a:schemeClr val="accent2"/>
                </a:solidFill>
              </a:rPr>
              <a:t>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1088071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7759467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  <p:bldP spid="1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752600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rgbClr val="186A93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16" name="Picture 1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>
          <a:xfrm>
            <a:off x="1088071" y="1896531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0800000">
            <a:off x="7759467" y="1896530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045350" y="2827360"/>
            <a:ext cx="20276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3"/>
          </p:cNvCxnSpPr>
          <p:nvPr userDrawn="1"/>
        </p:nvCxnSpPr>
        <p:spPr>
          <a:xfrm>
            <a:off x="5042192" y="2827360"/>
            <a:ext cx="21085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4" y="2453238"/>
            <a:ext cx="969228" cy="748244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1766012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19667" y="2921005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1979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5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6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 flip="none" rotWithShape="1">
            <a:gsLst>
              <a:gs pos="0">
                <a:srgbClr val="DFDFE2">
                  <a:lumMod val="89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8532" y="6432606"/>
            <a:ext cx="82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A09B28-D73D-468B-BF3C-EEC33CF08A5C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8" r:id="rId3"/>
    <p:sldLayoutId id="2147483680" r:id="rId4"/>
    <p:sldLayoutId id="2147483650" r:id="rId5"/>
    <p:sldLayoutId id="2147483681" r:id="rId6"/>
    <p:sldLayoutId id="2147483654" r:id="rId7"/>
    <p:sldLayoutId id="2147483673" r:id="rId8"/>
    <p:sldLayoutId id="2147483656" r:id="rId9"/>
    <p:sldLayoutId id="2147483674" r:id="rId10"/>
    <p:sldLayoutId id="2147483655" r:id="rId11"/>
    <p:sldLayoutId id="2147483675" r:id="rId12"/>
    <p:sldLayoutId id="214748367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Lucida Grande"/>
        <a:buChar char="•"/>
        <a:defRPr lang="en-US" sz="24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100000"/>
        <a:buFont typeface="Lucida Grande"/>
        <a:buChar char="­"/>
        <a:defRPr lang="en-US" sz="20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­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25475" indent="-457200" algn="l" defTabSz="914400" rtl="0" eaLnBrk="1" latinLnBrk="0" hangingPunct="1">
        <a:lnSpc>
          <a:spcPct val="90000"/>
        </a:lnSpc>
        <a:spcBef>
          <a:spcPts val="1200"/>
        </a:spcBef>
        <a:buClr>
          <a:schemeClr val="bg1">
            <a:lumMod val="6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asdeep@couchbase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asdeep@couchbase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mailto:jasdeep@couchbase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asdeep@couchbase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j@scalabl3.co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hyperlink" Target="http://martinfowler.com/bliki/AggregateOrientedDatabas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Datatypes</a:t>
            </a:r>
            <a:endParaRPr lang="en-US"/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4429125" y="1785938"/>
            <a:ext cx="4125516" cy="320687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Simple Types are easy, make them columns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Types are more challenging, require separate tables and joins, slower to store and retrieve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ORM's reduce complexity but trade off additional speed/scale, hard to optimize</a:t>
            </a:r>
            <a:endParaRPr lang="en-US"/>
          </a:p>
        </p:txBody>
      </p:sp>
      <p:sp>
        <p:nvSpPr>
          <p:cNvPr id="21507" name="AutoShape 3"/>
          <p:cNvSpPr>
            <a:spLocks/>
          </p:cNvSpPr>
          <p:nvPr/>
        </p:nvSpPr>
        <p:spPr bwMode="auto">
          <a:xfrm>
            <a:off x="4438055" y="1321594"/>
            <a:ext cx="975568" cy="4107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3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RDBMS</a:t>
            </a:r>
            <a:endParaRPr lang="en-US"/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178594" y="1401961"/>
            <a:ext cx="4036219" cy="5134570"/>
          </a:xfrm>
          <a:prstGeom prst="roundRect">
            <a:avLst>
              <a:gd name="adj" fmla="val 3319"/>
            </a:avLst>
          </a:prstGeom>
          <a:noFill/>
          <a:ln w="25400" cap="flat" cmpd="sng">
            <a:solidFill>
              <a:srgbClr val="C0C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3941" tIns="133941" rIns="133941" bIns="133941" anchor="ctr"/>
          <a:lstStyle/>
          <a:p>
            <a:pPr defTabSz="321457">
              <a:lnSpc>
                <a:spcPts val="1266"/>
              </a:lnSpc>
            </a:pPr>
            <a:endParaRPr lang="en-US" sz="1300" b="1">
              <a:latin typeface="Courier" charset="0"/>
              <a:cs typeface="Courier" charset="0"/>
              <a:sym typeface="Courier" charset="0"/>
            </a:endParaRPr>
          </a:p>
          <a:p>
            <a:pPr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public class User {</a:t>
            </a:r>
          </a:p>
          <a:p>
            <a:pPr defTabSz="321457">
              <a:lnSpc>
                <a:spcPts val="1266"/>
              </a:lnSpc>
            </a:pPr>
            <a:endParaRPr lang="en-US" sz="1300" b="1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private String name;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private String email;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private Integer age;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private Boolean gender_male;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private DateTime created_at;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private ArrayList items_viewed;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private Hashtable preferences;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E32400"/>
                </a:solidFill>
                <a:latin typeface="Courier" charset="0"/>
                <a:cs typeface="Courier" charset="0"/>
                <a:sym typeface="Courier" charset="0"/>
              </a:rPr>
              <a:t>private ArrayList&lt;Books&gt; authored;</a:t>
            </a:r>
          </a:p>
          <a:p>
            <a:pPr defTabSz="321457">
              <a:lnSpc>
                <a:spcPts val="1266"/>
              </a:lnSpc>
            </a:pPr>
            <a:endParaRPr lang="en-US" sz="1300" b="1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public User(...) {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...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}</a:t>
            </a:r>
          </a:p>
          <a:p>
            <a:pPr defTabSz="321457">
              <a:lnSpc>
                <a:spcPts val="1266"/>
              </a:lnSpc>
            </a:pPr>
            <a:endParaRPr lang="en-US" sz="1300" b="1">
              <a:latin typeface="Courier" charset="0"/>
              <a:cs typeface="Courier" charset="0"/>
              <a:sym typeface="Courier" charset="0"/>
            </a:endParaRP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...</a:t>
            </a:r>
          </a:p>
          <a:p>
            <a:pPr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66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Datatypes</a:t>
            </a:r>
            <a:endParaRPr lang="en-US"/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4429125" y="1785937"/>
            <a:ext cx="4125516" cy="3849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 represent both simple and complex data types in JSON data structures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 modify schema on the fly, and Documents of a specific "type" can vary in schema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"Type" is arbitrary, it's a programming strategy, there are no actual "types", but it's typical to embed the class name as a "doctype" json key</a:t>
            </a:r>
            <a:endParaRPr lang="en-US"/>
          </a:p>
        </p:txBody>
      </p:sp>
      <p:sp>
        <p:nvSpPr>
          <p:cNvPr id="22531" name="AutoShape 3"/>
          <p:cNvSpPr>
            <a:spLocks/>
          </p:cNvSpPr>
          <p:nvPr/>
        </p:nvSpPr>
        <p:spPr bwMode="auto">
          <a:xfrm>
            <a:off x="4438055" y="1321594"/>
            <a:ext cx="1385218" cy="4107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3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Couchbase</a:t>
            </a:r>
            <a:endParaRPr lang="en-US"/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>
            <a:off x="178594" y="1401961"/>
            <a:ext cx="4036219" cy="5134570"/>
          </a:xfrm>
          <a:prstGeom prst="roundRect">
            <a:avLst>
              <a:gd name="adj" fmla="val 3319"/>
            </a:avLst>
          </a:prstGeom>
          <a:noFill/>
          <a:ln w="25400" cap="flat" cmpd="sng">
            <a:solidFill>
              <a:srgbClr val="C0C0C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3941" tIns="133941" rIns="133941" bIns="133941" anchor="ctr"/>
          <a:lstStyle/>
          <a:p>
            <a:pPr defTabSz="321457">
              <a:lnSpc>
                <a:spcPts val="1266"/>
              </a:lnSpc>
            </a:pPr>
            <a:endParaRPr lang="en-US" sz="1300" b="1">
              <a:latin typeface="Courier" charset="0"/>
              <a:cs typeface="Courier" charset="0"/>
              <a:sym typeface="Courier" charset="0"/>
            </a:endParaRPr>
          </a:p>
          <a:p>
            <a:pPr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{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"doctype": "User",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"name": "Jasdeep Jaitla",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"email": "jasdeep@couchbase.com",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"age": 38,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"gender_male": true,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"created_at": "2013-09-20 23:59:59",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"items_viewed": [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"12345", "23456", 34567"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],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"preferences": {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"email_notifications": true,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"sms_notifications": false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},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"authored": [</a:t>
            </a:r>
          </a:p>
          <a:p>
            <a:pPr lvl="2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{ "title": "Couchbase Models",</a:t>
            </a:r>
          </a:p>
          <a:p>
            <a:pPr lvl="3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"price": 49.95 }</a:t>
            </a:r>
          </a:p>
          <a:p>
            <a:pPr lvl="1" defTabSz="321457">
              <a:lnSpc>
                <a:spcPts val="1266"/>
              </a:lnSpc>
            </a:pPr>
            <a:r>
              <a:rPr lang="en-US" sz="1300" b="1">
                <a:solidFill>
                  <a:srgbClr val="40A55B"/>
                </a:solidFill>
                <a:latin typeface="Courier" charset="0"/>
                <a:cs typeface="Courier" charset="0"/>
                <a:sym typeface="Courier" charset="0"/>
              </a:rPr>
              <a:t>]</a:t>
            </a:r>
          </a:p>
          <a:p>
            <a:pPr defTabSz="321457">
              <a:lnSpc>
                <a:spcPts val="1266"/>
              </a:lnSpc>
            </a:pPr>
            <a:r>
              <a:rPr lang="en-US" sz="1300" b="1">
                <a:latin typeface="Courier" charset="0"/>
                <a:cs typeface="Courier" charset="0"/>
                <a:sym typeface="Courier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635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Benefits of JSON</a:t>
            </a:r>
            <a:endParaRPr lang="en-US"/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535781" y="1750219"/>
            <a:ext cx="7795617" cy="30997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 Represent Complex Objects and Data Structures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Very simple notation, lightweight, compact, readable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most common API return type for Integrations 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Facebook, Twitter, you name it, return JSON 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Native to Javascript (can be useful)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 be inserted straight into Couchbase (faster development)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Serialization and Deserialization are very fast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49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4579" name="AutoShape 3"/>
          <p:cNvSpPr>
            <a:spLocks/>
          </p:cNvSpPr>
          <p:nvPr/>
        </p:nvSpPr>
        <p:spPr bwMode="auto">
          <a:xfrm>
            <a:off x="473273" y="330398"/>
            <a:ext cx="8206383" cy="660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JSON Document Structure</a:t>
            </a:r>
            <a:endParaRPr lang="en-US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445869" y="1205508"/>
            <a:ext cx="4170164" cy="5152430"/>
            <a:chOff x="0" y="0"/>
            <a:chExt cx="5930901" cy="7327900"/>
          </a:xfrm>
        </p:grpSpPr>
        <p:sp>
          <p:nvSpPr>
            <p:cNvPr id="24581" name="AutoShape 5"/>
            <p:cNvSpPr>
              <a:spLocks/>
            </p:cNvSpPr>
            <p:nvPr/>
          </p:nvSpPr>
          <p:spPr bwMode="auto">
            <a:xfrm>
              <a:off x="0" y="266698"/>
              <a:ext cx="5930900" cy="6769101"/>
            </a:xfrm>
            <a:prstGeom prst="roundRect">
              <a:avLst>
                <a:gd name="adj" fmla="val 3213"/>
              </a:avLst>
            </a:prstGeom>
            <a:solidFill>
              <a:srgbClr val="D6D6D6"/>
            </a:solidFill>
            <a:ln w="25400" cap="flat" cmpd="sng">
              <a:solidFill>
                <a:srgbClr val="000000"/>
              </a:solidFill>
              <a:prstDash val="dash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4582" name="AutoShape 6"/>
            <p:cNvSpPr>
              <a:spLocks/>
            </p:cNvSpPr>
            <p:nvPr/>
          </p:nvSpPr>
          <p:spPr bwMode="auto">
            <a:xfrm>
              <a:off x="0" y="3606800"/>
              <a:ext cx="5930901" cy="3721100"/>
            </a:xfrm>
            <a:prstGeom prst="roundRect">
              <a:avLst>
                <a:gd name="adj" fmla="val 5120"/>
              </a:avLst>
            </a:prstGeom>
            <a:solidFill>
              <a:srgbClr val="D4E3FE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4583" name="AutoShape 7"/>
            <p:cNvSpPr>
              <a:spLocks/>
            </p:cNvSpPr>
            <p:nvPr/>
          </p:nvSpPr>
          <p:spPr bwMode="auto">
            <a:xfrm>
              <a:off x="1024" y="0"/>
              <a:ext cx="5928853" cy="3200400"/>
            </a:xfrm>
            <a:prstGeom prst="roundRect">
              <a:avLst>
                <a:gd name="adj" fmla="val 5954"/>
              </a:avLst>
            </a:prstGeom>
            <a:solidFill>
              <a:srgbClr val="FFFDBA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4584" name="AutoShape 8"/>
            <p:cNvSpPr>
              <a:spLocks/>
            </p:cNvSpPr>
            <p:nvPr/>
          </p:nvSpPr>
          <p:spPr bwMode="auto">
            <a:xfrm>
              <a:off x="496324" y="50800"/>
              <a:ext cx="5017940" cy="7150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000000"/>
                </a:buClr>
              </a:pPr>
              <a:r>
                <a:rPr lang="en-US" sz="1600" dirty="0" smtClean="0">
                  <a:latin typeface="Calibri" charset="0"/>
                  <a:cs typeface="Calibri" charset="0"/>
                  <a:sym typeface="Calibri" charset="0"/>
                </a:rPr>
                <a:t>{</a:t>
              </a:r>
              <a:endParaRPr lang="en-US" sz="1600" dirty="0">
                <a:latin typeface="Calibri" charset="0"/>
                <a:cs typeface="Calibri" charset="0"/>
                <a:sym typeface="Calibri" charset="0"/>
              </a:endParaRP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b="1" dirty="0"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u::</a:t>
              </a:r>
              <a:r>
                <a:rPr lang="en-US" sz="1600" dirty="0" err="1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b="1" dirty="0">
                  <a:latin typeface="Calibri" charset="0"/>
                  <a:cs typeface="Calibri" charset="0"/>
                  <a:sym typeface="Calibri" charset="0"/>
                </a:rPr>
                <a:t>rev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1-0002bce0000000000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b="1" dirty="0">
                  <a:latin typeface="Calibri" charset="0"/>
                  <a:cs typeface="Calibri" charset="0"/>
                  <a:sym typeface="Calibri" charset="0"/>
                </a:rPr>
                <a:t>flags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: 0,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b="1" dirty="0">
                  <a:latin typeface="Calibri" charset="0"/>
                  <a:cs typeface="Calibri" charset="0"/>
                  <a:sym typeface="Calibri" charset="0"/>
                </a:rPr>
                <a:t>expiration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: 0,</a:t>
              </a:r>
            </a:p>
            <a:p>
              <a:pPr lvl="1" defTabSz="910796">
                <a:buClr>
                  <a:srgbClr val="000000"/>
                </a:buClr>
              </a:pP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b="1" dirty="0">
                  <a:latin typeface="Calibri" charset="0"/>
                  <a:cs typeface="Calibri" charset="0"/>
                  <a:sym typeface="Calibri" charset="0"/>
                </a:rPr>
                <a:t>type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600" dirty="0" err="1">
                  <a:latin typeface="Calibri" charset="0"/>
                  <a:cs typeface="Calibri" charset="0"/>
                  <a:sym typeface="Calibri" charset="0"/>
                </a:rPr>
                <a:t>json</a:t>
              </a:r>
              <a:r>
                <a:rPr lang="ja-JP" altLang="en-US" sz="16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600" dirty="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600" dirty="0">
                  <a:latin typeface="Calibri" charset="0"/>
                  <a:cs typeface="Calibri" charset="0"/>
                  <a:sym typeface="Calibri" charset="0"/>
                </a:rPr>
                <a:t>}</a:t>
              </a:r>
            </a:p>
            <a:p>
              <a:pPr defTabSz="910796">
                <a:buClr>
                  <a:srgbClr val="000000"/>
                </a:buClr>
              </a:pPr>
              <a:endParaRPr lang="en-US" sz="1700" dirty="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endParaRPr lang="en-US" sz="1700" dirty="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700" dirty="0" smtClean="0">
                  <a:latin typeface="Calibri" charset="0"/>
                  <a:cs typeface="Calibri" charset="0"/>
                  <a:sym typeface="Calibri" charset="0"/>
                </a:rPr>
                <a:t>{</a:t>
              </a:r>
              <a:endParaRPr lang="en-US" sz="1700" dirty="0">
                <a:latin typeface="Calibri" charset="0"/>
                <a:cs typeface="Calibri" charset="0"/>
                <a:sym typeface="Calibri" charset="0"/>
              </a:endParaRPr>
            </a:p>
            <a:p>
              <a:pPr lvl="1" defTabSz="910796"/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 dirty="0" err="1">
                  <a:latin typeface="Calibri" charset="0"/>
                  <a:cs typeface="Calibri" charset="0"/>
                  <a:sym typeface="Calibri" charset="0"/>
                </a:rPr>
                <a:t>uid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: 123456,</a:t>
              </a:r>
            </a:p>
            <a:p>
              <a:pPr lvl="1" defTabSz="910796"/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 dirty="0" err="1">
                  <a:latin typeface="Calibri" charset="0"/>
                  <a:cs typeface="Calibri" charset="0"/>
                  <a:sym typeface="Calibri" charset="0"/>
                </a:rPr>
                <a:t>firstname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dirty="0" err="1">
                  <a:latin typeface="Calibri" charset="0"/>
                  <a:cs typeface="Calibri" charset="0"/>
                  <a:sym typeface="Calibri" charset="0"/>
                </a:rPr>
                <a:t>jasdeep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 dirty="0" err="1">
                  <a:latin typeface="Calibri" charset="0"/>
                  <a:cs typeface="Calibri" charset="0"/>
                  <a:sym typeface="Calibri" charset="0"/>
                </a:rPr>
                <a:t>lastname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dirty="0" err="1">
                  <a:latin typeface="Calibri" charset="0"/>
                  <a:cs typeface="Calibri" charset="0"/>
                  <a:sym typeface="Calibri" charset="0"/>
                </a:rPr>
                <a:t>Jaitla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 dirty="0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 dirty="0" err="1">
                  <a:latin typeface="Calibri" charset="0"/>
                  <a:cs typeface="Calibri" charset="0"/>
                  <a:sym typeface="Calibri" charset="0"/>
                </a:rPr>
                <a:t>favorite_colors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: [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blue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, 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black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],</a:t>
              </a:r>
            </a:p>
            <a:p>
              <a:pPr lvl="1" defTabSz="910796"/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b="1" dirty="0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700" dirty="0" err="1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700" dirty="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700" dirty="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700" dirty="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 dirty="0"/>
            </a:p>
          </p:txBody>
        </p:sp>
      </p:grpSp>
      <p:grpSp>
        <p:nvGrpSpPr>
          <p:cNvPr id="24585" name="Group 9"/>
          <p:cNvGrpSpPr>
            <a:grpSpLocks/>
          </p:cNvGrpSpPr>
          <p:nvPr/>
        </p:nvGrpSpPr>
        <p:grpSpPr bwMode="auto">
          <a:xfrm>
            <a:off x="901899" y="1669852"/>
            <a:ext cx="2419945" cy="4223742"/>
            <a:chOff x="0" y="0"/>
            <a:chExt cx="3441700" cy="6007100"/>
          </a:xfrm>
        </p:grpSpPr>
        <p:sp>
          <p:nvSpPr>
            <p:cNvPr id="24586" name="AutoShape 10"/>
            <p:cNvSpPr>
              <a:spLocks/>
            </p:cNvSpPr>
            <p:nvPr/>
          </p:nvSpPr>
          <p:spPr bwMode="auto">
            <a:xfrm>
              <a:off x="0" y="0"/>
              <a:ext cx="3441700" cy="2362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2000" b="1">
                  <a:latin typeface="Calibri" charset="0"/>
                  <a:cs typeface="Calibri" charset="0"/>
                  <a:sym typeface="Calibri" charset="0"/>
                </a:rPr>
                <a:t>Meta Information </a:t>
              </a:r>
              <a:r>
                <a:rPr lang="en-US" sz="2000">
                  <a:latin typeface="Calibri" charset="0"/>
                  <a:cs typeface="Calibri" charset="0"/>
                  <a:sym typeface="Calibri" charset="0"/>
                </a:rPr>
                <a:t>Including Key</a:t>
              </a:r>
            </a:p>
            <a:p>
              <a:pPr defTabSz="910796">
                <a:buClr>
                  <a:srgbClr val="505050"/>
                </a:buClr>
              </a:pPr>
              <a:endParaRPr lang="en-US" sz="20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505050"/>
                </a:buClr>
              </a:pPr>
              <a:r>
                <a:rPr lang="en-US" sz="2000">
                  <a:latin typeface="Calibri" charset="0"/>
                  <a:cs typeface="Calibri" charset="0"/>
                  <a:sym typeface="Calibri" charset="0"/>
                </a:rPr>
                <a:t>All Keys Unique and Kept in RAM</a:t>
              </a:r>
              <a:endParaRPr lang="en-US"/>
            </a:p>
          </p:txBody>
        </p:sp>
        <p:sp>
          <p:nvSpPr>
            <p:cNvPr id="24587" name="AutoShape 11"/>
            <p:cNvSpPr>
              <a:spLocks/>
            </p:cNvSpPr>
            <p:nvPr/>
          </p:nvSpPr>
          <p:spPr bwMode="auto">
            <a:xfrm>
              <a:off x="0" y="4102100"/>
              <a:ext cx="3441700" cy="1905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2000" b="1">
                  <a:latin typeface="Calibri" charset="0"/>
                  <a:cs typeface="Calibri" charset="0"/>
                  <a:sym typeface="Calibri" charset="0"/>
                </a:rPr>
                <a:t>Document Value</a:t>
              </a:r>
            </a:p>
            <a:p>
              <a:pPr defTabSz="910796">
                <a:buClr>
                  <a:srgbClr val="505050"/>
                </a:buClr>
              </a:pPr>
              <a:endParaRPr lang="en-US" sz="20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505050"/>
                </a:buClr>
              </a:pPr>
              <a:r>
                <a:rPr lang="en-US" sz="2000">
                  <a:latin typeface="Calibri" charset="0"/>
                  <a:cs typeface="Calibri" charset="0"/>
                  <a:sym typeface="Calibri" charset="0"/>
                </a:rPr>
                <a:t>Most Recent In Ram And Persisted To Disk</a:t>
              </a:r>
              <a:endParaRPr lang="en-US"/>
            </a:p>
          </p:txBody>
        </p:sp>
      </p:grpSp>
      <p:sp>
        <p:nvSpPr>
          <p:cNvPr id="24588" name="AutoShape 12"/>
          <p:cNvSpPr>
            <a:spLocks/>
          </p:cNvSpPr>
          <p:nvPr/>
        </p:nvSpPr>
        <p:spPr bwMode="auto">
          <a:xfrm>
            <a:off x="3393281" y="2125266"/>
            <a:ext cx="892969" cy="562570"/>
          </a:xfrm>
          <a:prstGeom prst="rightArrow">
            <a:avLst>
              <a:gd name="adj1" fmla="val 32000"/>
              <a:gd name="adj2" fmla="val 69841"/>
            </a:avLst>
          </a:prstGeom>
          <a:solidFill>
            <a:srgbClr val="53D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4589" name="AutoShape 13"/>
          <p:cNvSpPr>
            <a:spLocks/>
          </p:cNvSpPr>
          <p:nvPr/>
        </p:nvSpPr>
        <p:spPr bwMode="auto">
          <a:xfrm>
            <a:off x="3393281" y="4714875"/>
            <a:ext cx="892969" cy="562570"/>
          </a:xfrm>
          <a:prstGeom prst="rightArrow">
            <a:avLst>
              <a:gd name="adj1" fmla="val 32000"/>
              <a:gd name="adj2" fmla="val 69841"/>
            </a:avLst>
          </a:prstGeom>
          <a:solidFill>
            <a:srgbClr val="53D5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037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1"/>
          <p:cNvSpPr>
            <a:spLocks/>
          </p:cNvSpPr>
          <p:nvPr/>
        </p:nvSpPr>
        <p:spPr bwMode="auto">
          <a:xfrm>
            <a:off x="473273" y="357188"/>
            <a:ext cx="8206383" cy="5982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7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Objects Serialized to JSON and Back </a:t>
            </a:r>
            <a:endParaRPr lang="en-US"/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625078" y="1192113"/>
            <a:ext cx="1446609" cy="3036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000000"/>
              </a:buClr>
            </a:pPr>
            <a:r>
              <a:rPr lang="en-US" sz="1700" b="1">
                <a:latin typeface="Calibri" charset="0"/>
                <a:cs typeface="Calibri" charset="0"/>
                <a:sym typeface="Calibri" charset="0"/>
              </a:rPr>
              <a:t>User Object</a:t>
            </a:r>
            <a:endParaRPr lang="en-US"/>
          </a:p>
        </p:txBody>
      </p:sp>
      <p:graphicFrame>
        <p:nvGraphicFramePr>
          <p:cNvPr id="25603" name="Group 3"/>
          <p:cNvGraphicFramePr>
            <a:graphicFrameLocks noGrp="1"/>
          </p:cNvGraphicFramePr>
          <p:nvPr/>
        </p:nvGraphicFramePr>
        <p:xfrm>
          <a:off x="642937" y="1522512"/>
          <a:ext cx="2094012" cy="1962300"/>
        </p:xfrm>
        <a:graphic>
          <a:graphicData uri="http://schemas.openxmlformats.org/drawingml/2006/table">
            <a:tbl>
              <a:tblPr/>
              <a:tblGrid>
                <a:gridCol w="680889"/>
                <a:gridCol w="1413123"/>
              </a:tblGrid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uid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firstname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lastname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int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age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array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favorite_colors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email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</a:tbl>
          </a:graphicData>
        </a:graphic>
      </p:graphicFrame>
      <p:sp>
        <p:nvSpPr>
          <p:cNvPr id="25648" name="AutoShape 48"/>
          <p:cNvSpPr>
            <a:spLocks/>
          </p:cNvSpPr>
          <p:nvPr/>
        </p:nvSpPr>
        <p:spPr bwMode="auto">
          <a:xfrm>
            <a:off x="435322" y="1143001"/>
            <a:ext cx="2456781" cy="2508126"/>
          </a:xfrm>
          <a:prstGeom prst="roundRect">
            <a:avLst>
              <a:gd name="adj" fmla="val 5454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5649" name="AutoShape 49"/>
          <p:cNvSpPr>
            <a:spLocks/>
          </p:cNvSpPr>
          <p:nvPr/>
        </p:nvSpPr>
        <p:spPr bwMode="auto">
          <a:xfrm>
            <a:off x="2978051" y="2116336"/>
            <a:ext cx="568152" cy="569268"/>
          </a:xfrm>
          <a:prstGeom prst="rightArrow">
            <a:avLst>
              <a:gd name="adj1" fmla="val 33870"/>
              <a:gd name="adj2" fmla="val 54546"/>
            </a:avLst>
          </a:prstGeom>
          <a:solidFill>
            <a:srgbClr val="96D35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25650" name="Group 50"/>
          <p:cNvGrpSpPr>
            <a:grpSpLocks/>
          </p:cNvGrpSpPr>
          <p:nvPr/>
        </p:nvGrpSpPr>
        <p:grpSpPr bwMode="auto">
          <a:xfrm>
            <a:off x="3624337" y="1185417"/>
            <a:ext cx="3740423" cy="2431107"/>
            <a:chOff x="0" y="0"/>
            <a:chExt cx="5320482" cy="3457087"/>
          </a:xfrm>
        </p:grpSpPr>
        <p:sp>
          <p:nvSpPr>
            <p:cNvPr id="25651" name="AutoShape 51"/>
            <p:cNvSpPr>
              <a:spLocks/>
            </p:cNvSpPr>
            <p:nvPr/>
          </p:nvSpPr>
          <p:spPr bwMode="auto">
            <a:xfrm>
              <a:off x="318738" y="88018"/>
              <a:ext cx="5001744" cy="32731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000000"/>
                </a:buClr>
              </a:pPr>
              <a:r>
                <a:rPr lang="en-US" sz="1500" b="1">
                  <a:latin typeface="Calibri" charset="0"/>
                  <a:cs typeface="Calibri" charset="0"/>
                  <a:sym typeface="Calibri" charset="0"/>
                </a:rPr>
                <a:t>u::jasdeep@couchbase.com</a:t>
              </a: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{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uid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123456,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firstname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lastname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Jaitla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favorite_colors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[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blue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black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],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5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/>
            </a:p>
          </p:txBody>
        </p:sp>
        <p:sp>
          <p:nvSpPr>
            <p:cNvPr id="25652" name="AutoShape 52"/>
            <p:cNvSpPr>
              <a:spLocks/>
            </p:cNvSpPr>
            <p:nvPr/>
          </p:nvSpPr>
          <p:spPr bwMode="auto">
            <a:xfrm>
              <a:off x="0" y="0"/>
              <a:ext cx="5295963" cy="3457087"/>
            </a:xfrm>
            <a:prstGeom prst="roundRect">
              <a:avLst>
                <a:gd name="adj" fmla="val 5509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25653" name="AutoShape 53"/>
          <p:cNvSpPr>
            <a:spLocks/>
          </p:cNvSpPr>
          <p:nvPr/>
        </p:nvSpPr>
        <p:spPr bwMode="auto">
          <a:xfrm>
            <a:off x="7433965" y="2116336"/>
            <a:ext cx="569268" cy="569268"/>
          </a:xfrm>
          <a:prstGeom prst="rightArrow">
            <a:avLst>
              <a:gd name="adj1" fmla="val 33870"/>
              <a:gd name="adj2" fmla="val 54546"/>
            </a:avLst>
          </a:prstGeom>
          <a:solidFill>
            <a:srgbClr val="96D35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5654" name="AutoShape 54"/>
          <p:cNvSpPr>
            <a:spLocks/>
          </p:cNvSpPr>
          <p:nvPr/>
        </p:nvSpPr>
        <p:spPr bwMode="auto">
          <a:xfrm>
            <a:off x="641822" y="3979293"/>
            <a:ext cx="1321594" cy="3036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000000"/>
              </a:buClr>
            </a:pPr>
            <a:r>
              <a:rPr lang="en-US" sz="1700" b="1">
                <a:latin typeface="Calibri" charset="0"/>
                <a:cs typeface="Calibri" charset="0"/>
                <a:sym typeface="Calibri" charset="0"/>
              </a:rPr>
              <a:t>User Object</a:t>
            </a:r>
            <a:endParaRPr lang="en-US"/>
          </a:p>
        </p:txBody>
      </p:sp>
      <p:graphicFrame>
        <p:nvGraphicFramePr>
          <p:cNvPr id="25655" name="Group 55"/>
          <p:cNvGraphicFramePr>
            <a:graphicFrameLocks noGrp="1"/>
          </p:cNvGraphicFramePr>
          <p:nvPr/>
        </p:nvGraphicFramePr>
        <p:xfrm>
          <a:off x="650751" y="4291831"/>
          <a:ext cx="2094012" cy="1962300"/>
        </p:xfrm>
        <a:graphic>
          <a:graphicData uri="http://schemas.openxmlformats.org/drawingml/2006/table">
            <a:tbl>
              <a:tblPr/>
              <a:tblGrid>
                <a:gridCol w="680889"/>
                <a:gridCol w="1413123"/>
              </a:tblGrid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uid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firstname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lastname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int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age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array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favorite_colors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  <a:tr h="327050"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string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95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Calibri" charset="0"/>
                          <a:sym typeface="Calibri" charset="0"/>
                        </a:rPr>
                        <a:t>email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AF4"/>
                    </a:solidFill>
                  </a:tcPr>
                </a:tc>
              </a:tr>
            </a:tbl>
          </a:graphicData>
        </a:graphic>
      </p:graphicFrame>
      <p:sp>
        <p:nvSpPr>
          <p:cNvPr id="25700" name="AutoShape 100"/>
          <p:cNvSpPr>
            <a:spLocks/>
          </p:cNvSpPr>
          <p:nvPr/>
        </p:nvSpPr>
        <p:spPr bwMode="auto">
          <a:xfrm>
            <a:off x="443136" y="3911204"/>
            <a:ext cx="2456780" cy="2508126"/>
          </a:xfrm>
          <a:prstGeom prst="roundRect">
            <a:avLst>
              <a:gd name="adj" fmla="val 5454"/>
            </a:avLst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5701" name="AutoShape 101"/>
          <p:cNvSpPr>
            <a:spLocks/>
          </p:cNvSpPr>
          <p:nvPr/>
        </p:nvSpPr>
        <p:spPr bwMode="auto">
          <a:xfrm flipH="1">
            <a:off x="3003724" y="4885656"/>
            <a:ext cx="569268" cy="569268"/>
          </a:xfrm>
          <a:prstGeom prst="rightArrow">
            <a:avLst>
              <a:gd name="adj1" fmla="val 33870"/>
              <a:gd name="adj2" fmla="val 54546"/>
            </a:avLst>
          </a:prstGeom>
          <a:solidFill>
            <a:srgbClr val="96D35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25702" name="Group 102"/>
          <p:cNvGrpSpPr>
            <a:grpSpLocks/>
          </p:cNvGrpSpPr>
          <p:nvPr/>
        </p:nvGrpSpPr>
        <p:grpSpPr bwMode="auto">
          <a:xfrm>
            <a:off x="3650010" y="3954736"/>
            <a:ext cx="3741539" cy="2431107"/>
            <a:chOff x="0" y="0"/>
            <a:chExt cx="5320482" cy="3457087"/>
          </a:xfrm>
        </p:grpSpPr>
        <p:sp>
          <p:nvSpPr>
            <p:cNvPr id="25703" name="AutoShape 103"/>
            <p:cNvSpPr>
              <a:spLocks/>
            </p:cNvSpPr>
            <p:nvPr/>
          </p:nvSpPr>
          <p:spPr bwMode="auto">
            <a:xfrm>
              <a:off x="318738" y="113418"/>
              <a:ext cx="5001744" cy="32731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000000"/>
                </a:buClr>
              </a:pPr>
              <a:r>
                <a:rPr lang="en-US" sz="1500" b="1">
                  <a:latin typeface="Calibri" charset="0"/>
                  <a:cs typeface="Calibri" charset="0"/>
                  <a:sym typeface="Calibri" charset="0"/>
                </a:rPr>
                <a:t>u::</a:t>
              </a:r>
              <a:r>
                <a:rPr lang="en-US" sz="1500" b="1" u="sng">
                  <a:latin typeface="Calibri" charset="0"/>
                  <a:cs typeface="Calibri" charset="0"/>
                  <a:sym typeface="Calibri" charset="0"/>
                  <a:hlinkClick r:id="rId2"/>
                </a:rPr>
                <a:t>jasdeep@couchbase.com</a:t>
              </a:r>
              <a:endParaRPr lang="en-US" sz="1500" b="1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{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uid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123456,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firstname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lastname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Jaitla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age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22,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favorite_colors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[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blue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,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black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],</a:t>
              </a:r>
            </a:p>
            <a:p>
              <a:pPr lvl="1" defTabSz="910796"/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email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: 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“</a:t>
              </a: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jasdeep@couchbase.com</a:t>
              </a:r>
              <a:r>
                <a:rPr lang="ja-JP" altLang="en-US" sz="1500">
                  <a:latin typeface="Calibri" charset="0"/>
                  <a:cs typeface="Calibri" charset="0"/>
                  <a:sym typeface="Calibri" charset="0"/>
                </a:rPr>
                <a:t>”</a:t>
              </a:r>
              <a:endParaRPr lang="en-US" sz="1500">
                <a:latin typeface="Calibri" charset="0"/>
                <a:cs typeface="Calibri" charset="0"/>
                <a:sym typeface="Calibri" charset="0"/>
              </a:endParaRPr>
            </a:p>
            <a:p>
              <a:pPr defTabSz="910796">
                <a:buClr>
                  <a:srgbClr val="000000"/>
                </a:buClr>
              </a:pPr>
              <a:r>
                <a:rPr lang="en-US" sz="1500">
                  <a:latin typeface="Calibri" charset="0"/>
                  <a:cs typeface="Calibri" charset="0"/>
                  <a:sym typeface="Calibri" charset="0"/>
                </a:rPr>
                <a:t>}</a:t>
              </a:r>
              <a:endParaRPr lang="en-US"/>
            </a:p>
          </p:txBody>
        </p:sp>
        <p:sp>
          <p:nvSpPr>
            <p:cNvPr id="25704" name="AutoShape 104"/>
            <p:cNvSpPr>
              <a:spLocks/>
            </p:cNvSpPr>
            <p:nvPr/>
          </p:nvSpPr>
          <p:spPr bwMode="auto">
            <a:xfrm>
              <a:off x="0" y="0"/>
              <a:ext cx="5295963" cy="3457087"/>
            </a:xfrm>
            <a:prstGeom prst="roundRect">
              <a:avLst>
                <a:gd name="adj" fmla="val 5509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25705" name="AutoShape 105"/>
          <p:cNvSpPr>
            <a:spLocks/>
          </p:cNvSpPr>
          <p:nvPr/>
        </p:nvSpPr>
        <p:spPr bwMode="auto">
          <a:xfrm flipH="1">
            <a:off x="7459638" y="4885656"/>
            <a:ext cx="569268" cy="569268"/>
          </a:xfrm>
          <a:prstGeom prst="rightArrow">
            <a:avLst>
              <a:gd name="adj1" fmla="val 33870"/>
              <a:gd name="adj2" fmla="val 54546"/>
            </a:avLst>
          </a:prstGeom>
          <a:solidFill>
            <a:srgbClr val="96D35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buClr>
                <a:srgbClr val="000000"/>
              </a:buClr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5706" name="AutoShape 106"/>
          <p:cNvSpPr>
            <a:spLocks/>
          </p:cNvSpPr>
          <p:nvPr/>
        </p:nvSpPr>
        <p:spPr bwMode="auto">
          <a:xfrm>
            <a:off x="8270007" y="1434332"/>
            <a:ext cx="526852" cy="3036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891821">
              <a:buClr>
                <a:srgbClr val="000000"/>
              </a:buClr>
            </a:pPr>
            <a:r>
              <a:rPr lang="en-US" sz="1600" b="1">
                <a:latin typeface="Calibri" charset="0"/>
                <a:cs typeface="Calibri" charset="0"/>
                <a:sym typeface="Calibri" charset="0"/>
              </a:rPr>
              <a:t>add()</a:t>
            </a:r>
            <a:endParaRPr lang="en-US"/>
          </a:p>
        </p:txBody>
      </p:sp>
      <p:sp>
        <p:nvSpPr>
          <p:cNvPr id="25707" name="AutoShape 107"/>
          <p:cNvSpPr>
            <a:spLocks/>
          </p:cNvSpPr>
          <p:nvPr/>
        </p:nvSpPr>
        <p:spPr bwMode="auto">
          <a:xfrm>
            <a:off x="8270007" y="4141143"/>
            <a:ext cx="526852" cy="3036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891821">
              <a:buClr>
                <a:srgbClr val="000000"/>
              </a:buClr>
            </a:pPr>
            <a:r>
              <a:rPr lang="en-US" sz="1600" b="1">
                <a:latin typeface="Calibri" charset="0"/>
                <a:cs typeface="Calibri" charset="0"/>
                <a:sym typeface="Calibri" charset="0"/>
              </a:rPr>
              <a:t>get()</a:t>
            </a:r>
            <a:endParaRPr lang="en-US"/>
          </a:p>
        </p:txBody>
      </p:sp>
      <p:grpSp>
        <p:nvGrpSpPr>
          <p:cNvPr id="25708" name="Group 108"/>
          <p:cNvGrpSpPr>
            <a:grpSpLocks/>
          </p:cNvGrpSpPr>
          <p:nvPr/>
        </p:nvGrpSpPr>
        <p:grpSpPr bwMode="auto">
          <a:xfrm>
            <a:off x="7891612" y="1814959"/>
            <a:ext cx="1154162" cy="1155279"/>
            <a:chOff x="0" y="0"/>
            <a:chExt cx="1642735" cy="1642735"/>
          </a:xfrm>
        </p:grpSpPr>
        <p:pic>
          <p:nvPicPr>
            <p:cNvPr id="25709" name="Picture 109" descr="droppedImag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710" name="Picture 110" descr="150x150-circle-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5711" name="Group 111"/>
          <p:cNvGrpSpPr>
            <a:grpSpLocks/>
          </p:cNvGrpSpPr>
          <p:nvPr/>
        </p:nvGrpSpPr>
        <p:grpSpPr bwMode="auto">
          <a:xfrm>
            <a:off x="7893844" y="4545211"/>
            <a:ext cx="1154162" cy="1154162"/>
            <a:chOff x="0" y="0"/>
            <a:chExt cx="1642735" cy="1642735"/>
          </a:xfrm>
        </p:grpSpPr>
        <p:pic>
          <p:nvPicPr>
            <p:cNvPr id="25712" name="Picture 112" descr="droppedImag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713" name="Picture 113" descr="150x150-circle-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17086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BASIC KEY PATTERNS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786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Basic Keying</a:t>
            </a:r>
            <a:endParaRPr lang="en-US"/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535781" y="1750219"/>
            <a:ext cx="7795617" cy="41980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a Unique value for key (email, username, sku, isbn, etc.)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Users</a:t>
            </a:r>
          </a:p>
          <a:p>
            <a:pPr marL="725511" lvl="2" indent="-214305" defTabSz="910796">
              <a:spcBef>
                <a:spcPts val="1055"/>
              </a:spcBef>
              <a:buClr>
                <a:srgbClr val="979797"/>
              </a:buClr>
              <a:buSzPct val="10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u::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  <a:hlinkClick r:id="rId2"/>
              </a:rPr>
              <a:t>jasdeep@couchbase.com</a:t>
            </a:r>
            <a:endParaRPr lang="en-US" sz="2100">
              <a:solidFill>
                <a:srgbClr val="505050"/>
              </a:solidFill>
              <a:latin typeface="Helvetica Neue" charset="0"/>
              <a:cs typeface="Helvetica Neue" charset="0"/>
              <a:sym typeface="Helvetica Neue" charset="0"/>
            </a:endParaRPr>
          </a:p>
          <a:p>
            <a:pPr marL="725511" lvl="2" indent="-214305" defTabSz="910796">
              <a:spcBef>
                <a:spcPts val="1055"/>
              </a:spcBef>
              <a:buClr>
                <a:srgbClr val="979797"/>
              </a:buClr>
              <a:buSzPct val="10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u::scalabl3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Products</a:t>
            </a:r>
          </a:p>
          <a:p>
            <a:pPr marL="725511" lvl="2" indent="-214305" defTabSz="910796">
              <a:spcBef>
                <a:spcPts val="1055"/>
              </a:spcBef>
              <a:buClr>
                <a:srgbClr val="979797"/>
              </a:buClr>
              <a:buSzPct val="10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p::978-0321573513   [isbn]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Predictable Keys can follow Key-Value patterns (Users typically can be done this way and are the most numerous items)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Unpredictable Keys (GUID, UUID, etc.) require Views (Map-Reduce Indexes) to find their documents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726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Counter-ID</a:t>
            </a:r>
            <a:endParaRPr lang="en-US"/>
          </a:p>
        </p:txBody>
      </p:sp>
      <p:pic>
        <p:nvPicPr>
          <p:cNvPr id="28674" name="Picture 2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91" y="1939975"/>
            <a:ext cx="1154162" cy="115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5" name="AutoShape 3"/>
          <p:cNvSpPr>
            <a:spLocks/>
          </p:cNvSpPr>
          <p:nvPr/>
        </p:nvSpPr>
        <p:spPr bwMode="auto">
          <a:xfrm>
            <a:off x="812602" y="3170039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7221885" y="1939975"/>
            <a:ext cx="1154162" cy="1155279"/>
            <a:chOff x="0" y="0"/>
            <a:chExt cx="1642735" cy="1642735"/>
          </a:xfrm>
        </p:grpSpPr>
        <p:pic>
          <p:nvPicPr>
            <p:cNvPr id="28677" name="Picture 5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8678" name="Picture 6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2232422" y="1866305"/>
            <a:ext cx="4492749" cy="569268"/>
            <a:chOff x="0" y="0"/>
            <a:chExt cx="6391271" cy="809106"/>
          </a:xfrm>
        </p:grpSpPr>
        <p:sp>
          <p:nvSpPr>
            <p:cNvPr id="28680" name="AutoShape 8"/>
            <p:cNvSpPr>
              <a:spLocks/>
            </p:cNvSpPr>
            <p:nvPr/>
          </p:nvSpPr>
          <p:spPr bwMode="auto">
            <a:xfrm>
              <a:off x="5582164" y="0"/>
              <a:ext cx="809107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8681" name="AutoShape 9"/>
            <p:cNvSpPr>
              <a:spLocks/>
            </p:cNvSpPr>
            <p:nvPr/>
          </p:nvSpPr>
          <p:spPr bwMode="auto">
            <a:xfrm>
              <a:off x="1511300" y="176813"/>
              <a:ext cx="2965153" cy="444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7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 = incr("counter-key")</a:t>
              </a:r>
              <a:endParaRPr lang="en-US"/>
            </a:p>
          </p:txBody>
        </p:sp>
        <p:sp>
          <p:nvSpPr>
            <p:cNvPr id="28682" name="AutoShape 10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28683" name="Group 11"/>
          <p:cNvGrpSpPr>
            <a:grpSpLocks/>
          </p:cNvGrpSpPr>
          <p:nvPr/>
        </p:nvGrpSpPr>
        <p:grpSpPr bwMode="auto">
          <a:xfrm>
            <a:off x="2232422" y="2598539"/>
            <a:ext cx="4497214" cy="568152"/>
            <a:chOff x="0" y="0"/>
            <a:chExt cx="6397106" cy="809106"/>
          </a:xfrm>
        </p:grpSpPr>
        <p:sp>
          <p:nvSpPr>
            <p:cNvPr id="28684" name="AutoShape 12"/>
            <p:cNvSpPr>
              <a:spLocks/>
            </p:cNvSpPr>
            <p:nvPr/>
          </p:nvSpPr>
          <p:spPr bwMode="auto">
            <a:xfrm>
              <a:off x="558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8685" name="AutoShape 13"/>
            <p:cNvSpPr>
              <a:spLocks/>
            </p:cNvSpPr>
            <p:nvPr/>
          </p:nvSpPr>
          <p:spPr bwMode="auto">
            <a:xfrm>
              <a:off x="1511300" y="177800"/>
              <a:ext cx="2613174" cy="444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add("key" + </a:t>
              </a:r>
              <a:r>
                <a:rPr lang="en-US" sz="17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, data)</a:t>
              </a:r>
              <a:endParaRPr lang="en-US"/>
            </a:p>
          </p:txBody>
        </p:sp>
        <p:sp>
          <p:nvSpPr>
            <p:cNvPr id="28686" name="AutoShape 14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28687" name="Picture 15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4" y="4438055"/>
            <a:ext cx="115416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88" name="AutoShape 16"/>
          <p:cNvSpPr>
            <a:spLocks/>
          </p:cNvSpPr>
          <p:nvPr/>
        </p:nvSpPr>
        <p:spPr bwMode="auto">
          <a:xfrm>
            <a:off x="812602" y="5670352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28689" name="Group 17"/>
          <p:cNvGrpSpPr>
            <a:grpSpLocks/>
          </p:cNvGrpSpPr>
          <p:nvPr/>
        </p:nvGrpSpPr>
        <p:grpSpPr bwMode="auto">
          <a:xfrm>
            <a:off x="7224118" y="4438055"/>
            <a:ext cx="1154162" cy="1154162"/>
            <a:chOff x="0" y="0"/>
            <a:chExt cx="1642735" cy="1642735"/>
          </a:xfrm>
        </p:grpSpPr>
        <p:pic>
          <p:nvPicPr>
            <p:cNvPr id="28690" name="Picture 18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8691" name="Picture 19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2232422" y="4366617"/>
            <a:ext cx="4497214" cy="568152"/>
            <a:chOff x="0" y="0"/>
            <a:chExt cx="6397106" cy="809106"/>
          </a:xfrm>
        </p:grpSpPr>
        <p:sp>
          <p:nvSpPr>
            <p:cNvPr id="28693" name="AutoShape 21"/>
            <p:cNvSpPr>
              <a:spLocks/>
            </p:cNvSpPr>
            <p:nvPr/>
          </p:nvSpPr>
          <p:spPr bwMode="auto">
            <a:xfrm flipH="1">
              <a:off x="558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8694" name="AutoShape 22"/>
            <p:cNvSpPr>
              <a:spLocks/>
            </p:cNvSpPr>
            <p:nvPr/>
          </p:nvSpPr>
          <p:spPr bwMode="auto">
            <a:xfrm>
              <a:off x="1511300" y="177800"/>
              <a:ext cx="3369519" cy="444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7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count</a:t>
              </a: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 = get("counter-key")</a:t>
              </a:r>
              <a:endParaRPr lang="en-US"/>
            </a:p>
          </p:txBody>
        </p:sp>
        <p:sp>
          <p:nvSpPr>
            <p:cNvPr id="28695" name="AutoShape 23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28696" name="Group 24"/>
          <p:cNvGrpSpPr>
            <a:grpSpLocks/>
          </p:cNvGrpSpPr>
          <p:nvPr/>
        </p:nvGrpSpPr>
        <p:grpSpPr bwMode="auto">
          <a:xfrm>
            <a:off x="2232422" y="5098851"/>
            <a:ext cx="4497214" cy="568152"/>
            <a:chOff x="0" y="0"/>
            <a:chExt cx="6397106" cy="809106"/>
          </a:xfrm>
        </p:grpSpPr>
        <p:sp>
          <p:nvSpPr>
            <p:cNvPr id="28697" name="AutoShape 25"/>
            <p:cNvSpPr>
              <a:spLocks/>
            </p:cNvSpPr>
            <p:nvPr/>
          </p:nvSpPr>
          <p:spPr bwMode="auto">
            <a:xfrm flipH="1">
              <a:off x="558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8698" name="AutoShape 26"/>
            <p:cNvSpPr>
              <a:spLocks/>
            </p:cNvSpPr>
            <p:nvPr/>
          </p:nvSpPr>
          <p:spPr bwMode="auto">
            <a:xfrm>
              <a:off x="1511300" y="177800"/>
              <a:ext cx="2123232" cy="444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7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multi-get(keys[])</a:t>
              </a:r>
              <a:endParaRPr lang="en-US"/>
            </a:p>
          </p:txBody>
        </p:sp>
        <p:sp>
          <p:nvSpPr>
            <p:cNvPr id="28699" name="AutoShape 27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28700" name="AutoShape 28"/>
          <p:cNvSpPr>
            <a:spLocks/>
          </p:cNvSpPr>
          <p:nvPr/>
        </p:nvSpPr>
        <p:spPr bwMode="auto">
          <a:xfrm>
            <a:off x="3766096" y="1357312"/>
            <a:ext cx="1598414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Creation</a:t>
            </a:r>
            <a:endParaRPr lang="en-US"/>
          </a:p>
        </p:txBody>
      </p:sp>
      <p:sp>
        <p:nvSpPr>
          <p:cNvPr id="28701" name="AutoShape 29"/>
          <p:cNvSpPr>
            <a:spLocks/>
          </p:cNvSpPr>
          <p:nvPr/>
        </p:nvSpPr>
        <p:spPr bwMode="auto">
          <a:xfrm>
            <a:off x="3078510" y="3857625"/>
            <a:ext cx="2976935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Iterate Through Collection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45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3051741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3051741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3051741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3051741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Counter-ID</a:t>
            </a:r>
            <a:endParaRPr lang="en-US"/>
          </a:p>
        </p:txBody>
      </p:sp>
      <p:sp>
        <p:nvSpPr>
          <p:cNvPr id="29698" name="AutoShape 2"/>
          <p:cNvSpPr>
            <a:spLocks/>
          </p:cNvSpPr>
          <p:nvPr/>
        </p:nvSpPr>
        <p:spPr bwMode="auto">
          <a:xfrm>
            <a:off x="535781" y="1750219"/>
            <a:ext cx="7795617" cy="31175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Similar to IDENTITY column in RDBMS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Creating New Document is a pair of operations, INCR and ADD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Initialize one Key as an Atomic Counter (I do at App Start)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Increment Counter and save new value</a:t>
            </a:r>
          </a:p>
          <a:p>
            <a:pPr marL="1046969" lvl="3" indent="-214305" defTabSz="910796">
              <a:spcBef>
                <a:spcPts val="1055"/>
              </a:spcBef>
              <a:buClr>
                <a:srgbClr val="636363"/>
              </a:buClr>
              <a:buSzPct val="73000"/>
              <a:buFont typeface="Zapf Dingbats" charset="0"/>
              <a:buChar char="✴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id = client.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incr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("blog::couchbase::comment_count")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the id as component of key for new document</a:t>
            </a:r>
          </a:p>
          <a:p>
            <a:pPr marL="1046969" lvl="3" indent="-214305" defTabSz="910796">
              <a:spcBef>
                <a:spcPts val="1055"/>
              </a:spcBef>
              <a:buClr>
                <a:srgbClr val="636363"/>
              </a:buClr>
              <a:buSzPct val="73000"/>
              <a:buFont typeface="Zapf Dingbats" charset="0"/>
              <a:buChar char="✴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client.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add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(""blog::couchbase::c"::" + id, self.to_json)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57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 Pattern</a:t>
            </a:r>
            <a:endParaRPr lang="en-US"/>
          </a:p>
        </p:txBody>
      </p:sp>
      <p:pic>
        <p:nvPicPr>
          <p:cNvPr id="30722" name="Picture 2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" y="2118569"/>
            <a:ext cx="1154162" cy="115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23" name="AutoShape 3"/>
          <p:cNvSpPr>
            <a:spLocks/>
          </p:cNvSpPr>
          <p:nvPr/>
        </p:nvSpPr>
        <p:spPr bwMode="auto">
          <a:xfrm>
            <a:off x="339329" y="3348633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7704088" y="2243584"/>
            <a:ext cx="1154162" cy="1155279"/>
            <a:chOff x="0" y="0"/>
            <a:chExt cx="1642735" cy="1642735"/>
          </a:xfrm>
        </p:grpSpPr>
        <p:pic>
          <p:nvPicPr>
            <p:cNvPr id="30725" name="Picture 5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726" name="Picture 6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1848445" y="1866305"/>
            <a:ext cx="5385718" cy="569268"/>
            <a:chOff x="0" y="0"/>
            <a:chExt cx="7661271" cy="810092"/>
          </a:xfrm>
        </p:grpSpPr>
        <p:sp>
          <p:nvSpPr>
            <p:cNvPr id="30728" name="AutoShape 8"/>
            <p:cNvSpPr>
              <a:spLocks/>
            </p:cNvSpPr>
            <p:nvPr/>
          </p:nvSpPr>
          <p:spPr bwMode="auto">
            <a:xfrm>
              <a:off x="6852164" y="986"/>
              <a:ext cx="809107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29" name="AutoShape 9"/>
            <p:cNvSpPr>
              <a:spLocks/>
            </p:cNvSpPr>
            <p:nvPr/>
          </p:nvSpPr>
          <p:spPr bwMode="auto">
            <a:xfrm>
              <a:off x="1130300" y="190500"/>
              <a:ext cx="56388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("u::550e8400-e29b-41d4-a716", data)</a:t>
              </a:r>
              <a:endParaRPr lang="en-US"/>
            </a:p>
          </p:txBody>
        </p:sp>
        <p:sp>
          <p:nvSpPr>
            <p:cNvPr id="30730" name="AutoShape 10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1848445" y="2598539"/>
            <a:ext cx="5390183" cy="568152"/>
            <a:chOff x="0" y="0"/>
            <a:chExt cx="7667106" cy="809106"/>
          </a:xfrm>
        </p:grpSpPr>
        <p:sp>
          <p:nvSpPr>
            <p:cNvPr id="30732" name="AutoShape 12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33" name="AutoShape 13"/>
            <p:cNvSpPr>
              <a:spLocks/>
            </p:cNvSpPr>
            <p:nvPr/>
          </p:nvSpPr>
          <p:spPr bwMode="auto">
            <a:xfrm>
              <a:off x="1104900" y="38100"/>
              <a:ext cx="5626100" cy="762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</a:t>
              </a:r>
              <a:r>
                <a:rPr lang="en-US" sz="1500" u="sng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  <a:hlinkClick r:id="rId4"/>
                </a:rPr>
                <a:t>jasdeep@couchbase.com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", </a:t>
              </a:r>
            </a:p>
            <a:p>
              <a:pPr defTabSz="910796">
                <a:buClr>
                  <a:srgbClr val="505050"/>
                </a:buClr>
              </a:pP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"u::550e8400-e29b-41d4-a716")</a:t>
              </a:r>
              <a:endParaRPr lang="en-US"/>
            </a:p>
          </p:txBody>
        </p:sp>
        <p:sp>
          <p:nvSpPr>
            <p:cNvPr id="30734" name="AutoShape 14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1848445" y="3312914"/>
            <a:ext cx="5390183" cy="568152"/>
            <a:chOff x="0" y="0"/>
            <a:chExt cx="7667106" cy="809106"/>
          </a:xfrm>
        </p:grpSpPr>
        <p:sp>
          <p:nvSpPr>
            <p:cNvPr id="30736" name="AutoShape 16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37" name="AutoShape 17"/>
            <p:cNvSpPr>
              <a:spLocks/>
            </p:cNvSpPr>
            <p:nvPr/>
          </p:nvSpPr>
          <p:spPr bwMode="auto">
            <a:xfrm>
              <a:off x="1117600" y="38100"/>
              <a:ext cx="5613400" cy="7620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("scalabl3", </a:t>
              </a:r>
            </a:p>
            <a:p>
              <a:pPr defTabSz="910796">
                <a:buClr>
                  <a:srgbClr val="505050"/>
                </a:buClr>
              </a:pP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"u::550e8400-e29b-41d4-a716")</a:t>
              </a:r>
              <a:endParaRPr lang="en-US"/>
            </a:p>
          </p:txBody>
        </p:sp>
        <p:sp>
          <p:nvSpPr>
            <p:cNvPr id="30738" name="AutoShape 18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30739" name="Picture 19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884539"/>
            <a:ext cx="115416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40" name="AutoShape 20"/>
          <p:cNvSpPr>
            <a:spLocks/>
          </p:cNvSpPr>
          <p:nvPr/>
        </p:nvSpPr>
        <p:spPr bwMode="auto">
          <a:xfrm>
            <a:off x="339329" y="6107906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30741" name="Group 21"/>
          <p:cNvGrpSpPr>
            <a:grpSpLocks/>
          </p:cNvGrpSpPr>
          <p:nvPr/>
        </p:nvGrpSpPr>
        <p:grpSpPr bwMode="auto">
          <a:xfrm>
            <a:off x="7706321" y="4741664"/>
            <a:ext cx="1154162" cy="1154162"/>
            <a:chOff x="0" y="0"/>
            <a:chExt cx="1642735" cy="1642735"/>
          </a:xfrm>
        </p:grpSpPr>
        <p:pic>
          <p:nvPicPr>
            <p:cNvPr id="30742" name="Picture 22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743" name="Picture 23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1848445" y="4813101"/>
            <a:ext cx="5390183" cy="568152"/>
            <a:chOff x="0" y="0"/>
            <a:chExt cx="7667106" cy="809106"/>
          </a:xfrm>
        </p:grpSpPr>
        <p:sp>
          <p:nvSpPr>
            <p:cNvPr id="30745" name="AutoShape 25"/>
            <p:cNvSpPr>
              <a:spLocks/>
            </p:cNvSpPr>
            <p:nvPr/>
          </p:nvSpPr>
          <p:spPr bwMode="auto">
            <a:xfrm flipH="1"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46" name="AutoShape 26"/>
            <p:cNvSpPr>
              <a:spLocks/>
            </p:cNvSpPr>
            <p:nvPr/>
          </p:nvSpPr>
          <p:spPr bwMode="auto">
            <a:xfrm>
              <a:off x="1117600" y="177800"/>
              <a:ext cx="56642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key = get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("jasdeep@couchbase.com")</a:t>
              </a:r>
              <a:endParaRPr lang="en-US"/>
            </a:p>
          </p:txBody>
        </p:sp>
        <p:sp>
          <p:nvSpPr>
            <p:cNvPr id="30747" name="AutoShape 27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1848445" y="5545336"/>
            <a:ext cx="5390183" cy="568152"/>
            <a:chOff x="0" y="0"/>
            <a:chExt cx="7667106" cy="809106"/>
          </a:xfrm>
        </p:grpSpPr>
        <p:sp>
          <p:nvSpPr>
            <p:cNvPr id="30749" name="AutoShape 29"/>
            <p:cNvSpPr>
              <a:spLocks/>
            </p:cNvSpPr>
            <p:nvPr/>
          </p:nvSpPr>
          <p:spPr bwMode="auto">
            <a:xfrm flipH="1"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0750" name="AutoShape 30"/>
            <p:cNvSpPr>
              <a:spLocks/>
            </p:cNvSpPr>
            <p:nvPr/>
          </p:nvSpPr>
          <p:spPr bwMode="auto">
            <a:xfrm>
              <a:off x="1130300" y="177800"/>
              <a:ext cx="56642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get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</a:t>
              </a: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key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)</a:t>
              </a:r>
              <a:endParaRPr lang="en-US"/>
            </a:p>
          </p:txBody>
        </p:sp>
        <p:sp>
          <p:nvSpPr>
            <p:cNvPr id="30751" name="AutoShape 31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30752" name="AutoShape 32"/>
          <p:cNvSpPr>
            <a:spLocks/>
          </p:cNvSpPr>
          <p:nvPr/>
        </p:nvSpPr>
        <p:spPr bwMode="auto">
          <a:xfrm>
            <a:off x="3766096" y="1357312"/>
            <a:ext cx="1598414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Creation</a:t>
            </a:r>
            <a:endParaRPr lang="en-US"/>
          </a:p>
        </p:txBody>
      </p:sp>
      <p:sp>
        <p:nvSpPr>
          <p:cNvPr id="30753" name="AutoShape 33"/>
          <p:cNvSpPr>
            <a:spLocks/>
          </p:cNvSpPr>
          <p:nvPr/>
        </p:nvSpPr>
        <p:spPr bwMode="auto">
          <a:xfrm>
            <a:off x="3742656" y="4348758"/>
            <a:ext cx="1648643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04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4368639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Modeling </a:t>
            </a:r>
            <a:br>
              <a:rPr lang="en-US" dirty="0" smtClean="0"/>
            </a:br>
            <a:r>
              <a:rPr lang="en-US" dirty="0" smtClean="0"/>
              <a:t>with Couchbase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 Pattern</a:t>
            </a:r>
            <a:endParaRPr lang="en-US"/>
          </a:p>
        </p:txBody>
      </p:sp>
      <p:sp>
        <p:nvSpPr>
          <p:cNvPr id="31746" name="AutoShape 2"/>
          <p:cNvSpPr>
            <a:spLocks/>
          </p:cNvSpPr>
          <p:nvPr/>
        </p:nvSpPr>
        <p:spPr bwMode="auto">
          <a:xfrm>
            <a:off x="535781" y="1750219"/>
            <a:ext cx="7795617" cy="43855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Create simple document that has referential data (Key) to primary document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Primary Document u::a2bf2-23317-2302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 Document:   u::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  <a:hlinkClick r:id="rId2"/>
              </a:rPr>
              <a:t>jasdeep@couchbase.com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{ u::a2bf2-23317-2302 }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 Documents aren't JSON, they should just be the Key as a string so you skip JSON parsing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Requires Two GET operations, first GET Lookup, then GET primary Document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= client.get("u::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  <a:hlinkClick r:id="rId2"/>
              </a:rPr>
              <a:t>jasdeep@couchbase.com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")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doc = client.get(key)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889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"/>
          <p:cNvSpPr>
            <a:spLocks/>
          </p:cNvSpPr>
          <p:nvPr/>
        </p:nvSpPr>
        <p:spPr bwMode="auto">
          <a:xfrm>
            <a:off x="473273" y="267890"/>
            <a:ext cx="8206383" cy="52685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2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User Data Multiple Social Networks &amp; Emails</a:t>
            </a:r>
            <a:endParaRPr lang="en-US"/>
          </a:p>
        </p:txBody>
      </p:sp>
      <p:sp>
        <p:nvSpPr>
          <p:cNvPr id="32770" name="Line 2"/>
          <p:cNvSpPr>
            <a:spLocks noChangeShapeType="1"/>
          </p:cNvSpPr>
          <p:nvPr/>
        </p:nvSpPr>
        <p:spPr bwMode="auto">
          <a:xfrm flipV="1">
            <a:off x="4526236" y="1544836"/>
            <a:ext cx="1116" cy="4745013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1" name="AutoShape 3"/>
          <p:cNvSpPr>
            <a:spLocks/>
          </p:cNvSpPr>
          <p:nvPr/>
        </p:nvSpPr>
        <p:spPr bwMode="auto">
          <a:xfrm>
            <a:off x="321469" y="1553766"/>
            <a:ext cx="4068589" cy="473273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u::count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u::1001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{ "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name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"Jasdeep Jaitla",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facebook_id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16172910,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email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"jj@scalabl3.com",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“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password</a:t>
            </a: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”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: ab02d#Jf02K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created_at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"5/1/2012 2:30am",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“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facebook_access_token</a:t>
            </a: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”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: xox0v2dje20,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“</a:t>
            </a:r>
            <a:r>
              <a:rPr lang="en-US" u="sng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twitter_access_token</a:t>
            </a:r>
            <a:r>
              <a:rPr lang="ja-JP" alt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”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: 20jffieieaaixixj }</a:t>
            </a:r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47601" y="2327300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3" name="AutoShape 5"/>
          <p:cNvSpPr>
            <a:spLocks/>
          </p:cNvSpPr>
          <p:nvPr/>
        </p:nvSpPr>
        <p:spPr bwMode="auto">
          <a:xfrm>
            <a:off x="4748361" y="1553766"/>
            <a:ext cx="4071938" cy="50631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fb::16172910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 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nflx::2939202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twtr::2920283830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em::jj@jasdeep.com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em::jj@scalabl3.com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uname::scalabl3</a:t>
            </a:r>
          </a:p>
          <a:p>
            <a:pPr algn="r" defTabSz="910796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875610" y="2312789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875610" y="4813102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4875610" y="5670352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4875610" y="3170039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4875610" y="3991570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322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1"/>
          <p:cNvSpPr>
            <a:spLocks/>
          </p:cNvSpPr>
          <p:nvPr/>
        </p:nvSpPr>
        <p:spPr bwMode="auto">
          <a:xfrm>
            <a:off x="946547" y="294680"/>
            <a:ext cx="6974086" cy="5982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7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Combine Counter-ID and Lookup</a:t>
            </a:r>
            <a:endParaRPr lang="en-US"/>
          </a:p>
        </p:txBody>
      </p:sp>
      <p:pic>
        <p:nvPicPr>
          <p:cNvPr id="33794" name="Picture 2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" y="2386459"/>
            <a:ext cx="1154162" cy="115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795" name="AutoShape 3"/>
          <p:cNvSpPr>
            <a:spLocks/>
          </p:cNvSpPr>
          <p:nvPr/>
        </p:nvSpPr>
        <p:spPr bwMode="auto">
          <a:xfrm>
            <a:off x="339329" y="3616523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7650510" y="2404319"/>
            <a:ext cx="1154162" cy="1155279"/>
            <a:chOff x="0" y="0"/>
            <a:chExt cx="1642735" cy="1642735"/>
          </a:xfrm>
        </p:grpSpPr>
        <p:pic>
          <p:nvPicPr>
            <p:cNvPr id="33797" name="Picture 5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798" name="Picture 6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1848445" y="2402086"/>
            <a:ext cx="5385718" cy="569268"/>
            <a:chOff x="0" y="0"/>
            <a:chExt cx="7661271" cy="810092"/>
          </a:xfrm>
        </p:grpSpPr>
        <p:sp>
          <p:nvSpPr>
            <p:cNvPr id="33800" name="AutoShape 8"/>
            <p:cNvSpPr>
              <a:spLocks/>
            </p:cNvSpPr>
            <p:nvPr/>
          </p:nvSpPr>
          <p:spPr bwMode="auto">
            <a:xfrm>
              <a:off x="6852164" y="986"/>
              <a:ext cx="809107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01" name="AutoShape 9"/>
            <p:cNvSpPr>
              <a:spLocks/>
            </p:cNvSpPr>
            <p:nvPr/>
          </p:nvSpPr>
          <p:spPr bwMode="auto">
            <a:xfrm>
              <a:off x="1130300" y="190500"/>
              <a:ext cx="56388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("u::" + </a:t>
              </a: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, data)</a:t>
              </a:r>
              <a:endParaRPr lang="en-US"/>
            </a:p>
          </p:txBody>
        </p:sp>
        <p:sp>
          <p:nvSpPr>
            <p:cNvPr id="33802" name="AutoShape 10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1848445" y="3134320"/>
            <a:ext cx="5390183" cy="568152"/>
            <a:chOff x="0" y="0"/>
            <a:chExt cx="7667106" cy="809106"/>
          </a:xfrm>
        </p:grpSpPr>
        <p:sp>
          <p:nvSpPr>
            <p:cNvPr id="33804" name="AutoShape 12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05" name="AutoShape 13"/>
            <p:cNvSpPr>
              <a:spLocks/>
            </p:cNvSpPr>
            <p:nvPr/>
          </p:nvSpPr>
          <p:spPr bwMode="auto">
            <a:xfrm>
              <a:off x="1104900" y="177800"/>
              <a:ext cx="56261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("jasdeep@couchbase.com", </a:t>
              </a: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)</a:t>
              </a:r>
              <a:endParaRPr lang="en-US"/>
            </a:p>
          </p:txBody>
        </p:sp>
        <p:sp>
          <p:nvSpPr>
            <p:cNvPr id="33806" name="AutoShape 14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1848445" y="3848695"/>
            <a:ext cx="5390183" cy="568152"/>
            <a:chOff x="0" y="0"/>
            <a:chExt cx="7667106" cy="809106"/>
          </a:xfrm>
        </p:grpSpPr>
        <p:sp>
          <p:nvSpPr>
            <p:cNvPr id="33808" name="AutoShape 16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09" name="AutoShape 17"/>
            <p:cNvSpPr>
              <a:spLocks/>
            </p:cNvSpPr>
            <p:nvPr/>
          </p:nvSpPr>
          <p:spPr bwMode="auto">
            <a:xfrm>
              <a:off x="1117600" y="190500"/>
              <a:ext cx="56134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add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("scalabl3", id)</a:t>
              </a:r>
              <a:endParaRPr lang="en-US"/>
            </a:p>
          </p:txBody>
        </p:sp>
        <p:sp>
          <p:nvSpPr>
            <p:cNvPr id="33810" name="AutoShape 18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pic>
        <p:nvPicPr>
          <p:cNvPr id="33811" name="Picture 19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152430"/>
            <a:ext cx="115416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812" name="AutoShape 20"/>
          <p:cNvSpPr>
            <a:spLocks/>
          </p:cNvSpPr>
          <p:nvPr/>
        </p:nvSpPr>
        <p:spPr bwMode="auto">
          <a:xfrm>
            <a:off x="339329" y="6375797"/>
            <a:ext cx="1048122" cy="31253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17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Application</a:t>
            </a:r>
            <a:endParaRPr lang="en-US"/>
          </a:p>
        </p:txBody>
      </p:sp>
      <p:grpSp>
        <p:nvGrpSpPr>
          <p:cNvPr id="33813" name="Group 21"/>
          <p:cNvGrpSpPr>
            <a:grpSpLocks/>
          </p:cNvGrpSpPr>
          <p:nvPr/>
        </p:nvGrpSpPr>
        <p:grpSpPr bwMode="auto">
          <a:xfrm>
            <a:off x="7706321" y="5009555"/>
            <a:ext cx="1154162" cy="1154162"/>
            <a:chOff x="0" y="0"/>
            <a:chExt cx="1642735" cy="1642735"/>
          </a:xfrm>
        </p:grpSpPr>
        <p:pic>
          <p:nvPicPr>
            <p:cNvPr id="33814" name="Picture 22" descr="droppedIma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42735" cy="1642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815" name="Picture 23" descr="150x150-circle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7" y="694784"/>
              <a:ext cx="571501" cy="563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3816" name="Group 24"/>
          <p:cNvGrpSpPr>
            <a:grpSpLocks/>
          </p:cNvGrpSpPr>
          <p:nvPr/>
        </p:nvGrpSpPr>
        <p:grpSpPr bwMode="auto">
          <a:xfrm>
            <a:off x="1848445" y="5080992"/>
            <a:ext cx="5390183" cy="568152"/>
            <a:chOff x="0" y="0"/>
            <a:chExt cx="7667106" cy="809106"/>
          </a:xfrm>
        </p:grpSpPr>
        <p:sp>
          <p:nvSpPr>
            <p:cNvPr id="33817" name="AutoShape 25"/>
            <p:cNvSpPr>
              <a:spLocks/>
            </p:cNvSpPr>
            <p:nvPr/>
          </p:nvSpPr>
          <p:spPr bwMode="auto">
            <a:xfrm flipH="1"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18" name="AutoShape 26"/>
            <p:cNvSpPr>
              <a:spLocks/>
            </p:cNvSpPr>
            <p:nvPr/>
          </p:nvSpPr>
          <p:spPr bwMode="auto">
            <a:xfrm>
              <a:off x="1117600" y="190500"/>
              <a:ext cx="56642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key</a:t>
              </a: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 = get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("jasdeep@couchbase.com")</a:t>
              </a:r>
              <a:endParaRPr lang="en-US"/>
            </a:p>
          </p:txBody>
        </p:sp>
        <p:sp>
          <p:nvSpPr>
            <p:cNvPr id="33819" name="AutoShape 27"/>
            <p:cNvSpPr>
              <a:spLocks/>
            </p:cNvSpPr>
            <p:nvPr/>
          </p:nvSpPr>
          <p:spPr bwMode="auto">
            <a:xfrm flipH="1"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33820" name="Group 28"/>
          <p:cNvGrpSpPr>
            <a:grpSpLocks/>
          </p:cNvGrpSpPr>
          <p:nvPr/>
        </p:nvGrpSpPr>
        <p:grpSpPr bwMode="auto">
          <a:xfrm>
            <a:off x="1860724" y="5813227"/>
            <a:ext cx="5377904" cy="571500"/>
            <a:chOff x="0" y="0"/>
            <a:chExt cx="7648311" cy="813562"/>
          </a:xfrm>
        </p:grpSpPr>
        <p:sp>
          <p:nvSpPr>
            <p:cNvPr id="33821" name="AutoShape 29"/>
            <p:cNvSpPr>
              <a:spLocks/>
            </p:cNvSpPr>
            <p:nvPr/>
          </p:nvSpPr>
          <p:spPr bwMode="auto">
            <a:xfrm flipH="1">
              <a:off x="6839205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22" name="AutoShape 30"/>
            <p:cNvSpPr>
              <a:spLocks/>
            </p:cNvSpPr>
            <p:nvPr/>
          </p:nvSpPr>
          <p:spPr bwMode="auto">
            <a:xfrm>
              <a:off x="1111505" y="190500"/>
              <a:ext cx="5664201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get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</a:t>
              </a: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key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)</a:t>
              </a:r>
              <a:endParaRPr lang="en-US"/>
            </a:p>
          </p:txBody>
        </p:sp>
        <p:sp>
          <p:nvSpPr>
            <p:cNvPr id="33823" name="AutoShape 31"/>
            <p:cNvSpPr>
              <a:spLocks/>
            </p:cNvSpPr>
            <p:nvPr/>
          </p:nvSpPr>
          <p:spPr bwMode="auto">
            <a:xfrm flipH="1">
              <a:off x="0" y="4455"/>
              <a:ext cx="809106" cy="809107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33824" name="AutoShape 32"/>
          <p:cNvSpPr>
            <a:spLocks/>
          </p:cNvSpPr>
          <p:nvPr/>
        </p:nvSpPr>
        <p:spPr bwMode="auto">
          <a:xfrm>
            <a:off x="3766096" y="1268015"/>
            <a:ext cx="1598414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Creation</a:t>
            </a:r>
            <a:endParaRPr lang="en-US"/>
          </a:p>
        </p:txBody>
      </p:sp>
      <p:sp>
        <p:nvSpPr>
          <p:cNvPr id="33825" name="AutoShape 33"/>
          <p:cNvSpPr>
            <a:spLocks/>
          </p:cNvSpPr>
          <p:nvPr/>
        </p:nvSpPr>
        <p:spPr bwMode="auto">
          <a:xfrm>
            <a:off x="3742656" y="4616648"/>
            <a:ext cx="1648643" cy="383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2100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Data Retrieval</a:t>
            </a:r>
            <a:endParaRPr lang="en-US"/>
          </a:p>
        </p:txBody>
      </p:sp>
      <p:grpSp>
        <p:nvGrpSpPr>
          <p:cNvPr id="33826" name="Group 34"/>
          <p:cNvGrpSpPr>
            <a:grpSpLocks/>
          </p:cNvGrpSpPr>
          <p:nvPr/>
        </p:nvGrpSpPr>
        <p:grpSpPr bwMode="auto">
          <a:xfrm>
            <a:off x="1848445" y="1687711"/>
            <a:ext cx="5390183" cy="568152"/>
            <a:chOff x="0" y="0"/>
            <a:chExt cx="7667106" cy="809106"/>
          </a:xfrm>
        </p:grpSpPr>
        <p:sp>
          <p:nvSpPr>
            <p:cNvPr id="33827" name="AutoShape 35"/>
            <p:cNvSpPr>
              <a:spLocks/>
            </p:cNvSpPr>
            <p:nvPr/>
          </p:nvSpPr>
          <p:spPr bwMode="auto">
            <a:xfrm>
              <a:off x="685800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3828" name="AutoShape 36"/>
            <p:cNvSpPr>
              <a:spLocks/>
            </p:cNvSpPr>
            <p:nvPr/>
          </p:nvSpPr>
          <p:spPr bwMode="auto">
            <a:xfrm>
              <a:off x="1130300" y="190500"/>
              <a:ext cx="5638800" cy="419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1500">
                  <a:solidFill>
                    <a:srgbClr val="0098D6"/>
                  </a:solidFill>
                  <a:latin typeface="Calibri" charset="0"/>
                  <a:cs typeface="Calibri" charset="0"/>
                  <a:sym typeface="Calibri" charset="0"/>
                </a:rPr>
                <a:t>id</a:t>
              </a:r>
              <a:r>
                <a:rPr lang="en-US" sz="1500" b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 = incr</a:t>
              </a:r>
              <a:r>
                <a:rPr lang="en-US" sz="15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("user::count")</a:t>
              </a:r>
              <a:endParaRPr lang="en-US"/>
            </a:p>
          </p:txBody>
        </p:sp>
        <p:sp>
          <p:nvSpPr>
            <p:cNvPr id="33829" name="AutoShape 37"/>
            <p:cNvSpPr>
              <a:spLocks/>
            </p:cNvSpPr>
            <p:nvPr/>
          </p:nvSpPr>
          <p:spPr bwMode="auto">
            <a:xfrm>
              <a:off x="0" y="0"/>
              <a:ext cx="809106" cy="809106"/>
            </a:xfrm>
            <a:prstGeom prst="rightArrow">
              <a:avLst>
                <a:gd name="adj1" fmla="val 33870"/>
                <a:gd name="adj2" fmla="val 54546"/>
              </a:avLst>
            </a:prstGeom>
            <a:solidFill>
              <a:srgbClr val="96D35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buClr>
                  <a:srgbClr val="000000"/>
                </a:buClr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3231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4371423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1"/>
          <p:cNvSpPr>
            <a:spLocks/>
          </p:cNvSpPr>
          <p:nvPr/>
        </p:nvSpPr>
        <p:spPr bwMode="auto">
          <a:xfrm>
            <a:off x="946547" y="294680"/>
            <a:ext cx="6974086" cy="12356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Combine Counter-ID and Lookup</a:t>
            </a:r>
            <a:endParaRPr lang="en-US"/>
          </a:p>
        </p:txBody>
      </p:sp>
      <p:sp>
        <p:nvSpPr>
          <p:cNvPr id="34818" name="AutoShape 2"/>
          <p:cNvSpPr>
            <a:spLocks/>
          </p:cNvSpPr>
          <p:nvPr/>
        </p:nvSpPr>
        <p:spPr bwMode="auto">
          <a:xfrm>
            <a:off x="535781" y="1750219"/>
            <a:ext cx="7795617" cy="42159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07152" indent="-107152" defTabSz="910796">
              <a:spcBef>
                <a:spcPts val="1055"/>
              </a:spcBef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Pro's</a:t>
            </a:r>
          </a:p>
          <a:p>
            <a:pPr marL="107152" indent="-107152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Binary Operations, overall faster than large volume of View Queries</a:t>
            </a:r>
          </a:p>
          <a:p>
            <a:pPr marL="107152" indent="-107152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Essentially creates several ways to find a single document</a:t>
            </a:r>
          </a:p>
          <a:p>
            <a:pPr marL="107152" indent="-107152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Is always consistent, just like all other Binary operations </a:t>
            </a:r>
          </a:p>
          <a:p>
            <a:pPr marL="107152" indent="-107152" defTabSz="910796">
              <a:spcBef>
                <a:spcPts val="1055"/>
              </a:spcBef>
            </a:pPr>
            <a:endParaRPr lang="en-US" sz="2100">
              <a:solidFill>
                <a:srgbClr val="505050"/>
              </a:solidFill>
              <a:latin typeface="Helvetica Neue" charset="0"/>
              <a:cs typeface="Helvetica Neue" charset="0"/>
              <a:sym typeface="Helvetica Neue" charset="0"/>
            </a:endParaRPr>
          </a:p>
          <a:p>
            <a:pPr marL="107152" indent="-107152" defTabSz="910796">
              <a:spcBef>
                <a:spcPts val="1055"/>
              </a:spcBef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Con's</a:t>
            </a:r>
          </a:p>
          <a:p>
            <a:pPr marL="107152" indent="-107152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Increases Number of Documents, therefore Metadata usage in RAM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But this is generally a non-issue for most people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7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utoShape 1"/>
          <p:cNvSpPr>
            <a:spLocks/>
          </p:cNvSpPr>
          <p:nvPr/>
        </p:nvSpPr>
        <p:spPr bwMode="auto">
          <a:xfrm>
            <a:off x="473273" y="267891"/>
            <a:ext cx="8206383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User Data (Sample)</a:t>
            </a:r>
            <a:endParaRPr lang="en-US"/>
          </a:p>
        </p:txBody>
      </p:sp>
      <p:graphicFrame>
        <p:nvGraphicFramePr>
          <p:cNvPr id="35842" name="Group 2"/>
          <p:cNvGraphicFramePr>
            <a:graphicFrameLocks noGrp="1"/>
          </p:cNvGraphicFramePr>
          <p:nvPr/>
        </p:nvGraphicFramePr>
        <p:xfrm>
          <a:off x="425277" y="1715617"/>
          <a:ext cx="3954735" cy="4761756"/>
        </p:xfrm>
        <a:graphic>
          <a:graphicData uri="http://schemas.openxmlformats.org/drawingml/2006/table">
            <a:tbl>
              <a:tblPr/>
              <a:tblGrid>
                <a:gridCol w="3954735"/>
              </a:tblGrid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CREATE TABLE Users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id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int, identity(1000) PRIMARY KEY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name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nvarchar(100)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facebook_id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bigint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email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nvarchar(255)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7936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created_at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, datetime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  <a:sym typeface="Helvetica" charset="0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C4C6C6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5151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5F7"/>
                    </a:solidFill>
                  </a:tcPr>
                </a:tc>
              </a:tr>
            </a:tbl>
          </a:graphicData>
        </a:graphic>
      </p:graphicFrame>
      <p:sp>
        <p:nvSpPr>
          <p:cNvPr id="35868" name="Line 28"/>
          <p:cNvSpPr>
            <a:spLocks noChangeShapeType="1"/>
          </p:cNvSpPr>
          <p:nvPr/>
        </p:nvSpPr>
        <p:spPr bwMode="auto">
          <a:xfrm flipV="1">
            <a:off x="4570884" y="1723430"/>
            <a:ext cx="1116" cy="4745013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5869" name="AutoShape 29"/>
          <p:cNvSpPr>
            <a:spLocks/>
          </p:cNvSpPr>
          <p:nvPr/>
        </p:nvSpPr>
        <p:spPr bwMode="auto">
          <a:xfrm>
            <a:off x="4545211" y="1696641"/>
            <a:ext cx="4068589" cy="473273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u::count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u::1001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{ "</a:t>
            </a: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name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"Jasdeep Jaitla",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facebook_id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16172910,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email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"jj@scalabl3.com",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   "</a:t>
            </a: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created_at</a:t>
            </a: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": "5/1/2012 2:30am" }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fb::16172910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 b="1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em::jj@scalabl3.com</a:t>
            </a:r>
            <a:endParaRPr lang="en-US">
              <a:solidFill>
                <a:srgbClr val="505050"/>
              </a:solidFill>
              <a:latin typeface="Calibri" charset="0"/>
              <a:cs typeface="Calibri" charset="0"/>
              <a:sym typeface="Calibri" charset="0"/>
            </a:endParaRPr>
          </a:p>
          <a:p>
            <a:pPr algn="r" defTabSz="900751">
              <a:lnSpc>
                <a:spcPct val="150000"/>
              </a:lnSpc>
              <a:buClr>
                <a:srgbClr val="505050"/>
              </a:buClr>
            </a:pPr>
            <a:r>
              <a:rPr lang="en-US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1001</a:t>
            </a:r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4671343" y="2541613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4671343" y="4772918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4671343" y="5631285"/>
            <a:ext cx="3935760" cy="0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3705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Line 1"/>
          <p:cNvSpPr>
            <a:spLocks noChangeShapeType="1"/>
          </p:cNvSpPr>
          <p:nvPr/>
        </p:nvSpPr>
        <p:spPr bwMode="auto">
          <a:xfrm flipV="1">
            <a:off x="4570884" y="439787"/>
            <a:ext cx="1116" cy="6028656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6866" name="AutoShape 2"/>
          <p:cNvSpPr>
            <a:spLocks/>
          </p:cNvSpPr>
          <p:nvPr/>
        </p:nvSpPr>
        <p:spPr bwMode="auto">
          <a:xfrm>
            <a:off x="280169" y="830461"/>
            <a:ext cx="4107656" cy="5840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lnSpc>
                <a:spcPct val="125000"/>
              </a:lnSpc>
            </a:pPr>
            <a:r>
              <a:rPr lang="en-US" b="1"/>
              <a:t>INSERT INTO</a:t>
            </a:r>
            <a:r>
              <a:rPr lang="en-US"/>
              <a:t> Users</a:t>
            </a:r>
          </a:p>
          <a:p>
            <a:pPr algn="l">
              <a:lnSpc>
                <a:spcPct val="125000"/>
              </a:lnSpc>
            </a:pPr>
            <a:r>
              <a:rPr lang="en-US"/>
              <a:t>(name, facebook_id, email, created_at)</a:t>
            </a:r>
          </a:p>
          <a:p>
            <a:pPr algn="l">
              <a:lnSpc>
                <a:spcPct val="125000"/>
              </a:lnSpc>
            </a:pPr>
            <a:r>
              <a:rPr lang="en-US" b="1"/>
              <a:t>VALUES</a:t>
            </a:r>
            <a:r>
              <a:rPr lang="en-US"/>
              <a:t> ("Jasdeep Jaitla", 16172910, "</a:t>
            </a:r>
            <a:r>
              <a:rPr lang="en-US" u="sng">
                <a:hlinkClick r:id="rId2"/>
              </a:rPr>
              <a:t>jj@scalabl3.com</a:t>
            </a:r>
            <a:r>
              <a:rPr lang="en-US"/>
              <a:t>", "5/1/2012 2:30am")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/>
              <a:t>Get User By FB</a:t>
            </a:r>
          </a:p>
          <a:p>
            <a:pPr algn="l">
              <a:lnSpc>
                <a:spcPct val="125000"/>
              </a:lnSpc>
            </a:pPr>
            <a:r>
              <a:rPr lang="en-US" b="1"/>
              <a:t>SELECT</a:t>
            </a:r>
            <a:r>
              <a:rPr lang="en-US"/>
              <a:t> * </a:t>
            </a:r>
            <a:r>
              <a:rPr lang="en-US" b="1"/>
              <a:t>FROM</a:t>
            </a:r>
            <a:r>
              <a:rPr lang="en-US"/>
              <a:t> Users</a:t>
            </a:r>
          </a:p>
          <a:p>
            <a:pPr algn="l">
              <a:lnSpc>
                <a:spcPct val="125000"/>
              </a:lnSpc>
            </a:pPr>
            <a:r>
              <a:rPr lang="en-US" b="1"/>
              <a:t>WHERE</a:t>
            </a:r>
            <a:r>
              <a:rPr lang="en-US"/>
              <a:t> facebook_id = 16172910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/>
              <a:t>Get User by Email</a:t>
            </a:r>
          </a:p>
          <a:p>
            <a:pPr algn="l">
              <a:lnSpc>
                <a:spcPct val="125000"/>
              </a:lnSpc>
            </a:pPr>
            <a:r>
              <a:rPr lang="en-US" b="1"/>
              <a:t>SELECT</a:t>
            </a:r>
            <a:r>
              <a:rPr lang="en-US"/>
              <a:t> * </a:t>
            </a:r>
            <a:r>
              <a:rPr lang="en-US" b="1"/>
              <a:t>FROM</a:t>
            </a:r>
            <a:r>
              <a:rPr lang="en-US"/>
              <a:t> Users</a:t>
            </a:r>
          </a:p>
          <a:p>
            <a:pPr algn="l">
              <a:lnSpc>
                <a:spcPct val="125000"/>
              </a:lnSpc>
            </a:pPr>
            <a:r>
              <a:rPr lang="en-US" b="1"/>
              <a:t>WHERE</a:t>
            </a:r>
            <a:r>
              <a:rPr lang="en-US"/>
              <a:t> email = </a:t>
            </a:r>
            <a:r>
              <a:rPr lang="ja-JP" altLang="en-US"/>
              <a:t>“</a:t>
            </a:r>
            <a:r>
              <a:rPr lang="en-US" u="sng">
                <a:hlinkClick r:id="rId2"/>
              </a:rPr>
              <a:t>jj@scalabl3.com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36867" name="AutoShape 3"/>
          <p:cNvSpPr>
            <a:spLocks/>
          </p:cNvSpPr>
          <p:nvPr/>
        </p:nvSpPr>
        <p:spPr bwMode="auto">
          <a:xfrm>
            <a:off x="4880074" y="829345"/>
            <a:ext cx="4321969" cy="58400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lnSpc>
                <a:spcPct val="125000"/>
              </a:lnSpc>
            </a:pPr>
            <a:r>
              <a:rPr lang="en-US" b="1"/>
              <a:t>user_data</a:t>
            </a:r>
            <a:r>
              <a:rPr lang="en-US"/>
              <a:t> = { "name": "Jasdeep Jaitla", "facebook_id": 16172910, </a:t>
            </a:r>
          </a:p>
          <a:p>
            <a:pPr algn="l">
              <a:lnSpc>
                <a:spcPct val="125000"/>
              </a:lnSpc>
            </a:pPr>
            <a:r>
              <a:rPr lang="en-US"/>
              <a:t>"email": "jj@scalabl3.com", </a:t>
            </a:r>
          </a:p>
          <a:p>
            <a:pPr algn="l">
              <a:lnSpc>
                <a:spcPct val="125000"/>
              </a:lnSpc>
            </a:pPr>
            <a:r>
              <a:rPr lang="en-US"/>
              <a:t>"created_at": "5/1/2012 2:30am" }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 b="1"/>
              <a:t>uid</a:t>
            </a:r>
            <a:r>
              <a:rPr lang="en-US"/>
              <a:t> = </a:t>
            </a:r>
            <a:r>
              <a:rPr lang="en-US" b="1"/>
              <a:t>couch.incr</a:t>
            </a:r>
            <a:r>
              <a:rPr lang="en-US"/>
              <a:t>("</a:t>
            </a:r>
            <a:r>
              <a:rPr lang="en-US" b="1">
                <a:solidFill>
                  <a:srgbClr val="0042AA"/>
                </a:solidFill>
              </a:rPr>
              <a:t>u::count</a:t>
            </a:r>
            <a:r>
              <a:rPr lang="en-US"/>
              <a:t>") + 1000</a:t>
            </a:r>
          </a:p>
          <a:p>
            <a:pPr algn="l">
              <a:lnSpc>
                <a:spcPct val="125000"/>
              </a:lnSpc>
            </a:pPr>
            <a:r>
              <a:rPr lang="en-US" b="1"/>
              <a:t>couch.add</a:t>
            </a:r>
            <a:r>
              <a:rPr lang="en-US"/>
              <a:t> (</a:t>
            </a:r>
            <a:r>
              <a:rPr lang="en-US" b="1">
                <a:solidFill>
                  <a:srgbClr val="0042AA"/>
                </a:solidFill>
              </a:rPr>
              <a:t>"u::" + uid</a:t>
            </a:r>
            <a:r>
              <a:rPr lang="en-US"/>
              <a:t>, user_data)</a:t>
            </a:r>
          </a:p>
          <a:p>
            <a:pPr algn="l">
              <a:lnSpc>
                <a:spcPct val="125000"/>
              </a:lnSpc>
            </a:pPr>
            <a:r>
              <a:rPr lang="en-US" b="1"/>
              <a:t>couch.set</a:t>
            </a:r>
            <a:r>
              <a:rPr lang="en-US"/>
              <a:t> (</a:t>
            </a:r>
            <a:r>
              <a:rPr lang="en-US" b="1">
                <a:solidFill>
                  <a:srgbClr val="0042AA"/>
                </a:solidFill>
              </a:rPr>
              <a:t>"em::" + user_email</a:t>
            </a:r>
            <a:r>
              <a:rPr lang="en-US"/>
              <a:t>, </a:t>
            </a:r>
            <a:r>
              <a:rPr lang="en-US" b="1"/>
              <a:t>uid</a:t>
            </a:r>
            <a:r>
              <a:rPr lang="en-US"/>
              <a:t>)</a:t>
            </a:r>
          </a:p>
          <a:p>
            <a:pPr algn="l">
              <a:lnSpc>
                <a:spcPct val="125000"/>
              </a:lnSpc>
            </a:pPr>
            <a:r>
              <a:rPr lang="en-US" b="1"/>
              <a:t>couch.set</a:t>
            </a:r>
            <a:r>
              <a:rPr lang="en-US"/>
              <a:t> (</a:t>
            </a:r>
            <a:r>
              <a:rPr lang="en-US" b="1">
                <a:solidFill>
                  <a:srgbClr val="0042AA"/>
                </a:solidFill>
              </a:rPr>
              <a:t>"fb::" + user_fb</a:t>
            </a:r>
            <a:r>
              <a:rPr lang="en-US"/>
              <a:t>, </a:t>
            </a:r>
            <a:r>
              <a:rPr lang="en-US" b="1"/>
              <a:t>uid</a:t>
            </a:r>
            <a:r>
              <a:rPr lang="en-US"/>
              <a:t>)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/>
              <a:t>Get User By FB </a:t>
            </a:r>
          </a:p>
          <a:p>
            <a:pPr algn="l">
              <a:lnSpc>
                <a:spcPct val="125000"/>
              </a:lnSpc>
            </a:pPr>
            <a:r>
              <a:rPr lang="en-US" b="1"/>
              <a:t>uid</a:t>
            </a:r>
            <a:r>
              <a:rPr lang="en-US"/>
              <a:t> = </a:t>
            </a:r>
            <a:r>
              <a:rPr lang="en-US" b="1"/>
              <a:t>couch.get</a:t>
            </a:r>
            <a:r>
              <a:rPr lang="en-US"/>
              <a:t>("</a:t>
            </a:r>
            <a:r>
              <a:rPr lang="en-US" b="1">
                <a:solidFill>
                  <a:srgbClr val="0042AA"/>
                </a:solidFill>
              </a:rPr>
              <a:t>fb::16172910</a:t>
            </a:r>
            <a:r>
              <a:rPr lang="en-US"/>
              <a:t>")</a:t>
            </a:r>
          </a:p>
          <a:p>
            <a:pPr algn="l">
              <a:lnSpc>
                <a:spcPct val="125000"/>
              </a:lnSpc>
            </a:pPr>
            <a:r>
              <a:rPr lang="en-US"/>
              <a:t>user_data = </a:t>
            </a:r>
            <a:r>
              <a:rPr lang="en-US" b="1"/>
              <a:t>couch.get</a:t>
            </a:r>
            <a:r>
              <a:rPr lang="en-US"/>
              <a:t> ("</a:t>
            </a:r>
            <a:r>
              <a:rPr lang="en-US" b="1">
                <a:solidFill>
                  <a:srgbClr val="0042AA"/>
                </a:solidFill>
              </a:rPr>
              <a:t>u::" + uid</a:t>
            </a:r>
            <a:r>
              <a:rPr lang="en-US"/>
              <a:t>)</a:t>
            </a:r>
          </a:p>
          <a:p>
            <a:pPr algn="l">
              <a:lnSpc>
                <a:spcPct val="125000"/>
              </a:lnSpc>
            </a:pPr>
            <a:endParaRPr lang="en-US"/>
          </a:p>
          <a:p>
            <a:pPr algn="l">
              <a:lnSpc>
                <a:spcPct val="125000"/>
              </a:lnSpc>
            </a:pPr>
            <a:r>
              <a:rPr lang="en-US"/>
              <a:t>Get User By Email</a:t>
            </a:r>
          </a:p>
          <a:p>
            <a:pPr algn="l">
              <a:lnSpc>
                <a:spcPct val="125000"/>
              </a:lnSpc>
            </a:pPr>
            <a:r>
              <a:rPr lang="en-US" b="1"/>
              <a:t>uid</a:t>
            </a:r>
            <a:r>
              <a:rPr lang="en-US"/>
              <a:t> = </a:t>
            </a:r>
            <a:r>
              <a:rPr lang="en-US" b="1"/>
              <a:t>couch.get</a:t>
            </a:r>
            <a:r>
              <a:rPr lang="en-US"/>
              <a:t>("</a:t>
            </a:r>
            <a:r>
              <a:rPr lang="en-US" b="1">
                <a:solidFill>
                  <a:srgbClr val="0042AA"/>
                </a:solidFill>
              </a:rPr>
              <a:t>em::jj@scalabl3.com</a:t>
            </a:r>
            <a:r>
              <a:rPr lang="en-US"/>
              <a:t>")</a:t>
            </a:r>
          </a:p>
          <a:p>
            <a:pPr algn="l">
              <a:lnSpc>
                <a:spcPct val="125000"/>
              </a:lnSpc>
            </a:pPr>
            <a:r>
              <a:rPr lang="en-US"/>
              <a:t>user_data = </a:t>
            </a:r>
            <a:r>
              <a:rPr lang="en-US" b="1"/>
              <a:t>couch.get</a:t>
            </a:r>
            <a:r>
              <a:rPr lang="en-US"/>
              <a:t> ("</a:t>
            </a:r>
            <a:r>
              <a:rPr lang="en-US" b="1">
                <a:solidFill>
                  <a:srgbClr val="0042AA"/>
                </a:solidFill>
              </a:rPr>
              <a:t>u::" + uid</a:t>
            </a:r>
            <a:r>
              <a:rPr lang="en-US"/>
              <a:t>)</a:t>
            </a:r>
          </a:p>
        </p:txBody>
      </p:sp>
      <p:sp>
        <p:nvSpPr>
          <p:cNvPr id="36868" name="AutoShape 4"/>
          <p:cNvSpPr>
            <a:spLocks/>
          </p:cNvSpPr>
          <p:nvPr/>
        </p:nvSpPr>
        <p:spPr bwMode="auto">
          <a:xfrm>
            <a:off x="589359" y="5220519"/>
            <a:ext cx="3178969" cy="1428750"/>
          </a:xfrm>
          <a:prstGeom prst="wedgeEllipseCallout">
            <a:avLst>
              <a:gd name="adj1" fmla="val -55519"/>
              <a:gd name="adj2" fmla="val 47236"/>
            </a:avLst>
          </a:prstGeom>
          <a:noFill/>
          <a:ln w="25400" cap="flat" cmpd="sng">
            <a:solidFill>
              <a:srgbClr val="000000">
                <a:alpha val="70999"/>
              </a:srgbClr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1700"/>
              <a:t>Each Table </a:t>
            </a:r>
            <a:r>
              <a:rPr lang="en-US" sz="1700" b="1"/>
              <a:t>Grows</a:t>
            </a:r>
            <a:r>
              <a:rPr lang="en-US" sz="1700"/>
              <a:t> and it gets Slower for </a:t>
            </a:r>
            <a:r>
              <a:rPr lang="en-US" sz="1700" b="1" i="1"/>
              <a:t>Each</a:t>
            </a:r>
            <a:r>
              <a:rPr lang="en-US" sz="1700"/>
              <a:t> Request</a:t>
            </a:r>
            <a:endParaRPr lang="en-US"/>
          </a:p>
        </p:txBody>
      </p:sp>
      <p:sp>
        <p:nvSpPr>
          <p:cNvPr id="36869" name="AutoShape 5"/>
          <p:cNvSpPr>
            <a:spLocks/>
          </p:cNvSpPr>
          <p:nvPr/>
        </p:nvSpPr>
        <p:spPr bwMode="auto">
          <a:xfrm>
            <a:off x="1639714" y="189756"/>
            <a:ext cx="878458" cy="3248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 sz="1700" b="1">
                <a:solidFill>
                  <a:srgbClr val="E32400"/>
                </a:solidFill>
              </a:rPr>
              <a:t>RDBMS</a:t>
            </a:r>
            <a:endParaRPr lang="en-US"/>
          </a:p>
        </p:txBody>
      </p:sp>
      <p:sp>
        <p:nvSpPr>
          <p:cNvPr id="36870" name="AutoShape 6"/>
          <p:cNvSpPr>
            <a:spLocks/>
          </p:cNvSpPr>
          <p:nvPr/>
        </p:nvSpPr>
        <p:spPr bwMode="auto">
          <a:xfrm>
            <a:off x="4760640" y="189756"/>
            <a:ext cx="4321969" cy="3248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 sz="1700" b="1">
                <a:solidFill>
                  <a:srgbClr val="77BB41"/>
                </a:solidFill>
              </a:rPr>
              <a:t>Couchbase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93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MULTIPLE DOCUMENTS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0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10751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Aligning Documents to Behaviors</a:t>
            </a:r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9328" y="1634133"/>
            <a:ext cx="4241602" cy="4616648"/>
          </a:xfrm>
        </p:spPr>
        <p:txBody>
          <a:bodyPr/>
          <a:lstStyle/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user::1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{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name: 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“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Jasdeep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”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points: 1000,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shopping_carts: [ 1000, 1001, 1002 ],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products_bought: [ 2000, 2001, 2002],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games_won: [ 3000, 3001, 3002, 3004],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notifications: [ 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“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Lorem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”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, 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“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Ipsum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”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, 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“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docet</a:t>
            </a:r>
            <a:r>
              <a:rPr lang="ja-JP" alt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”</a:t>
            </a: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, ...]</a:t>
            </a:r>
          </a:p>
          <a:p>
            <a:pPr marL="223234" indent="-223234">
              <a:spcBef>
                <a:spcPts val="984"/>
              </a:spcBef>
            </a:pPr>
            <a:r>
              <a:rPr lang="en-US" sz="180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}</a:t>
            </a:r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4570884" y="1585020"/>
            <a:ext cx="1116" cy="4883423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8916" name="AutoShape 4"/>
          <p:cNvSpPr>
            <a:spLocks/>
          </p:cNvSpPr>
          <p:nvPr/>
        </p:nvSpPr>
        <p:spPr bwMode="auto">
          <a:xfrm>
            <a:off x="4741664" y="1634133"/>
            <a:ext cx="4241602" cy="49916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name: </a:t>
            </a:r>
            <a:r>
              <a:rPr lang="ja-JP" altLang="en-US" sz="1400">
                <a:solidFill>
                  <a:srgbClr val="444444"/>
                </a:solidFill>
              </a:rPr>
              <a:t>“</a:t>
            </a:r>
            <a:r>
              <a:rPr lang="en-US" sz="1400">
                <a:solidFill>
                  <a:srgbClr val="444444"/>
                </a:solidFill>
              </a:rPr>
              <a:t>Jasdeep</a:t>
            </a:r>
            <a:r>
              <a:rPr lang="ja-JP" altLang="en-US" sz="1400">
                <a:solidFill>
                  <a:srgbClr val="444444"/>
                </a:solidFill>
              </a:rPr>
              <a:t>”</a:t>
            </a:r>
            <a:r>
              <a:rPr lang="en-US" sz="1400">
                <a:solidFill>
                  <a:srgbClr val="444444"/>
                </a:solidFill>
              </a:rPr>
              <a:t>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user::1::points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points: 1000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user::1::shopping_carts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carts: [ 1000, 1001, 1002 ],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products_bought: [ 2000, 2001, 2002]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user::1::games_won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game_ids: [ 3000, 3001, 3002, 3004]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user::1::notification_count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57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user::1::notifications::57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message: </a:t>
            </a:r>
            <a:r>
              <a:rPr lang="ja-JP" altLang="en-US" sz="1400">
                <a:solidFill>
                  <a:srgbClr val="444444"/>
                </a:solidFill>
              </a:rPr>
              <a:t>“</a:t>
            </a:r>
            <a:r>
              <a:rPr lang="en-US" sz="1400">
                <a:solidFill>
                  <a:srgbClr val="444444"/>
                </a:solidFill>
              </a:rPr>
              <a:t>Hi Bob</a:t>
            </a:r>
            <a:r>
              <a:rPr lang="ja-JP" altLang="en-US" sz="1400">
                <a:solidFill>
                  <a:srgbClr val="444444"/>
                </a:solidFill>
              </a:rPr>
              <a:t>”</a:t>
            </a:r>
            <a:r>
              <a:rPr lang="en-US" sz="1400">
                <a:solidFill>
                  <a:srgbClr val="444444"/>
                </a:solidFill>
              </a:rPr>
              <a:t> }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 b="1">
                <a:solidFill>
                  <a:srgbClr val="444444"/>
                </a:solidFill>
              </a:rPr>
              <a:t>user::1::notifications::56</a:t>
            </a:r>
          </a:p>
          <a:p>
            <a:pPr marL="160729" indent="-160729" defTabSz="294669">
              <a:spcBef>
                <a:spcPts val="703"/>
              </a:spcBef>
            </a:pPr>
            <a:r>
              <a:rPr lang="en-US" sz="1400">
                <a:solidFill>
                  <a:srgbClr val="444444"/>
                </a:solidFill>
              </a:rPr>
              <a:t>{ message: </a:t>
            </a:r>
            <a:r>
              <a:rPr lang="ja-JP" altLang="en-US" sz="1400">
                <a:solidFill>
                  <a:srgbClr val="444444"/>
                </a:solidFill>
              </a:rPr>
              <a:t>“</a:t>
            </a:r>
            <a:r>
              <a:rPr lang="en-US" sz="1400">
                <a:solidFill>
                  <a:srgbClr val="444444"/>
                </a:solidFill>
              </a:rPr>
              <a:t>Happy Hour?</a:t>
            </a:r>
            <a:r>
              <a:rPr lang="ja-JP" altLang="en-US" sz="1400">
                <a:solidFill>
                  <a:srgbClr val="444444"/>
                </a:solidFill>
              </a:rPr>
              <a:t>”</a:t>
            </a:r>
            <a:r>
              <a:rPr lang="en-US" sz="1400">
                <a:solidFill>
                  <a:srgbClr val="444444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73125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10751">
              <a:lnSpc>
                <a:spcPct val="100000"/>
              </a:lnSpc>
            </a:pP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234" indent="-223234">
              <a:spcBef>
                <a:spcPts val="3375"/>
              </a:spcBef>
              <a:buFontTx/>
              <a:buChar char="•"/>
            </a:pPr>
            <a:r>
              <a:rPr lang="en-US" sz="2500" dirty="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Reduce the number of User Actions that affect a single document</a:t>
            </a:r>
          </a:p>
          <a:p>
            <a:pPr marL="223234" indent="-223234">
              <a:spcBef>
                <a:spcPts val="3375"/>
              </a:spcBef>
              <a:buFontTx/>
              <a:buChar char="•"/>
            </a:pPr>
            <a:r>
              <a:rPr lang="en-US" sz="2500" dirty="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Instead, separate that user document in a predictable key structure and make it accessible via getters and setters in your </a:t>
            </a:r>
            <a:r>
              <a:rPr lang="en-US" sz="2500" dirty="0" smtClean="0">
                <a:solidFill>
                  <a:srgbClr val="444444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class</a:t>
            </a:r>
            <a:endParaRPr lang="en-US" sz="2500" dirty="0">
              <a:solidFill>
                <a:srgbClr val="444444"/>
              </a:solidFill>
              <a:latin typeface="Helvetica Neue Light" charset="0"/>
              <a:cs typeface="Helvetica Neue Light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557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endParaRPr lang="en-US" dirty="0"/>
          </a:p>
        </p:txBody>
      </p:sp>
      <p:sp>
        <p:nvSpPr>
          <p:cNvPr id="41986" name="AutoShape 2"/>
          <p:cNvSpPr>
            <a:spLocks/>
          </p:cNvSpPr>
          <p:nvPr/>
        </p:nvSpPr>
        <p:spPr bwMode="auto">
          <a:xfrm>
            <a:off x="535781" y="1750219"/>
            <a:ext cx="7795617" cy="39815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231048" indent="-231048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Data is Data, regardless of the form it takes in the database!</a:t>
            </a:r>
          </a:p>
          <a:p>
            <a:pPr marL="231048" indent="-231048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Data is much more often </a:t>
            </a:r>
            <a:r>
              <a:rPr lang="en-US" sz="2600" i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denormalized</a:t>
            </a: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, not always, but most of the time</a:t>
            </a:r>
          </a:p>
          <a:p>
            <a:pPr marL="231048" indent="-231048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NoSQL Paradigm Shift is structural, not the data content itself</a:t>
            </a:r>
          </a:p>
          <a:p>
            <a:pPr marL="231048" indent="-231048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Objects don</a:t>
            </a:r>
            <a:r>
              <a:rPr lang="ja-JP" alt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 care how their data is stored, and the application model has it</a:t>
            </a:r>
            <a:r>
              <a:rPr lang="ja-JP" alt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own relationships in it</a:t>
            </a:r>
            <a:r>
              <a:rPr lang="ja-JP" alt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6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object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711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338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4339" name="AutoShape 3"/>
          <p:cNvSpPr>
            <a:spLocks/>
          </p:cNvSpPr>
          <p:nvPr/>
        </p:nvSpPr>
        <p:spPr bwMode="auto">
          <a:xfrm>
            <a:off x="491133" y="250031"/>
            <a:ext cx="8161734" cy="660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Calibri" charset="0"/>
                <a:cs typeface="Calibri" charset="0"/>
                <a:sym typeface="Calibri" charset="0"/>
              </a:rPr>
              <a:t>Our Real Developer Brain</a:t>
            </a:r>
            <a:endParaRPr lang="en-US"/>
          </a:p>
        </p:txBody>
      </p:sp>
      <p:pic>
        <p:nvPicPr>
          <p:cNvPr id="14340" name="Picture 4" descr="aghett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3" y="1276945"/>
            <a:ext cx="5863456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1" name="Picture 5" descr="dropped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79641">
            <a:off x="2660489" y="2990887"/>
            <a:ext cx="2001366" cy="2928938"/>
          </a:xfrm>
          <a:prstGeom prst="rect">
            <a:avLst/>
          </a:prstGeom>
          <a:noFill/>
          <a:ln>
            <a:noFill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4342" name="Picture 6" descr="dropped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1210">
            <a:off x="2750344" y="3464719"/>
            <a:ext cx="2178844" cy="217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3" name="Picture 7" descr="droppedIm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98" y="2955726"/>
            <a:ext cx="1928813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4" name="Picture 8" descr="f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851" y="4107656"/>
            <a:ext cx="892969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5" name="Picture 9" descr="Instagram_Icon_Mediu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48" y="4491633"/>
            <a:ext cx="812602" cy="81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14346" name="Group 10"/>
          <p:cNvGrpSpPr>
            <a:grpSpLocks/>
          </p:cNvGrpSpPr>
          <p:nvPr/>
        </p:nvGrpSpPr>
        <p:grpSpPr bwMode="auto">
          <a:xfrm>
            <a:off x="2500312" y="3562945"/>
            <a:ext cx="1009055" cy="1009055"/>
            <a:chOff x="0" y="0"/>
            <a:chExt cx="1435101" cy="1435101"/>
          </a:xfrm>
        </p:grpSpPr>
        <p:sp>
          <p:nvSpPr>
            <p:cNvPr id="14347" name="AutoShape 11"/>
            <p:cNvSpPr>
              <a:spLocks/>
            </p:cNvSpPr>
            <p:nvPr/>
          </p:nvSpPr>
          <p:spPr bwMode="auto">
            <a:xfrm>
              <a:off x="184108" y="184108"/>
              <a:ext cx="1066884" cy="106688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FFFF"/>
            </a:solidFill>
            <a:ln w="25400" cap="flat" cmpd="sng">
              <a:solidFill>
                <a:srgbClr val="FFFFFF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580409">
                <a:lnSpc>
                  <a:spcPct val="80000"/>
                </a:lnSpc>
                <a:buClr>
                  <a:srgbClr val="FFFFFF"/>
                </a:buClr>
              </a:pPr>
              <a:endParaRPr lang="en-US" sz="13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  <a:sym typeface="Calibri" charset="0"/>
              </a:endParaRPr>
            </a:p>
          </p:txBody>
        </p:sp>
        <p:pic>
          <p:nvPicPr>
            <p:cNvPr id="14348" name="Picture 12" descr="droppedIma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35101" cy="143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4349" name="Picture 13" descr="droppedIma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06" y="4321969"/>
            <a:ext cx="812602" cy="81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50" name="Picture 14" descr="droppedIm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78" y="3804047"/>
            <a:ext cx="18573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7264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4400" dirty="0" err="1" smtClean="0"/>
              <a:t>UserID</a:t>
            </a:r>
            <a:endParaRPr lang="en-US" sz="4400" dirty="0"/>
          </a:p>
        </p:txBody>
      </p:sp>
      <p:sp>
        <p:nvSpPr>
          <p:cNvPr id="47106" name="AutoShape 2"/>
          <p:cNvSpPr>
            <a:spLocks/>
          </p:cNvSpPr>
          <p:nvPr/>
        </p:nvSpPr>
        <p:spPr bwMode="auto">
          <a:xfrm>
            <a:off x="535781" y="1214438"/>
            <a:ext cx="7795617" cy="48410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email address or username as the Key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= u::jasdeep@couchbase.com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= scalabl3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key =&gt; User Doc</a:t>
            </a:r>
          </a:p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a Counter-ID pattern with Lookup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u="sng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create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incr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u::count,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add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u::[count] =&gt; User Doc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u="sng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jasdeep@couchbase.com =&gt; [id], </a:t>
            </a:r>
            <a:b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</a:b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u::[id] =&gt; User Doc</a:t>
            </a:r>
          </a:p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UUID/GUID/Snowflake/Custom with Lookup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jasdeep@couchbase.com =&gt; [id]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u::[id] =&gt; User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73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 dirty="0" err="1" smtClean="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UserID</a:t>
            </a:r>
            <a:endParaRPr lang="en-US" dirty="0"/>
          </a:p>
        </p:txBody>
      </p:sp>
      <p:sp>
        <p:nvSpPr>
          <p:cNvPr id="48130" name="AutoShape 2"/>
          <p:cNvSpPr>
            <a:spLocks/>
          </p:cNvSpPr>
          <p:nvPr/>
        </p:nvSpPr>
        <p:spPr bwMode="auto">
          <a:xfrm>
            <a:off x="535781" y="1214438"/>
            <a:ext cx="7795617" cy="43855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social login id, if you use only Facebook for instance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= u::[fb_id]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key =&gt; User Doc (from Facebook)</a:t>
            </a:r>
          </a:p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a Lookup to have two ways to get Doc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u="sng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lookup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jasdeep@couchbase.com =&gt; [fb_id], </a:t>
            </a:r>
            <a:b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</a:b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u::[fb_id] =&gt; User Doc</a:t>
            </a:r>
          </a:p>
          <a:p>
            <a:pPr marL="232164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UUID/GUID/Snowflake/Custom with Multiple Lookups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e::jasdeep@couchbase.com =&gt; [user_id]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fb::[fb_id] =&gt; [user_id]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get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u::[user_id] =&gt; User Doc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16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What about the UserID?</a:t>
            </a:r>
            <a:endParaRPr lang="en-US"/>
          </a:p>
        </p:txBody>
      </p:sp>
      <p:sp>
        <p:nvSpPr>
          <p:cNvPr id="49154" name="AutoShape 2"/>
          <p:cNvSpPr>
            <a:spLocks/>
          </p:cNvSpPr>
          <p:nvPr/>
        </p:nvSpPr>
        <p:spPr bwMode="auto">
          <a:xfrm>
            <a:off x="535781" y="1571625"/>
            <a:ext cx="7795617" cy="40462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254487" indent="-254487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3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You can also use Views (Indexes) to get User Document keys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Not recommended in isolation (as the only means) because </a:t>
            </a: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Indexes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are Eventually Consistent </a:t>
            </a:r>
            <a:b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</a:b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(watch webinar Couchbase 104: Views)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Value Patterns will be consistent and faster, high volume of data doesn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 change latency </a:t>
            </a:r>
          </a:p>
          <a:p>
            <a:pPr marL="553621" lvl="2" indent="-232164" defTabSz="910796">
              <a:spcBef>
                <a:spcPts val="1055"/>
              </a:spcBef>
              <a:buSzPct val="119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Views/Indexes are good </a:t>
            </a:r>
            <a:r>
              <a:rPr lang="en-US" sz="2100" i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on top of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Key Value Pattern as alternate way to get to User Documents (i.e. customer support can use different ways to lookup users for forgotten passwords, etc.)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90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AutoShape 1"/>
          <p:cNvSpPr>
            <a:spLocks/>
          </p:cNvSpPr>
          <p:nvPr/>
        </p:nvSpPr>
        <p:spPr bwMode="auto">
          <a:xfrm>
            <a:off x="463228" y="267891"/>
            <a:ext cx="8225358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Retrieve User and Products Viewed</a:t>
            </a:r>
            <a:endParaRPr lang="en-US"/>
          </a:p>
        </p:txBody>
      </p:sp>
      <p:pic>
        <p:nvPicPr>
          <p:cNvPr id="50178" name="Picture 2" descr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6" y="1830586"/>
            <a:ext cx="8044533" cy="350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0179" name="Picture 3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0180" name="Picture 4" descr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03" y="3190131"/>
            <a:ext cx="818183" cy="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0181" name="AutoShape 5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User Document</a:t>
            </a:r>
            <a:endParaRPr lang="en-US"/>
          </a:p>
        </p:txBody>
      </p:sp>
      <p:pic>
        <p:nvPicPr>
          <p:cNvPr id="50182" name="Picture 6" descr="pasted-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4482703" y="2832944"/>
            <a:ext cx="818183" cy="1208857"/>
            <a:chOff x="0" y="0"/>
            <a:chExt cx="1164224" cy="1720780"/>
          </a:xfrm>
        </p:grpSpPr>
        <p:pic>
          <p:nvPicPr>
            <p:cNvPr id="50184" name="Picture 8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070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185" name="Picture 9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4140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186" name="Picture 10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0187" name="AutoShape 11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Product Documents</a:t>
            </a:r>
            <a:endParaRPr lang="en-US"/>
          </a:p>
        </p:txBody>
      </p:sp>
      <p:sp>
        <p:nvSpPr>
          <p:cNvPr id="50188" name="AutoShape 12"/>
          <p:cNvSpPr>
            <a:spLocks/>
          </p:cNvSpPr>
          <p:nvPr/>
        </p:nvSpPr>
        <p:spPr bwMode="auto">
          <a:xfrm>
            <a:off x="2008064" y="933153"/>
            <a:ext cx="5135686" cy="4542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/>
              <a:t>user document key is: email address</a:t>
            </a:r>
          </a:p>
        </p:txBody>
      </p:sp>
      <p:sp>
        <p:nvSpPr>
          <p:cNvPr id="50189" name="AutoShape 13"/>
          <p:cNvSpPr>
            <a:spLocks/>
          </p:cNvSpPr>
          <p:nvPr/>
        </p:nvSpPr>
        <p:spPr bwMode="auto">
          <a:xfrm>
            <a:off x="1606228" y="3991570"/>
            <a:ext cx="2242467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key: u::jasdeep@couchbase.com</a:t>
            </a:r>
            <a:endParaRPr lang="en-US"/>
          </a:p>
        </p:txBody>
      </p:sp>
      <p:sp>
        <p:nvSpPr>
          <p:cNvPr id="50190" name="AutoShape 14"/>
          <p:cNvSpPr>
            <a:spLocks/>
          </p:cNvSpPr>
          <p:nvPr/>
        </p:nvSpPr>
        <p:spPr bwMode="auto">
          <a:xfrm>
            <a:off x="1606228" y="3991570"/>
            <a:ext cx="2242467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keys: 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[ p::1234, p::2345, p::3456 ]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08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 autoUpdateAnimBg="0"/>
      <p:bldP spid="50181" grpId="1" animBg="1" autoUpdateAnimBg="0"/>
      <p:bldP spid="50187" grpId="0" animBg="1" autoUpdateAnimBg="0"/>
      <p:bldP spid="50189" grpId="0" animBg="1" autoUpdateAnimBg="0"/>
      <p:bldP spid="50189" grpId="1" animBg="1" autoUpdateAnimBg="0"/>
      <p:bldP spid="5019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AutoShape 1"/>
          <p:cNvSpPr>
            <a:spLocks/>
          </p:cNvSpPr>
          <p:nvPr/>
        </p:nvSpPr>
        <p:spPr bwMode="auto">
          <a:xfrm>
            <a:off x="463228" y="267891"/>
            <a:ext cx="8225358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Retrieve User and Products Viewed</a:t>
            </a:r>
            <a:endParaRPr lang="en-US"/>
          </a:p>
        </p:txBody>
      </p:sp>
      <p:pic>
        <p:nvPicPr>
          <p:cNvPr id="51202" name="Picture 2" descr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6" y="1830586"/>
            <a:ext cx="8044533" cy="350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03" name="Picture 3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04" name="Picture 4" descr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03" y="3190131"/>
            <a:ext cx="818183" cy="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05" name="AutoShape 5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User Document ID</a:t>
            </a:r>
            <a:endParaRPr lang="en-US"/>
          </a:p>
        </p:txBody>
      </p:sp>
      <p:pic>
        <p:nvPicPr>
          <p:cNvPr id="51206" name="Picture 6" descr="pasted-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4482703" y="2832944"/>
            <a:ext cx="818183" cy="1208857"/>
            <a:chOff x="0" y="0"/>
            <a:chExt cx="1164224" cy="1720780"/>
          </a:xfrm>
        </p:grpSpPr>
        <p:pic>
          <p:nvPicPr>
            <p:cNvPr id="51208" name="Picture 8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070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09" name="Picture 9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4140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10" name="Picture 10" descr="pasted-imag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64224" cy="679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11" name="AutoShape 11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Product Documents</a:t>
            </a:r>
            <a:endParaRPr lang="en-US"/>
          </a:p>
        </p:txBody>
      </p:sp>
      <p:sp>
        <p:nvSpPr>
          <p:cNvPr id="51212" name="AutoShape 12"/>
          <p:cNvSpPr>
            <a:spLocks/>
          </p:cNvSpPr>
          <p:nvPr/>
        </p:nvSpPr>
        <p:spPr bwMode="auto">
          <a:xfrm>
            <a:off x="977801" y="933153"/>
            <a:ext cx="7196212" cy="4542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r>
              <a:rPr lang="en-US"/>
              <a:t>user document key is: counter-id, lookup with email</a:t>
            </a:r>
          </a:p>
        </p:txBody>
      </p:sp>
      <p:sp>
        <p:nvSpPr>
          <p:cNvPr id="51213" name="AutoShape 13"/>
          <p:cNvSpPr>
            <a:spLocks/>
          </p:cNvSpPr>
          <p:nvPr/>
        </p:nvSpPr>
        <p:spPr bwMode="auto">
          <a:xfrm>
            <a:off x="1606228" y="3991570"/>
            <a:ext cx="2242467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key: e::jasdeep@couchbase.com</a:t>
            </a:r>
            <a:endParaRPr lang="en-US"/>
          </a:p>
        </p:txBody>
      </p:sp>
      <p:sp>
        <p:nvSpPr>
          <p:cNvPr id="51214" name="AutoShape 14"/>
          <p:cNvSpPr>
            <a:spLocks/>
          </p:cNvSpPr>
          <p:nvPr/>
        </p:nvSpPr>
        <p:spPr bwMode="auto">
          <a:xfrm>
            <a:off x="1606228" y="3991570"/>
            <a:ext cx="2242467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keys: 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[ p::1234, p::2345, p::3456 ]</a:t>
            </a:r>
            <a:endParaRPr lang="en-US"/>
          </a:p>
        </p:txBody>
      </p:sp>
      <p:pic>
        <p:nvPicPr>
          <p:cNvPr id="51215" name="Picture 15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924473"/>
            <a:ext cx="1330523" cy="100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16" name="Picture 16" descr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03" y="3190131"/>
            <a:ext cx="818183" cy="4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17" name="AutoShape 17"/>
          <p:cNvSpPr>
            <a:spLocks/>
          </p:cNvSpPr>
          <p:nvPr/>
        </p:nvSpPr>
        <p:spPr bwMode="auto">
          <a:xfrm>
            <a:off x="381744" y="2275955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Get User Document 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(id = 505)</a:t>
            </a:r>
            <a:endParaRPr lang="en-US"/>
          </a:p>
        </p:txBody>
      </p:sp>
      <p:sp>
        <p:nvSpPr>
          <p:cNvPr id="51218" name="AutoShape 18"/>
          <p:cNvSpPr>
            <a:spLocks/>
          </p:cNvSpPr>
          <p:nvPr/>
        </p:nvSpPr>
        <p:spPr bwMode="auto">
          <a:xfrm>
            <a:off x="1606228" y="3991570"/>
            <a:ext cx="2243584" cy="6418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4" y="0"/>
                </a:moveTo>
                <a:lnTo>
                  <a:pt x="9417" y="7181"/>
                </a:lnTo>
                <a:lnTo>
                  <a:pt x="1719" y="7181"/>
                </a:lnTo>
                <a:cubicBezTo>
                  <a:pt x="769" y="7181"/>
                  <a:pt x="0" y="9871"/>
                  <a:pt x="0" y="13189"/>
                </a:cubicBezTo>
                <a:lnTo>
                  <a:pt x="0" y="15592"/>
                </a:lnTo>
                <a:cubicBezTo>
                  <a:pt x="0" y="18910"/>
                  <a:pt x="769" y="21600"/>
                  <a:pt x="1719" y="21600"/>
                </a:cubicBezTo>
                <a:lnTo>
                  <a:pt x="19880" y="21600"/>
                </a:lnTo>
                <a:cubicBezTo>
                  <a:pt x="20830" y="21600"/>
                  <a:pt x="21599" y="18910"/>
                  <a:pt x="21599" y="15592"/>
                </a:cubicBezTo>
                <a:lnTo>
                  <a:pt x="21599" y="13189"/>
                </a:lnTo>
                <a:cubicBezTo>
                  <a:pt x="21599" y="9871"/>
                  <a:pt x="20830" y="7181"/>
                  <a:pt x="19880" y="7181"/>
                </a:cubicBezTo>
                <a:lnTo>
                  <a:pt x="11131" y="7181"/>
                </a:lnTo>
                <a:lnTo>
                  <a:pt x="10274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key: </a:t>
            </a:r>
          </a:p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>
                <a:latin typeface="Calibri" charset="0"/>
                <a:cs typeface="Calibri" charset="0"/>
                <a:sym typeface="Calibri" charset="0"/>
              </a:rPr>
              <a:t>u::505</a:t>
            </a:r>
            <a:endParaRPr lang="en-US"/>
          </a:p>
        </p:txBody>
      </p:sp>
      <p:sp>
        <p:nvSpPr>
          <p:cNvPr id="51219" name="AutoShape 19"/>
          <p:cNvSpPr>
            <a:spLocks/>
          </p:cNvSpPr>
          <p:nvPr/>
        </p:nvSpPr>
        <p:spPr bwMode="auto">
          <a:xfrm>
            <a:off x="381744" y="2286538"/>
            <a:ext cx="2243584" cy="6753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19" y="0"/>
                </a:moveTo>
                <a:cubicBezTo>
                  <a:pt x="769" y="0"/>
                  <a:pt x="0" y="2558"/>
                  <a:pt x="0" y="5714"/>
                </a:cubicBezTo>
                <a:lnTo>
                  <a:pt x="0" y="8000"/>
                </a:lnTo>
                <a:cubicBezTo>
                  <a:pt x="0" y="11156"/>
                  <a:pt x="769" y="13715"/>
                  <a:pt x="1719" y="13715"/>
                </a:cubicBezTo>
                <a:lnTo>
                  <a:pt x="9234" y="13715"/>
                </a:lnTo>
                <a:lnTo>
                  <a:pt x="10094" y="21600"/>
                </a:lnTo>
                <a:lnTo>
                  <a:pt x="10954" y="13715"/>
                </a:lnTo>
                <a:lnTo>
                  <a:pt x="19880" y="13715"/>
                </a:lnTo>
                <a:cubicBezTo>
                  <a:pt x="20830" y="13715"/>
                  <a:pt x="21599" y="11156"/>
                  <a:pt x="21599" y="8000"/>
                </a:cubicBezTo>
                <a:lnTo>
                  <a:pt x="21599" y="5714"/>
                </a:lnTo>
                <a:cubicBezTo>
                  <a:pt x="21599" y="2558"/>
                  <a:pt x="20830" y="0"/>
                  <a:pt x="19880" y="0"/>
                </a:cubicBezTo>
                <a:lnTo>
                  <a:pt x="1719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300" b="1" dirty="0">
                <a:latin typeface="Calibri" charset="0"/>
                <a:cs typeface="Calibri" charset="0"/>
                <a:sym typeface="Calibri" charset="0"/>
              </a:rPr>
              <a:t>value: 505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402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 autoUpdateAnimBg="0"/>
      <p:bldP spid="51205" grpId="1" animBg="1" autoUpdateAnimBg="0"/>
      <p:bldP spid="51211" grpId="0" animBg="1" autoUpdateAnimBg="0"/>
      <p:bldP spid="51213" grpId="0" animBg="1" autoUpdateAnimBg="0"/>
      <p:bldP spid="51213" grpId="1" animBg="1" autoUpdateAnimBg="0"/>
      <p:bldP spid="51214" grpId="0" animBg="1" autoUpdateAnimBg="0"/>
      <p:bldP spid="51217" grpId="0" animBg="1" autoUpdateAnimBg="0"/>
      <p:bldP spid="51217" grpId="1" animBg="1" autoUpdateAnimBg="0"/>
      <p:bldP spid="51218" grpId="0" animBg="1" autoUpdateAnimBg="0"/>
      <p:bldP spid="51218" grpId="1" animBg="1" autoUpdateAnimBg="0"/>
      <p:bldP spid="51219" grpId="0" animBg="1" autoUpdateAnimBg="0"/>
      <p:bldP spid="51219" grpId="1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Mental Adjustments #1</a:t>
            </a:r>
            <a:endParaRPr lang="en-US"/>
          </a:p>
        </p:txBody>
      </p:sp>
      <p:sp>
        <p:nvSpPr>
          <p:cNvPr id="52226" name="AutoShape 2"/>
          <p:cNvSpPr>
            <a:spLocks/>
          </p:cNvSpPr>
          <p:nvPr/>
        </p:nvSpPr>
        <p:spPr bwMode="auto">
          <a:xfrm>
            <a:off x="535781" y="1750219"/>
            <a:ext cx="7795617" cy="3662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 SQL we tend to want to avoid hitting the database as much as possible</a:t>
            </a:r>
          </a:p>
          <a:p>
            <a:pPr marL="698723" lvl="2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We know, intuitively, that it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costly when tying up connection pools, and overloading the db servers</a:t>
            </a:r>
          </a:p>
          <a:p>
            <a:pPr marL="698723" lvl="2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Even with caching and indexing tricks, and massive improvements over the years, SQL still gets bogged down by complex joins and huge indexes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In Couchbase, get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and set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’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 are so fast they are trivial, and not bottlenecks, this is hard for many people to accept and absorb at first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53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Mental Adjustments #2</a:t>
            </a:r>
            <a:endParaRPr lang="en-US"/>
          </a:p>
        </p:txBody>
      </p:sp>
      <p:sp>
        <p:nvSpPr>
          <p:cNvPr id="53250" name="AutoShape 2"/>
          <p:cNvSpPr>
            <a:spLocks/>
          </p:cNvSpPr>
          <p:nvPr/>
        </p:nvSpPr>
        <p:spPr bwMode="auto">
          <a:xfrm>
            <a:off x="535781" y="1750219"/>
            <a:ext cx="7795617" cy="26978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The key to finding data is the Key! 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Key design can give you many different ways to access data, being able to predict key values, and use them creatively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Many newcomers see Views as a replacement for key design, because it seems more 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“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SQL</a:t>
            </a:r>
            <a:r>
              <a:rPr lang="ja-JP" alt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”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-like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Use Views for what you cannot do with Key Design, and there are lots of things you can't do with Key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3932"/>
      </p:ext>
    </p:extLst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RDBMS TO COUCHBASE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9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AutoShape 1"/>
          <p:cNvSpPr>
            <a:spLocks/>
          </p:cNvSpPr>
          <p:nvPr/>
        </p:nvSpPr>
        <p:spPr bwMode="auto">
          <a:xfrm>
            <a:off x="886272" y="267891"/>
            <a:ext cx="7388201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Joins vs Multiple Gets</a:t>
            </a:r>
            <a:endParaRPr lang="en-US"/>
          </a:p>
        </p:txBody>
      </p:sp>
      <p:sp>
        <p:nvSpPr>
          <p:cNvPr id="55298" name="AutoShape 2"/>
          <p:cNvSpPr>
            <a:spLocks/>
          </p:cNvSpPr>
          <p:nvPr/>
        </p:nvSpPr>
        <p:spPr bwMode="auto">
          <a:xfrm>
            <a:off x="410766" y="1276945"/>
            <a:ext cx="4223742" cy="3571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select</a:t>
            </a:r>
            <a:r>
              <a:rPr lang="en-US" sz="1600">
                <a:solidFill>
                  <a:srgbClr val="444444"/>
                </a:solidFill>
              </a:rPr>
              <a:t> * from Products p</a:t>
            </a:r>
          </a:p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left join</a:t>
            </a:r>
            <a:r>
              <a:rPr lang="en-US" sz="1600">
                <a:solidFill>
                  <a:srgbClr val="444444"/>
                </a:solidFill>
              </a:rPr>
              <a:t> CartItems ci </a:t>
            </a:r>
            <a:r>
              <a:rPr lang="en-US" sz="1600" b="1">
                <a:solidFill>
                  <a:srgbClr val="444444"/>
                </a:solidFill>
              </a:rPr>
              <a:t>on</a:t>
            </a:r>
            <a:r>
              <a:rPr lang="en-US" sz="1600">
                <a:solidFill>
                  <a:srgbClr val="444444"/>
                </a:solidFill>
              </a:rPr>
              <a:t> p.product_id = ci.product_id</a:t>
            </a:r>
          </a:p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left join</a:t>
            </a:r>
            <a:r>
              <a:rPr lang="en-US" sz="1600">
                <a:solidFill>
                  <a:srgbClr val="444444"/>
                </a:solidFill>
              </a:rPr>
              <a:t> ShoppingCarts sc </a:t>
            </a:r>
            <a:r>
              <a:rPr lang="en-US" sz="1600" b="1">
                <a:solidFill>
                  <a:srgbClr val="444444"/>
                </a:solidFill>
              </a:rPr>
              <a:t>on</a:t>
            </a:r>
            <a:r>
              <a:rPr lang="en-US" sz="1600">
                <a:solidFill>
                  <a:srgbClr val="444444"/>
                </a:solidFill>
              </a:rPr>
              <a:t> ci.shopping_cart_id = sc.shopping_cart_id</a:t>
            </a:r>
          </a:p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left join</a:t>
            </a:r>
            <a:r>
              <a:rPr lang="en-US" sz="1600">
                <a:solidFill>
                  <a:srgbClr val="444444"/>
                </a:solidFill>
              </a:rPr>
              <a:t> Users u </a:t>
            </a:r>
            <a:r>
              <a:rPr lang="en-US" sz="1600" b="1">
                <a:solidFill>
                  <a:srgbClr val="444444"/>
                </a:solidFill>
              </a:rPr>
              <a:t>on</a:t>
            </a:r>
            <a:r>
              <a:rPr lang="en-US" sz="1600">
                <a:solidFill>
                  <a:srgbClr val="444444"/>
                </a:solidFill>
              </a:rPr>
              <a:t> sc.user_id = u.id</a:t>
            </a:r>
          </a:p>
          <a:p>
            <a:pPr marL="143986" indent="-143986" defTabSz="221002">
              <a:spcBef>
                <a:spcPts val="1758"/>
              </a:spcBef>
            </a:pPr>
            <a:r>
              <a:rPr lang="en-US" sz="1600" b="1">
                <a:solidFill>
                  <a:srgbClr val="444444"/>
                </a:solidFill>
              </a:rPr>
              <a:t>where</a:t>
            </a:r>
            <a:r>
              <a:rPr lang="en-US" sz="1600">
                <a:solidFill>
                  <a:srgbClr val="444444"/>
                </a:solidFill>
              </a:rPr>
              <a:t> u.id = 1001 </a:t>
            </a:r>
            <a:r>
              <a:rPr lang="en-US" sz="1600" b="1">
                <a:solidFill>
                  <a:srgbClr val="444444"/>
                </a:solidFill>
              </a:rPr>
              <a:t>and</a:t>
            </a:r>
            <a:r>
              <a:rPr lang="en-US" sz="1600">
                <a:solidFill>
                  <a:srgbClr val="444444"/>
                </a:solidFill>
              </a:rPr>
              <a:t> </a:t>
            </a:r>
            <a:br>
              <a:rPr lang="en-US" sz="1600">
                <a:solidFill>
                  <a:srgbClr val="444444"/>
                </a:solidFill>
              </a:rPr>
            </a:br>
            <a:r>
              <a:rPr lang="en-US" sz="1600">
                <a:solidFill>
                  <a:srgbClr val="444444"/>
                </a:solidFill>
              </a:rPr>
              <a:t>	sc.shopping_cart_id = 5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V="1">
            <a:off x="4692551" y="1268016"/>
            <a:ext cx="0" cy="4861099"/>
          </a:xfrm>
          <a:prstGeom prst="line">
            <a:avLst/>
          </a:prstGeom>
          <a:noFill/>
          <a:ln w="25400" cap="rnd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 anchor="ctr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0" name="AutoShape 4"/>
          <p:cNvSpPr>
            <a:spLocks/>
          </p:cNvSpPr>
          <p:nvPr/>
        </p:nvSpPr>
        <p:spPr bwMode="auto">
          <a:xfrm>
            <a:off x="4824263" y="1268016"/>
            <a:ext cx="4488285" cy="461664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23234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shopping_cart_id = </a:t>
            </a:r>
          </a:p>
          <a:p>
            <a:pPr marL="464327" lvl="1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cb.get</a:t>
            </a:r>
            <a:r>
              <a:rPr lang="en-US" sz="1700">
                <a:solidFill>
                  <a:srgbClr val="444444"/>
                </a:solidFill>
              </a:rPr>
              <a:t>(</a:t>
            </a:r>
            <a:r>
              <a:rPr lang="ja-JP" altLang="en-US" sz="1700">
                <a:solidFill>
                  <a:srgbClr val="444444"/>
                </a:solidFill>
              </a:rPr>
              <a:t>“</a:t>
            </a:r>
            <a:r>
              <a:rPr lang="en-US" sz="1700">
                <a:solidFill>
                  <a:srgbClr val="444444"/>
                </a:solidFill>
              </a:rPr>
              <a:t>u::1001::transaction::count</a:t>
            </a:r>
            <a:r>
              <a:rPr lang="ja-JP" altLang="en-US" sz="1700">
                <a:solidFill>
                  <a:srgbClr val="444444"/>
                </a:solidFill>
              </a:rPr>
              <a:t>”</a:t>
            </a:r>
            <a:r>
              <a:rPr lang="en-US" sz="1700">
                <a:solidFill>
                  <a:srgbClr val="444444"/>
                </a:solidFill>
              </a:rPr>
              <a:t>)</a:t>
            </a:r>
          </a:p>
          <a:p>
            <a:pPr marL="223234" indent="-223234">
              <a:spcBef>
                <a:spcPts val="1406"/>
              </a:spcBef>
            </a:pPr>
            <a:endParaRPr lang="en-US" sz="1700">
              <a:solidFill>
                <a:srgbClr val="444444"/>
              </a:solidFill>
            </a:endParaRPr>
          </a:p>
          <a:p>
            <a:pPr marL="223234" indent="-223234">
              <a:spcBef>
                <a:spcPts val="1406"/>
              </a:spcBef>
            </a:pPr>
            <a:r>
              <a:rPr lang="en-US" sz="1700">
                <a:solidFill>
                  <a:srgbClr val="444444"/>
                </a:solidFill>
              </a:rPr>
              <a:t>cart_items = </a:t>
            </a:r>
          </a:p>
          <a:p>
            <a:pPr marL="464327" lvl="1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cb.get</a:t>
            </a:r>
            <a:r>
              <a:rPr lang="en-US" sz="1700">
                <a:solidFill>
                  <a:srgbClr val="444444"/>
                </a:solidFill>
              </a:rPr>
              <a:t>(</a:t>
            </a:r>
            <a:r>
              <a:rPr lang="ja-JP" altLang="en-US" sz="1700">
                <a:solidFill>
                  <a:srgbClr val="444444"/>
                </a:solidFill>
              </a:rPr>
              <a:t>“</a:t>
            </a:r>
            <a:r>
              <a:rPr lang="en-US" sz="1700">
                <a:solidFill>
                  <a:srgbClr val="444444"/>
                </a:solidFill>
              </a:rPr>
              <a:t>u::sc::</a:t>
            </a:r>
            <a:r>
              <a:rPr lang="ja-JP" altLang="en-US" sz="1700">
                <a:solidFill>
                  <a:srgbClr val="444444"/>
                </a:solidFill>
              </a:rPr>
              <a:t>”</a:t>
            </a:r>
            <a:r>
              <a:rPr lang="en-US" sz="1700">
                <a:solidFill>
                  <a:srgbClr val="444444"/>
                </a:solidFill>
              </a:rPr>
              <a:t> + shopping_cart_id</a:t>
            </a:r>
            <a:r>
              <a:rPr lang="ja-JP" altLang="en-US" sz="1700">
                <a:solidFill>
                  <a:srgbClr val="444444"/>
                </a:solidFill>
              </a:rPr>
              <a:t>”</a:t>
            </a:r>
            <a:r>
              <a:rPr lang="en-US" sz="1700">
                <a:solidFill>
                  <a:srgbClr val="444444"/>
                </a:solidFill>
              </a:rPr>
              <a:t>)</a:t>
            </a:r>
          </a:p>
          <a:p>
            <a:pPr marL="223234" indent="-223234">
              <a:spcBef>
                <a:spcPts val="1406"/>
              </a:spcBef>
            </a:pPr>
            <a:endParaRPr lang="en-US" sz="1700">
              <a:solidFill>
                <a:srgbClr val="444444"/>
              </a:solidFill>
            </a:endParaRPr>
          </a:p>
          <a:p>
            <a:pPr marL="223234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foreach</a:t>
            </a:r>
            <a:r>
              <a:rPr lang="en-US" sz="1700">
                <a:solidFill>
                  <a:srgbClr val="444444"/>
                </a:solidFill>
              </a:rPr>
              <a:t> item_id </a:t>
            </a:r>
            <a:r>
              <a:rPr lang="en-US" sz="1700" b="1">
                <a:solidFill>
                  <a:srgbClr val="444444"/>
                </a:solidFill>
              </a:rPr>
              <a:t>in</a:t>
            </a:r>
            <a:r>
              <a:rPr lang="en-US" sz="1700">
                <a:solidFill>
                  <a:srgbClr val="444444"/>
                </a:solidFill>
              </a:rPr>
              <a:t> cart_items.items</a:t>
            </a:r>
          </a:p>
          <a:p>
            <a:pPr marL="464327" lvl="1" indent="-223234">
              <a:spcBef>
                <a:spcPts val="1406"/>
              </a:spcBef>
            </a:pPr>
            <a:r>
              <a:rPr lang="en-US" sz="1700">
                <a:solidFill>
                  <a:srgbClr val="444444"/>
                </a:solidFill>
              </a:rPr>
              <a:t>cart_details.push(</a:t>
            </a:r>
          </a:p>
          <a:p>
            <a:pPr marL="705420" lvl="2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cb.get</a:t>
            </a:r>
            <a:r>
              <a:rPr lang="en-US" sz="1700">
                <a:solidFill>
                  <a:srgbClr val="444444"/>
                </a:solidFill>
              </a:rPr>
              <a:t>(</a:t>
            </a:r>
            <a:r>
              <a:rPr lang="ja-JP" altLang="en-US" sz="1700">
                <a:solidFill>
                  <a:srgbClr val="444444"/>
                </a:solidFill>
              </a:rPr>
              <a:t>“</a:t>
            </a:r>
            <a:r>
              <a:rPr lang="en-US" sz="1700">
                <a:solidFill>
                  <a:srgbClr val="444444"/>
                </a:solidFill>
              </a:rPr>
              <a:t>product::</a:t>
            </a:r>
            <a:r>
              <a:rPr lang="ja-JP" altLang="en-US" sz="1700">
                <a:solidFill>
                  <a:srgbClr val="444444"/>
                </a:solidFill>
              </a:rPr>
              <a:t>”</a:t>
            </a:r>
            <a:r>
              <a:rPr lang="en-US" sz="1700">
                <a:solidFill>
                  <a:srgbClr val="444444"/>
                </a:solidFill>
              </a:rPr>
              <a:t> + item_id)  )</a:t>
            </a:r>
          </a:p>
          <a:p>
            <a:pPr marL="223234" indent="-223234">
              <a:spcBef>
                <a:spcPts val="1406"/>
              </a:spcBef>
            </a:pPr>
            <a:r>
              <a:rPr lang="en-US" sz="1700" b="1">
                <a:solidFill>
                  <a:srgbClr val="444444"/>
                </a:solidFill>
              </a:rPr>
              <a:t>end</a:t>
            </a:r>
            <a:endParaRPr lang="en-US"/>
          </a:p>
        </p:txBody>
      </p:sp>
      <p:sp>
        <p:nvSpPr>
          <p:cNvPr id="55301" name="AutoShape 5"/>
          <p:cNvSpPr>
            <a:spLocks/>
          </p:cNvSpPr>
          <p:nvPr/>
        </p:nvSpPr>
        <p:spPr bwMode="auto">
          <a:xfrm>
            <a:off x="1072679" y="4654600"/>
            <a:ext cx="2684487" cy="8684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3" y="0"/>
                </a:moveTo>
                <a:lnTo>
                  <a:pt x="9415" y="6361"/>
                </a:lnTo>
                <a:lnTo>
                  <a:pt x="1719" y="6361"/>
                </a:lnTo>
                <a:cubicBezTo>
                  <a:pt x="770" y="6361"/>
                  <a:pt x="0" y="8744"/>
                  <a:pt x="0" y="11682"/>
                </a:cubicBezTo>
                <a:lnTo>
                  <a:pt x="0" y="16279"/>
                </a:lnTo>
                <a:cubicBezTo>
                  <a:pt x="0" y="19217"/>
                  <a:pt x="770" y="21599"/>
                  <a:pt x="1719" y="21599"/>
                </a:cubicBezTo>
                <a:lnTo>
                  <a:pt x="19880" y="21599"/>
                </a:lnTo>
                <a:cubicBezTo>
                  <a:pt x="20829" y="21600"/>
                  <a:pt x="21599" y="19217"/>
                  <a:pt x="21599" y="16279"/>
                </a:cubicBezTo>
                <a:lnTo>
                  <a:pt x="21599" y="11682"/>
                </a:lnTo>
                <a:cubicBezTo>
                  <a:pt x="21599" y="8744"/>
                  <a:pt x="20829" y="6361"/>
                  <a:pt x="19880" y="6361"/>
                </a:cubicBezTo>
                <a:lnTo>
                  <a:pt x="11131" y="6361"/>
                </a:lnTo>
                <a:lnTo>
                  <a:pt x="10273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500" b="1">
                <a:latin typeface="Calibri" charset="0"/>
                <a:cs typeface="Calibri" charset="0"/>
                <a:sym typeface="Calibri" charset="0"/>
              </a:rPr>
              <a:t>Going to get MORE and MORE EXPENSIVE as data grows!</a:t>
            </a:r>
            <a:endParaRPr lang="en-US"/>
          </a:p>
        </p:txBody>
      </p:sp>
      <p:sp>
        <p:nvSpPr>
          <p:cNvPr id="55302" name="AutoShape 6"/>
          <p:cNvSpPr>
            <a:spLocks/>
          </p:cNvSpPr>
          <p:nvPr/>
        </p:nvSpPr>
        <p:spPr bwMode="auto">
          <a:xfrm>
            <a:off x="5413623" y="5449342"/>
            <a:ext cx="2684488" cy="8684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273" y="0"/>
                </a:moveTo>
                <a:lnTo>
                  <a:pt x="9415" y="6361"/>
                </a:lnTo>
                <a:lnTo>
                  <a:pt x="1719" y="6361"/>
                </a:lnTo>
                <a:cubicBezTo>
                  <a:pt x="770" y="6361"/>
                  <a:pt x="0" y="8744"/>
                  <a:pt x="0" y="11682"/>
                </a:cubicBezTo>
                <a:lnTo>
                  <a:pt x="0" y="16279"/>
                </a:lnTo>
                <a:cubicBezTo>
                  <a:pt x="0" y="19217"/>
                  <a:pt x="770" y="21599"/>
                  <a:pt x="1719" y="21599"/>
                </a:cubicBezTo>
                <a:lnTo>
                  <a:pt x="19880" y="21599"/>
                </a:lnTo>
                <a:cubicBezTo>
                  <a:pt x="20829" y="21600"/>
                  <a:pt x="21599" y="19217"/>
                  <a:pt x="21599" y="16279"/>
                </a:cubicBezTo>
                <a:lnTo>
                  <a:pt x="21599" y="11682"/>
                </a:lnTo>
                <a:cubicBezTo>
                  <a:pt x="21599" y="8744"/>
                  <a:pt x="20829" y="6361"/>
                  <a:pt x="19880" y="6361"/>
                </a:cubicBezTo>
                <a:lnTo>
                  <a:pt x="11131" y="6361"/>
                </a:lnTo>
                <a:lnTo>
                  <a:pt x="10273" y="0"/>
                </a:lnTo>
                <a:close/>
              </a:path>
            </a:pathLst>
          </a:custGeom>
          <a:solidFill>
            <a:srgbClr val="FFFBB9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500" b="1">
                <a:latin typeface="Calibri" charset="0"/>
                <a:cs typeface="Calibri" charset="0"/>
                <a:sym typeface="Calibri" charset="0"/>
              </a:rPr>
              <a:t>Performance remains the same even if data grows!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693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 autoUpdateAnimBg="0"/>
      <p:bldP spid="55302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 dirty="0" smtClean="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Let us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892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362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pic>
        <p:nvPicPr>
          <p:cNvPr id="15363" name="Picture 3" descr="brain_hom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3" y="705445"/>
            <a:ext cx="5869037" cy="44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080617" y="5259586"/>
            <a:ext cx="4973836" cy="928688"/>
            <a:chOff x="0" y="0"/>
            <a:chExt cx="7073900" cy="1320800"/>
          </a:xfrm>
        </p:grpSpPr>
        <p:sp>
          <p:nvSpPr>
            <p:cNvPr id="15365" name="AutoShape 5"/>
            <p:cNvSpPr>
              <a:spLocks/>
            </p:cNvSpPr>
            <p:nvPr/>
          </p:nvSpPr>
          <p:spPr bwMode="auto">
            <a:xfrm>
              <a:off x="0" y="0"/>
              <a:ext cx="7073900" cy="812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3300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The Post-Postmodern Mind</a:t>
              </a:r>
              <a:endParaRPr lang="en-US"/>
            </a:p>
          </p:txBody>
        </p:sp>
        <p:sp>
          <p:nvSpPr>
            <p:cNvPr id="15366" name="AutoShape 6"/>
            <p:cNvSpPr>
              <a:spLocks/>
            </p:cNvSpPr>
            <p:nvPr/>
          </p:nvSpPr>
          <p:spPr bwMode="auto">
            <a:xfrm>
              <a:off x="0" y="749300"/>
              <a:ext cx="7073900" cy="571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910796">
                <a:buClr>
                  <a:srgbClr val="505050"/>
                </a:buClr>
              </a:pPr>
              <a:r>
                <a:rPr lang="en-US" sz="2200" i="1">
                  <a:solidFill>
                    <a:srgbClr val="505050"/>
                  </a:solidFill>
                  <a:latin typeface="Calibri" charset="0"/>
                  <a:cs typeface="Calibri" charset="0"/>
                  <a:sym typeface="Calibri" charset="0"/>
                </a:rPr>
                <a:t>21st century - Now. </a:t>
              </a:r>
              <a:endParaRPr lang="en-US"/>
            </a:p>
          </p:txBody>
        </p:sp>
      </p:grpSp>
      <p:grpSp>
        <p:nvGrpSpPr>
          <p:cNvPr id="15367" name="Group 7"/>
          <p:cNvGrpSpPr>
            <a:grpSpLocks/>
          </p:cNvGrpSpPr>
          <p:nvPr/>
        </p:nvGrpSpPr>
        <p:grpSpPr bwMode="auto">
          <a:xfrm rot="2840920">
            <a:off x="579872" y="2589052"/>
            <a:ext cx="3089672" cy="3825255"/>
            <a:chOff x="0" y="0"/>
            <a:chExt cx="4394203" cy="5441260"/>
          </a:xfrm>
        </p:grpSpPr>
        <p:pic>
          <p:nvPicPr>
            <p:cNvPr id="15368" name="Picture 8" descr="beer_mu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394203" cy="5441260"/>
            </a:xfrm>
            <a:prstGeom prst="rect">
              <a:avLst/>
            </a:prstGeom>
            <a:noFill/>
            <a:ln>
              <a:noFill/>
            </a:ln>
            <a:effectLst>
              <a:outerShdw blurRad="228600" dist="88900" dir="1680000" algn="ctr" rotWithShape="0">
                <a:srgbClr val="000000">
                  <a:alpha val="7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</a:extLst>
          </p:spPr>
        </p:pic>
        <p:sp>
          <p:nvSpPr>
            <p:cNvPr id="15369" name="AutoShape 9"/>
            <p:cNvSpPr>
              <a:spLocks/>
            </p:cNvSpPr>
            <p:nvPr/>
          </p:nvSpPr>
          <p:spPr bwMode="auto">
            <a:xfrm>
              <a:off x="1331724" y="1612197"/>
              <a:ext cx="1951351" cy="2605618"/>
            </a:xfrm>
            <a:custGeom>
              <a:avLst/>
              <a:gdLst>
                <a:gd name="T0" fmla="*/ 10719 w 21438"/>
                <a:gd name="T1" fmla="+- 0 9807 67"/>
                <a:gd name="T2" fmla="*/ 9807 h 19480"/>
                <a:gd name="T3" fmla="*/ 10719 w 21438"/>
                <a:gd name="T4" fmla="+- 0 9807 67"/>
                <a:gd name="T5" fmla="*/ 9807 h 19480"/>
                <a:gd name="T6" fmla="*/ 10719 w 21438"/>
                <a:gd name="T7" fmla="+- 0 9807 67"/>
                <a:gd name="T8" fmla="*/ 9807 h 19480"/>
                <a:gd name="T9" fmla="*/ 10719 w 21438"/>
                <a:gd name="T10" fmla="+- 0 9807 67"/>
                <a:gd name="T11" fmla="*/ 9807 h 19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38" h="19480">
                  <a:moveTo>
                    <a:pt x="0" y="37"/>
                  </a:moveTo>
                  <a:cubicBezTo>
                    <a:pt x="0" y="37"/>
                    <a:pt x="10543" y="3264"/>
                    <a:pt x="21376" y="0"/>
                  </a:cubicBezTo>
                  <a:cubicBezTo>
                    <a:pt x="21599" y="-67"/>
                    <a:pt x="21139" y="17999"/>
                    <a:pt x="21139" y="17999"/>
                  </a:cubicBezTo>
                  <a:cubicBezTo>
                    <a:pt x="21139" y="17999"/>
                    <a:pt x="10279" y="21532"/>
                    <a:pt x="284" y="17683"/>
                  </a:cubicBezTo>
                  <a:cubicBezTo>
                    <a:pt x="216" y="17657"/>
                    <a:pt x="278" y="17552"/>
                    <a:pt x="278" y="17552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232323"/>
            </a:solidFill>
            <a:ln w="381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580409">
                <a:buClr>
                  <a:srgbClr val="505050"/>
                </a:buClr>
              </a:pPr>
              <a:r>
                <a:rPr lang="en-US" sz="3400">
                  <a:solidFill>
                    <a:srgbClr val="FFFFFF"/>
                  </a:solidFill>
                  <a:latin typeface="Gill Sans" charset="0"/>
                  <a:cs typeface="Gill Sans" charset="0"/>
                  <a:sym typeface="Gill Sans" charset="0"/>
                </a:rPr>
                <a:t>big</a:t>
              </a:r>
            </a:p>
            <a:p>
              <a:pPr defTabSz="580409">
                <a:buClr>
                  <a:srgbClr val="505050"/>
                </a:buClr>
              </a:pPr>
              <a:r>
                <a:rPr lang="en-US" sz="3400">
                  <a:solidFill>
                    <a:srgbClr val="FFFFFF"/>
                  </a:solidFill>
                  <a:latin typeface="Gill Sans" charset="0"/>
                  <a:cs typeface="Gill Sans" charset="0"/>
                  <a:sym typeface="Gill Sans" charset="0"/>
                </a:rPr>
                <a:t>data</a:t>
              </a:r>
              <a:endParaRPr lang="en-US"/>
            </a:p>
          </p:txBody>
        </p:sp>
      </p:grpSp>
      <p:sp>
        <p:nvSpPr>
          <p:cNvPr id="15370" name="AutoShape 10"/>
          <p:cNvSpPr>
            <a:spLocks/>
          </p:cNvSpPr>
          <p:nvPr/>
        </p:nvSpPr>
        <p:spPr bwMode="auto">
          <a:xfrm>
            <a:off x="5348883" y="821531"/>
            <a:ext cx="1696641" cy="1009055"/>
          </a:xfrm>
          <a:prstGeom prst="wedgeEllipseCallout">
            <a:avLst>
              <a:gd name="adj1" fmla="val -61944"/>
              <a:gd name="adj2" fmla="val 39398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r>
              <a:rPr lang="en-US" sz="17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Calibri" charset="0"/>
                <a:sym typeface="Calibri" charset="0"/>
              </a:rPr>
              <a:t>Mmm,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03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3596040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 Session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have unique IDs</a:t>
            </a:r>
          </a:p>
          <a:p>
            <a:r>
              <a:rPr lang="en-US" dirty="0" smtClean="0"/>
              <a:t>Users can login via email</a:t>
            </a:r>
            <a:r>
              <a:rPr lang="en-US" dirty="0"/>
              <a:t> </a:t>
            </a:r>
            <a:r>
              <a:rPr lang="en-US" dirty="0" smtClean="0"/>
              <a:t>or twitter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2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referential keys </a:t>
            </a:r>
          </a:p>
          <a:p>
            <a:pPr lvl="1"/>
            <a:r>
              <a:rPr lang="en-US" dirty="0" smtClean="0"/>
              <a:t>u:101 =&gt; { name: “</a:t>
            </a:r>
            <a:r>
              <a:rPr lang="en-US" dirty="0" err="1" smtClean="0"/>
              <a:t>phil</a:t>
            </a:r>
            <a:r>
              <a:rPr lang="en-US" dirty="0" smtClean="0"/>
              <a:t>” … }</a:t>
            </a:r>
          </a:p>
          <a:p>
            <a:pPr lvl="1"/>
            <a:r>
              <a:rPr lang="en-US" dirty="0" err="1" smtClean="0"/>
              <a:t>em:phil@couchbase.com</a:t>
            </a:r>
            <a:r>
              <a:rPr lang="en-US" dirty="0" smtClean="0"/>
              <a:t> =&gt; u:101</a:t>
            </a:r>
          </a:p>
          <a:p>
            <a:pPr lvl="1"/>
            <a:r>
              <a:rPr lang="en-US" dirty="0" smtClean="0"/>
              <a:t>tw:1234 =&gt; u:101</a:t>
            </a:r>
          </a:p>
        </p:txBody>
      </p:sp>
    </p:spTree>
    <p:extLst>
      <p:ext uri="{BB962C8B-B14F-4D97-AF65-F5344CB8AC3E}">
        <p14:creationId xmlns:p14="http://schemas.microsoft.com/office/powerpoint/2010/main" val="17601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Contracts for a Hotel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keep a history of the Contracts for each change</a:t>
            </a:r>
          </a:p>
          <a:p>
            <a:r>
              <a:rPr lang="en-US" dirty="0" smtClean="0"/>
              <a:t>We need to easily find the latest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2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 smtClean="0"/>
              <a:t>Contracts contain a lot of Data and not everything should be accessible by every application</a:t>
            </a:r>
          </a:p>
          <a:p>
            <a:pPr indent="-342900"/>
            <a:r>
              <a:rPr lang="en-US" dirty="0" smtClean="0"/>
              <a:t>It needs to be easy to grant access on new properties to certain applications</a:t>
            </a:r>
          </a:p>
          <a:p>
            <a:pPr indent="-342900"/>
            <a:r>
              <a:rPr lang="en-US" dirty="0" smtClean="0"/>
              <a:t>It needs to be easy to grant access for new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11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document defining the access for each field keyed by the application</a:t>
            </a:r>
          </a:p>
          <a:p>
            <a:pPr lvl="1"/>
            <a:r>
              <a:rPr lang="en-US" dirty="0" err="1" smtClean="0"/>
              <a:t>grants:adminapp</a:t>
            </a:r>
            <a:r>
              <a:rPr lang="en-US" dirty="0" smtClean="0"/>
              <a:t> = { id: true, name: true, date: true … }</a:t>
            </a:r>
          </a:p>
          <a:p>
            <a:pPr lvl="1"/>
            <a:r>
              <a:rPr lang="en-US" dirty="0" err="1" smtClean="0"/>
              <a:t>grants:hotelapp</a:t>
            </a:r>
            <a:r>
              <a:rPr lang="en-US" dirty="0" smtClean="0"/>
              <a:t> = { id: false, name: true, date: true, description: true …}</a:t>
            </a:r>
          </a:p>
          <a:p>
            <a:pPr lvl="1"/>
            <a:r>
              <a:rPr lang="en-US" dirty="0" err="1" smtClean="0"/>
              <a:t>grants:default</a:t>
            </a:r>
            <a:r>
              <a:rPr lang="en-US" dirty="0" smtClean="0"/>
              <a:t> = { </a:t>
            </a:r>
            <a:r>
              <a:rPr lang="en-US" dirty="0" err="1" smtClean="0"/>
              <a:t>id:false</a:t>
            </a:r>
            <a:r>
              <a:rPr lang="en-US" dirty="0" smtClean="0"/>
              <a:t>, name: false… }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ontract:1:1 = {</a:t>
            </a:r>
            <a:r>
              <a:rPr lang="en-US" dirty="0"/>
              <a:t> </a:t>
            </a:r>
            <a:r>
              <a:rPr lang="en-US" dirty="0" smtClean="0"/>
              <a:t>id: 123, name: “</a:t>
            </a:r>
            <a:r>
              <a:rPr lang="en-US" dirty="0" err="1" smtClean="0"/>
              <a:t>phil</a:t>
            </a:r>
            <a:r>
              <a:rPr lang="en-US" dirty="0" smtClean="0"/>
              <a:t>”, date: 1.10.2014, … }</a:t>
            </a:r>
          </a:p>
          <a:p>
            <a:r>
              <a:rPr lang="en-US" dirty="0" smtClean="0"/>
              <a:t> Merge the documents in requests</a:t>
            </a:r>
          </a:p>
          <a:p>
            <a:pPr marL="338328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read_contract</a:t>
            </a:r>
            <a:r>
              <a:rPr lang="en-US" dirty="0" smtClean="0"/>
              <a:t>(</a:t>
            </a:r>
            <a:r>
              <a:rPr lang="en-US" dirty="0" err="1" smtClean="0"/>
              <a:t>contract_key</a:t>
            </a:r>
            <a:r>
              <a:rPr lang="en-US" dirty="0" smtClean="0"/>
              <a:t>, grant)</a:t>
            </a:r>
          </a:p>
          <a:p>
            <a:pPr marL="914400" lvl="2" indent="0">
              <a:buNone/>
            </a:pPr>
            <a:r>
              <a:rPr lang="en-US" dirty="0"/>
              <a:t>c</a:t>
            </a:r>
            <a:r>
              <a:rPr lang="en-US" dirty="0" smtClean="0"/>
              <a:t>ontract = get(</a:t>
            </a:r>
            <a:r>
              <a:rPr lang="en-US" dirty="0" err="1" smtClean="0"/>
              <a:t>contract_key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 smtClean="0"/>
              <a:t>grants = get(“grants:”+grant)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foreach</a:t>
            </a:r>
            <a:r>
              <a:rPr lang="en-US" dirty="0" smtClean="0"/>
              <a:t>(key in contract) </a:t>
            </a:r>
          </a:p>
          <a:p>
            <a:pPr marL="1371600" lvl="3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grants.key</a:t>
            </a:r>
            <a:r>
              <a:rPr lang="en-US" dirty="0" smtClean="0"/>
              <a:t>) </a:t>
            </a:r>
            <a:r>
              <a:rPr lang="en-US" dirty="0" err="1" smtClean="0"/>
              <a:t>result.key</a:t>
            </a:r>
            <a:r>
              <a:rPr lang="en-US" dirty="0" smtClean="0"/>
              <a:t> = </a:t>
            </a:r>
            <a:r>
              <a:rPr lang="en-US" dirty="0" err="1" smtClean="0"/>
              <a:t>contract.key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11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contracts by 2 counter IDs</a:t>
            </a:r>
          </a:p>
          <a:p>
            <a:pPr lvl="1"/>
            <a:r>
              <a:rPr lang="en-US" dirty="0" smtClean="0"/>
              <a:t>b:101:2 =&gt; { booking: “</a:t>
            </a:r>
            <a:r>
              <a:rPr lang="en-US" dirty="0" err="1" smtClean="0"/>
              <a:t>lerchenhof</a:t>
            </a:r>
            <a:r>
              <a:rPr lang="en-US" dirty="0" smtClean="0"/>
              <a:t>”, date: 1.10.2014, … }</a:t>
            </a:r>
          </a:p>
          <a:p>
            <a:pPr lvl="1"/>
            <a:r>
              <a:rPr lang="en-US" dirty="0" smtClean="0"/>
              <a:t>b:101 =&gt; 2 // the current version</a:t>
            </a:r>
          </a:p>
          <a:p>
            <a:pPr lvl="1"/>
            <a:r>
              <a:rPr lang="en-US" dirty="0" smtClean="0"/>
              <a:t>b:101:1 =&gt; </a:t>
            </a:r>
            <a:r>
              <a:rPr lang="en-US" dirty="0"/>
              <a:t>{ booking: “</a:t>
            </a:r>
            <a:r>
              <a:rPr lang="en-US" dirty="0" err="1"/>
              <a:t>lerchenhof</a:t>
            </a:r>
            <a:r>
              <a:rPr lang="en-US" dirty="0"/>
              <a:t>”, date: </a:t>
            </a:r>
            <a:r>
              <a:rPr lang="en-US" dirty="0" smtClean="0"/>
              <a:t>2.10.2014, … </a:t>
            </a:r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0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search products by their name</a:t>
            </a:r>
          </a:p>
          <a:p>
            <a:r>
              <a:rPr lang="en-US" dirty="0" smtClean="0"/>
              <a:t>We need to keep a consistent stock</a:t>
            </a:r>
          </a:p>
          <a:p>
            <a:r>
              <a:rPr lang="en-US" dirty="0" smtClean="0"/>
              <a:t>We have many images for each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2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main document for the static data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rod:101 =&gt; { name: “my-product”... }</a:t>
            </a:r>
          </a:p>
          <a:p>
            <a:pPr lvl="1"/>
            <a:r>
              <a:rPr lang="en-US" dirty="0" smtClean="0"/>
              <a:t>prod:101:images =&gt; [ img1, img2, … ] // string which can be appended to</a:t>
            </a:r>
          </a:p>
          <a:p>
            <a:pPr lvl="1"/>
            <a:r>
              <a:rPr lang="en-US" dirty="0" smtClean="0"/>
              <a:t>prod:101:stock =&gt; 5 // counter for the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/>
          </p:cNvSpPr>
          <p:nvPr/>
        </p:nvSpPr>
        <p:spPr bwMode="auto">
          <a:xfrm>
            <a:off x="687586" y="3075161"/>
            <a:ext cx="7786688" cy="9197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0796">
              <a:lnSpc>
                <a:spcPct val="90000"/>
              </a:lnSpc>
              <a:buClr>
                <a:srgbClr val="2A7287"/>
              </a:buClr>
            </a:pPr>
            <a:r>
              <a:rPr lang="en-US" sz="5900">
                <a:solidFill>
                  <a:srgbClr val="2A7287"/>
                </a:solidFill>
                <a:latin typeface="Calibri" charset="0"/>
                <a:cs typeface="Calibri" charset="0"/>
                <a:sym typeface="Calibri" charset="0"/>
              </a:rPr>
              <a:t>RDBMS VS COUCHBASE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742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RDBMS Organization</a:t>
            </a:r>
            <a:endParaRPr lang="en-US"/>
          </a:p>
        </p:txBody>
      </p:sp>
      <p:sp>
        <p:nvSpPr>
          <p:cNvPr id="17410" name="AutoShape 2"/>
          <p:cNvSpPr>
            <a:spLocks/>
          </p:cNvSpPr>
          <p:nvPr/>
        </p:nvSpPr>
        <p:spPr bwMode="auto">
          <a:xfrm>
            <a:off x="535781" y="1750219"/>
            <a:ext cx="7795617" cy="47338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RDBMS organizes data as tables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Tables represent data in rows; n columns of m rows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Table rows have a specific schema, each column as a static type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Simple Datatypes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strings, numbers, datetimes, booleans, can be represented by columns in a single table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Datatypes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dictionaries/hashes, arrays/lists </a:t>
            </a:r>
            <a:r>
              <a:rPr lang="en-US" sz="2100" b="1" i="1" u="sng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cannot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be represented in a single table [Impedence Mismatch]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All rows have identical schema, schema changes require taking database offline, migrations, royal pains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Reading/Writing/Transactions require mutex and locking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38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1"/>
          <p:cNvSpPr>
            <a:spLocks/>
          </p:cNvSpPr>
          <p:nvPr/>
        </p:nvSpPr>
        <p:spPr bwMode="auto">
          <a:xfrm>
            <a:off x="1116211" y="267891"/>
            <a:ext cx="6679406" cy="6373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Couchbase Organization</a:t>
            </a:r>
            <a:endParaRPr lang="en-US"/>
          </a:p>
        </p:txBody>
      </p:sp>
      <p:sp>
        <p:nvSpPr>
          <p:cNvPr id="18434" name="AutoShape 2"/>
          <p:cNvSpPr>
            <a:spLocks/>
          </p:cNvSpPr>
          <p:nvPr/>
        </p:nvSpPr>
        <p:spPr bwMode="auto">
          <a:xfrm>
            <a:off x="535781" y="1750219"/>
            <a:ext cx="7795617" cy="44659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Couchbase operates like a Key-Value Document Store 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Simple Datatypes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strings, numbers, datetime, boolean, and binary data can be stored; they are stored as Base64 encoded strings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 b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Complex Datatypes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: dictionaries/hashes, arrays/lists, can be stored in JSON format (simple lists can be string based with delimiter)</a:t>
            </a:r>
          </a:p>
          <a:p>
            <a:pPr marL="363872" lvl="1" indent="-185284" defTabSz="910796">
              <a:spcBef>
                <a:spcPts val="1055"/>
              </a:spcBef>
              <a:buClr>
                <a:srgbClr val="676767"/>
              </a:buClr>
              <a:buSzPct val="130000"/>
              <a:buFontTx/>
              <a:buChar char="-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JSON is a </a:t>
            </a:r>
            <a:r>
              <a:rPr lang="en-US" sz="2100" b="1" i="1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special class of string</a:t>
            </a: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 with a specific format for encoding simple and complex data structures</a:t>
            </a:r>
          </a:p>
          <a:p>
            <a:pPr marL="187517" indent="-187517" defTabSz="910796">
              <a:spcBef>
                <a:spcPts val="1055"/>
              </a:spcBef>
              <a:buClr>
                <a:srgbClr val="505050"/>
              </a:buClr>
              <a:buSzPct val="105000"/>
              <a:buFontTx/>
              <a:buChar char="•"/>
            </a:pPr>
            <a:r>
              <a:rPr lang="en-US" sz="21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Schema is unenforced and implicit, schema changes are programmatic, done online, and can vary from Document to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515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458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9459" name="AutoShape 3"/>
          <p:cNvSpPr>
            <a:spLocks/>
          </p:cNvSpPr>
          <p:nvPr/>
        </p:nvSpPr>
        <p:spPr bwMode="auto">
          <a:xfrm>
            <a:off x="473273" y="267891"/>
            <a:ext cx="8206383" cy="660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Aggregate View of Data</a:t>
            </a:r>
            <a:endParaRPr lang="en-US"/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4" y="1285875"/>
            <a:ext cx="6036469" cy="384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461" name="AutoShape 5"/>
          <p:cNvSpPr>
            <a:spLocks/>
          </p:cNvSpPr>
          <p:nvPr/>
        </p:nvSpPr>
        <p:spPr bwMode="auto">
          <a:xfrm>
            <a:off x="1503536" y="5545336"/>
            <a:ext cx="6143625" cy="4554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000000"/>
              </a:buClr>
            </a:pPr>
            <a:r>
              <a:rPr lang="en-US" sz="1700" u="sng">
                <a:latin typeface="Calibri" charset="0"/>
                <a:cs typeface="Calibri" charset="0"/>
                <a:sym typeface="Calibri" charset="0"/>
                <a:hlinkClick r:id="rId3"/>
              </a:rPr>
              <a:t>http://martinfowler.com/bliki/AggregateOrientedDatabase.html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0" y="4339828"/>
            <a:ext cx="9152930" cy="2518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0D0D4">
                  <a:alpha val="0"/>
                </a:srgbClr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 anchor="ctr"/>
          <a:lstStyle/>
          <a:p>
            <a:pPr defTabSz="580409">
              <a:lnSpc>
                <a:spcPct val="80000"/>
              </a:lnSpc>
              <a:buClr>
                <a:srgbClr val="FFFFFF"/>
              </a:buClr>
            </a:pPr>
            <a:endParaRPr lang="en-US" sz="13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0483" name="AutoShape 3"/>
          <p:cNvSpPr>
            <a:spLocks/>
          </p:cNvSpPr>
          <p:nvPr/>
        </p:nvSpPr>
        <p:spPr bwMode="auto">
          <a:xfrm>
            <a:off x="473273" y="267891"/>
            <a:ext cx="8206383" cy="6607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505050"/>
              </a:buClr>
            </a:pPr>
            <a:r>
              <a:rPr lang="en-US" sz="3900">
                <a:solidFill>
                  <a:srgbClr val="505050"/>
                </a:solidFill>
                <a:latin typeface="Helvetica Neue" charset="0"/>
                <a:cs typeface="Helvetica Neue" charset="0"/>
                <a:sym typeface="Helvetica Neue" charset="0"/>
              </a:rPr>
              <a:t>Store and Retrieve Aggregates</a:t>
            </a:r>
            <a:endParaRPr lang="en-US"/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353839" y="5179219"/>
            <a:ext cx="4000500" cy="16787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 marL="342665" indent="-342665" defTabSz="914145">
              <a:spcBef>
                <a:spcPts val="422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dirty="0">
                <a:latin typeface="Calibri" charset="0"/>
                <a:cs typeface="Calibri" charset="0"/>
                <a:sym typeface="Calibri" charset="0"/>
              </a:rPr>
              <a:t>Easier to Distribute Data</a:t>
            </a:r>
          </a:p>
          <a:p>
            <a:pPr marL="342665" indent="-342665" defTabSz="914145">
              <a:spcBef>
                <a:spcPts val="422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dirty="0">
                <a:latin typeface="Calibri" charset="0"/>
                <a:cs typeface="Calibri" charset="0"/>
                <a:sym typeface="Calibri" charset="0"/>
              </a:rPr>
              <a:t>More Flexibility</a:t>
            </a:r>
          </a:p>
          <a:p>
            <a:pPr marL="342665" indent="-342665" defTabSz="914145">
              <a:spcBef>
                <a:spcPts val="422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sz="2700" dirty="0">
                <a:latin typeface="Calibri" charset="0"/>
                <a:cs typeface="Calibri" charset="0"/>
                <a:sym typeface="Calibri" charset="0"/>
              </a:rPr>
              <a:t>Reduced Latency</a:t>
            </a:r>
            <a:endParaRPr lang="en-US" dirty="0"/>
          </a:p>
        </p:txBody>
      </p:sp>
      <p:sp>
        <p:nvSpPr>
          <p:cNvPr id="20485" name="AutoShape 5"/>
          <p:cNvSpPr>
            <a:spLocks/>
          </p:cNvSpPr>
          <p:nvPr/>
        </p:nvSpPr>
        <p:spPr bwMode="auto">
          <a:xfrm>
            <a:off x="3973711" y="1281905"/>
            <a:ext cx="5307872" cy="39250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6788" tIns="26788" rIns="26788" bIns="26788"/>
          <a:lstStyle/>
          <a:p>
            <a:pPr defTabSz="910796">
              <a:buClr>
                <a:srgbClr val="000000"/>
              </a:buClr>
            </a:pP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order::1001</a:t>
            </a:r>
          </a:p>
          <a:p>
            <a:pPr defTabSz="910796">
              <a:buClr>
                <a:srgbClr val="000000"/>
              </a:buClr>
            </a:pP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{</a:t>
            </a:r>
          </a:p>
          <a:p>
            <a:pPr lvl="1" defTabSz="910796"/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uid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ji22jd,</a:t>
            </a: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customer: Ann,</a:t>
            </a:r>
          </a:p>
          <a:p>
            <a:pPr lvl="1" defTabSz="910796"/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line_items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[</a:t>
            </a: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{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sku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0321293533,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quan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3,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unit_price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48.0 }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,</a:t>
            </a: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{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sku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0321601912,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quan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1,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unit_price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39.0 }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,</a:t>
            </a: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{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sku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0131495054,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quan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1, </a:t>
            </a:r>
            <a:r>
              <a:rPr lang="en-US" sz="1700" dirty="0" err="1">
                <a:latin typeface="Calibri" charset="0"/>
                <a:cs typeface="Calibri" charset="0"/>
                <a:sym typeface="Calibri" charset="0"/>
              </a:rPr>
              <a:t>unit_price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51.0 } </a:t>
            </a: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],</a:t>
            </a: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payment: { </a:t>
            </a:r>
            <a:endParaRPr lang="en-US" sz="1700" dirty="0">
              <a:latin typeface="Calibri" charset="0"/>
              <a:cs typeface="Calibri" charset="0"/>
              <a:sym typeface="Calibri" charset="0"/>
            </a:endParaRPr>
          </a:p>
          <a:p>
            <a:pPr lvl="1" defTabSz="910796"/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  type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Amex, </a:t>
            </a:r>
            <a:endParaRPr lang="en-US" sz="1700" dirty="0" smtClean="0">
              <a:latin typeface="Calibri" charset="0"/>
              <a:cs typeface="Calibri" charset="0"/>
              <a:sym typeface="Calibri" charset="0"/>
            </a:endParaRP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expiry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04/2001, </a:t>
            </a:r>
            <a:endParaRPr lang="en-US" sz="1700" dirty="0" smtClean="0">
              <a:latin typeface="Calibri" charset="0"/>
              <a:cs typeface="Calibri" charset="0"/>
              <a:sym typeface="Calibri" charset="0"/>
            </a:endParaRPr>
          </a:p>
          <a:p>
            <a:pPr lvl="1" defTabSz="910796"/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last5</a:t>
            </a: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: </a:t>
            </a:r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12345</a:t>
            </a:r>
          </a:p>
          <a:p>
            <a:pPr lvl="1" defTabSz="910796"/>
            <a:r>
              <a:rPr lang="en-US" sz="1700" dirty="0" smtClean="0">
                <a:latin typeface="Calibri" charset="0"/>
                <a:cs typeface="Calibri" charset="0"/>
                <a:sym typeface="Calibri" charset="0"/>
              </a:rPr>
              <a:t>}</a:t>
            </a:r>
            <a:endParaRPr lang="en-US" sz="1700" dirty="0">
              <a:latin typeface="Calibri" charset="0"/>
              <a:cs typeface="Calibri" charset="0"/>
              <a:sym typeface="Calibri" charset="0"/>
            </a:endParaRPr>
          </a:p>
          <a:p>
            <a:pPr defTabSz="910796">
              <a:buClr>
                <a:srgbClr val="000000"/>
              </a:buClr>
            </a:pPr>
            <a:r>
              <a:rPr lang="en-US" sz="1700" dirty="0">
                <a:latin typeface="Calibri" charset="0"/>
                <a:cs typeface="Calibri" charset="0"/>
                <a:sym typeface="Calibri" charset="0"/>
              </a:rPr>
              <a:t>}</a:t>
            </a:r>
          </a:p>
        </p:txBody>
      </p:sp>
      <p:pic>
        <p:nvPicPr>
          <p:cNvPr id="20487" name="Picture 7" descr="dropped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7" y="1643063"/>
            <a:ext cx="2393156" cy="3196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2912195" y="3247058"/>
            <a:ext cx="726653" cy="0"/>
          </a:xfrm>
          <a:prstGeom prst="line">
            <a:avLst/>
          </a:prstGeom>
          <a:noFill/>
          <a:ln w="63500" cap="flat" cmpd="sng">
            <a:solidFill>
              <a:srgbClr val="9929BD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1457"/>
            <a:endParaRPr lang="en-US" sz="8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405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chbase Theme 2013">
  <a:themeElements>
    <a:clrScheme name="Custom 2">
      <a:dk1>
        <a:srgbClr val="3F3F3F"/>
      </a:dk1>
      <a:lt1>
        <a:sysClr val="window" lastClr="FFFFFF"/>
      </a:lt1>
      <a:dk2>
        <a:srgbClr val="404040"/>
      </a:dk2>
      <a:lt2>
        <a:srgbClr val="F2F2F2"/>
      </a:lt2>
      <a:accent1>
        <a:srgbClr val="186A93"/>
      </a:accent1>
      <a:accent2>
        <a:srgbClr val="28B2CB"/>
      </a:accent2>
      <a:accent3>
        <a:srgbClr val="186827"/>
      </a:accent3>
      <a:accent4>
        <a:srgbClr val="71B400"/>
      </a:accent4>
      <a:accent5>
        <a:srgbClr val="DEBF08"/>
      </a:accent5>
      <a:accent6>
        <a:srgbClr val="B59C07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7E9B"/>
        </a:solidFill>
        <a:ln w="2857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>
            <a:solidFill>
              <a:schemeClr val="bg1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Couchbase Theme 2013.potx</Template>
  <TotalTime>392</TotalTime>
  <Words>3155</Words>
  <Application>Microsoft Macintosh PowerPoint</Application>
  <PresentationFormat>On-screen Show (4:3)</PresentationFormat>
  <Paragraphs>456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Couchbase Theme 2013</vt:lpstr>
      <vt:lpstr>PowerPoint Presentation</vt:lpstr>
      <vt:lpstr>Data Modeling  with Couchbase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Aligning Documents to Behaviors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a Session Store</vt:lpstr>
      <vt:lpstr>One solution</vt:lpstr>
      <vt:lpstr>Booking Contracts for a Hotel</vt:lpstr>
      <vt:lpstr>Limiting Access</vt:lpstr>
      <vt:lpstr>One solution</vt:lpstr>
      <vt:lpstr>One solution</vt:lpstr>
      <vt:lpstr>Product catalog</vt:lpstr>
      <vt:lpstr>One solution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melinda</dc:creator>
  <cp:lastModifiedBy>Philipp Fehre</cp:lastModifiedBy>
  <cp:revision>11</cp:revision>
  <cp:lastPrinted>2012-08-22T21:24:05Z</cp:lastPrinted>
  <dcterms:created xsi:type="dcterms:W3CDTF">2013-06-14T19:36:18Z</dcterms:created>
  <dcterms:modified xsi:type="dcterms:W3CDTF">2014-09-25T19:45:20Z</dcterms:modified>
</cp:coreProperties>
</file>